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64" r:id="rId4"/>
    <p:sldId id="276" r:id="rId5"/>
    <p:sldId id="258" r:id="rId6"/>
    <p:sldId id="256" r:id="rId7"/>
    <p:sldId id="279" r:id="rId8"/>
    <p:sldId id="278" r:id="rId9"/>
    <p:sldId id="273" r:id="rId10"/>
    <p:sldId id="280" r:id="rId11"/>
    <p:sldId id="267" r:id="rId12"/>
    <p:sldId id="265" r:id="rId13"/>
    <p:sldId id="271" r:id="rId14"/>
    <p:sldId id="270" r:id="rId15"/>
    <p:sldId id="269" r:id="rId16"/>
    <p:sldId id="281" r:id="rId17"/>
    <p:sldId id="282" r:id="rId18"/>
    <p:sldId id="283" r:id="rId19"/>
    <p:sldId id="284" r:id="rId20"/>
    <p:sldId id="285" r:id="rId21"/>
    <p:sldId id="268" r:id="rId22"/>
    <p:sldId id="25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7" d="100"/>
          <a:sy n="37" d="100"/>
        </p:scale>
        <p:origin x="1304"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082956-1D6D-47DF-9ACB-17C5E0A71C61}"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82956-1D6D-47DF-9ACB-17C5E0A71C61}"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82956-1D6D-47DF-9ACB-17C5E0A71C61}"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82956-1D6D-47DF-9ACB-17C5E0A71C61}" type="datetimeFigureOut">
              <a:rPr lang="en-US" smtClean="0"/>
              <a:pPr/>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82956-1D6D-47DF-9ACB-17C5E0A71C61}" type="datetimeFigureOut">
              <a:rPr lang="en-US" smtClean="0"/>
              <a:pPr/>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82956-1D6D-47DF-9ACB-17C5E0A71C61}" type="datetimeFigureOut">
              <a:rPr lang="en-US" smtClean="0"/>
              <a:pPr/>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82956-1D6D-47DF-9ACB-17C5E0A71C61}" type="datetimeFigureOut">
              <a:rPr lang="en-US" smtClean="0"/>
              <a:pPr/>
              <a:t>3/24/2025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F6254-2992-4CC1-98DE-6008967544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RANH DÁN TƯỜNG SPA ĐẸP | Shopee Việt Nam"/>
          <p:cNvPicPr>
            <a:picLocks noChangeAspect="1" noChangeArrowheads="1"/>
          </p:cNvPicPr>
          <p:nvPr/>
        </p:nvPicPr>
        <p:blipFill>
          <a:blip r:embed="rId2"/>
          <a:srcRect/>
          <a:stretch>
            <a:fillRect/>
          </a:stretch>
        </p:blipFill>
        <p:spPr bwMode="auto">
          <a:xfrm>
            <a:off x="0" y="0"/>
            <a:ext cx="9144000" cy="6934202"/>
          </a:xfrm>
          <a:prstGeom prst="rect">
            <a:avLst/>
          </a:prstGeom>
          <a:noFill/>
        </p:spPr>
      </p:pic>
      <p:sp>
        <p:nvSpPr>
          <p:cNvPr id="6" name="WordArt 6"/>
          <p:cNvSpPr>
            <a:spLocks noChangeArrowheads="1" noChangeShapeType="1" noTextEdit="1"/>
          </p:cNvSpPr>
          <p:nvPr/>
        </p:nvSpPr>
        <p:spPr bwMode="auto">
          <a:xfrm>
            <a:off x="0" y="381000"/>
            <a:ext cx="9144000" cy="2819400"/>
          </a:xfrm>
          <a:prstGeom prst="rect">
            <a:avLst/>
          </a:prstGeom>
        </p:spPr>
        <p:txBody>
          <a:bodyPr wrap="none" fromWordArt="1">
            <a:prstTxWarp prst="textWave2">
              <a:avLst>
                <a:gd name="adj1" fmla="val 13005"/>
                <a:gd name="adj2" fmla="val 347"/>
              </a:avLst>
            </a:prstTxWarp>
          </a:bodyPr>
          <a:lstStyle/>
          <a:p>
            <a:pPr algn="ct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NHIỆT LIỆT CHÀO MỪNG </a:t>
            </a:r>
          </a:p>
          <a:p>
            <a:pPr algn="ct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CÁC THẦY CÔ GIÁ</a:t>
            </a:r>
            <a:r>
              <a:rPr lang="en-US" sz="4400"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O</a:t>
            </a: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 ĐẾN DỰ GIỜ</a:t>
            </a:r>
          </a:p>
        </p:txBody>
      </p:sp>
      <p:sp>
        <p:nvSpPr>
          <p:cNvPr id="7" name="Rectangle 6"/>
          <p:cNvSpPr/>
          <p:nvPr/>
        </p:nvSpPr>
        <p:spPr>
          <a:xfrm>
            <a:off x="1295400" y="5638800"/>
            <a:ext cx="6324600" cy="1015663"/>
          </a:xfrm>
          <a:prstGeom prst="rect">
            <a:avLst/>
          </a:prstGeom>
        </p:spPr>
        <p:txBody>
          <a:bodyPr wrap="square">
            <a:spAutoFit/>
          </a:bodyPr>
          <a:lstStyle/>
          <a:p>
            <a:pPr>
              <a:defRPr/>
            </a:pPr>
            <a:r>
              <a:rPr lang="vi-VN" sz="6000" b="1" kern="10" dirty="0">
                <a:ln w="19050">
                  <a:solidFill>
                    <a:srgbClr val="A50021"/>
                  </a:solidFill>
                  <a:round/>
                  <a:headEnd/>
                  <a:tailEnd/>
                </a:ln>
                <a:solidFill>
                  <a:srgbClr val="FF0000"/>
                </a:solidFill>
                <a:latin typeface="Times New Roman" pitchFamily="18" charset="0"/>
                <a:cs typeface="Times New Roman" pitchFamily="18" charset="0"/>
              </a:rPr>
              <a:t>MÔN: KHTN 8</a:t>
            </a:r>
            <a:endParaRPr lang="en-US" sz="6000" b="1" kern="10" dirty="0">
              <a:ln w="19050">
                <a:solidFill>
                  <a:srgbClr val="A50021"/>
                </a:solidFill>
                <a:round/>
                <a:headEnd/>
                <a:tailEnd/>
              </a:ln>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2"/>
          <a:srcRect/>
          <a:stretch>
            <a:fillRect/>
          </a:stretch>
        </p:blipFill>
        <p:spPr bwMode="auto">
          <a:xfrm>
            <a:off x="0" y="-1"/>
            <a:ext cx="9144000" cy="6843695"/>
          </a:xfrm>
          <a:prstGeom prst="rect">
            <a:avLst/>
          </a:prstGeom>
          <a:noFill/>
        </p:spPr>
      </p:pic>
      <p:sp>
        <p:nvSpPr>
          <p:cNvPr id="33793" name="Rectangle 1"/>
          <p:cNvSpPr>
            <a:spLocks noChangeArrowheads="1"/>
          </p:cNvSpPr>
          <p:nvPr/>
        </p:nvSpPr>
        <p:spPr bwMode="auto">
          <a:xfrm>
            <a:off x="1"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Hãy nhận xét về tỉ số giữa khối lượng và thể tích của các thỏi sắt, nhôm, đồng.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33794" name="Rectangle 2"/>
          <p:cNvSpPr>
            <a:spLocks noChangeArrowheads="1"/>
          </p:cNvSpPr>
          <p:nvPr/>
        </p:nvSpPr>
        <p:spPr bwMode="auto">
          <a:xfrm>
            <a:off x="0" y="9906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Bảng 13.2.</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Tỉ số giữa khối lượng và thể tích của các vật làm từ các chất khác nhau</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 y="2057400"/>
          <a:ext cx="9144001" cy="4441698"/>
        </p:xfrm>
        <a:graphic>
          <a:graphicData uri="http://schemas.openxmlformats.org/drawingml/2006/table">
            <a:tbl>
              <a:tblPr/>
              <a:tblGrid>
                <a:gridCol w="1371601">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Đại lượng</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1</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2</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Thể tích</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3</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Khối lượng</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 7,8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 2,7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3</a:t>
                      </a:r>
                      <a:r>
                        <a:rPr lang="en-US" sz="3200">
                          <a:latin typeface="Times New Roman" pitchFamily="18" charset="0"/>
                          <a:ea typeface="Times New Roman"/>
                          <a:cs typeface="Times New Roman" pitchFamily="18" charset="0"/>
                        </a:rPr>
                        <a:t> = 8,96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Tỉ số</a:t>
                      </a:r>
                      <a:endParaRPr lang="vi-VN" sz="3200" b="0">
                        <a:latin typeface="Times New Roman" pitchFamily="18" charset="0"/>
                        <a:ea typeface="Times New Roman"/>
                        <a:cs typeface="Times New Roman" pitchFamily="18" charset="0"/>
                      </a:endParaRPr>
                    </a:p>
                    <a:p>
                      <a:pPr algn="ctr">
                        <a:lnSpc>
                          <a:spcPct val="115000"/>
                        </a:lnSpc>
                        <a:spcAft>
                          <a:spcPts val="0"/>
                        </a:spcAft>
                      </a:pPr>
                      <a:r>
                        <a:rPr lang="en-US" sz="3200" b="0">
                          <a:latin typeface="Times New Roman" pitchFamily="18" charset="0"/>
                          <a:ea typeface="Times New Roman"/>
                          <a:cs typeface="Times New Roman" pitchFamily="18" charset="0"/>
                        </a:rPr>
                        <a:t> m</a:t>
                      </a:r>
                      <a:r>
                        <a:rPr lang="vi-VN" sz="3200" b="0">
                          <a:latin typeface="Times New Roman" pitchFamily="18" charset="0"/>
                          <a:ea typeface="Times New Roman"/>
                          <a:cs typeface="Times New Roman" pitchFamily="18" charset="0"/>
                        </a:rPr>
                        <a:t>/V</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33796" name="Picture 4" descr="Giáo án KHTN 8 Bài 13 (Kết nối tri thức 2023): Khối lượng riêng | Khoa học tự nhiên 8 (ảnh 8)"/>
          <p:cNvPicPr>
            <a:picLocks noChangeAspect="1" noChangeArrowheads="1"/>
          </p:cNvPicPr>
          <p:nvPr/>
        </p:nvPicPr>
        <p:blipFill>
          <a:blip r:embed="rId3"/>
          <a:srcRect/>
          <a:stretch>
            <a:fillRect/>
          </a:stretch>
        </p:blipFill>
        <p:spPr bwMode="auto">
          <a:xfrm>
            <a:off x="1676400" y="5486400"/>
            <a:ext cx="2094924" cy="866775"/>
          </a:xfrm>
          <a:prstGeom prst="rect">
            <a:avLst/>
          </a:prstGeom>
          <a:noFill/>
        </p:spPr>
      </p:pic>
      <p:pic>
        <p:nvPicPr>
          <p:cNvPr id="33798" name="Picture 6" descr="Giáo án KHTN 8 Bài 13 (Kết nối tri thức 2023): Khối lượng riêng | Khoa học tự nhiên 8 (ảnh 9)"/>
          <p:cNvPicPr>
            <a:picLocks noChangeAspect="1" noChangeArrowheads="1"/>
          </p:cNvPicPr>
          <p:nvPr/>
        </p:nvPicPr>
        <p:blipFill>
          <a:blip r:embed="rId4"/>
          <a:srcRect/>
          <a:stretch>
            <a:fillRect/>
          </a:stretch>
        </p:blipFill>
        <p:spPr bwMode="auto">
          <a:xfrm>
            <a:off x="4267200" y="5486400"/>
            <a:ext cx="2094386" cy="895350"/>
          </a:xfrm>
          <a:prstGeom prst="rect">
            <a:avLst/>
          </a:prstGeom>
          <a:noFill/>
        </p:spPr>
      </p:pic>
      <p:pic>
        <p:nvPicPr>
          <p:cNvPr id="33800" name="Picture 8" descr="Giáo án KHTN 8 Bài 13 (Kết nối tri thức 2023): Khối lượng riêng | Khoa học tự nhiên 8 (ảnh 10)"/>
          <p:cNvPicPr>
            <a:picLocks noChangeAspect="1" noChangeArrowheads="1"/>
          </p:cNvPicPr>
          <p:nvPr/>
        </p:nvPicPr>
        <p:blipFill>
          <a:blip r:embed="rId5"/>
          <a:srcRect/>
          <a:stretch>
            <a:fillRect/>
          </a:stretch>
        </p:blipFill>
        <p:spPr bwMode="auto">
          <a:xfrm>
            <a:off x="6705600" y="5562600"/>
            <a:ext cx="2258699" cy="866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blinds(horizontal)">
                                      <p:cBhvr>
                                        <p:cTn id="7" dur="500"/>
                                        <p:tgtEl>
                                          <p:spTgt spid="337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p:cTn id="12" dur="500" fill="hold"/>
                                        <p:tgtEl>
                                          <p:spTgt spid="33794"/>
                                        </p:tgtEl>
                                        <p:attrNameLst>
                                          <p:attrName>ppt_w</p:attrName>
                                        </p:attrNameLst>
                                      </p:cBhvr>
                                      <p:tavLst>
                                        <p:tav tm="0">
                                          <p:val>
                                            <p:fltVal val="0"/>
                                          </p:val>
                                        </p:tav>
                                        <p:tav tm="100000">
                                          <p:val>
                                            <p:strVal val="#ppt_w"/>
                                          </p:val>
                                        </p:tav>
                                      </p:tavLst>
                                    </p:anim>
                                    <p:anim calcmode="lin" valueType="num">
                                      <p:cBhvr>
                                        <p:cTn id="13" dur="500" fill="hold"/>
                                        <p:tgtEl>
                                          <p:spTgt spid="33794"/>
                                        </p:tgtEl>
                                        <p:attrNameLst>
                                          <p:attrName>ppt_h</p:attrName>
                                        </p:attrNameLst>
                                      </p:cBhvr>
                                      <p:tavLst>
                                        <p:tav tm="0">
                                          <p:val>
                                            <p:fltVal val="0"/>
                                          </p:val>
                                        </p:tav>
                                        <p:tav tm="100000">
                                          <p:val>
                                            <p:strVal val="#ppt_h"/>
                                          </p:val>
                                        </p:tav>
                                      </p:tavLst>
                                    </p:anim>
                                    <p:animEffect transition="in" filter="fade">
                                      <p:cBhvr>
                                        <p:cTn id="14" dur="500"/>
                                        <p:tgtEl>
                                          <p:spTgt spid="3379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3796"/>
                                        </p:tgtEl>
                                        <p:attrNameLst>
                                          <p:attrName>style.visibility</p:attrName>
                                        </p:attrNameLst>
                                      </p:cBhvr>
                                      <p:to>
                                        <p:strVal val="visible"/>
                                      </p:to>
                                    </p:set>
                                    <p:animEffect transition="in" filter="slide(fromBottom)">
                                      <p:cBhvr>
                                        <p:cTn id="24" dur="500"/>
                                        <p:tgtEl>
                                          <p:spTgt spid="3379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3798"/>
                                        </p:tgtEl>
                                        <p:attrNameLst>
                                          <p:attrName>style.visibility</p:attrName>
                                        </p:attrNameLst>
                                      </p:cBhvr>
                                      <p:to>
                                        <p:strVal val="visible"/>
                                      </p:to>
                                    </p:set>
                                    <p:animEffect transition="in" filter="slide(fromBottom)">
                                      <p:cBhvr>
                                        <p:cTn id="29" dur="500"/>
                                        <p:tgtEl>
                                          <p:spTgt spid="3379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33800"/>
                                        </p:tgtEl>
                                        <p:attrNameLst>
                                          <p:attrName>style.visibility</p:attrName>
                                        </p:attrNameLst>
                                      </p:cBhvr>
                                      <p:to>
                                        <p:strVal val="visible"/>
                                      </p:to>
                                    </p:set>
                                    <p:animEffect transition="in" filter="barn(inHorizontal)">
                                      <p:cBhvr>
                                        <p:cTn id="34"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hung viền PowerPoint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2289" name="Rectangle 1"/>
          <p:cNvSpPr>
            <a:spLocks noChangeArrowheads="1"/>
          </p:cNvSpPr>
          <p:nvPr/>
        </p:nvSpPr>
        <p:spPr bwMode="auto">
          <a:xfrm>
            <a:off x="1447800" y="1066800"/>
            <a:ext cx="6629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Tỉ số giữa khối lượng và thể tích của các thỏi sắt, nhôm, đồng là khác nhau và tỉ số m</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a:t>
            </a:r>
            <a:r>
              <a:rPr kumimoji="0" lang="en-US" sz="3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của đồng lớn hơn tỉ số m</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 của sắt lớn hơn tỉ số m</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Vcủa nhôm.</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1371600" y="3581400"/>
            <a:ext cx="1781257" cy="584775"/>
          </a:xfrm>
          <a:prstGeom prst="rect">
            <a:avLst/>
          </a:prstGeom>
        </p:spPr>
        <p:txBody>
          <a:bodyPr wrap="none">
            <a:spAutoFit/>
          </a:bodyPr>
          <a:lstStyle/>
          <a:p>
            <a:r>
              <a:rPr lang="vi-VN" sz="3200">
                <a:solidFill>
                  <a:srgbClr val="FF0000"/>
                </a:solidFill>
                <a:latin typeface="Times New Roman" pitchFamily="18" charset="0"/>
                <a:ea typeface="Times New Roman" pitchFamily="18" charset="0"/>
                <a:cs typeface="Times New Roman" pitchFamily="18" charset="0"/>
              </a:rPr>
              <a:t>N</a:t>
            </a:r>
            <a:r>
              <a:rPr lang="en-US" sz="3200">
                <a:solidFill>
                  <a:srgbClr val="FF0000"/>
                </a:solidFill>
                <a:latin typeface="Times New Roman" pitchFamily="18" charset="0"/>
                <a:ea typeface="Times New Roman" pitchFamily="18" charset="0"/>
                <a:cs typeface="Times New Roman" pitchFamily="18" charset="0"/>
              </a:rPr>
              <a:t>hận xét </a:t>
            </a:r>
            <a:endParaRPr lang="en-US" sz="3200"/>
          </a:p>
        </p:txBody>
      </p:sp>
      <p:sp>
        <p:nvSpPr>
          <p:cNvPr id="5" name="Rectangle 4"/>
          <p:cNvSpPr/>
          <p:nvPr/>
        </p:nvSpPr>
        <p:spPr>
          <a:xfrm>
            <a:off x="1143000" y="4038600"/>
            <a:ext cx="8001000" cy="1077218"/>
          </a:xfrm>
          <a:prstGeom prst="rect">
            <a:avLst/>
          </a:prstGeom>
        </p:spPr>
        <p:txBody>
          <a:bodyPr wrap="square">
            <a:spAutoFit/>
          </a:bodyPr>
          <a:lstStyle/>
          <a:p>
            <a:r>
              <a:rPr lang="vi-VN" sz="3200">
                <a:solidFill>
                  <a:srgbClr val="FF0000"/>
                </a:solidFill>
                <a:latin typeface="Times New Roman" pitchFamily="18" charset="0"/>
                <a:ea typeface="Times New Roman" pitchFamily="18" charset="0"/>
                <a:cs typeface="Times New Roman" pitchFamily="18" charset="0"/>
              </a:rPr>
              <a:t>Với cùng một loại vật liệu tỉ số m/v là không đổi</a:t>
            </a:r>
            <a:endParaRPr lang="en-US" sz="3200"/>
          </a:p>
        </p:txBody>
      </p:sp>
      <p:sp>
        <p:nvSpPr>
          <p:cNvPr id="6" name="Rectangle 5"/>
          <p:cNvSpPr/>
          <p:nvPr/>
        </p:nvSpPr>
        <p:spPr>
          <a:xfrm>
            <a:off x="1066800" y="5029200"/>
            <a:ext cx="7086600" cy="1077218"/>
          </a:xfrm>
          <a:prstGeom prst="rect">
            <a:avLst/>
          </a:prstGeom>
        </p:spPr>
        <p:txBody>
          <a:bodyPr wrap="square">
            <a:spAutoFit/>
          </a:bodyPr>
          <a:lstStyle/>
          <a:p>
            <a:r>
              <a:rPr lang="vi-VN" sz="3200">
                <a:solidFill>
                  <a:srgbClr val="FF0000"/>
                </a:solidFill>
                <a:latin typeface="Times New Roman" pitchFamily="18" charset="0"/>
                <a:ea typeface="Times New Roman" pitchFamily="18" charset="0"/>
                <a:cs typeface="Times New Roman" pitchFamily="18" charset="0"/>
              </a:rPr>
              <a:t>Với các vật liệu khác nhau, tỉ số m/v là khác nhau</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linds(horizontal)">
                                      <p:cBhvr>
                                        <p:cTn id="7" dur="5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265" name="Rectangle 1"/>
          <p:cNvSpPr>
            <a:spLocks noChangeArrowheads="1"/>
          </p:cNvSpPr>
          <p:nvPr/>
        </p:nvSpPr>
        <p:spPr bwMode="auto">
          <a:xfrm>
            <a:off x="1143000" y="762000"/>
            <a:ext cx="803938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II. Khối lượng riêng, đơn vị khối lượng riêng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11266" name="Rectangle 2"/>
          <p:cNvSpPr>
            <a:spLocks noChangeArrowheads="1"/>
          </p:cNvSpPr>
          <p:nvPr/>
        </p:nvSpPr>
        <p:spPr bwMode="auto">
          <a:xfrm>
            <a:off x="1143000" y="1219200"/>
            <a:ext cx="8001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-Khối lượng riêng của một chất cho ta biết khối lượng của một đơn vị thể tích chất đó.</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11267" name="Picture 3" descr="DKjKD1dL3G6Wm1sIPeS1RbcX_4k824mL4ZOTsZOq7FrDSqDoDXjTAygWMFU97KoDYN8l15mMJnrWU0bqIVJTxec1Zu4oA2dRR2DEQBVzU431w99qYcKutFO2kVxuvWbwz2xI0FTxi7PJm0NwSGPDuQ"/>
          <p:cNvPicPr>
            <a:picLocks noChangeAspect="1" noChangeArrowheads="1"/>
          </p:cNvPicPr>
          <p:nvPr/>
        </p:nvPicPr>
        <p:blipFill>
          <a:blip r:embed="rId3" cstate="print"/>
          <a:srcRect/>
          <a:stretch>
            <a:fillRect/>
          </a:stretch>
        </p:blipFill>
        <p:spPr bwMode="auto">
          <a:xfrm>
            <a:off x="914400" y="2209800"/>
            <a:ext cx="1447800" cy="1263535"/>
          </a:xfrm>
          <a:prstGeom prst="rect">
            <a:avLst/>
          </a:prstGeom>
          <a:noFill/>
          <a:ln w="9525">
            <a:noFill/>
            <a:miter lim="800000"/>
            <a:headEnd/>
            <a:tailEnd/>
          </a:ln>
        </p:spPr>
      </p:pic>
      <p:sp>
        <p:nvSpPr>
          <p:cNvPr id="11268" name="Rectangle 4"/>
          <p:cNvSpPr>
            <a:spLocks noChangeArrowheads="1"/>
          </p:cNvSpPr>
          <p:nvPr/>
        </p:nvSpPr>
        <p:spPr bwMode="auto">
          <a:xfrm>
            <a:off x="4114800" y="3352800"/>
            <a:ext cx="461972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 là thể tích của vật liệu.</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2438400" y="2286000"/>
            <a:ext cx="1798890" cy="584775"/>
          </a:xfrm>
          <a:prstGeom prst="rect">
            <a:avLst/>
          </a:prstGeom>
        </p:spPr>
        <p:txBody>
          <a:bodyPr wrap="none">
            <a:spAutoFit/>
          </a:bodyPr>
          <a:lstStyle/>
          <a:p>
            <a:pPr lvl="0" algn="just" fontAlgn="base">
              <a:spcBef>
                <a:spcPct val="0"/>
              </a:spcBef>
              <a:spcAft>
                <a:spcPct val="0"/>
              </a:spcAft>
            </a:pPr>
            <a:r>
              <a:rPr lang="en-US" sz="3200">
                <a:latin typeface="Times New Roman" pitchFamily="18" charset="0"/>
                <a:ea typeface="Times New Roman" pitchFamily="18" charset="0"/>
                <a:cs typeface="Times New Roman" pitchFamily="18" charset="0"/>
              </a:rPr>
              <a:t>Trong đó:</a:t>
            </a:r>
          </a:p>
        </p:txBody>
      </p:sp>
      <p:sp>
        <p:nvSpPr>
          <p:cNvPr id="8" name="Rectangle 7"/>
          <p:cNvSpPr/>
          <p:nvPr/>
        </p:nvSpPr>
        <p:spPr>
          <a:xfrm>
            <a:off x="4114800" y="2286000"/>
            <a:ext cx="416011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itchFamily="18" charset="0"/>
                <a:ea typeface="Times New Roman" pitchFamily="18" charset="0"/>
                <a:cs typeface="Times New Roman" pitchFamily="18" charset="0"/>
              </a:rPr>
              <a:t>+ D là khối lượng riêng.</a:t>
            </a:r>
          </a:p>
        </p:txBody>
      </p:sp>
      <p:sp>
        <p:nvSpPr>
          <p:cNvPr id="9" name="Rectangle 8"/>
          <p:cNvSpPr/>
          <p:nvPr/>
        </p:nvSpPr>
        <p:spPr>
          <a:xfrm>
            <a:off x="4114800" y="2819400"/>
            <a:ext cx="523252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itchFamily="18" charset="0"/>
                <a:ea typeface="Times New Roman" pitchFamily="18" charset="0"/>
                <a:cs typeface="Times New Roman" pitchFamily="18" charset="0"/>
              </a:rPr>
              <a:t>+ m là khối lượng của vật liệu.</a:t>
            </a:r>
          </a:p>
        </p:txBody>
      </p:sp>
      <p:sp>
        <p:nvSpPr>
          <p:cNvPr id="11269" name="Rectangle 5"/>
          <p:cNvSpPr>
            <a:spLocks noChangeArrowheads="1"/>
          </p:cNvSpPr>
          <p:nvPr/>
        </p:nvSpPr>
        <p:spPr bwMode="auto">
          <a:xfrm>
            <a:off x="914401" y="3962400"/>
            <a:ext cx="7696199"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-Đơn vị thường dùng của khối lượng riêng là: </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kg/m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g/cm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hoặc g/mL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1 kg/m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 0,001 g/cm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endPar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1 g/cm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 1 g/mL</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blinds(horizontal)">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xEl>
                                              <p:pRg st="0" end="0"/>
                                            </p:txEl>
                                          </p:spTgt>
                                        </p:tgtEl>
                                        <p:attrNameLst>
                                          <p:attrName>style.visibility</p:attrName>
                                        </p:attrNameLst>
                                      </p:cBhvr>
                                      <p:to>
                                        <p:strVal val="visible"/>
                                      </p:to>
                                    </p:set>
                                    <p:anim calcmode="lin" valueType="num">
                                      <p:cBhvr additive="base">
                                        <p:cTn id="12"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plus(in)">
                                      <p:cBhvr>
                                        <p:cTn id="18" dur="2000"/>
                                        <p:tgtEl>
                                          <p:spTgt spid="11267"/>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plus(in)">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11268"/>
                                        </p:tgtEl>
                                        <p:attrNameLst>
                                          <p:attrName>style.visibility</p:attrName>
                                        </p:attrNameLst>
                                      </p:cBhvr>
                                      <p:to>
                                        <p:strVal val="visible"/>
                                      </p:to>
                                    </p:set>
                                    <p:animEffect transition="in" filter="plus(in)">
                                      <p:cBhvr>
                                        <p:cTn id="38" dur="2000"/>
                                        <p:tgtEl>
                                          <p:spTgt spid="1126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blinds(horizontal)">
                                      <p:cBhvr>
                                        <p:cTn id="43"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8" grpId="0"/>
      <p:bldP spid="9" grpId="0"/>
      <p:bldP spid="112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7" name="Rectangle 1"/>
          <p:cNvSpPr>
            <a:spLocks noChangeArrowheads="1"/>
          </p:cNvSpPr>
          <p:nvPr/>
        </p:nvSpPr>
        <p:spPr bwMode="auto">
          <a:xfrm>
            <a:off x="0" y="0"/>
            <a:ext cx="867256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Khối lượng riêng của một số chất ở nhiệt độ phòng.</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9218" name="Picture 2" descr="gRVUgLV-0K50WPXQPVA-N31ot7AnOhMAkOPvGtn0W1JXNvCinocLBY4lG6Uq71X33T8gcG9QHJS6hRuqa3ie3svHhSf-jUKc9jnJyTWvyFCnLg0bN11zD-My1Ws0Z1I6ezCd4quGwlPyd-1TDpx6sA"/>
          <p:cNvPicPr>
            <a:picLocks noChangeAspect="1" noChangeArrowheads="1"/>
          </p:cNvPicPr>
          <p:nvPr/>
        </p:nvPicPr>
        <p:blipFill>
          <a:blip r:embed="rId2"/>
          <a:srcRect/>
          <a:stretch>
            <a:fillRect/>
          </a:stretch>
        </p:blipFill>
        <p:spPr bwMode="auto">
          <a:xfrm>
            <a:off x="0" y="762000"/>
            <a:ext cx="8991600" cy="4495800"/>
          </a:xfrm>
          <a:prstGeom prst="rect">
            <a:avLst/>
          </a:prstGeom>
          <a:noFill/>
          <a:ln w="9525">
            <a:noFill/>
            <a:miter lim="800000"/>
            <a:headEnd/>
            <a:tailEnd/>
          </a:ln>
        </p:spPr>
      </p:pic>
      <p:sp>
        <p:nvSpPr>
          <p:cNvPr id="9219" name="Rectangle 3"/>
          <p:cNvSpPr>
            <a:spLocks noChangeArrowheads="1"/>
          </p:cNvSpPr>
          <p:nvPr/>
        </p:nvSpPr>
        <p:spPr bwMode="auto">
          <a:xfrm>
            <a:off x="0" y="53340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người ta còn sử dụng đại lượng khác là trọng lượng riêng để nói tới một chất nặng hay nhẹ hơn chất khác.</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blinds(horizontal)">
                                      <p:cBhvr>
                                        <p:cTn id="7" dur="500"/>
                                        <p:tgtEl>
                                          <p:spTgt spid="9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linds(horizont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Effect transition="in" filter="plus(in)">
                                      <p:cBhvr>
                                        <p:cTn id="17"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Trọng lượng của một mét khối một chất gọi là trọng lượng riêng d của chất đó.</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228600" y="1066800"/>
            <a:ext cx="2117887" cy="584775"/>
          </a:xfrm>
          <a:prstGeom prst="rect">
            <a:avLst/>
          </a:prstGeom>
        </p:spPr>
        <p:txBody>
          <a:bodyPr wrap="none">
            <a:spAutoFit/>
          </a:bodyPr>
          <a:lstStyle/>
          <a:p>
            <a:r>
              <a:rPr lang="en-US" sz="3200">
                <a:latin typeface="Times New Roman" pitchFamily="18" charset="0"/>
                <a:cs typeface="Times New Roman" pitchFamily="18" charset="0"/>
              </a:rPr>
              <a:t>Công thức: </a:t>
            </a:r>
          </a:p>
        </p:txBody>
      </p:sp>
      <p:pic>
        <p:nvPicPr>
          <p:cNvPr id="8194" name="Picture 2" descr="m6EsLHgoc689GEZSvetk_7hvW31Lhr5WWhO9-p5mL5IFWzHA2f_yemPkcT37DfbAc0wCiJrymtFH1xFqUOOC5mLBAa0YlaTktAaX4FhXDSgy7vyNGCz0Ln1waBHJqh6aBxErCQnCytacbD3hF3ga_A"/>
          <p:cNvPicPr>
            <a:picLocks noChangeAspect="1" noChangeArrowheads="1"/>
          </p:cNvPicPr>
          <p:nvPr/>
        </p:nvPicPr>
        <p:blipFill>
          <a:blip r:embed="rId2" cstate="print"/>
          <a:srcRect/>
          <a:stretch>
            <a:fillRect/>
          </a:stretch>
        </p:blipFill>
        <p:spPr bwMode="auto">
          <a:xfrm>
            <a:off x="2209800" y="914400"/>
            <a:ext cx="1143000" cy="1119673"/>
          </a:xfrm>
          <a:prstGeom prst="rect">
            <a:avLst/>
          </a:prstGeom>
          <a:noFill/>
          <a:ln w="9525">
            <a:noFill/>
            <a:miter lim="800000"/>
            <a:headEnd/>
            <a:tailEnd/>
          </a:ln>
        </p:spPr>
      </p:pic>
      <p:sp>
        <p:nvSpPr>
          <p:cNvPr id="8195" name="Rectangle 3"/>
          <p:cNvSpPr>
            <a:spLocks noChangeArrowheads="1"/>
          </p:cNvSpPr>
          <p:nvPr/>
        </p:nvSpPr>
        <p:spPr bwMode="auto">
          <a:xfrm>
            <a:off x="1981200" y="3200400"/>
            <a:ext cx="6553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d là trọng lượng riêng (N/m</a:t>
            </a:r>
            <a:r>
              <a:rPr kumimoji="0" lang="en-US" sz="3200" b="0" i="0" u="none" strike="noStrike" cap="none" normalizeH="0" baseline="30000">
                <a:ln>
                  <a:noFill/>
                </a:ln>
                <a:solidFill>
                  <a:srgbClr val="00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0" y="2057400"/>
            <a:ext cx="1901483" cy="584775"/>
          </a:xfrm>
          <a:prstGeom prst="rect">
            <a:avLst/>
          </a:prstGeom>
        </p:spPr>
        <p:txBody>
          <a:bodyPr wrap="none">
            <a:spAutoFit/>
          </a:bodyPr>
          <a:lstStyle/>
          <a:p>
            <a:r>
              <a:rPr lang="en-US" sz="3200">
                <a:solidFill>
                  <a:srgbClr val="000000"/>
                </a:solidFill>
                <a:latin typeface="Times New Roman" pitchFamily="18" charset="0"/>
                <a:ea typeface="Times New Roman" pitchFamily="18" charset="0"/>
                <a:cs typeface="Times New Roman" pitchFamily="18" charset="0"/>
              </a:rPr>
              <a:t>Trong đó:</a:t>
            </a:r>
            <a:r>
              <a:rPr lang="vi-VN" sz="3200">
                <a:solidFill>
                  <a:srgbClr val="222222"/>
                </a:solidFill>
                <a:latin typeface="Times New Roman" pitchFamily="18" charset="0"/>
                <a:ea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7" name="Rectangle 6"/>
          <p:cNvSpPr/>
          <p:nvPr/>
        </p:nvSpPr>
        <p:spPr>
          <a:xfrm>
            <a:off x="1828800" y="2057400"/>
            <a:ext cx="3938066"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 P là trọng lượng (N).</a:t>
            </a:r>
            <a:endParaRPr lang="en-US" sz="3200">
              <a:latin typeface="Times New Roman" pitchFamily="18" charset="0"/>
              <a:ea typeface="Times New Roman" pitchFamily="18" charset="0"/>
              <a:cs typeface="Times New Roman" pitchFamily="18" charset="0"/>
            </a:endParaRPr>
          </a:p>
        </p:txBody>
      </p:sp>
      <p:sp>
        <p:nvSpPr>
          <p:cNvPr id="8" name="Rectangle 7"/>
          <p:cNvSpPr/>
          <p:nvPr/>
        </p:nvSpPr>
        <p:spPr>
          <a:xfrm>
            <a:off x="1905000" y="2667000"/>
            <a:ext cx="3454344"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 V là thể tích (m</a:t>
            </a:r>
            <a:r>
              <a:rPr lang="en-US" sz="3200" baseline="30000">
                <a:solidFill>
                  <a:srgbClr val="000000"/>
                </a:solidFill>
                <a:latin typeface="Times New Roman" pitchFamily="18" charset="0"/>
                <a:ea typeface="Times New Roman" pitchFamily="18" charset="0"/>
                <a:cs typeface="Times New Roman" pitchFamily="18" charset="0"/>
              </a:rPr>
              <a:t>3</a:t>
            </a:r>
            <a:r>
              <a:rPr lang="en-US" sz="3200">
                <a:solidFill>
                  <a:srgbClr val="000000"/>
                </a:solidFill>
                <a:latin typeface="Times New Roman" pitchFamily="18" charset="0"/>
                <a:ea typeface="Times New Roman" pitchFamily="18" charset="0"/>
                <a:cs typeface="Times New Roman" pitchFamily="18" charset="0"/>
              </a:rPr>
              <a:t>).</a:t>
            </a:r>
            <a:endParaRPr lang="en-US" sz="3200">
              <a:latin typeface="Times New Roman" pitchFamily="18" charset="0"/>
              <a:ea typeface="Times New Roman" pitchFamily="18" charset="0"/>
              <a:cs typeface="Times New Roman" pitchFamily="18" charset="0"/>
            </a:endParaRPr>
          </a:p>
        </p:txBody>
      </p:sp>
      <p:pic>
        <p:nvPicPr>
          <p:cNvPr id="8196" name="Picture 4" descr="ZGJCBQVEf77ZxgC4PXwswdgKaDyYC8bSGkRXYfuO-3inF8oSALXuGKr9yiMmbCXCF0Z7eJM2zC5XPV6J6nRdueTbuKMvGdxj8jhDMAO1xNRyZwqO3i_KhjUH1GWvcsCJnW8CivuIm2yIsfaQ9NARFw"/>
          <p:cNvPicPr>
            <a:picLocks noChangeAspect="1" noChangeArrowheads="1"/>
          </p:cNvPicPr>
          <p:nvPr/>
        </p:nvPicPr>
        <p:blipFill>
          <a:blip r:embed="rId3" cstate="print"/>
          <a:srcRect/>
          <a:stretch>
            <a:fillRect/>
          </a:stretch>
        </p:blipFill>
        <p:spPr bwMode="auto">
          <a:xfrm>
            <a:off x="381000" y="3733800"/>
            <a:ext cx="2133600" cy="609600"/>
          </a:xfrm>
          <a:prstGeom prst="rect">
            <a:avLst/>
          </a:prstGeom>
          <a:noFill/>
          <a:ln w="9525">
            <a:noFill/>
            <a:miter lim="800000"/>
            <a:headEnd/>
            <a:tailEnd/>
          </a:ln>
        </p:spPr>
      </p:pic>
      <p:sp>
        <p:nvSpPr>
          <p:cNvPr id="10" name="Rectangle 9"/>
          <p:cNvSpPr/>
          <p:nvPr/>
        </p:nvSpPr>
        <p:spPr>
          <a:xfrm>
            <a:off x="0" y="4343400"/>
            <a:ext cx="9144000" cy="1077218"/>
          </a:xfrm>
          <a:prstGeom prst="rect">
            <a:avLst/>
          </a:prstGeom>
        </p:spPr>
        <p:txBody>
          <a:bodyPr wrap="square">
            <a:spAutoFit/>
          </a:bodyPr>
          <a:lstStyle/>
          <a:p>
            <a:r>
              <a:rPr lang="en-US" sz="3200">
                <a:latin typeface="Times New Roman" pitchFamily="18" charset="0"/>
                <a:cs typeface="Times New Roman" pitchFamily="18" charset="0"/>
              </a:rPr>
              <a:t>Như vậy, ta cũng có thể dựa vào trọng lượng riêng của vật liệu để so sánh các vật liệu (nặng, nhẹ).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linds(horizontal)">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plus(in)">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slide(fromBottom)">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plus(in)">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5"/>
                                        </p:tgtEl>
                                        <p:attrNameLst>
                                          <p:attrName>style.visibility</p:attrName>
                                        </p:attrNameLst>
                                      </p:cBhvr>
                                      <p:to>
                                        <p:strVal val="visible"/>
                                      </p:to>
                                    </p:set>
                                    <p:animEffect transition="in" filter="fade">
                                      <p:cBhvr>
                                        <p:cTn id="37" dur="2000"/>
                                        <p:tgtEl>
                                          <p:spTgt spid="819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196"/>
                                        </p:tgtEl>
                                        <p:attrNameLst>
                                          <p:attrName>style.visibility</p:attrName>
                                        </p:attrNameLst>
                                      </p:cBhvr>
                                      <p:to>
                                        <p:strVal val="visible"/>
                                      </p:to>
                                    </p:set>
                                    <p:animEffect transition="in" filter="randombar(horizontal)">
                                      <p:cBhvr>
                                        <p:cTn id="42" dur="500"/>
                                        <p:tgtEl>
                                          <p:spTgt spid="8196"/>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plus(in)">
                                      <p:cBhvr>
                                        <p:cTn id="4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1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2400" y="0"/>
            <a:ext cx="8610600" cy="21336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a:latin typeface="+mj-lt"/>
              </a:rPr>
              <a:t>Dựa vào đại lượng nào,người ta nói </a:t>
            </a:r>
            <a:r>
              <a:rPr lang="vi-VN" sz="3600" dirty="0">
                <a:latin typeface="+mj-lt"/>
              </a:rPr>
              <a:t>sắt nặng </a:t>
            </a:r>
            <a:r>
              <a:rPr lang="vi-VN" sz="3600">
                <a:latin typeface="+mj-lt"/>
              </a:rPr>
              <a:t>hơn nhôm?</a:t>
            </a:r>
            <a:endParaRPr lang="en-US" sz="3600" dirty="0">
              <a:latin typeface="+mj-lt"/>
            </a:endParaRPr>
          </a:p>
        </p:txBody>
      </p:sp>
      <p:sp>
        <p:nvSpPr>
          <p:cNvPr id="5" name="Cloud 4"/>
          <p:cNvSpPr/>
          <p:nvPr/>
        </p:nvSpPr>
        <p:spPr>
          <a:xfrm>
            <a:off x="0" y="914400"/>
            <a:ext cx="9144000" cy="44958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4000">
                <a:latin typeface="Times New Roman" pitchFamily="18" charset="0"/>
                <a:cs typeface="Times New Roman" pitchFamily="18" charset="0"/>
              </a:rPr>
              <a:t>Dựa vào khối lượng riêng hoặc trọng lượng riêng,người ta nói sắt nặng hơn nhôm.</a:t>
            </a:r>
          </a:p>
          <a:p>
            <a:pPr algn="ctr"/>
            <a:r>
              <a:rPr lang="vi-VN" sz="4000">
                <a:latin typeface="Times New Roman" pitchFamily="18" charset="0"/>
                <a:cs typeface="Times New Roman" pitchFamily="18" charset="0"/>
              </a:rPr>
              <a:t>D sắt = 7800kg/</a:t>
            </a:r>
            <a:r>
              <a:rPr lang="en-US" sz="4000">
                <a:solidFill>
                  <a:schemeClr val="bg1"/>
                </a:solidFill>
                <a:latin typeface="Times New Roman" pitchFamily="18" charset="0"/>
                <a:ea typeface="Times New Roman" pitchFamily="18" charset="0"/>
                <a:cs typeface="Times New Roman" pitchFamily="18" charset="0"/>
              </a:rPr>
              <a:t>m</a:t>
            </a:r>
            <a:r>
              <a:rPr lang="en-US" sz="4000" baseline="30000">
                <a:solidFill>
                  <a:schemeClr val="bg1"/>
                </a:solidFill>
                <a:latin typeface="Times New Roman" pitchFamily="18" charset="0"/>
                <a:ea typeface="Times New Roman" pitchFamily="18" charset="0"/>
                <a:cs typeface="Times New Roman" pitchFamily="18" charset="0"/>
              </a:rPr>
              <a:t>3</a:t>
            </a:r>
            <a:endParaRPr lang="vi-VN" sz="4000" baseline="30000">
              <a:solidFill>
                <a:schemeClr val="bg1"/>
              </a:solidFill>
              <a:latin typeface="Times New Roman" pitchFamily="18" charset="0"/>
              <a:ea typeface="Times New Roman" pitchFamily="18" charset="0"/>
              <a:cs typeface="Times New Roman" pitchFamily="18" charset="0"/>
            </a:endParaRPr>
          </a:p>
          <a:p>
            <a:pPr algn="ctr"/>
            <a:r>
              <a:rPr lang="vi-VN" sz="4000" baseline="30000">
                <a:solidFill>
                  <a:schemeClr val="bg1"/>
                </a:solidFill>
                <a:latin typeface="Times New Roman" pitchFamily="18" charset="0"/>
                <a:cs typeface="Times New Roman" pitchFamily="18" charset="0"/>
              </a:rPr>
              <a:t>D nhôm</a:t>
            </a:r>
            <a:r>
              <a:rPr lang="vi-VN" sz="4000">
                <a:solidFill>
                  <a:schemeClr val="bg1"/>
                </a:solidFill>
                <a:latin typeface="Times New Roman" pitchFamily="18" charset="0"/>
                <a:cs typeface="Times New Roman" pitchFamily="18" charset="0"/>
              </a:rPr>
              <a:t>  = 2700kg/ </a:t>
            </a:r>
            <a:r>
              <a:rPr lang="en-US" sz="4000">
                <a:solidFill>
                  <a:schemeClr val="bg1"/>
                </a:solidFill>
                <a:latin typeface="Times New Roman" pitchFamily="18" charset="0"/>
                <a:ea typeface="Times New Roman" pitchFamily="18" charset="0"/>
                <a:cs typeface="Times New Roman" pitchFamily="18" charset="0"/>
              </a:rPr>
              <a:t>m</a:t>
            </a:r>
            <a:r>
              <a:rPr lang="en-US" sz="4000" baseline="30000">
                <a:solidFill>
                  <a:schemeClr val="bg1"/>
                </a:solidFill>
                <a:latin typeface="Times New Roman" pitchFamily="18" charset="0"/>
                <a:ea typeface="Times New Roman" pitchFamily="18" charset="0"/>
                <a:cs typeface="Times New Roman" pitchFamily="18" charset="0"/>
              </a:rPr>
              <a:t>3</a:t>
            </a:r>
            <a:endParaRPr lang="en-US" sz="40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Khi người</a:t>
            </a:r>
            <a:r>
              <a:rPr kumimoji="0" lang="vi-VN" sz="3200" b="1" i="0" u="none" strike="noStrike" cap="none" normalizeH="0">
                <a:ln>
                  <a:noFill/>
                </a:ln>
                <a:solidFill>
                  <a:srgbClr val="FF0000"/>
                </a:solidFill>
                <a:effectLst/>
                <a:latin typeface="Times New Roman" pitchFamily="18" charset="0"/>
                <a:ea typeface="Times New Roman" pitchFamily="18" charset="0"/>
                <a:cs typeface="Times New Roman" pitchFamily="18" charset="0"/>
              </a:rPr>
              <a:t> ta nói “ Sắt nặng hơn bông” ta ngầm hiểu đang nói đến khối lượng riêng của sắt &gt; khối lượng riêng của bông.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5" name="Cloud Callout 4"/>
          <p:cNvSpPr/>
          <p:nvPr/>
        </p:nvSpPr>
        <p:spPr>
          <a:xfrm>
            <a:off x="0" y="1371600"/>
            <a:ext cx="9144000" cy="27432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vi-VN" sz="3200">
                <a:latin typeface="Times New Roman" pitchFamily="18" charset="0"/>
                <a:cs typeface="Times New Roman" pitchFamily="18" charset="0"/>
              </a:rPr>
              <a:t>Bài tập1: Một khối gang  hình hộp chữ nhật có chiều dài các cạnh tương ứng là 2cm, 3cm, 5cm  và có khối lượng 210g. Hãy tính khối lượng riêng của gang</a:t>
            </a:r>
            <a:endParaRPr lang="en-US" sz="3200">
              <a:latin typeface="Times New Roman" pitchFamily="18" charset="0"/>
              <a:cs typeface="Times New Roman" pitchFamily="18" charset="0"/>
            </a:endParaRPr>
          </a:p>
        </p:txBody>
      </p:sp>
      <p:sp>
        <p:nvSpPr>
          <p:cNvPr id="6" name="Flowchart: Process 5"/>
          <p:cNvSpPr/>
          <p:nvPr/>
        </p:nvSpPr>
        <p:spPr>
          <a:xfrm>
            <a:off x="0" y="2667000"/>
            <a:ext cx="9144000" cy="27432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solidFill>
                  <a:schemeClr val="tx1"/>
                </a:solidFill>
                <a:latin typeface="Times New Roman" pitchFamily="18" charset="0"/>
                <a:cs typeface="Times New Roman" pitchFamily="18" charset="0"/>
              </a:rPr>
              <a:t>Thể tích của khối gang là:</a:t>
            </a:r>
          </a:p>
          <a:p>
            <a:pPr algn="ctr"/>
            <a:r>
              <a:rPr lang="vi-VN" sz="3200">
                <a:solidFill>
                  <a:schemeClr val="tx1"/>
                </a:solidFill>
                <a:latin typeface="Times New Roman" pitchFamily="18" charset="0"/>
                <a:cs typeface="Times New Roman" pitchFamily="18" charset="0"/>
              </a:rPr>
              <a:t>V  =  2. 3. 5. =  30 c</a:t>
            </a:r>
            <a:r>
              <a:rPr lang="en-US" sz="3200">
                <a:solidFill>
                  <a:schemeClr val="tx1"/>
                </a:solidFill>
                <a:latin typeface="Times New Roman" pitchFamily="18" charset="0"/>
                <a:ea typeface="Times New Roman" pitchFamily="18" charset="0"/>
                <a:cs typeface="Times New Roman" pitchFamily="18" charset="0"/>
              </a:rPr>
              <a:t>m</a:t>
            </a:r>
            <a:r>
              <a:rPr lang="en-US" sz="3200" baseline="30000">
                <a:solidFill>
                  <a:schemeClr val="tx1"/>
                </a:solidFill>
                <a:latin typeface="Times New Roman" pitchFamily="18" charset="0"/>
                <a:ea typeface="Times New Roman" pitchFamily="18" charset="0"/>
                <a:cs typeface="Times New Roman" pitchFamily="18" charset="0"/>
              </a:rPr>
              <a:t>3</a:t>
            </a:r>
            <a:endParaRPr lang="vi-VN" sz="3200" baseline="30000">
              <a:solidFill>
                <a:schemeClr val="tx1"/>
              </a:solidFill>
              <a:latin typeface="Times New Roman" pitchFamily="18" charset="0"/>
              <a:ea typeface="Times New Roman" pitchFamily="18" charset="0"/>
              <a:cs typeface="Times New Roman" pitchFamily="18" charset="0"/>
            </a:endParaRPr>
          </a:p>
          <a:p>
            <a:pPr algn="ctr"/>
            <a:r>
              <a:rPr lang="vi-VN" sz="3200" baseline="30000">
                <a:solidFill>
                  <a:schemeClr val="tx1"/>
                </a:solidFill>
                <a:latin typeface="Times New Roman" pitchFamily="18" charset="0"/>
                <a:cs typeface="Times New Roman" pitchFamily="18" charset="0"/>
              </a:rPr>
              <a:t> </a:t>
            </a:r>
            <a:r>
              <a:rPr lang="vi-VN" sz="3200">
                <a:solidFill>
                  <a:schemeClr val="tx1"/>
                </a:solidFill>
                <a:latin typeface="Times New Roman" pitchFamily="18" charset="0"/>
                <a:cs typeface="Times New Roman" pitchFamily="18" charset="0"/>
              </a:rPr>
              <a:t>   Khối lượng riêng của gang là:</a:t>
            </a:r>
          </a:p>
          <a:p>
            <a:pPr algn="ctr"/>
            <a:r>
              <a:rPr lang="vi-VN" sz="3200">
                <a:solidFill>
                  <a:schemeClr val="tx1"/>
                </a:solidFill>
                <a:latin typeface="Times New Roman" pitchFamily="18" charset="0"/>
                <a:cs typeface="Times New Roman" pitchFamily="18" charset="0"/>
              </a:rPr>
              <a:t>D = m/v  = 210/ 30 = 7g/ c</a:t>
            </a:r>
            <a:r>
              <a:rPr lang="en-US" sz="3200">
                <a:solidFill>
                  <a:schemeClr val="tx1"/>
                </a:solidFill>
                <a:latin typeface="Times New Roman" pitchFamily="18" charset="0"/>
                <a:ea typeface="Times New Roman" pitchFamily="18" charset="0"/>
                <a:cs typeface="Times New Roman" pitchFamily="18" charset="0"/>
              </a:rPr>
              <a:t>m</a:t>
            </a:r>
            <a:r>
              <a:rPr lang="en-US" sz="3200" baseline="30000">
                <a:solidFill>
                  <a:schemeClr val="tx1"/>
                </a:solidFill>
                <a:latin typeface="Times New Roman" pitchFamily="18" charset="0"/>
                <a:ea typeface="Times New Roman" pitchFamily="18" charset="0"/>
                <a:cs typeface="Times New Roman" pitchFamily="18" charset="0"/>
              </a:rPr>
              <a:t>3</a:t>
            </a:r>
            <a:endParaRPr lang="vi-VN" sz="3200">
              <a:solidFill>
                <a:schemeClr val="tx1"/>
              </a:solidFill>
              <a:latin typeface="Times New Roman" pitchFamily="18" charset="0"/>
              <a:cs typeface="Times New Roman" pitchFamily="18" charset="0"/>
            </a:endParaRPr>
          </a:p>
          <a:p>
            <a:pPr algn="ctr"/>
            <a:endParaRPr lang="en-US" sz="320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15400" cy="1569660"/>
          </a:xfrm>
          <a:prstGeom prst="rect">
            <a:avLst/>
          </a:prstGeom>
        </p:spPr>
        <p:txBody>
          <a:bodyPr wrap="square">
            <a:spAutoFit/>
          </a:bodyPr>
          <a:lstStyle/>
          <a:p>
            <a:r>
              <a:rPr lang="vi-VN" sz="3200">
                <a:latin typeface="Times New Roman" pitchFamily="18" charset="0"/>
                <a:cs typeface="Times New Roman" pitchFamily="18" charset="0"/>
              </a:rPr>
              <a:t>Bài tập 2</a:t>
            </a:r>
            <a:r>
              <a:rPr lang="en-US" sz="3200">
                <a:latin typeface="Times New Roman" pitchFamily="18" charset="0"/>
                <a:cs typeface="Times New Roman" pitchFamily="18" charset="0"/>
              </a:rPr>
              <a:t>: Một hộp sữa ông Thọ có khối lượng 397 g và có thể tích 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Hãy tính khối lượng riêng của sữa trong hộp theo đơn vị kg/ 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8" name="Rectangle 7"/>
          <p:cNvSpPr/>
          <p:nvPr/>
        </p:nvSpPr>
        <p:spPr>
          <a:xfrm>
            <a:off x="3276600" y="1600200"/>
            <a:ext cx="1473480" cy="584775"/>
          </a:xfrm>
          <a:prstGeom prst="rect">
            <a:avLst/>
          </a:prstGeom>
        </p:spPr>
        <p:txBody>
          <a:bodyPr wrap="none">
            <a:spAutoFit/>
          </a:bodyPr>
          <a:lstStyle/>
          <a:p>
            <a:r>
              <a:rPr lang="vi-VN" sz="3200">
                <a:latin typeface="Times New Roman" pitchFamily="18" charset="0"/>
                <a:cs typeface="Times New Roman" pitchFamily="18" charset="0"/>
              </a:rPr>
              <a:t>Bài giải</a:t>
            </a:r>
            <a:endParaRPr lang="en-US" sz="3200"/>
          </a:p>
        </p:txBody>
      </p:sp>
      <p:sp>
        <p:nvSpPr>
          <p:cNvPr id="9" name="Rectangle 8"/>
          <p:cNvSpPr/>
          <p:nvPr/>
        </p:nvSpPr>
        <p:spPr>
          <a:xfrm>
            <a:off x="304800" y="2209800"/>
            <a:ext cx="8534400" cy="1077218"/>
          </a:xfrm>
          <a:prstGeom prst="rect">
            <a:avLst/>
          </a:prstGeom>
        </p:spPr>
        <p:txBody>
          <a:bodyPr wrap="square">
            <a:spAutoFit/>
          </a:bodyPr>
          <a:lstStyle/>
          <a:p>
            <a:r>
              <a:rPr lang="en-US" sz="3200">
                <a:latin typeface="Times New Roman" pitchFamily="18" charset="0"/>
                <a:cs typeface="Times New Roman" pitchFamily="18" charset="0"/>
              </a:rPr>
              <a:t>Ta có: 397 g = 0,397 kg.</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0,00032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10" name="Rectangle 9"/>
          <p:cNvSpPr/>
          <p:nvPr/>
        </p:nvSpPr>
        <p:spPr>
          <a:xfrm>
            <a:off x="228600" y="3276600"/>
            <a:ext cx="6660798"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sữa trong hộp là: </a:t>
            </a:r>
          </a:p>
        </p:txBody>
      </p:sp>
      <p:pic>
        <p:nvPicPr>
          <p:cNvPr id="35844" name="Picture 4" descr="6JYI9Jb1PV-jzyFE6QTMIs3LK_ESFkgcIoffX6BKinOYCTvnnDfQTC072O2yDjbQvcVqDxX_CX49FpUuEz1DZYe787ta5_3EVTrliH_uLuqKAR4TiOBooilHWUmPSZnkugqp9Ng0xXl6FCq5VaxbOA"/>
          <p:cNvPicPr>
            <a:picLocks noChangeAspect="1" noChangeArrowheads="1"/>
          </p:cNvPicPr>
          <p:nvPr/>
        </p:nvPicPr>
        <p:blipFill>
          <a:blip r:embed="rId2"/>
          <a:srcRect/>
          <a:stretch>
            <a:fillRect/>
          </a:stretch>
        </p:blipFill>
        <p:spPr bwMode="auto">
          <a:xfrm>
            <a:off x="1828800" y="3886200"/>
            <a:ext cx="4750837" cy="990600"/>
          </a:xfrm>
          <a:prstGeom prst="rect">
            <a:avLst/>
          </a:prstGeom>
          <a:noFill/>
          <a:ln w="9525">
            <a:noFill/>
            <a:miter lim="800000"/>
            <a:headEnd/>
            <a:tailEnd/>
          </a:ln>
        </p:spPr>
      </p:pic>
      <p:sp>
        <p:nvSpPr>
          <p:cNvPr id="3" name="TextBox 2">
            <a:extLst>
              <a:ext uri="{FF2B5EF4-FFF2-40B4-BE49-F238E27FC236}">
                <a16:creationId xmlns:a16="http://schemas.microsoft.com/office/drawing/2014/main" id="{5B6E47C6-7575-5C3A-8232-6385BB248476}"/>
              </a:ext>
            </a:extLst>
          </p:cNvPr>
          <p:cNvSpPr txBox="1"/>
          <p:nvPr/>
        </p:nvSpPr>
        <p:spPr>
          <a:xfrm>
            <a:off x="1447800" y="5105400"/>
            <a:ext cx="69342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35844"/>
                                        </p:tgtEl>
                                        <p:attrNameLst>
                                          <p:attrName>style.visibility</p:attrName>
                                        </p:attrNameLst>
                                      </p:cBhvr>
                                      <p:to>
                                        <p:strVal val="visible"/>
                                      </p:to>
                                    </p:set>
                                    <p:animEffect transition="in" filter="barn(inHorizontal)">
                                      <p:cBhvr>
                                        <p:cTn id="29"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69660"/>
          </a:xfrm>
          <a:prstGeom prst="rect">
            <a:avLst/>
          </a:prstGeom>
        </p:spPr>
        <p:txBody>
          <a:bodyPr wrap="square">
            <a:spAutoFit/>
          </a:bodyPr>
          <a:lstStyle/>
          <a:p>
            <a:r>
              <a:rPr lang="vi-VN" sz="3200" b="1">
                <a:latin typeface="Times New Roman" pitchFamily="18" charset="0"/>
                <a:cs typeface="Times New Roman" pitchFamily="18" charset="0"/>
              </a:rPr>
              <a:t>Bài tập</a:t>
            </a:r>
            <a:r>
              <a:rPr lang="en-US" sz="3200" b="1">
                <a:latin typeface="Times New Roman" pitchFamily="18" charset="0"/>
                <a:cs typeface="Times New Roman" pitchFamily="18" charset="0"/>
              </a:rPr>
              <a:t> 3:</a:t>
            </a:r>
            <a:r>
              <a:rPr lang="en-US" sz="3200">
                <a:latin typeface="Times New Roman" pitchFamily="18" charset="0"/>
                <a:cs typeface="Times New Roman" pitchFamily="18" charset="0"/>
              </a:rPr>
              <a:t> 1 kg kem giặt VISO có thể tích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Tính khối lượng riêng của kem giặt VISO và so sánh với khối lượng riêng của nước.</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5" name="Rectangle 4"/>
          <p:cNvSpPr/>
          <p:nvPr/>
        </p:nvSpPr>
        <p:spPr>
          <a:xfrm>
            <a:off x="3581400" y="1600200"/>
            <a:ext cx="1518364" cy="584775"/>
          </a:xfrm>
          <a:prstGeom prst="rect">
            <a:avLst/>
          </a:prstGeom>
        </p:spPr>
        <p:txBody>
          <a:bodyPr wrap="none">
            <a:spAutoFit/>
          </a:bodyPr>
          <a:lstStyle/>
          <a:p>
            <a:r>
              <a:rPr lang="vi-VN" sz="3200" b="1">
                <a:latin typeface="Times New Roman" pitchFamily="18" charset="0"/>
                <a:cs typeface="Times New Roman" pitchFamily="18" charset="0"/>
              </a:rPr>
              <a:t>Bài giải</a:t>
            </a:r>
            <a:endParaRPr lang="en-US" sz="3200"/>
          </a:p>
        </p:txBody>
      </p:sp>
      <p:sp>
        <p:nvSpPr>
          <p:cNvPr id="6" name="Rectangle 5"/>
          <p:cNvSpPr/>
          <p:nvPr/>
        </p:nvSpPr>
        <p:spPr>
          <a:xfrm>
            <a:off x="228600" y="2133600"/>
            <a:ext cx="4876848" cy="584775"/>
          </a:xfrm>
          <a:prstGeom prst="rect">
            <a:avLst/>
          </a:prstGeom>
        </p:spPr>
        <p:txBody>
          <a:bodyPr wrap="none">
            <a:spAutoFit/>
          </a:bodyPr>
          <a:lstStyle/>
          <a:p>
            <a:r>
              <a:rPr lang="en-US" sz="3200">
                <a:latin typeface="Times New Roman" pitchFamily="18" charset="0"/>
                <a:cs typeface="Times New Roman" pitchFamily="18" charset="0"/>
              </a:rPr>
              <a:t>Ta có: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0,0009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34817" name="Rectangle 1"/>
          <p:cNvSpPr>
            <a:spLocks noChangeArrowheads="1"/>
          </p:cNvSpPr>
          <p:nvPr/>
        </p:nvSpPr>
        <p:spPr bwMode="auto">
          <a:xfrm>
            <a:off x="228600" y="2667000"/>
            <a:ext cx="666939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Khối lượng riêng của kem giặt VISO là</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34818" name="Picture 2" descr="508UdKa_MFyZcvxkeOUSpWXHDjSvMxVqGDDXI7q6Hze7azLMwf78y67llmT76tlfqii22P8KPOHMC8vtkPoSp70cys1ZZdLm4xyh8xbiFQ10QL0cy29hPKfEeDRIMZWINqrvzt7r4SMg55arVsoJyQ"/>
          <p:cNvPicPr>
            <a:picLocks noChangeAspect="1" noChangeArrowheads="1"/>
          </p:cNvPicPr>
          <p:nvPr/>
        </p:nvPicPr>
        <p:blipFill>
          <a:blip r:embed="rId2"/>
          <a:srcRect/>
          <a:stretch>
            <a:fillRect/>
          </a:stretch>
        </p:blipFill>
        <p:spPr bwMode="auto">
          <a:xfrm>
            <a:off x="1447800" y="3429000"/>
            <a:ext cx="5187576" cy="1066800"/>
          </a:xfrm>
          <a:prstGeom prst="rect">
            <a:avLst/>
          </a:prstGeom>
          <a:noFill/>
          <a:ln w="9525">
            <a:noFill/>
            <a:miter lim="800000"/>
            <a:headEnd/>
            <a:tailEnd/>
          </a:ln>
        </p:spPr>
      </p:pic>
      <p:sp>
        <p:nvSpPr>
          <p:cNvPr id="9" name="Rectangle 8"/>
          <p:cNvSpPr/>
          <p:nvPr/>
        </p:nvSpPr>
        <p:spPr>
          <a:xfrm>
            <a:off x="0" y="4572000"/>
            <a:ext cx="9144000" cy="1077218"/>
          </a:xfrm>
          <a:prstGeom prst="rect">
            <a:avLst/>
          </a:prstGeom>
        </p:spPr>
        <p:txBody>
          <a:bodyPr wrap="square">
            <a:spAutoFit/>
          </a:bodyPr>
          <a:lstStyle/>
          <a:p>
            <a:r>
              <a:rPr lang="en-US" sz="3200">
                <a:latin typeface="Times New Roman" pitchFamily="18" charset="0"/>
                <a:cs typeface="Times New Roman" pitchFamily="18" charset="0"/>
              </a:rPr>
              <a:t>So sánh với khối lượng riêng của nước (1000 kg/m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thì khối lượng riêng của kem giặt VISO lớn hơn.</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4817">
                                            <p:txEl>
                                              <p:pRg st="0" end="0"/>
                                            </p:txEl>
                                          </p:spTgt>
                                        </p:tgtEl>
                                        <p:attrNameLst>
                                          <p:attrName>style.visibility</p:attrName>
                                        </p:attrNameLst>
                                      </p:cBhvr>
                                      <p:to>
                                        <p:strVal val="visible"/>
                                      </p:to>
                                    </p:set>
                                    <p:animEffect transition="in" filter="randombar(horizontal)">
                                      <p:cBhvr>
                                        <p:cTn id="22" dur="500"/>
                                        <p:tgtEl>
                                          <p:spTgt spid="348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4818"/>
                                        </p:tgtEl>
                                        <p:attrNameLst>
                                          <p:attrName>style.visibility</p:attrName>
                                        </p:attrNameLst>
                                      </p:cBhvr>
                                      <p:to>
                                        <p:strVal val="visible"/>
                                      </p:to>
                                    </p:set>
                                    <p:animEffect transition="in" filter="barn(inHorizontal)">
                                      <p:cBhvr>
                                        <p:cTn id="27" dur="500"/>
                                        <p:tgtEl>
                                          <p:spTgt spid="348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Horizont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62103"/>
          </a:xfrm>
          <a:prstGeom prst="rect">
            <a:avLst/>
          </a:prstGeom>
        </p:spPr>
        <p:txBody>
          <a:bodyPr wrap="square">
            <a:spAutoFit/>
          </a:bodyPr>
          <a:lstStyle/>
          <a:p>
            <a:r>
              <a:rPr lang="vi-VN" sz="3200" b="1">
                <a:latin typeface="Times New Roman" pitchFamily="18" charset="0"/>
                <a:cs typeface="Times New Roman" pitchFamily="18" charset="0"/>
              </a:rPr>
              <a:t>Bài tập</a:t>
            </a:r>
            <a:r>
              <a:rPr lang="en-US" sz="3200" b="1">
                <a:latin typeface="Times New Roman" pitchFamily="18" charset="0"/>
                <a:cs typeface="Times New Roman" pitchFamily="18" charset="0"/>
              </a:rPr>
              <a:t> 4:</a:t>
            </a:r>
            <a:r>
              <a:rPr lang="en-US" sz="3200">
                <a:latin typeface="Times New Roman" pitchFamily="18" charset="0"/>
                <a:cs typeface="Times New Roman" pitchFamily="18" charset="0"/>
              </a:rPr>
              <a:t> Hòn gạch có khối lượng là 1,6 kg và thể tích 1200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Hòn gạch có hai lỗ, mỗi lỗ có thể tích 192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Tính khối lượng riêng và trọng lượng riêng của gạch.</a:t>
            </a:r>
            <a:endParaRPr lang="en-US" sz="3200"/>
          </a:p>
        </p:txBody>
      </p:sp>
      <p:sp>
        <p:nvSpPr>
          <p:cNvPr id="5" name="Rectangle 4"/>
          <p:cNvSpPr/>
          <p:nvPr/>
        </p:nvSpPr>
        <p:spPr>
          <a:xfrm>
            <a:off x="3276600" y="1981200"/>
            <a:ext cx="1518364" cy="584775"/>
          </a:xfrm>
          <a:prstGeom prst="rect">
            <a:avLst/>
          </a:prstGeom>
        </p:spPr>
        <p:txBody>
          <a:bodyPr wrap="none">
            <a:spAutoFit/>
          </a:bodyPr>
          <a:lstStyle/>
          <a:p>
            <a:r>
              <a:rPr lang="vi-VN" sz="3200" b="1">
                <a:latin typeface="Times New Roman" pitchFamily="18" charset="0"/>
                <a:cs typeface="Times New Roman" pitchFamily="18" charset="0"/>
              </a:rPr>
              <a:t>Bài giải</a:t>
            </a:r>
            <a:endParaRPr lang="en-US" sz="3200"/>
          </a:p>
        </p:txBody>
      </p:sp>
      <p:sp>
        <p:nvSpPr>
          <p:cNvPr id="6" name="Rectangle 5"/>
          <p:cNvSpPr/>
          <p:nvPr/>
        </p:nvSpPr>
        <p:spPr>
          <a:xfrm>
            <a:off x="0" y="2590800"/>
            <a:ext cx="8991600" cy="584775"/>
          </a:xfrm>
          <a:prstGeom prst="rect">
            <a:avLst/>
          </a:prstGeom>
        </p:spPr>
        <p:txBody>
          <a:bodyPr wrap="square">
            <a:spAutoFit/>
          </a:bodyPr>
          <a:lstStyle/>
          <a:p>
            <a:r>
              <a:rPr lang="en-US" sz="3200">
                <a:latin typeface="Times New Roman" pitchFamily="18" charset="0"/>
                <a:cs typeface="Times New Roman" pitchFamily="18" charset="0"/>
              </a:rPr>
              <a:t>Thế tích thực của hòn gạch là:</a:t>
            </a:r>
          </a:p>
        </p:txBody>
      </p:sp>
      <p:sp>
        <p:nvSpPr>
          <p:cNvPr id="7" name="Rectangle 6"/>
          <p:cNvSpPr/>
          <p:nvPr/>
        </p:nvSpPr>
        <p:spPr>
          <a:xfrm>
            <a:off x="152400" y="3124200"/>
            <a:ext cx="8534400" cy="584775"/>
          </a:xfrm>
          <a:prstGeom prst="rect">
            <a:avLst/>
          </a:prstGeom>
        </p:spPr>
        <p:txBody>
          <a:bodyPr wrap="square">
            <a:spAutoFit/>
          </a:bodyPr>
          <a:lstStyle/>
          <a:p>
            <a:r>
              <a:rPr lang="en-US" sz="3200">
                <a:latin typeface="Times New Roman" pitchFamily="18" charset="0"/>
                <a:cs typeface="Times New Roman" pitchFamily="18" charset="0"/>
              </a:rPr>
              <a:t>V = 1200 – (192 . 2) = 816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0,000816 (m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a:t>
            </a:r>
            <a:endParaRPr lang="en-US" sz="3200"/>
          </a:p>
        </p:txBody>
      </p:sp>
      <p:sp>
        <p:nvSpPr>
          <p:cNvPr id="8" name="Rectangle 7"/>
          <p:cNvSpPr/>
          <p:nvPr/>
        </p:nvSpPr>
        <p:spPr>
          <a:xfrm>
            <a:off x="609600" y="3733800"/>
            <a:ext cx="4785284"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gạch: </a:t>
            </a:r>
            <a:endParaRPr lang="en-US" sz="3200"/>
          </a:p>
        </p:txBody>
      </p:sp>
      <p:pic>
        <p:nvPicPr>
          <p:cNvPr id="37889" name="Picture 1" descr="mFAhmOhg20iaIG73ZmvRqBEWHqUVKunCxRktOzCsqwgZtbfzWhRRRV7rPV188nz6NEouOXKoY6f8-zSKAPe74wPdUREa7seTUGnpZmOo-WvbgvFCmJUspxtHWybb1j3HZ1l-P0y-qH5UHgSri6BRAw"/>
          <p:cNvPicPr>
            <a:picLocks noChangeAspect="1" noChangeArrowheads="1"/>
          </p:cNvPicPr>
          <p:nvPr/>
        </p:nvPicPr>
        <p:blipFill>
          <a:blip r:embed="rId2"/>
          <a:srcRect/>
          <a:stretch>
            <a:fillRect/>
          </a:stretch>
        </p:blipFill>
        <p:spPr bwMode="auto">
          <a:xfrm>
            <a:off x="1828800" y="4343400"/>
            <a:ext cx="4871258" cy="914400"/>
          </a:xfrm>
          <a:prstGeom prst="rect">
            <a:avLst/>
          </a:prstGeom>
          <a:noFill/>
          <a:ln w="9525">
            <a:noFill/>
            <a:miter lim="800000"/>
            <a:headEnd/>
            <a:tailEnd/>
          </a:ln>
        </p:spPr>
      </p:pic>
      <p:sp>
        <p:nvSpPr>
          <p:cNvPr id="37890" name="Rectangle 2"/>
          <p:cNvSpPr>
            <a:spLocks noChangeArrowheads="1"/>
          </p:cNvSpPr>
          <p:nvPr/>
        </p:nvSpPr>
        <p:spPr bwMode="auto">
          <a:xfrm>
            <a:off x="0" y="5257800"/>
            <a:ext cx="6450805"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Trọng lượng riêng của gạch: </a:t>
            </a:r>
            <a:endPar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d = 10.D </a:t>
            </a:r>
            <a:r>
              <a:rPr kumimoji="0" lang="vi-VN" sz="3200" b="0" i="0" u="none" strike="noStrike" cap="none" normalizeH="0" baseline="0">
                <a:ln>
                  <a:noFill/>
                </a:ln>
                <a:solidFill>
                  <a:srgbClr val="222222"/>
                </a:solidFill>
                <a:effectLst/>
                <a:latin typeface="Times New Roman" pitchFamily="18" charset="0"/>
                <a:ea typeface="Calibri" pitchFamily="34" charset="0"/>
                <a:cs typeface="Times New Roman" pitchFamily="18" charset="0"/>
              </a:rPr>
              <a:t> </a:t>
            </a:r>
            <a:r>
              <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 10.1960,8 = 19608 N/m</a:t>
            </a:r>
            <a:r>
              <a:rPr kumimoji="0" lang="en-US" sz="3200" b="0" i="0" u="none" strike="noStrike" cap="none" normalizeH="0" baseline="30000">
                <a:ln>
                  <a:noFill/>
                </a:ln>
                <a:solidFill>
                  <a:srgbClr val="000000"/>
                </a:solidFill>
                <a:effectLst/>
                <a:latin typeface="Times New Roman" pitchFamily="18" charset="0"/>
                <a:ea typeface="Calibri" pitchFamily="34" charset="0"/>
                <a:cs typeface="Times New Roman" pitchFamily="18" charset="0"/>
              </a:rPr>
              <a:t>3</a:t>
            </a:r>
            <a:r>
              <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889"/>
                                        </p:tgtEl>
                                        <p:attrNameLst>
                                          <p:attrName>style.visibility</p:attrName>
                                        </p:attrNameLst>
                                      </p:cBhvr>
                                      <p:to>
                                        <p:strVal val="visible"/>
                                      </p:to>
                                    </p:set>
                                    <p:animEffect transition="in" filter="fade">
                                      <p:cBhvr>
                                        <p:cTn id="33" dur="2000"/>
                                        <p:tgtEl>
                                          <p:spTgt spid="3788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7890">
                                            <p:txEl>
                                              <p:pRg st="0" end="0"/>
                                            </p:txEl>
                                          </p:spTgt>
                                        </p:tgtEl>
                                        <p:attrNameLst>
                                          <p:attrName>style.visibility</p:attrName>
                                        </p:attrNameLst>
                                      </p:cBhvr>
                                      <p:to>
                                        <p:strVal val="visible"/>
                                      </p:to>
                                    </p:set>
                                    <p:animEffect transition="in" filter="blinds(horizontal)">
                                      <p:cBhvr>
                                        <p:cTn id="38" dur="500"/>
                                        <p:tgtEl>
                                          <p:spTgt spid="37890">
                                            <p:txEl>
                                              <p:pRg st="0" end="0"/>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7890">
                                            <p:txEl>
                                              <p:pRg st="1" end="1"/>
                                            </p:txEl>
                                          </p:spTgt>
                                        </p:tgtEl>
                                        <p:attrNameLst>
                                          <p:attrName>style.visibility</p:attrName>
                                        </p:attrNameLst>
                                      </p:cBhvr>
                                      <p:to>
                                        <p:strVal val="visible"/>
                                      </p:to>
                                    </p:set>
                                    <p:animEffect transition="in" filter="blinds(horizontal)">
                                      <p:cBhvr>
                                        <p:cTn id="41" dur="500"/>
                                        <p:tgtEl>
                                          <p:spTgt spid="378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228600"/>
            <a:ext cx="3352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mj-lt"/>
              </a:rPr>
              <a:t>ĐẶT VẤN ĐỀ</a:t>
            </a:r>
            <a:endParaRPr lang="en-US" sz="3200" b="1">
              <a:solidFill>
                <a:srgbClr val="FF0000"/>
              </a:solidFill>
              <a:latin typeface="+mj-lt"/>
            </a:endParaRPr>
          </a:p>
        </p:txBody>
      </p:sp>
      <p:sp>
        <p:nvSpPr>
          <p:cNvPr id="5" name="Rectangle 4"/>
          <p:cNvSpPr/>
          <p:nvPr/>
        </p:nvSpPr>
        <p:spPr>
          <a:xfrm>
            <a:off x="0" y="1219200"/>
            <a:ext cx="9144000" cy="2862322"/>
          </a:xfrm>
          <a:prstGeom prst="rect">
            <a:avLst/>
          </a:prstGeom>
        </p:spPr>
        <p:txBody>
          <a:bodyPr wrap="square">
            <a:spAutoFit/>
          </a:bodyPr>
          <a:lstStyle/>
          <a:p>
            <a:r>
              <a:rPr lang="vi-VN" sz="3600" dirty="0">
                <a:latin typeface="+mj-lt"/>
              </a:rPr>
              <a:t>Trong đời sống, ta thường nói sắt nặng hơn nhôm. Nói như thế  đúng vì họ đang nói tới khối lượng riêng của sắt lớn hơn khối lượng riêng của nhôm. Để trả lời được câu hỏi, ta cần so sánh khối lượng riêng của sắt và nhôm.</a:t>
            </a:r>
            <a:endParaRPr lang="en-US" sz="3600" dirty="0">
              <a:latin typeface="+mj-lt"/>
            </a:endParaRPr>
          </a:p>
        </p:txBody>
      </p:sp>
      <p:sp>
        <p:nvSpPr>
          <p:cNvPr id="6" name="Cloud Callout 5"/>
          <p:cNvSpPr/>
          <p:nvPr/>
        </p:nvSpPr>
        <p:spPr>
          <a:xfrm>
            <a:off x="0" y="990600"/>
            <a:ext cx="8991600" cy="38100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dirty="0">
                <a:latin typeface="+mj-lt"/>
              </a:rPr>
              <a:t>Trong đời sống, ta thường nói sắt nặng hơn nhôm. Nói như thế có đúng không? Làm thế nào để trả lời câu hỏi này?</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plus(in)">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1905000" cy="3505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latin typeface="Times New Roman" pitchFamily="18" charset="0"/>
                <a:cs typeface="Times New Roman" pitchFamily="18" charset="0"/>
              </a:rPr>
              <a:t>NỘI </a:t>
            </a:r>
          </a:p>
          <a:p>
            <a:pPr algn="ctr"/>
            <a:r>
              <a:rPr lang="vi-VN" sz="3200">
                <a:latin typeface="Times New Roman" pitchFamily="18" charset="0"/>
                <a:cs typeface="Times New Roman" pitchFamily="18" charset="0"/>
              </a:rPr>
              <a:t>DUNG</a:t>
            </a:r>
          </a:p>
          <a:p>
            <a:pPr algn="ctr"/>
            <a:r>
              <a:rPr lang="vi-VN" sz="3200">
                <a:latin typeface="Times New Roman" pitchFamily="18" charset="0"/>
                <a:cs typeface="Times New Roman" pitchFamily="18" charset="0"/>
              </a:rPr>
              <a:t>CẦN </a:t>
            </a:r>
          </a:p>
          <a:p>
            <a:pPr algn="ctr"/>
            <a:r>
              <a:rPr lang="vi-VN" sz="3200">
                <a:latin typeface="Times New Roman" pitchFamily="18" charset="0"/>
                <a:cs typeface="Times New Roman" pitchFamily="18" charset="0"/>
              </a:rPr>
              <a:t>NHỚ </a:t>
            </a:r>
            <a:endParaRPr lang="en-US" sz="3200">
              <a:latin typeface="Times New Roman" pitchFamily="18" charset="0"/>
              <a:cs typeface="Times New Roman" pitchFamily="18" charset="0"/>
            </a:endParaRPr>
          </a:p>
        </p:txBody>
      </p:sp>
      <p:sp>
        <p:nvSpPr>
          <p:cNvPr id="5" name="Right Arrow 4"/>
          <p:cNvSpPr/>
          <p:nvPr/>
        </p:nvSpPr>
        <p:spPr>
          <a:xfrm>
            <a:off x="2209800" y="175260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p:cNvSpPr/>
          <p:nvPr/>
        </p:nvSpPr>
        <p:spPr>
          <a:xfrm>
            <a:off x="2971800" y="228600"/>
            <a:ext cx="6019800" cy="31242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solidFill>
                  <a:schemeClr val="tx1"/>
                </a:solidFill>
                <a:latin typeface="Times New Roman" pitchFamily="18" charset="0"/>
                <a:ea typeface="Times New Roman" pitchFamily="18" charset="0"/>
                <a:cs typeface="Times New Roman" pitchFamily="18" charset="0"/>
              </a:rPr>
              <a:t>Khối lượng riêng của một chất cho ta biết khối lượng của một đơn vị thể tích chất đó.</a:t>
            </a:r>
            <a:endParaRPr lang="vi-VN" sz="3200">
              <a:solidFill>
                <a:schemeClr val="tx1"/>
              </a:solidFill>
              <a:latin typeface="Times New Roman" pitchFamily="18" charset="0"/>
              <a:ea typeface="Times New Roman" pitchFamily="18" charset="0"/>
              <a:cs typeface="Times New Roman" pitchFamily="18" charset="0"/>
            </a:endParaRPr>
          </a:p>
          <a:p>
            <a:pPr algn="ctr"/>
            <a:endParaRPr lang="vi-VN">
              <a:solidFill>
                <a:schemeClr val="tx1"/>
              </a:solidFill>
              <a:latin typeface="Times New Roman" pitchFamily="18" charset="0"/>
              <a:ea typeface="Times New Roman" pitchFamily="18" charset="0"/>
              <a:cs typeface="Times New Roman" pitchFamily="18" charset="0"/>
            </a:endParaRPr>
          </a:p>
          <a:p>
            <a:pPr algn="ctr"/>
            <a:endParaRPr lang="en-US"/>
          </a:p>
        </p:txBody>
      </p:sp>
      <p:sp>
        <p:nvSpPr>
          <p:cNvPr id="7" name="Right Arrow 6"/>
          <p:cNvSpPr/>
          <p:nvPr/>
        </p:nvSpPr>
        <p:spPr>
          <a:xfrm rot="1698326">
            <a:off x="2133600" y="403860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Alternate Process 7"/>
          <p:cNvSpPr/>
          <p:nvPr/>
        </p:nvSpPr>
        <p:spPr>
          <a:xfrm>
            <a:off x="2895600" y="3886200"/>
            <a:ext cx="6019800" cy="26670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fontAlgn="base">
              <a:spcBef>
                <a:spcPct val="0"/>
              </a:spcBef>
              <a:spcAft>
                <a:spcPct val="0"/>
              </a:spcAft>
            </a:pPr>
            <a:r>
              <a:rPr lang="en-US" sz="3200">
                <a:solidFill>
                  <a:schemeClr val="tx1"/>
                </a:solidFill>
                <a:latin typeface="Times New Roman" pitchFamily="18" charset="0"/>
                <a:ea typeface="Times New Roman" pitchFamily="18" charset="0"/>
                <a:cs typeface="Times New Roman" pitchFamily="18" charset="0"/>
              </a:rPr>
              <a:t>Đơn vị thường dùng của khối lượng riêng là: </a:t>
            </a:r>
            <a:r>
              <a:rPr lang="vi-VN" sz="3200">
                <a:solidFill>
                  <a:schemeClr val="tx1"/>
                </a:solidFill>
                <a:latin typeface="Times New Roman" pitchFamily="18" charset="0"/>
                <a:ea typeface="Times New Roman" pitchFamily="18" charset="0"/>
                <a:cs typeface="Times New Roman" pitchFamily="18" charset="0"/>
              </a:rPr>
              <a:t>   </a:t>
            </a:r>
          </a:p>
          <a:p>
            <a:pPr lvl="0" fontAlgn="base">
              <a:spcBef>
                <a:spcPct val="0"/>
              </a:spcBef>
              <a:spcAft>
                <a:spcPct val="0"/>
              </a:spcAft>
            </a:pPr>
            <a:r>
              <a:rPr lang="vi-VN" sz="3200">
                <a:solidFill>
                  <a:schemeClr val="tx1"/>
                </a:solidFill>
                <a:latin typeface="Times New Roman" pitchFamily="18" charset="0"/>
                <a:ea typeface="Times New Roman" pitchFamily="18" charset="0"/>
                <a:cs typeface="Times New Roman" pitchFamily="18" charset="0"/>
              </a:rPr>
              <a:t> </a:t>
            </a:r>
            <a:r>
              <a:rPr lang="en-US" sz="3200">
                <a:solidFill>
                  <a:schemeClr val="tx1"/>
                </a:solidFill>
                <a:latin typeface="Times New Roman" pitchFamily="18" charset="0"/>
                <a:ea typeface="Times New Roman" pitchFamily="18" charset="0"/>
                <a:cs typeface="Times New Roman" pitchFamily="18" charset="0"/>
              </a:rPr>
              <a:t>kg/m</a:t>
            </a:r>
            <a:r>
              <a:rPr lang="en-US" sz="3200" baseline="30000">
                <a:solidFill>
                  <a:schemeClr val="tx1"/>
                </a:solidFill>
                <a:latin typeface="Times New Roman" pitchFamily="18" charset="0"/>
                <a:ea typeface="Times New Roman" pitchFamily="18" charset="0"/>
                <a:cs typeface="Times New Roman" pitchFamily="18" charset="0"/>
              </a:rPr>
              <a:t>3</a:t>
            </a:r>
            <a:r>
              <a:rPr lang="en-US" sz="3200">
                <a:solidFill>
                  <a:schemeClr val="tx1"/>
                </a:solidFill>
                <a:latin typeface="Times New Roman" pitchFamily="18" charset="0"/>
                <a:ea typeface="Times New Roman" pitchFamily="18" charset="0"/>
                <a:cs typeface="Times New Roman" pitchFamily="18" charset="0"/>
              </a:rPr>
              <a:t>, g/cm</a:t>
            </a:r>
            <a:r>
              <a:rPr lang="en-US" sz="3200" baseline="30000">
                <a:solidFill>
                  <a:schemeClr val="tx1"/>
                </a:solidFill>
                <a:latin typeface="Times New Roman" pitchFamily="18" charset="0"/>
                <a:ea typeface="Times New Roman" pitchFamily="18" charset="0"/>
                <a:cs typeface="Times New Roman" pitchFamily="18" charset="0"/>
              </a:rPr>
              <a:t>3</a:t>
            </a:r>
            <a:r>
              <a:rPr lang="en-US" sz="3200">
                <a:solidFill>
                  <a:schemeClr val="tx1"/>
                </a:solidFill>
                <a:latin typeface="Times New Roman" pitchFamily="18" charset="0"/>
                <a:ea typeface="Times New Roman" pitchFamily="18" charset="0"/>
                <a:cs typeface="Times New Roman" pitchFamily="18" charset="0"/>
              </a:rPr>
              <a:t> hoặc g/mL</a:t>
            </a:r>
          </a:p>
          <a:p>
            <a:pPr lvl="0" algn="just" eaLnBrk="0" fontAlgn="base" hangingPunct="0">
              <a:spcBef>
                <a:spcPct val="0"/>
              </a:spcBef>
              <a:spcAft>
                <a:spcPct val="0"/>
              </a:spcAft>
            </a:pPr>
            <a:r>
              <a:rPr lang="en-US" sz="3200">
                <a:solidFill>
                  <a:schemeClr val="tx1"/>
                </a:solidFill>
                <a:latin typeface="Times New Roman" pitchFamily="18" charset="0"/>
                <a:ea typeface="Times New Roman" pitchFamily="18" charset="0"/>
                <a:cs typeface="Times New Roman" pitchFamily="18" charset="0"/>
              </a:rPr>
              <a:t>1 kg/m</a:t>
            </a:r>
            <a:r>
              <a:rPr lang="en-US" sz="3200" baseline="30000">
                <a:solidFill>
                  <a:schemeClr val="tx1"/>
                </a:solidFill>
                <a:latin typeface="Times New Roman" pitchFamily="18" charset="0"/>
                <a:ea typeface="Times New Roman" pitchFamily="18" charset="0"/>
                <a:cs typeface="Times New Roman" pitchFamily="18" charset="0"/>
              </a:rPr>
              <a:t>3</a:t>
            </a:r>
            <a:r>
              <a:rPr lang="en-US" sz="3200">
                <a:solidFill>
                  <a:schemeClr val="tx1"/>
                </a:solidFill>
                <a:latin typeface="Times New Roman" pitchFamily="18" charset="0"/>
                <a:ea typeface="Times New Roman" pitchFamily="18" charset="0"/>
                <a:cs typeface="Times New Roman" pitchFamily="18" charset="0"/>
              </a:rPr>
              <a:t> = 0,001 g/cm</a:t>
            </a:r>
            <a:r>
              <a:rPr lang="en-US" sz="3200" baseline="30000">
                <a:solidFill>
                  <a:schemeClr val="tx1"/>
                </a:solidFill>
                <a:latin typeface="Times New Roman" pitchFamily="18" charset="0"/>
                <a:ea typeface="Times New Roman" pitchFamily="18" charset="0"/>
                <a:cs typeface="Times New Roman" pitchFamily="18" charset="0"/>
              </a:rPr>
              <a:t>3</a:t>
            </a:r>
            <a:endParaRPr lang="en-US" sz="3200">
              <a:solidFill>
                <a:schemeClr val="tx1"/>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en-US" sz="3200">
                <a:solidFill>
                  <a:schemeClr val="tx1"/>
                </a:solidFill>
                <a:latin typeface="Times New Roman" pitchFamily="18" charset="0"/>
                <a:ea typeface="Times New Roman" pitchFamily="18" charset="0"/>
                <a:cs typeface="Times New Roman" pitchFamily="18" charset="0"/>
              </a:rPr>
              <a:t>1 g/cm</a:t>
            </a:r>
            <a:r>
              <a:rPr lang="en-US" sz="3200" baseline="30000">
                <a:solidFill>
                  <a:schemeClr val="tx1"/>
                </a:solidFill>
                <a:latin typeface="Times New Roman" pitchFamily="18" charset="0"/>
                <a:ea typeface="Times New Roman" pitchFamily="18" charset="0"/>
                <a:cs typeface="Times New Roman" pitchFamily="18" charset="0"/>
              </a:rPr>
              <a:t>3</a:t>
            </a:r>
            <a:r>
              <a:rPr lang="en-US" sz="3200">
                <a:solidFill>
                  <a:schemeClr val="tx1"/>
                </a:solidFill>
                <a:latin typeface="Times New Roman" pitchFamily="18" charset="0"/>
                <a:ea typeface="Times New Roman" pitchFamily="18" charset="0"/>
                <a:cs typeface="Times New Roman" pitchFamily="18" charset="0"/>
              </a:rPr>
              <a:t> = 1 g/mL</a:t>
            </a:r>
            <a:endParaRPr lang="en-US" sz="3200">
              <a:solidFill>
                <a:schemeClr val="tx1"/>
              </a:solidFill>
              <a:latin typeface="Times New Roman" pitchFamily="18" charset="0"/>
              <a:cs typeface="Times New Roman" pitchFamily="18" charset="0"/>
            </a:endParaRPr>
          </a:p>
        </p:txBody>
      </p:sp>
      <p:pic>
        <p:nvPicPr>
          <p:cNvPr id="9" name="Picture 3" descr="DKjKD1dL3G6Wm1sIPeS1RbcX_4k824mL4ZOTsZOq7FrDSqDoDXjTAygWMFU97KoDYN8l15mMJnrWU0bqIVJTxec1Zu4oA2dRR2DEQBVzU431w99qYcKutFO2kVxuvWbwz2xI0FTxi7PJm0NwSGPDuQ"/>
          <p:cNvPicPr>
            <a:picLocks noChangeAspect="1" noChangeArrowheads="1"/>
          </p:cNvPicPr>
          <p:nvPr/>
        </p:nvPicPr>
        <p:blipFill>
          <a:blip r:embed="rId2" cstate="print"/>
          <a:srcRect/>
          <a:stretch>
            <a:fillRect/>
          </a:stretch>
        </p:blipFill>
        <p:spPr bwMode="auto">
          <a:xfrm>
            <a:off x="5181600" y="2180706"/>
            <a:ext cx="1219200" cy="10640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hi tiết nhiều hơn 101 hình nền powerpoint ngộ nghĩnh đáng yêu tuyệt vời  nhất - thdonghoadian"/>
          <p:cNvPicPr>
            <a:picLocks noChangeAspect="1" noChangeArrowheads="1"/>
          </p:cNvPicPr>
          <p:nvPr/>
        </p:nvPicPr>
        <p:blipFill>
          <a:blip r:embed="rId2"/>
          <a:srcRect/>
          <a:stretch>
            <a:fillRect/>
          </a:stretch>
        </p:blipFill>
        <p:spPr bwMode="auto">
          <a:xfrm>
            <a:off x="0" y="0"/>
            <a:ext cx="9138446" cy="6858000"/>
          </a:xfrm>
          <a:prstGeom prst="rect">
            <a:avLst/>
          </a:prstGeom>
          <a:noFill/>
        </p:spPr>
      </p:pic>
      <p:sp>
        <p:nvSpPr>
          <p:cNvPr id="5" name="TextBox 4"/>
          <p:cNvSpPr txBox="1"/>
          <p:nvPr/>
        </p:nvSpPr>
        <p:spPr>
          <a:xfrm>
            <a:off x="2438400" y="1600200"/>
            <a:ext cx="4967707" cy="646331"/>
          </a:xfrm>
          <a:prstGeom prst="rect">
            <a:avLst/>
          </a:prstGeom>
          <a:noFill/>
        </p:spPr>
        <p:txBody>
          <a:bodyPr wrap="none">
            <a:spAutoFit/>
          </a:bodyPr>
          <a:lstStyle/>
          <a:p>
            <a:pPr>
              <a:defRPr/>
            </a:pPr>
            <a:r>
              <a:rPr lang="vi-VN" sz="3600" b="1" dirty="0">
                <a:solidFill>
                  <a:srgbClr val="FF0000"/>
                </a:solidFill>
                <a:latin typeface="+mj-lt"/>
              </a:rPr>
              <a:t>HƯỚNG DẪN VỀ NHÀ</a:t>
            </a:r>
            <a:endParaRPr lang="en-US" sz="3600" b="1" dirty="0">
              <a:solidFill>
                <a:srgbClr val="FF0000"/>
              </a:solidFill>
              <a:latin typeface="+mj-lt"/>
            </a:endParaRPr>
          </a:p>
        </p:txBody>
      </p:sp>
      <p:sp>
        <p:nvSpPr>
          <p:cNvPr id="4" name="Rectangle 3"/>
          <p:cNvSpPr/>
          <p:nvPr/>
        </p:nvSpPr>
        <p:spPr>
          <a:xfrm>
            <a:off x="1828800" y="2209800"/>
            <a:ext cx="5943600" cy="1077218"/>
          </a:xfrm>
          <a:prstGeom prst="rect">
            <a:avLst/>
          </a:prstGeom>
        </p:spPr>
        <p:txBody>
          <a:bodyPr wrap="square">
            <a:spAutoFit/>
          </a:bodyPr>
          <a:lstStyle/>
          <a:p>
            <a:r>
              <a:rPr lang="vi-VN" sz="3200">
                <a:latin typeface="Times New Roman" pitchFamily="18" charset="0"/>
                <a:ea typeface="Times New Roman" pitchFamily="18" charset="0"/>
                <a:cs typeface="Times New Roman" pitchFamily="18" charset="0"/>
              </a:rPr>
              <a:t>Học thuộc công thức </a:t>
            </a:r>
            <a:r>
              <a:rPr lang="en-US" sz="3200">
                <a:latin typeface="Times New Roman" pitchFamily="18" charset="0"/>
                <a:ea typeface="Times New Roman" pitchFamily="18" charset="0"/>
                <a:cs typeface="Times New Roman" pitchFamily="18" charset="0"/>
              </a:rPr>
              <a:t>Khối lượng riêng </a:t>
            </a:r>
            <a:r>
              <a:rPr lang="vi-VN" sz="3200">
                <a:latin typeface="Times New Roman" pitchFamily="18" charset="0"/>
                <a:ea typeface="Times New Roman" pitchFamily="18" charset="0"/>
                <a:cs typeface="Times New Roman" pitchFamily="18" charset="0"/>
              </a:rPr>
              <a:t>và trọng lượng riêng</a:t>
            </a:r>
            <a:r>
              <a:rPr lang="vi-VN">
                <a:latin typeface="Times New Roman" pitchFamily="18" charset="0"/>
                <a:ea typeface="Times New Roman" pitchFamily="18" charset="0"/>
                <a:cs typeface="Times New Roman" pitchFamily="18" charset="0"/>
              </a:rPr>
              <a:t> </a:t>
            </a:r>
            <a:endParaRPr lang="en-US"/>
          </a:p>
        </p:txBody>
      </p:sp>
      <p:sp>
        <p:nvSpPr>
          <p:cNvPr id="6" name="Rectangle 5"/>
          <p:cNvSpPr/>
          <p:nvPr/>
        </p:nvSpPr>
        <p:spPr>
          <a:xfrm>
            <a:off x="1676400" y="3276600"/>
            <a:ext cx="5943600" cy="584775"/>
          </a:xfrm>
          <a:prstGeom prst="rect">
            <a:avLst/>
          </a:prstGeom>
        </p:spPr>
        <p:txBody>
          <a:bodyPr wrap="square">
            <a:spAutoFit/>
          </a:bodyPr>
          <a:lstStyle/>
          <a:p>
            <a:r>
              <a:rPr lang="vi-VN" sz="3200">
                <a:latin typeface="Times New Roman" pitchFamily="18" charset="0"/>
                <a:ea typeface="Times New Roman" pitchFamily="18" charset="0"/>
                <a:cs typeface="Times New Roman" pitchFamily="18" charset="0"/>
              </a:rPr>
              <a:t>Làm các bài tập trong SBT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right autumn leaves vector backgrounds Vectors graphic art designs in  editable .ai .eps .svg format free and easy download unlimit id:53667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29"/>
          <p:cNvSpPr>
            <a:spLocks noChangeArrowheads="1" noChangeShapeType="1" noTextEdit="1"/>
          </p:cNvSpPr>
          <p:nvPr/>
        </p:nvSpPr>
        <p:spPr bwMode="auto">
          <a:xfrm>
            <a:off x="1143000" y="685800"/>
            <a:ext cx="7561263" cy="1789113"/>
          </a:xfrm>
          <a:prstGeom prst="rect">
            <a:avLst/>
          </a:prstGeom>
        </p:spPr>
        <p:txBody>
          <a:bodyPr wrap="none" fromWordArt="1">
            <a:prstTxWarp prst="textSlantUp">
              <a:avLst>
                <a:gd name="adj" fmla="val 32056"/>
              </a:avLst>
            </a:prstTxWarp>
          </a:bodyPr>
          <a:lstStyle/>
          <a:p>
            <a:pPr algn="ctr"/>
            <a:r>
              <a:rPr lang="en-US" sz="53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ea typeface="+mj-lt"/>
                <a:cs typeface="Times New Roman" pitchFamily="18" charset="0"/>
              </a:rPr>
              <a:t>GIỜ HỌC KẾT THÚC </a:t>
            </a:r>
          </a:p>
        </p:txBody>
      </p:sp>
      <p:sp>
        <p:nvSpPr>
          <p:cNvPr id="4" name="WordArt 18"/>
          <p:cNvSpPr>
            <a:spLocks noChangeArrowheads="1" noChangeShapeType="1" noTextEdit="1"/>
          </p:cNvSpPr>
          <p:nvPr/>
        </p:nvSpPr>
        <p:spPr bwMode="auto">
          <a:xfrm>
            <a:off x="0" y="2362200"/>
            <a:ext cx="9144000" cy="2816225"/>
          </a:xfrm>
          <a:prstGeom prst="rect">
            <a:avLst/>
          </a:prstGeom>
        </p:spPr>
        <p:txBody>
          <a:bodyPr wrap="none" fromWordArt="1">
            <a:prstTxWarp prst="textPlain">
              <a:avLst>
                <a:gd name="adj" fmla="val 50000"/>
              </a:avLst>
            </a:prstTxWarp>
          </a:bodyPr>
          <a:lstStyle/>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KÍNH CHÚC QUÝ THẦY CÔ SỨC KHOẺ</a:t>
            </a:r>
          </a:p>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CÁC EM HỌC GIỎI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134"/>
          <p:cNvSpPr>
            <a:spLocks noChangeArrowheads="1"/>
          </p:cNvSpPr>
          <p:nvPr/>
        </p:nvSpPr>
        <p:spPr bwMode="auto">
          <a:xfrm>
            <a:off x="1600200" y="3505200"/>
            <a:ext cx="6629400" cy="1491276"/>
          </a:xfrm>
          <a:prstGeom prst="rect">
            <a:avLst/>
          </a:prstGeom>
          <a:noFill/>
          <a:ln w="9525" algn="ctr">
            <a:noFill/>
            <a:miter lim="800000"/>
            <a:headEnd/>
            <a:tailEnd/>
          </a:ln>
        </p:spPr>
        <p:txBody>
          <a:bodyPr wrap="square" lIns="135733" tIns="67867" rIns="135733" bIns="67867">
            <a:spAutoFit/>
          </a:bodyPr>
          <a:lstStyle/>
          <a:p>
            <a:pPr algn="ctr" eaLnBrk="0" hangingPunct="0"/>
            <a:r>
              <a:rPr lang="vi-VN" sz="4400" b="1" dirty="0">
                <a:solidFill>
                  <a:srgbClr val="0000FF"/>
                </a:solidFill>
                <a:latin typeface="Times New Roman" pitchFamily="18" charset="0"/>
                <a:cs typeface="Times New Roman" pitchFamily="18" charset="0"/>
              </a:rPr>
              <a:t>BÀI 13:</a:t>
            </a:r>
            <a:endParaRPr lang="en-US" sz="4400" b="1" dirty="0">
              <a:solidFill>
                <a:srgbClr val="0000FF"/>
              </a:solidFill>
              <a:latin typeface="Times New Roman" pitchFamily="18" charset="0"/>
              <a:cs typeface="Times New Roman" pitchFamily="18" charset="0"/>
            </a:endParaRPr>
          </a:p>
          <a:p>
            <a:pPr algn="ctr" eaLnBrk="0" hangingPunct="0"/>
            <a:r>
              <a:rPr lang="en-US" sz="4400" dirty="0">
                <a:solidFill>
                  <a:schemeClr val="accent2"/>
                </a:solidFill>
                <a:latin typeface="Times New Roman" pitchFamily="18" charset="0"/>
                <a:cs typeface="Times New Roman" pitchFamily="18" charset="0"/>
              </a:rPr>
              <a:t> </a:t>
            </a:r>
            <a:r>
              <a:rPr lang="vi-VN" sz="4400" b="1" dirty="0">
                <a:solidFill>
                  <a:srgbClr val="FF0000"/>
                </a:solidFill>
                <a:latin typeface="Times New Roman" pitchFamily="18" charset="0"/>
                <a:cs typeface="Times New Roman" pitchFamily="18" charset="0"/>
              </a:rPr>
              <a:t>KHỐI LƯỢNG RIÊNG</a:t>
            </a:r>
            <a:endParaRPr lang="en-US" sz="4400" b="1" dirty="0">
              <a:solidFill>
                <a:srgbClr val="FF0000"/>
              </a:solidFill>
              <a:latin typeface="Times New Roman" pitchFamily="18" charset="0"/>
              <a:cs typeface="Times New Roman" pitchFamily="18" charset="0"/>
            </a:endParaRPr>
          </a:p>
        </p:txBody>
      </p:sp>
      <p:sp>
        <p:nvSpPr>
          <p:cNvPr id="4" name="Rectangle 3"/>
          <p:cNvSpPr/>
          <p:nvPr/>
        </p:nvSpPr>
        <p:spPr>
          <a:xfrm>
            <a:off x="1524000" y="2286000"/>
            <a:ext cx="6553200" cy="1200329"/>
          </a:xfrm>
          <a:prstGeom prst="rect">
            <a:avLst/>
          </a:prstGeom>
        </p:spPr>
        <p:txBody>
          <a:bodyPr wrap="square">
            <a:spAutoFit/>
          </a:bodyPr>
          <a:lstStyle/>
          <a:p>
            <a:pPr algn="ctr" eaLnBrk="0" hangingPunct="0"/>
            <a:r>
              <a:rPr lang="vi-VN" sz="3600" b="1">
                <a:solidFill>
                  <a:srgbClr val="7030A0"/>
                </a:solidFill>
                <a:latin typeface="Times New Roman" pitchFamily="18" charset="0"/>
                <a:cs typeface="Times New Roman" pitchFamily="18" charset="0"/>
              </a:rPr>
              <a:t>CHƯƠNG 3: KHỐI LƯỢNG RIÊNG VÀ ÁP SUẤT</a:t>
            </a:r>
            <a:endParaRPr lang="en-US" sz="36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làm Slide chào hỏi 5 - Kinh nghiệm dạy họ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609600" y="1143000"/>
            <a:ext cx="1371600" cy="304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b="1">
                <a:latin typeface="+mj-lt"/>
              </a:rPr>
              <a:t>NỘI</a:t>
            </a:r>
          </a:p>
          <a:p>
            <a:pPr algn="ctr"/>
            <a:r>
              <a:rPr lang="vi-VN" sz="2800" b="1">
                <a:latin typeface="+mj-lt"/>
              </a:rPr>
              <a:t>DUNG</a:t>
            </a:r>
          </a:p>
          <a:p>
            <a:pPr algn="ctr"/>
            <a:r>
              <a:rPr lang="vi-VN" sz="2800" b="1">
                <a:latin typeface="+mj-lt"/>
              </a:rPr>
              <a:t>BÀI </a:t>
            </a:r>
          </a:p>
          <a:p>
            <a:pPr algn="ctr"/>
            <a:r>
              <a:rPr lang="vi-VN" sz="2800" b="1">
                <a:latin typeface="+mj-lt"/>
              </a:rPr>
              <a:t>HỌC</a:t>
            </a:r>
            <a:r>
              <a:rPr lang="vi-VN" b="1"/>
              <a:t> </a:t>
            </a:r>
            <a:endParaRPr lang="en-US" b="1"/>
          </a:p>
        </p:txBody>
      </p:sp>
      <p:sp>
        <p:nvSpPr>
          <p:cNvPr id="4" name="Right Arrow 3"/>
          <p:cNvSpPr/>
          <p:nvPr/>
        </p:nvSpPr>
        <p:spPr>
          <a:xfrm>
            <a:off x="1981200" y="1828800"/>
            <a:ext cx="990600" cy="4572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ight Arrow 4"/>
          <p:cNvSpPr/>
          <p:nvPr/>
        </p:nvSpPr>
        <p:spPr>
          <a:xfrm>
            <a:off x="1981200" y="3200400"/>
            <a:ext cx="990600" cy="4572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3124200" y="1676400"/>
            <a:ext cx="419100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a:latin typeface="+mj-lt"/>
              </a:rPr>
              <a:t>I. THÍ NGHIỆM </a:t>
            </a:r>
            <a:endParaRPr lang="en-US" sz="3200">
              <a:latin typeface="+mj-lt"/>
            </a:endParaRPr>
          </a:p>
        </p:txBody>
      </p:sp>
      <p:sp>
        <p:nvSpPr>
          <p:cNvPr id="7" name="Rectangle 6"/>
          <p:cNvSpPr/>
          <p:nvPr/>
        </p:nvSpPr>
        <p:spPr>
          <a:xfrm>
            <a:off x="3048000" y="2971800"/>
            <a:ext cx="4724400" cy="1600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3200">
                <a:solidFill>
                  <a:schemeClr val="tx1"/>
                </a:solidFill>
                <a:latin typeface="+mj-lt"/>
              </a:rPr>
              <a:t>II. KHỐI LƯỢNG RIÊNG, ĐƠN VỊ KHỐI LƯỢNG RIÊNG</a:t>
            </a:r>
            <a:endParaRPr lang="en-US" sz="320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150+ Hình Nền Slide PowerPoint Đẹp Cho Thuyết Trình | Hình nền, Thiệp, Hoa  anh đào"/>
          <p:cNvPicPr>
            <a:picLocks noChangeAspect="1" noChangeArrowheads="1"/>
          </p:cNvPicPr>
          <p:nvPr/>
        </p:nvPicPr>
        <p:blipFill>
          <a:blip r:embed="rId2"/>
          <a:srcRect/>
          <a:stretch>
            <a:fillRect/>
          </a:stretch>
        </p:blipFill>
        <p:spPr bwMode="auto">
          <a:xfrm>
            <a:off x="0" y="-1"/>
            <a:ext cx="9144000" cy="6920121"/>
          </a:xfrm>
          <a:prstGeom prst="rect">
            <a:avLst/>
          </a:prstGeom>
          <a:noFill/>
        </p:spPr>
      </p:pic>
      <p:sp>
        <p:nvSpPr>
          <p:cNvPr id="5" name="Rectangle 4"/>
          <p:cNvSpPr/>
          <p:nvPr/>
        </p:nvSpPr>
        <p:spPr>
          <a:xfrm>
            <a:off x="0" y="0"/>
            <a:ext cx="3021981" cy="646331"/>
          </a:xfrm>
          <a:prstGeom prst="rect">
            <a:avLst/>
          </a:prstGeom>
        </p:spPr>
        <p:txBody>
          <a:bodyPr wrap="none">
            <a:spAutoFit/>
          </a:bodyPr>
          <a:lstStyle/>
          <a:p>
            <a:r>
              <a:rPr lang="vi-VN" sz="3600" dirty="0">
                <a:solidFill>
                  <a:srgbClr val="FF0000"/>
                </a:solidFill>
                <a:latin typeface="+mj-lt"/>
              </a:rPr>
              <a:t>1.</a:t>
            </a:r>
            <a:r>
              <a:rPr lang="en-US" sz="3600" dirty="0" err="1">
                <a:solidFill>
                  <a:srgbClr val="FF0000"/>
                </a:solidFill>
                <a:latin typeface="Times New Roman" pitchFamily="18" charset="0"/>
                <a:cs typeface="Times New Roman" pitchFamily="18" charset="0"/>
              </a:rPr>
              <a:t>Thí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nghiệm</a:t>
            </a:r>
            <a:r>
              <a:rPr lang="en-US" sz="3600" dirty="0">
                <a:solidFill>
                  <a:srgbClr val="FF0000"/>
                </a:solidFill>
                <a:latin typeface="Times New Roman" pitchFamily="18" charset="0"/>
                <a:cs typeface="Times New Roman" pitchFamily="18" charset="0"/>
              </a:rPr>
              <a:t> 1</a:t>
            </a:r>
          </a:p>
        </p:txBody>
      </p:sp>
      <p:sp>
        <p:nvSpPr>
          <p:cNvPr id="6" name="Rectangle 5"/>
          <p:cNvSpPr/>
          <p:nvPr/>
        </p:nvSpPr>
        <p:spPr>
          <a:xfrm>
            <a:off x="0" y="533400"/>
            <a:ext cx="9144000" cy="1077218"/>
          </a:xfrm>
          <a:prstGeom prst="rect">
            <a:avLst/>
          </a:prstGeom>
        </p:spPr>
        <p:txBody>
          <a:bodyPr wrap="square">
            <a:spAutoFit/>
          </a:bodyPr>
          <a:lstStyle/>
          <a:p>
            <a:r>
              <a:rPr lang="vi-VN" sz="3200" dirty="0">
                <a:latin typeface="Times New Roman" pitchFamily="18" charset="0"/>
                <a:cs typeface="Times New Roman" pitchFamily="18" charset="0"/>
              </a:rPr>
              <a:t>Chuẩn bị: Ba thỏi sắt có thể tích lần lượt là V</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 V, V</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 2V, V</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 = 3V (Hình 13.1); cân điện tử.</a:t>
            </a:r>
            <a:endParaRPr lang="en-US" sz="3200" dirty="0">
              <a:latin typeface="Times New Roman" pitchFamily="18" charset="0"/>
              <a:cs typeface="Times New Roman" pitchFamily="18" charset="0"/>
            </a:endParaRPr>
          </a:p>
        </p:txBody>
      </p:sp>
      <p:pic>
        <p:nvPicPr>
          <p:cNvPr id="12290" name="Picture 2" descr="Thí nghiệm 1 Chuẩn bị: Ba thỏi sắt có thể tích lần lượt là V1 = V, V2 = 2V, V3 = 3V "/>
          <p:cNvPicPr>
            <a:picLocks noChangeAspect="1" noChangeArrowheads="1"/>
          </p:cNvPicPr>
          <p:nvPr/>
        </p:nvPicPr>
        <p:blipFill>
          <a:blip r:embed="rId3"/>
          <a:srcRect/>
          <a:stretch>
            <a:fillRect/>
          </a:stretch>
        </p:blipFill>
        <p:spPr bwMode="auto">
          <a:xfrm>
            <a:off x="0" y="1752600"/>
            <a:ext cx="5181600" cy="4038600"/>
          </a:xfrm>
          <a:prstGeom prst="rect">
            <a:avLst/>
          </a:prstGeom>
          <a:noFill/>
        </p:spPr>
      </p:pic>
      <p:sp>
        <p:nvSpPr>
          <p:cNvPr id="16386" name="AutoShape 2" descr="Cân diện tử shinko, độ chính xác cực cao, bảo hành 1 nă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Cân diện tử shinko, độ chính xác cực cao, bảo hành 1 nă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Cân diện tử shinko, độ chính xác cực cao, bảo hành 1 năm"/>
          <p:cNvPicPr>
            <a:picLocks noChangeAspect="1" noChangeArrowheads="1"/>
          </p:cNvPicPr>
          <p:nvPr/>
        </p:nvPicPr>
        <p:blipFill>
          <a:blip r:embed="rId4"/>
          <a:srcRect/>
          <a:stretch>
            <a:fillRect/>
          </a:stretch>
        </p:blipFill>
        <p:spPr bwMode="auto">
          <a:xfrm>
            <a:off x="5334000" y="1905000"/>
            <a:ext cx="3454797" cy="4606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wheel(4)">
                                      <p:cBhvr>
                                        <p:cTn id="17" dur="2000"/>
                                        <p:tgtEl>
                                          <p:spTgt spid="1229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randombar(horizontal)">
                                      <p:cBhvr>
                                        <p:cTn id="22"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Top 300 hình nền Powerpoint đẹp chuyên nghiệp chất lừ nhất 2023 - Thế Giới  Táo Khuyế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2102435" cy="584775"/>
          </a:xfrm>
          <a:prstGeom prst="rect">
            <a:avLst/>
          </a:prstGeom>
        </p:spPr>
        <p:txBody>
          <a:bodyPr wrap="non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5" name="Rectangle 4"/>
          <p:cNvSpPr/>
          <p:nvPr/>
        </p:nvSpPr>
        <p:spPr>
          <a:xfrm>
            <a:off x="0" y="3810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1: Dùng cân điện tử để xác định khối lượng từng thỏi sắt 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0" y="12954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2: Ghi số liệu, tính tỉ số khối lượng và thể tích tương ứng  vào vở theo mẫu Bảng 13.1.</a:t>
            </a:r>
            <a:endParaRPr lang="en-US" sz="3200" dirty="0">
              <a:latin typeface="Times New Roman" pitchFamily="18" charset="0"/>
              <a:cs typeface="Times New Roman" pitchFamily="18" charset="0"/>
            </a:endParaRPr>
          </a:p>
        </p:txBody>
      </p:sp>
      <p:sp>
        <p:nvSpPr>
          <p:cNvPr id="7" name="Rectangle 6"/>
          <p:cNvSpPr/>
          <p:nvPr/>
        </p:nvSpPr>
        <p:spPr>
          <a:xfrm>
            <a:off x="0" y="2286000"/>
            <a:ext cx="9144000" cy="1077218"/>
          </a:xfrm>
          <a:prstGeom prst="rect">
            <a:avLst/>
          </a:prstGeom>
        </p:spPr>
        <p:txBody>
          <a:bodyPr wrap="square">
            <a:spAutoFit/>
          </a:bodyPr>
          <a:lstStyle/>
          <a:p>
            <a:r>
              <a:rPr lang="vi-VN" sz="3200" b="1" dirty="0">
                <a:latin typeface="Times New Roman" pitchFamily="18" charset="0"/>
                <a:cs typeface="Times New Roman" pitchFamily="18" charset="0"/>
              </a:rPr>
              <a:t>Bảng 13.1.</a:t>
            </a:r>
            <a:r>
              <a:rPr lang="vi-VN" sz="3200" dirty="0">
                <a:latin typeface="Times New Roman" pitchFamily="18" charset="0"/>
                <a:cs typeface="Times New Roman" pitchFamily="18" charset="0"/>
              </a:rPr>
              <a:t> Tỉ số giữa khối lượng và thể tích của ba thỏi sắt</a:t>
            </a:r>
            <a:endParaRPr lang="en-US" sz="3200" dirty="0">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228600" y="3429000"/>
          <a:ext cx="8763000" cy="2666998"/>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10164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0">
                          <a:solidFill>
                            <a:srgbClr val="000000"/>
                          </a:solidFill>
                          <a:latin typeface="Times New Roman" pitchFamily="18" charset="0"/>
                          <a:cs typeface="Times New Roman" pitchFamily="18" charset="0"/>
                        </a:rPr>
                        <a:t>Đại lượng</a:t>
                      </a:r>
                    </a:p>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1</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2</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3</a:t>
                      </a:r>
                      <a:endParaRPr lang="en-US" sz="2800">
                        <a:solidFill>
                          <a:srgbClr val="000000"/>
                        </a:solidFill>
                        <a:latin typeface="Times New Roman" pitchFamily="18" charset="0"/>
                        <a:cs typeface="Times New Roman" pitchFamily="18" charset="0"/>
                      </a:endParaRPr>
                    </a:p>
                    <a:p>
                      <a:pPr algn="ctr"/>
                      <a:endParaRPr lang="en-US" sz="2800"/>
                    </a:p>
                  </a:txBody>
                  <a:tcPr/>
                </a:tc>
                <a:extLst>
                  <a:ext uri="{0D108BD9-81ED-4DB2-BD59-A6C34878D82A}">
                    <a16:rowId xmlns:a16="http://schemas.microsoft.com/office/drawing/2014/main" val="10000"/>
                  </a:ext>
                </a:extLst>
              </a:tr>
              <a:tr h="550197">
                <a:tc>
                  <a:txBody>
                    <a:bodyPr/>
                    <a:lstStyle/>
                    <a:p>
                      <a:pPr algn="just"/>
                      <a:r>
                        <a:rPr lang="en-US" sz="2800" b="0" dirty="0" err="1">
                          <a:solidFill>
                            <a:srgbClr val="000000"/>
                          </a:solidFill>
                          <a:latin typeface="Times New Roman" pitchFamily="18" charset="0"/>
                          <a:cs typeface="Times New Roman" pitchFamily="18" charset="0"/>
                        </a:rPr>
                        <a:t>Thể</a:t>
                      </a:r>
                      <a:r>
                        <a:rPr lang="en-US" sz="2800" b="0" dirty="0">
                          <a:solidFill>
                            <a:srgbClr val="000000"/>
                          </a:solidFill>
                          <a:latin typeface="Times New Roman" pitchFamily="18" charset="0"/>
                          <a:cs typeface="Times New Roman" pitchFamily="18" charset="0"/>
                        </a:rPr>
                        <a:t> </a:t>
                      </a:r>
                      <a:r>
                        <a:rPr lang="en-US" sz="2800" b="0" dirty="0" err="1">
                          <a:solidFill>
                            <a:srgbClr val="000000"/>
                          </a:solidFill>
                          <a:latin typeface="Times New Roman" pitchFamily="18" charset="0"/>
                          <a:cs typeface="Times New Roman" pitchFamily="18" charset="0"/>
                        </a:rPr>
                        <a:t>tích</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1</a:t>
                      </a:r>
                      <a:r>
                        <a:rPr lang="en-US" sz="2800" dirty="0">
                          <a:solidFill>
                            <a:srgbClr val="000000"/>
                          </a:solidFill>
                          <a:latin typeface="Times New Roman" pitchFamily="18" charset="0"/>
                          <a:cs typeface="Times New Roman" pitchFamily="18" charset="0"/>
                        </a:rPr>
                        <a:t> = V</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 2V</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3</a:t>
                      </a:r>
                      <a:r>
                        <a:rPr lang="en-US" sz="2800" dirty="0">
                          <a:solidFill>
                            <a:srgbClr val="000000"/>
                          </a:solidFill>
                          <a:latin typeface="Times New Roman" pitchFamily="18" charset="0"/>
                          <a:cs typeface="Times New Roman" pitchFamily="18" charset="0"/>
                        </a:rPr>
                        <a:t> = 3V</a:t>
                      </a:r>
                    </a:p>
                  </a:txBody>
                  <a:tcPr marL="0" marR="0" marT="0" marB="0"/>
                </a:tc>
                <a:extLst>
                  <a:ext uri="{0D108BD9-81ED-4DB2-BD59-A6C34878D82A}">
                    <a16:rowId xmlns:a16="http://schemas.microsoft.com/office/drawing/2014/main" val="10001"/>
                  </a:ext>
                </a:extLst>
              </a:tr>
              <a:tr h="550197">
                <a:tc>
                  <a:txBody>
                    <a:bodyPr/>
                    <a:lstStyle/>
                    <a:p>
                      <a:pPr algn="just"/>
                      <a:r>
                        <a:rPr lang="vi-VN" sz="2800" b="0" dirty="0">
                          <a:solidFill>
                            <a:srgbClr val="000000"/>
                          </a:solidFill>
                          <a:latin typeface="Times New Roman" pitchFamily="18" charset="0"/>
                          <a:cs typeface="Times New Roman" pitchFamily="18" charset="0"/>
                        </a:rPr>
                        <a:t>Khối lượng</a:t>
                      </a:r>
                    </a:p>
                  </a:txBody>
                  <a:tcPr marL="0" marR="0" marT="0" marB="0"/>
                </a:tc>
                <a:tc>
                  <a:txBody>
                    <a:bodyPr/>
                    <a:lstStyle/>
                    <a:p>
                      <a:pPr algn="just"/>
                      <a:r>
                        <a:rPr lang="en-US" sz="2800">
                          <a:solidFill>
                            <a:srgbClr val="000000"/>
                          </a:solidFill>
                          <a:latin typeface="Times New Roman" pitchFamily="18" charset="0"/>
                          <a:cs typeface="Times New Roman" pitchFamily="18" charset="0"/>
                        </a:rPr>
                        <a:t>m</a:t>
                      </a:r>
                      <a:r>
                        <a:rPr lang="en-US" sz="2800" baseline="-25000">
                          <a:solidFill>
                            <a:srgbClr val="000000"/>
                          </a:solidFill>
                          <a:latin typeface="Times New Roman" pitchFamily="18" charset="0"/>
                          <a:cs typeface="Times New Roman" pitchFamily="18" charset="0"/>
                        </a:rPr>
                        <a:t>1</a:t>
                      </a:r>
                      <a:r>
                        <a:rPr lang="en-US" sz="2800">
                          <a:solidFill>
                            <a:srgbClr val="000000"/>
                          </a:solidFill>
                          <a:latin typeface="Times New Roman" pitchFamily="18" charset="0"/>
                          <a:cs typeface="Times New Roman" pitchFamily="18" charset="0"/>
                        </a:rPr>
                        <a:t> = ?</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m</a:t>
                      </a:r>
                      <a:r>
                        <a:rPr lang="en-US" sz="2800" baseline="-25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 ?</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m</a:t>
                      </a:r>
                      <a:r>
                        <a:rPr lang="en-US" sz="2800" baseline="-25000" dirty="0">
                          <a:solidFill>
                            <a:srgbClr val="000000"/>
                          </a:solidFill>
                          <a:latin typeface="Times New Roman" pitchFamily="18" charset="0"/>
                          <a:cs typeface="Times New Roman" pitchFamily="18" charset="0"/>
                        </a:rPr>
                        <a:t>3</a:t>
                      </a:r>
                      <a:r>
                        <a:rPr lang="en-US" sz="2800" dirty="0">
                          <a:solidFill>
                            <a:srgbClr val="000000"/>
                          </a:solidFill>
                          <a:latin typeface="Times New Roman" pitchFamily="18" charset="0"/>
                          <a:cs typeface="Times New Roman" pitchFamily="18" charset="0"/>
                        </a:rPr>
                        <a:t> = ?</a:t>
                      </a:r>
                    </a:p>
                  </a:txBody>
                  <a:tcPr marL="0" marR="0" marT="0" marB="0"/>
                </a:tc>
                <a:extLst>
                  <a:ext uri="{0D108BD9-81ED-4DB2-BD59-A6C34878D82A}">
                    <a16:rowId xmlns:a16="http://schemas.microsoft.com/office/drawing/2014/main" val="10002"/>
                  </a:ext>
                </a:extLst>
              </a:tr>
              <a:tr h="550197">
                <a:tc>
                  <a:txBody>
                    <a:bodyPr/>
                    <a:lstStyle/>
                    <a:p>
                      <a:pPr algn="just"/>
                      <a:r>
                        <a:rPr lang="en-US" sz="2800" b="0" dirty="0" err="1">
                          <a:solidFill>
                            <a:srgbClr val="000000"/>
                          </a:solidFill>
                          <a:latin typeface="Times New Roman" pitchFamily="18" charset="0"/>
                          <a:cs typeface="Times New Roman" pitchFamily="18" charset="0"/>
                        </a:rPr>
                        <a:t>Tỉ</a:t>
                      </a:r>
                      <a:r>
                        <a:rPr lang="en-US" sz="2800" b="0" dirty="0">
                          <a:solidFill>
                            <a:srgbClr val="000000"/>
                          </a:solidFill>
                          <a:latin typeface="Times New Roman" pitchFamily="18" charset="0"/>
                          <a:cs typeface="Times New Roman" pitchFamily="18" charset="0"/>
                        </a:rPr>
                        <a:t> </a:t>
                      </a:r>
                      <a:r>
                        <a:rPr lang="en-US" sz="2800" b="0" dirty="0" err="1">
                          <a:solidFill>
                            <a:srgbClr val="000000"/>
                          </a:solidFill>
                          <a:latin typeface="Times New Roman" pitchFamily="18" charset="0"/>
                          <a:cs typeface="Times New Roman" pitchFamily="18" charset="0"/>
                        </a:rPr>
                        <a:t>số</a:t>
                      </a:r>
                      <a:r>
                        <a:rPr lang="en-US" sz="2800" b="0" dirty="0">
                          <a:solidFill>
                            <a:srgbClr val="000000"/>
                          </a:solidFill>
                          <a:latin typeface="Times New Roman" pitchFamily="18" charset="0"/>
                          <a:cs typeface="Times New Roman" pitchFamily="18" charset="0"/>
                        </a:rPr>
                        <a:t> </a:t>
                      </a:r>
                      <a:r>
                        <a:rPr lang="en-US" sz="2800" b="0" i="0" dirty="0">
                          <a:solidFill>
                            <a:srgbClr val="000000"/>
                          </a:solidFill>
                          <a:latin typeface="Times New Roman" pitchFamily="18" charset="0"/>
                          <a:cs typeface="Times New Roman" pitchFamily="18" charset="0"/>
                        </a:rPr>
                        <a:t>m</a:t>
                      </a:r>
                      <a:r>
                        <a:rPr lang="vi-VN" sz="2800" b="0" i="0" dirty="0">
                          <a:solidFill>
                            <a:srgbClr val="000000"/>
                          </a:solidFill>
                          <a:latin typeface="Times New Roman" pitchFamily="18" charset="0"/>
                          <a:cs typeface="Times New Roman" pitchFamily="18" charset="0"/>
                        </a:rPr>
                        <a:t>/</a:t>
                      </a:r>
                      <a:r>
                        <a:rPr lang="en-US" sz="2800" b="0" i="0" dirty="0">
                          <a:solidFill>
                            <a:srgbClr val="000000"/>
                          </a:solidFill>
                          <a:latin typeface="Times New Roman" pitchFamily="18" charset="0"/>
                          <a:cs typeface="Times New Roman" pitchFamily="18" charset="0"/>
                        </a:rPr>
                        <a:t>V</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1</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V1</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2</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V2</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3</a:t>
                      </a:r>
                      <a:r>
                        <a:rPr lang="vi-VN" sz="2800" b="0" i="0">
                          <a:solidFill>
                            <a:srgbClr val="000000"/>
                          </a:solidFill>
                          <a:latin typeface="Times New Roman" pitchFamily="18" charset="0"/>
                          <a:cs typeface="Times New Roman" pitchFamily="18" charset="0"/>
                        </a:rPr>
                        <a:t> /</a:t>
                      </a:r>
                      <a:r>
                        <a:rPr lang="en-US" sz="2800" b="0" i="0">
                          <a:solidFill>
                            <a:srgbClr val="000000"/>
                          </a:solidFill>
                          <a:latin typeface="Times New Roman" pitchFamily="18" charset="0"/>
                          <a:cs typeface="Times New Roman" pitchFamily="18" charset="0"/>
                        </a:rPr>
                        <a:t>V3</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r>
              <a:rPr lang="vi-VN" sz="3200">
                <a:latin typeface="+mj-lt"/>
              </a:rPr>
              <a:t>1.Hãy nhận xét về tỉ số giữa khối lượng và thể tích của ba thỏi sắt</a:t>
            </a:r>
            <a:endParaRPr lang="en-US" sz="3200">
              <a:latin typeface="+mj-lt"/>
            </a:endParaRPr>
          </a:p>
        </p:txBody>
      </p:sp>
      <p:sp>
        <p:nvSpPr>
          <p:cNvPr id="4" name="Rectangle 3"/>
          <p:cNvSpPr/>
          <p:nvPr/>
        </p:nvSpPr>
        <p:spPr>
          <a:xfrm>
            <a:off x="0" y="1219200"/>
            <a:ext cx="9144000" cy="584775"/>
          </a:xfrm>
          <a:prstGeom prst="rect">
            <a:avLst/>
          </a:prstGeom>
        </p:spPr>
        <p:txBody>
          <a:bodyPr wrap="square">
            <a:spAutoFit/>
          </a:bodyPr>
          <a:lstStyle/>
          <a:p>
            <a:r>
              <a:rPr lang="vi-VN" sz="3200">
                <a:latin typeface="+mj-lt"/>
              </a:rPr>
              <a:t>2. Dự đoán về tỉ số này với các vật liệu khác nhau </a:t>
            </a:r>
            <a:endParaRPr lang="en-US" sz="3200">
              <a:latin typeface="+mj-lt"/>
            </a:endParaRPr>
          </a:p>
        </p:txBody>
      </p:sp>
      <p:graphicFrame>
        <p:nvGraphicFramePr>
          <p:cNvPr id="6" name="Table 5"/>
          <p:cNvGraphicFramePr>
            <a:graphicFrameLocks noGrp="1"/>
          </p:cNvGraphicFramePr>
          <p:nvPr/>
        </p:nvGraphicFramePr>
        <p:xfrm>
          <a:off x="0" y="2133600"/>
          <a:ext cx="8991600" cy="3733799"/>
        </p:xfrm>
        <a:graphic>
          <a:graphicData uri="http://schemas.openxmlformats.org/drawingml/2006/table">
            <a:tbl>
              <a:tblPr firstRow="1" bandRow="1">
                <a:tableStyleId>{5C22544A-7EE6-4342-B048-85BDC9FD1C3A}</a:tableStyleId>
              </a:tblPr>
              <a:tblGrid>
                <a:gridCol w="1798320">
                  <a:extLst>
                    <a:ext uri="{9D8B030D-6E8A-4147-A177-3AD203B41FA5}">
                      <a16:colId xmlns:a16="http://schemas.microsoft.com/office/drawing/2014/main" val="20000"/>
                    </a:ext>
                  </a:extLst>
                </a:gridCol>
                <a:gridCol w="2397760">
                  <a:extLst>
                    <a:ext uri="{9D8B030D-6E8A-4147-A177-3AD203B41FA5}">
                      <a16:colId xmlns:a16="http://schemas.microsoft.com/office/drawing/2014/main" val="20001"/>
                    </a:ext>
                  </a:extLst>
                </a:gridCol>
                <a:gridCol w="2397760">
                  <a:extLst>
                    <a:ext uri="{9D8B030D-6E8A-4147-A177-3AD203B41FA5}">
                      <a16:colId xmlns:a16="http://schemas.microsoft.com/office/drawing/2014/main" val="20002"/>
                    </a:ext>
                  </a:extLst>
                </a:gridCol>
                <a:gridCol w="2397760">
                  <a:extLst>
                    <a:ext uri="{9D8B030D-6E8A-4147-A177-3AD203B41FA5}">
                      <a16:colId xmlns:a16="http://schemas.microsoft.com/office/drawing/2014/main" val="20003"/>
                    </a:ext>
                  </a:extLst>
                </a:gridCol>
              </a:tblGrid>
              <a:tr h="876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0">
                          <a:solidFill>
                            <a:srgbClr val="000000"/>
                          </a:solidFill>
                          <a:latin typeface="Times New Roman" pitchFamily="18" charset="0"/>
                          <a:cs typeface="Times New Roman" pitchFamily="18" charset="0"/>
                        </a:rPr>
                        <a:t>Đại lượng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1</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2</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3</a:t>
                      </a:r>
                      <a:endParaRPr lang="en-US" sz="280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76354">
                <a:tc>
                  <a:txBody>
                    <a:bodyPr/>
                    <a:lstStyle/>
                    <a:p>
                      <a:pPr algn="ctr"/>
                      <a:r>
                        <a:rPr lang="en-US" sz="2800" b="0">
                          <a:solidFill>
                            <a:srgbClr val="000000"/>
                          </a:solidFill>
                          <a:latin typeface="Times New Roman" pitchFamily="18" charset="0"/>
                          <a:cs typeface="Times New Roman" pitchFamily="18" charset="0"/>
                        </a:rPr>
                        <a:t>Thể </a:t>
                      </a:r>
                      <a:r>
                        <a:rPr lang="en-US" sz="2800" b="0" dirty="0" err="1">
                          <a:solidFill>
                            <a:srgbClr val="000000"/>
                          </a:solidFill>
                          <a:latin typeface="Times New Roman" pitchFamily="18" charset="0"/>
                          <a:cs typeface="Times New Roman" pitchFamily="18" charset="0"/>
                        </a:rPr>
                        <a:t>tích</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1</a:t>
                      </a:r>
                      <a:r>
                        <a:rPr lang="en-US" sz="2800" b="0" i="0" u="none" strike="noStrike">
                          <a:solidFill>
                            <a:srgbClr val="000000"/>
                          </a:solidFill>
                          <a:latin typeface="Times New Roman" pitchFamily="18" charset="0"/>
                          <a:cs typeface="Times New Roman" pitchFamily="18" charset="0"/>
                        </a:rPr>
                        <a:t> = V = 1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2</a:t>
                      </a:r>
                      <a:r>
                        <a:rPr lang="en-US" sz="2800" b="0" i="0" u="none" strike="noStrike">
                          <a:solidFill>
                            <a:srgbClr val="000000"/>
                          </a:solidFill>
                          <a:latin typeface="Times New Roman" pitchFamily="18" charset="0"/>
                          <a:cs typeface="Times New Roman" pitchFamily="18" charset="0"/>
                        </a:rPr>
                        <a:t> =2V= 2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3</a:t>
                      </a:r>
                      <a:r>
                        <a:rPr lang="en-US" sz="2800" b="0" i="0" u="none" strike="noStrike">
                          <a:solidFill>
                            <a:srgbClr val="000000"/>
                          </a:solidFill>
                          <a:latin typeface="Times New Roman" pitchFamily="18" charset="0"/>
                          <a:cs typeface="Times New Roman" pitchFamily="18" charset="0"/>
                        </a:rPr>
                        <a:t> =3V =3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extLst>
                  <a:ext uri="{0D108BD9-81ED-4DB2-BD59-A6C34878D82A}">
                    <a16:rowId xmlns:a16="http://schemas.microsoft.com/office/drawing/2014/main" val="10001"/>
                  </a:ext>
                </a:extLst>
              </a:tr>
              <a:tr h="876354">
                <a:tc>
                  <a:txBody>
                    <a:bodyPr/>
                    <a:lstStyle/>
                    <a:p>
                      <a:pPr algn="ctr"/>
                      <a:r>
                        <a:rPr lang="vi-VN" sz="2800" b="0" dirty="0">
                          <a:solidFill>
                            <a:srgbClr val="000000"/>
                          </a:solidFill>
                          <a:latin typeface="Times New Roman" pitchFamily="18" charset="0"/>
                          <a:cs typeface="Times New Roman" pitchFamily="18" charset="0"/>
                        </a:rPr>
                        <a:t>Khối lượng</a:t>
                      </a: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1</a:t>
                      </a:r>
                      <a:r>
                        <a:rPr lang="en-US" sz="2800" b="0" i="0" u="none" strike="noStrike">
                          <a:solidFill>
                            <a:srgbClr val="000000"/>
                          </a:solidFill>
                          <a:latin typeface="Times New Roman" pitchFamily="18" charset="0"/>
                          <a:cs typeface="Times New Roman" pitchFamily="18" charset="0"/>
                        </a:rPr>
                        <a:t> = 7,8 g</a:t>
                      </a:r>
                      <a:endParaRPr lang="en-US" sz="280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2</a:t>
                      </a:r>
                      <a:r>
                        <a:rPr lang="en-US" sz="2800" b="0" i="0" u="none" strike="noStrike">
                          <a:solidFill>
                            <a:srgbClr val="000000"/>
                          </a:solidFill>
                          <a:latin typeface="Times New Roman" pitchFamily="18" charset="0"/>
                          <a:cs typeface="Times New Roman" pitchFamily="18" charset="0"/>
                        </a:rPr>
                        <a:t> = 15,6 g</a:t>
                      </a:r>
                      <a:endParaRPr lang="en-US" sz="280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3</a:t>
                      </a:r>
                      <a:r>
                        <a:rPr lang="en-US" sz="2800" b="0" i="0" u="none" strike="noStrike">
                          <a:solidFill>
                            <a:srgbClr val="000000"/>
                          </a:solidFill>
                          <a:latin typeface="Times New Roman" pitchFamily="18" charset="0"/>
                          <a:cs typeface="Times New Roman" pitchFamily="18" charset="0"/>
                        </a:rPr>
                        <a:t> = 23,4 g</a:t>
                      </a:r>
                      <a:endParaRPr lang="en-US" sz="2800">
                        <a:latin typeface="Times New Roman" pitchFamily="18" charset="0"/>
                        <a:cs typeface="Times New Roman" pitchFamily="18" charset="0"/>
                      </a:endParaRPr>
                    </a:p>
                  </a:txBody>
                  <a:tcPr marL="68580" marR="68580"/>
                </a:tc>
                <a:extLst>
                  <a:ext uri="{0D108BD9-81ED-4DB2-BD59-A6C34878D82A}">
                    <a16:rowId xmlns:a16="http://schemas.microsoft.com/office/drawing/2014/main" val="10002"/>
                  </a:ext>
                </a:extLst>
              </a:tr>
              <a:tr h="11047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a:solidFill>
                            <a:srgbClr val="000000"/>
                          </a:solidFill>
                          <a:latin typeface="Times New Roman" pitchFamily="18" charset="0"/>
                          <a:cs typeface="Times New Roman" pitchFamily="18" charset="0"/>
                        </a:rPr>
                        <a:t>Tỉ số </a:t>
                      </a:r>
                      <a:r>
                        <a:rPr lang="en-US" sz="2800" b="0" i="0">
                          <a:solidFill>
                            <a:srgbClr val="000000"/>
                          </a:solidFill>
                          <a:latin typeface="Times New Roman" pitchFamily="18" charset="0"/>
                          <a:cs typeface="Times New Roman" pitchFamily="18" charset="0"/>
                        </a:rPr>
                        <a:t>m</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a:t>
                      </a:r>
                      <a:endParaRPr lang="en-US" sz="2800" b="0">
                        <a:solidFill>
                          <a:srgbClr val="000000"/>
                        </a:solidFill>
                        <a:latin typeface="Times New Roman" pitchFamily="18" charset="0"/>
                        <a:cs typeface="Times New Roman" pitchFamily="18" charset="0"/>
                      </a:endParaRPr>
                    </a:p>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bl>
          </a:graphicData>
        </a:graphic>
      </p:graphicFrame>
      <p:pic>
        <p:nvPicPr>
          <p:cNvPr id="31748" name="Picture 4" descr="Giáo án KHTN 8 Bài 13 (Kết nối tri thức 2023): Khối lượng riêng | Khoa học tự nhiên 8 (ảnh 11)"/>
          <p:cNvPicPr>
            <a:picLocks noChangeAspect="1" noChangeArrowheads="1"/>
          </p:cNvPicPr>
          <p:nvPr/>
        </p:nvPicPr>
        <p:blipFill>
          <a:blip r:embed="rId2"/>
          <a:srcRect/>
          <a:stretch>
            <a:fillRect/>
          </a:stretch>
        </p:blipFill>
        <p:spPr bwMode="auto">
          <a:xfrm>
            <a:off x="2057400" y="4800600"/>
            <a:ext cx="1800772" cy="783336"/>
          </a:xfrm>
          <a:prstGeom prst="rect">
            <a:avLst/>
          </a:prstGeom>
          <a:noFill/>
        </p:spPr>
      </p:pic>
      <p:pic>
        <p:nvPicPr>
          <p:cNvPr id="31750" name="Picture 6" descr="Giáo án KHTN 8 Bài 13 (Kết nối tri thức 2023): Khối lượng riêng | Khoa học tự nhiên 8 (ảnh 12)"/>
          <p:cNvPicPr>
            <a:picLocks noChangeAspect="1" noChangeArrowheads="1"/>
          </p:cNvPicPr>
          <p:nvPr/>
        </p:nvPicPr>
        <p:blipFill>
          <a:blip r:embed="rId3"/>
          <a:srcRect/>
          <a:stretch>
            <a:fillRect/>
          </a:stretch>
        </p:blipFill>
        <p:spPr bwMode="auto">
          <a:xfrm>
            <a:off x="4572000" y="4876800"/>
            <a:ext cx="1600200" cy="829641"/>
          </a:xfrm>
          <a:prstGeom prst="rect">
            <a:avLst/>
          </a:prstGeom>
          <a:noFill/>
        </p:spPr>
      </p:pic>
      <p:pic>
        <p:nvPicPr>
          <p:cNvPr id="31752" name="Picture 8" descr="Giáo án KHTN 8 Bài 13 (Kết nối tri thức 2023): Khối lượng riêng | Khoa học tự nhiên 8 (ảnh 13)"/>
          <p:cNvPicPr>
            <a:picLocks noChangeAspect="1" noChangeArrowheads="1"/>
          </p:cNvPicPr>
          <p:nvPr/>
        </p:nvPicPr>
        <p:blipFill>
          <a:blip r:embed="rId4"/>
          <a:srcRect/>
          <a:stretch>
            <a:fillRect/>
          </a:stretch>
        </p:blipFill>
        <p:spPr bwMode="auto">
          <a:xfrm>
            <a:off x="6934200" y="4953000"/>
            <a:ext cx="1782456"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1748"/>
                                        </p:tgtEl>
                                        <p:attrNameLst>
                                          <p:attrName>style.visibility</p:attrName>
                                        </p:attrNameLst>
                                      </p:cBhvr>
                                      <p:to>
                                        <p:strVal val="visible"/>
                                      </p:to>
                                    </p:set>
                                    <p:animEffect transition="in" filter="slide(fromBottom)">
                                      <p:cBhvr>
                                        <p:cTn id="22" dur="500"/>
                                        <p:tgtEl>
                                          <p:spTgt spid="3174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1750"/>
                                        </p:tgtEl>
                                        <p:attrNameLst>
                                          <p:attrName>style.visibility</p:attrName>
                                        </p:attrNameLst>
                                      </p:cBhvr>
                                      <p:to>
                                        <p:strVal val="visible"/>
                                      </p:to>
                                    </p:set>
                                    <p:animEffect transition="in" filter="slide(fromBottom)">
                                      <p:cBhvr>
                                        <p:cTn id="27" dur="500"/>
                                        <p:tgtEl>
                                          <p:spTgt spid="3175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752"/>
                                        </p:tgtEl>
                                        <p:attrNameLst>
                                          <p:attrName>style.visibility</p:attrName>
                                        </p:attrNameLst>
                                      </p:cBhvr>
                                      <p:to>
                                        <p:strVal val="visible"/>
                                      </p:to>
                                    </p:set>
                                    <p:animEffect transition="in" filter="randombar(horizontal)">
                                      <p:cBhvr>
                                        <p:cTn id="32"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0+ khung nền đẹp, miễn phí dành cho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1066800" y="914400"/>
            <a:ext cx="6466835" cy="584775"/>
          </a:xfrm>
          <a:prstGeom prst="rect">
            <a:avLst/>
          </a:prstGeom>
        </p:spPr>
        <p:txBody>
          <a:bodyPr wrap="none">
            <a:spAutoFit/>
          </a:bodyPr>
          <a:lstStyle/>
          <a:p>
            <a:r>
              <a:rPr lang="vi-VN" sz="3200">
                <a:latin typeface="Times New Roman" pitchFamily="18" charset="0"/>
                <a:cs typeface="Times New Roman" pitchFamily="18" charset="0"/>
              </a:rPr>
              <a:t>Từ số liệu thu được trên bảng, ta thấy:</a:t>
            </a:r>
            <a:endParaRPr lang="en-US" sz="3200">
              <a:latin typeface="Times New Roman" pitchFamily="18" charset="0"/>
              <a:cs typeface="Times New Roman" pitchFamily="18" charset="0"/>
            </a:endParaRPr>
          </a:p>
        </p:txBody>
      </p:sp>
      <p:sp>
        <p:nvSpPr>
          <p:cNvPr id="4" name="Rectangle 3"/>
          <p:cNvSpPr/>
          <p:nvPr/>
        </p:nvSpPr>
        <p:spPr>
          <a:xfrm>
            <a:off x="1143000" y="1447800"/>
            <a:ext cx="7543800" cy="1077218"/>
          </a:xfrm>
          <a:prstGeom prst="rect">
            <a:avLst/>
          </a:prstGeom>
        </p:spPr>
        <p:txBody>
          <a:bodyPr wrap="square">
            <a:spAutoFit/>
          </a:bodyPr>
          <a:lstStyle/>
          <a:p>
            <a:r>
              <a:rPr lang="vi-VN" sz="3200">
                <a:latin typeface="Times New Roman" pitchFamily="18" charset="0"/>
                <a:cs typeface="Times New Roman" pitchFamily="18" charset="0"/>
              </a:rPr>
              <a:t>1. Tỉ số giữa khối lượng và thể tích của ba thỏi sắt có giá trị như nhau.</a:t>
            </a:r>
          </a:p>
        </p:txBody>
      </p:sp>
      <p:sp>
        <p:nvSpPr>
          <p:cNvPr id="5" name="Rectangle 4"/>
          <p:cNvSpPr/>
          <p:nvPr/>
        </p:nvSpPr>
        <p:spPr>
          <a:xfrm>
            <a:off x="1143000" y="2514600"/>
            <a:ext cx="7467600" cy="1077218"/>
          </a:xfrm>
          <a:prstGeom prst="rect">
            <a:avLst/>
          </a:prstGeom>
        </p:spPr>
        <p:txBody>
          <a:bodyPr wrap="square">
            <a:spAutoFit/>
          </a:bodyPr>
          <a:lstStyle/>
          <a:p>
            <a:r>
              <a:rPr lang="vi-VN" sz="3200">
                <a:latin typeface="Times New Roman" pitchFamily="18" charset="0"/>
                <a:cs typeface="Times New Roman" pitchFamily="18" charset="0"/>
              </a:rPr>
              <a:t>2. Dự đoán với các vật liệu khác nhau thì tỉ số thu được có giá trị khác nhau.</a:t>
            </a:r>
          </a:p>
        </p:txBody>
      </p:sp>
      <p:sp>
        <p:nvSpPr>
          <p:cNvPr id="6" name="Rectangle 5"/>
          <p:cNvSpPr/>
          <p:nvPr/>
        </p:nvSpPr>
        <p:spPr>
          <a:xfrm>
            <a:off x="1066800" y="3505200"/>
            <a:ext cx="3018775" cy="646331"/>
          </a:xfrm>
          <a:prstGeom prst="rect">
            <a:avLst/>
          </a:prstGeom>
        </p:spPr>
        <p:txBody>
          <a:bodyPr wrap="none">
            <a:spAutoFit/>
          </a:bodyPr>
          <a:lstStyle/>
          <a:p>
            <a:r>
              <a:rPr lang="vi-VN" sz="3600" dirty="0">
                <a:solidFill>
                  <a:srgbClr val="FF0000"/>
                </a:solidFill>
                <a:latin typeface="+mj-lt"/>
              </a:rPr>
              <a:t>2</a:t>
            </a:r>
            <a:r>
              <a:rPr lang="vi-VN" sz="3600">
                <a:solidFill>
                  <a:srgbClr val="FF0000"/>
                </a:solidFill>
                <a:latin typeface="+mj-lt"/>
              </a:rPr>
              <a:t>.</a:t>
            </a:r>
            <a:r>
              <a:rPr lang="en-US" sz="3600" dirty="0" err="1">
                <a:solidFill>
                  <a:srgbClr val="FF0000"/>
                </a:solidFill>
                <a:latin typeface="Times New Roman" pitchFamily="18" charset="0"/>
                <a:cs typeface="Times New Roman" pitchFamily="18" charset="0"/>
              </a:rPr>
              <a:t>Thí</a:t>
            </a:r>
            <a:r>
              <a:rPr lang="en-US" sz="3600" dirty="0">
                <a:solidFill>
                  <a:srgbClr val="FF0000"/>
                </a:solidFill>
                <a:latin typeface="Times New Roman" pitchFamily="18" charset="0"/>
                <a:cs typeface="Times New Roman" pitchFamily="18" charset="0"/>
              </a:rPr>
              <a:t> </a:t>
            </a:r>
            <a:r>
              <a:rPr lang="en-US" sz="3600" err="1">
                <a:solidFill>
                  <a:srgbClr val="FF0000"/>
                </a:solidFill>
                <a:latin typeface="Times New Roman" pitchFamily="18" charset="0"/>
                <a:cs typeface="Times New Roman" pitchFamily="18" charset="0"/>
              </a:rPr>
              <a:t>nghiệm</a:t>
            </a:r>
            <a:r>
              <a:rPr lang="en-US" sz="3600">
                <a:solidFill>
                  <a:srgbClr val="FF0000"/>
                </a:solidFill>
                <a:latin typeface="Times New Roman" pitchFamily="18" charset="0"/>
                <a:cs typeface="Times New Roman" pitchFamily="18" charset="0"/>
              </a:rPr>
              <a:t> </a:t>
            </a:r>
            <a:r>
              <a:rPr lang="vi-VN" sz="3600">
                <a:solidFill>
                  <a:srgbClr val="FF0000"/>
                </a:solidFill>
                <a:latin typeface="Times New Roman" pitchFamily="18" charset="0"/>
                <a:cs typeface="Times New Roman" pitchFamily="18" charset="0"/>
              </a:rPr>
              <a:t>2</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1219200" y="4114800"/>
            <a:ext cx="4495800" cy="2062103"/>
          </a:xfrm>
          <a:prstGeom prst="rect">
            <a:avLst/>
          </a:prstGeom>
        </p:spPr>
        <p:txBody>
          <a:bodyPr wrap="square">
            <a:spAutoFit/>
          </a:bodyPr>
          <a:lstStyle/>
          <a:p>
            <a:r>
              <a:rPr lang="vi-VN" sz="3200">
                <a:latin typeface="Times New Roman" pitchFamily="18" charset="0"/>
                <a:cs typeface="Times New Roman" pitchFamily="18" charset="0"/>
              </a:rPr>
              <a:t>Chuẩn bị:- Ba thỏi sắt có thể tích lần lượt là V</a:t>
            </a:r>
            <a:r>
              <a:rPr lang="vi-VN" sz="3200" baseline="-25000">
                <a:latin typeface="Times New Roman" pitchFamily="18" charset="0"/>
                <a:cs typeface="Times New Roman" pitchFamily="18" charset="0"/>
              </a:rPr>
              <a:t>1</a:t>
            </a:r>
            <a:r>
              <a:rPr lang="vi-VN" sz="3200">
                <a:latin typeface="Times New Roman" pitchFamily="18" charset="0"/>
                <a:cs typeface="Times New Roman" pitchFamily="18" charset="0"/>
              </a:rPr>
              <a:t> = V</a:t>
            </a:r>
            <a:r>
              <a:rPr lang="vi-VN" sz="3200" baseline="-25000">
                <a:latin typeface="Times New Roman" pitchFamily="18" charset="0"/>
                <a:cs typeface="Times New Roman" pitchFamily="18" charset="0"/>
              </a:rPr>
              <a:t>2</a:t>
            </a:r>
            <a:r>
              <a:rPr lang="vi-VN" sz="3200">
                <a:latin typeface="Times New Roman" pitchFamily="18" charset="0"/>
                <a:cs typeface="Times New Roman" pitchFamily="18" charset="0"/>
              </a:rPr>
              <a:t> = V</a:t>
            </a:r>
            <a:r>
              <a:rPr lang="vi-VN" sz="3200" baseline="-25000">
                <a:latin typeface="Times New Roman" pitchFamily="18" charset="0"/>
                <a:cs typeface="Times New Roman" pitchFamily="18" charset="0"/>
              </a:rPr>
              <a:t>3</a:t>
            </a:r>
            <a:r>
              <a:rPr lang="vi-VN" sz="3200">
                <a:latin typeface="Times New Roman" pitchFamily="18" charset="0"/>
                <a:cs typeface="Times New Roman" pitchFamily="18" charset="0"/>
              </a:rPr>
              <a:t> = V (Hình 13.2)</a:t>
            </a:r>
          </a:p>
          <a:p>
            <a:r>
              <a:rPr lang="vi-VN" sz="3200">
                <a:latin typeface="Times New Roman" pitchFamily="18" charset="0"/>
                <a:cs typeface="Times New Roman" pitchFamily="18" charset="0"/>
              </a:rPr>
              <a:t> -  cân điện tử.</a:t>
            </a:r>
            <a:endParaRPr lang="en-US" sz="3200" dirty="0">
              <a:latin typeface="Times New Roman" pitchFamily="18" charset="0"/>
              <a:cs typeface="Times New Roman" pitchFamily="18" charset="0"/>
            </a:endParaRPr>
          </a:p>
        </p:txBody>
      </p:sp>
      <p:pic>
        <p:nvPicPr>
          <p:cNvPr id="8" name="Picture 7" descr="https://lh5.googleusercontent.com/sWcogMwCGVV9oTo53hU6baiw3Jx7a7-vUNYgyAiP5mXFzSMknkGn3E9MbuVtRMwheod-X9UW18XclQxVfVg1ARxX3z9hz6lelBGBJ19BXatu-my5fhpupdDVGcVPsbi0Pol9FWQAJO6CIe-ezits7g"/>
          <p:cNvPicPr/>
          <p:nvPr/>
        </p:nvPicPr>
        <p:blipFill>
          <a:blip r:embed="rId3"/>
          <a:srcRect/>
          <a:stretch>
            <a:fillRect/>
          </a:stretch>
        </p:blipFill>
        <p:spPr bwMode="auto">
          <a:xfrm>
            <a:off x="5791200" y="3886200"/>
            <a:ext cx="31242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edge">
                                      <p:cBhvr>
                                        <p:cTn id="24" dur="2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102435" cy="584775"/>
          </a:xfrm>
          <a:prstGeom prst="rect">
            <a:avLst/>
          </a:prstGeom>
        </p:spPr>
        <p:txBody>
          <a:bodyPr wrap="non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3" name="Rectangle 2"/>
          <p:cNvSpPr/>
          <p:nvPr/>
        </p:nvSpPr>
        <p:spPr>
          <a:xfrm>
            <a:off x="0" y="4572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1: Dùng cân điện tử để xác định khối lượng từng thỏi sắt 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4337" name="Rectangle 1"/>
          <p:cNvSpPr>
            <a:spLocks noChangeArrowheads="1"/>
          </p:cNvSpPr>
          <p:nvPr/>
        </p:nvSpPr>
        <p:spPr bwMode="auto">
          <a:xfrm>
            <a:off x="0" y="15240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Bước 2: Tính tỉ số giữa khối lượng và thể tích,ghi số liệu vào vở theo mẫu Bảng 13.</a:t>
            </a:r>
            <a:r>
              <a:rPr kumimoji="0" lang="en-US" sz="14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338" name="Rectangle 2"/>
          <p:cNvSpPr>
            <a:spLocks noChangeArrowheads="1"/>
          </p:cNvSpPr>
          <p:nvPr/>
        </p:nvSpPr>
        <p:spPr bwMode="auto">
          <a:xfrm>
            <a:off x="0" y="25908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Bảng 13.2.</a:t>
            </a: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Tỉ số giữa khối lượng và thể tích của các vật làm từ các chất khác nhau</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 y="3886200"/>
          <a:ext cx="9144001" cy="2666999"/>
        </p:xfrm>
        <a:graphic>
          <a:graphicData uri="http://schemas.openxmlformats.org/drawingml/2006/table">
            <a:tbl>
              <a:tblPr/>
              <a:tblGrid>
                <a:gridCol w="2390958">
                  <a:extLst>
                    <a:ext uri="{9D8B030D-6E8A-4147-A177-3AD203B41FA5}">
                      <a16:colId xmlns:a16="http://schemas.microsoft.com/office/drawing/2014/main" val="20000"/>
                    </a:ext>
                  </a:extLst>
                </a:gridCol>
                <a:gridCol w="1970134">
                  <a:extLst>
                    <a:ext uri="{9D8B030D-6E8A-4147-A177-3AD203B41FA5}">
                      <a16:colId xmlns:a16="http://schemas.microsoft.com/office/drawing/2014/main" val="20001"/>
                    </a:ext>
                  </a:extLst>
                </a:gridCol>
                <a:gridCol w="2391951">
                  <a:extLst>
                    <a:ext uri="{9D8B030D-6E8A-4147-A177-3AD203B41FA5}">
                      <a16:colId xmlns:a16="http://schemas.microsoft.com/office/drawing/2014/main" val="20002"/>
                    </a:ext>
                  </a:extLst>
                </a:gridCol>
                <a:gridCol w="2390958">
                  <a:extLst>
                    <a:ext uri="{9D8B030D-6E8A-4147-A177-3AD203B41FA5}">
                      <a16:colId xmlns:a16="http://schemas.microsoft.com/office/drawing/2014/main" val="20003"/>
                    </a:ext>
                  </a:extLst>
                </a:gridCol>
              </a:tblGrid>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Đại lượng</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1</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2</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3</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Thể tích</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Khối lượng</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63807">
                <a:tc>
                  <a:txBody>
                    <a:bodyPr/>
                    <a:lstStyle/>
                    <a:p>
                      <a:pPr algn="ctr">
                        <a:lnSpc>
                          <a:spcPct val="115000"/>
                        </a:lnSpc>
                        <a:spcAft>
                          <a:spcPts val="0"/>
                        </a:spcAft>
                      </a:pPr>
                      <a:r>
                        <a:rPr lang="en-US" sz="3200">
                          <a:solidFill>
                            <a:srgbClr val="000000"/>
                          </a:solidFill>
                          <a:latin typeface="Times New Roman"/>
                          <a:ea typeface="Times New Roman"/>
                          <a:cs typeface="Times New Roman"/>
                        </a:rPr>
                        <a:t>Tỉ số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14342" name="Picture 52" descr="https://lh5.googleusercontent.com/knVWevUXpIUXzG-HO4Gu4E2Haqb791vZi7kDcaFgrLSQfbQgXHdxC63iuzsVXYNYJ04031DlNr6ny6r3_rm6U13OiiXd53gZfQT_u0b3fR-CEWIGMyFYXtlIO1qwIRWGsfAjy73SQqyOGcnttq7cGw"/>
          <p:cNvPicPr>
            <a:picLocks noChangeAspect="1" noChangeArrowheads="1"/>
          </p:cNvPicPr>
          <p:nvPr/>
        </p:nvPicPr>
        <p:blipFill>
          <a:blip r:embed="rId2"/>
          <a:srcRect/>
          <a:stretch>
            <a:fillRect/>
          </a:stretch>
        </p:blipFill>
        <p:spPr bwMode="auto">
          <a:xfrm>
            <a:off x="1752600" y="5638799"/>
            <a:ext cx="381000" cy="831273"/>
          </a:xfrm>
          <a:prstGeom prst="rect">
            <a:avLst/>
          </a:prstGeom>
          <a:noFill/>
        </p:spPr>
      </p:pic>
      <p:pic>
        <p:nvPicPr>
          <p:cNvPr id="14341" name="Picture 53" descr="https://lh5.googleusercontent.com/lGGbAMy0tBKTOuoMJ9UgD2KOZoBYOoyyX-DO9HqeM8hAUx8TgF4AfgV6Eurw-5cTuT2suTEkPvqNlP1h2uKMEXYTYMKRSYp5fykiW9mIxsBRT4KeP_beqvttuO6g4R9kFnXn_0zq4z1FLqKP-J22dg"/>
          <p:cNvPicPr>
            <a:picLocks noChangeAspect="1" noChangeArrowheads="1"/>
          </p:cNvPicPr>
          <p:nvPr/>
        </p:nvPicPr>
        <p:blipFill>
          <a:blip r:embed="rId3"/>
          <a:srcRect/>
          <a:stretch>
            <a:fillRect/>
          </a:stretch>
        </p:blipFill>
        <p:spPr bwMode="auto">
          <a:xfrm>
            <a:off x="2895600" y="5791200"/>
            <a:ext cx="914400" cy="734291"/>
          </a:xfrm>
          <a:prstGeom prst="rect">
            <a:avLst/>
          </a:prstGeom>
          <a:noFill/>
        </p:spPr>
      </p:pic>
      <p:pic>
        <p:nvPicPr>
          <p:cNvPr id="14340" name="Picture 54" descr="https://lh3.googleusercontent.com/vd9f53Xah1EuThZPrKqxnZI_ZFXe6hAa681w8_Wtr4LJvY_LrpbNizYAQ1rRVCrqrjSGmOnD4QOUPjw4Qw0tsasISfElmRCGDKWeq8IY_jaAG9q_9fcBomJ6W0y_T4_L-MaDVFQ0ItIN8_i8PeaoYA"/>
          <p:cNvPicPr>
            <a:picLocks noChangeAspect="1" noChangeArrowheads="1"/>
          </p:cNvPicPr>
          <p:nvPr/>
        </p:nvPicPr>
        <p:blipFill>
          <a:blip r:embed="rId4"/>
          <a:srcRect/>
          <a:stretch>
            <a:fillRect/>
          </a:stretch>
        </p:blipFill>
        <p:spPr bwMode="auto">
          <a:xfrm>
            <a:off x="5105400" y="5791200"/>
            <a:ext cx="914400" cy="685800"/>
          </a:xfrm>
          <a:prstGeom prst="rect">
            <a:avLst/>
          </a:prstGeom>
          <a:noFill/>
        </p:spPr>
      </p:pic>
      <p:pic>
        <p:nvPicPr>
          <p:cNvPr id="14339" name="Picture 55" descr="https://lh3.googleusercontent.com/d3B8LInfMs8PkLPZoNzxqc3q0JAf4Od_KrSho0OL8Dlb7WgjdG35-aS1VrbbtcMjeVG_NSHiYRvxx8dFg1QXRbB2deICjSwSwoSnptuC9d0hyAhJ-I-_aTBzCDjkQmml5-FCkBajU6u3IaJUHHGNHA"/>
          <p:cNvPicPr>
            <a:picLocks noChangeAspect="1" noChangeArrowheads="1"/>
          </p:cNvPicPr>
          <p:nvPr/>
        </p:nvPicPr>
        <p:blipFill>
          <a:blip r:embed="rId5"/>
          <a:srcRect/>
          <a:stretch>
            <a:fillRect/>
          </a:stretch>
        </p:blipFill>
        <p:spPr bwMode="auto">
          <a:xfrm>
            <a:off x="7239000" y="5638800"/>
            <a:ext cx="990600" cy="9375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7"/>
                                        </p:tgtEl>
                                        <p:attrNameLst>
                                          <p:attrName>style.visibility</p:attrName>
                                        </p:attrNameLst>
                                      </p:cBhvr>
                                      <p:to>
                                        <p:strVal val="visible"/>
                                      </p:to>
                                    </p:set>
                                    <p:animEffect transition="in" filter="blinds(horizontal)">
                                      <p:cBhvr>
                                        <p:cTn id="17" dur="500"/>
                                        <p:tgtEl>
                                          <p:spTgt spid="1433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randombar(horizontal)">
                                      <p:cBhvr>
                                        <p:cTn id="22" dur="500"/>
                                        <p:tgtEl>
                                          <p:spTgt spid="143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Effect transition="in" filter="blinds(horizontal)">
                                      <p:cBhvr>
                                        <p:cTn id="32" dur="500"/>
                                        <p:tgtEl>
                                          <p:spTgt spid="1434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1"/>
                                        </p:tgtEl>
                                        <p:attrNameLst>
                                          <p:attrName>style.visibility</p:attrName>
                                        </p:attrNameLst>
                                      </p:cBhvr>
                                      <p:to>
                                        <p:strVal val="visible"/>
                                      </p:to>
                                    </p:set>
                                    <p:anim calcmode="lin" valueType="num">
                                      <p:cBhvr additive="base">
                                        <p:cTn id="37" dur="500" fill="hold"/>
                                        <p:tgtEl>
                                          <p:spTgt spid="14341"/>
                                        </p:tgtEl>
                                        <p:attrNameLst>
                                          <p:attrName>ppt_x</p:attrName>
                                        </p:attrNameLst>
                                      </p:cBhvr>
                                      <p:tavLst>
                                        <p:tav tm="0">
                                          <p:val>
                                            <p:strVal val="#ppt_x"/>
                                          </p:val>
                                        </p:tav>
                                        <p:tav tm="100000">
                                          <p:val>
                                            <p:strVal val="#ppt_x"/>
                                          </p:val>
                                        </p:tav>
                                      </p:tavLst>
                                    </p:anim>
                                    <p:anim calcmode="lin" valueType="num">
                                      <p:cBhvr additive="base">
                                        <p:cTn id="3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14340"/>
                                        </p:tgtEl>
                                        <p:attrNameLst>
                                          <p:attrName>style.visibility</p:attrName>
                                        </p:attrNameLst>
                                      </p:cBhvr>
                                      <p:to>
                                        <p:strVal val="visible"/>
                                      </p:to>
                                    </p:set>
                                    <p:animEffect transition="in" filter="plus(in)">
                                      <p:cBhvr>
                                        <p:cTn id="43" dur="2000"/>
                                        <p:tgtEl>
                                          <p:spTgt spid="143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339"/>
                                        </p:tgtEl>
                                        <p:attrNameLst>
                                          <p:attrName>style.visibility</p:attrName>
                                        </p:attrNameLst>
                                      </p:cBhvr>
                                      <p:to>
                                        <p:strVal val="visible"/>
                                      </p:to>
                                    </p:set>
                                    <p:animEffect transition="in" filter="wipe(down)">
                                      <p:cBhvr>
                                        <p:cTn id="48"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1465</Words>
  <Application>Microsoft Office PowerPoint</Application>
  <PresentationFormat>On-screen Show (4:3)</PresentationFormat>
  <Paragraphs>159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Administrator</cp:lastModifiedBy>
  <cp:revision>1</cp:revision>
  <dcterms:created xsi:type="dcterms:W3CDTF">2023-04-05T15:25:34Z</dcterms:created>
  <dcterms:modified xsi:type="dcterms:W3CDTF">2025-03-24T08:00:40Z</dcterms:modified>
  <cp:version>n</cp:version>
</cp:coreProperties>
</file>