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744" r:id="rId3"/>
    <p:sldMasterId id="2147483756" r:id="rId4"/>
  </p:sldMasterIdLst>
  <p:notesMasterIdLst>
    <p:notesMasterId r:id="rId23"/>
  </p:notesMasterIdLst>
  <p:sldIdLst>
    <p:sldId id="256" r:id="rId5"/>
    <p:sldId id="257" r:id="rId6"/>
    <p:sldId id="258" r:id="rId7"/>
    <p:sldId id="261" r:id="rId8"/>
    <p:sldId id="378" r:id="rId9"/>
    <p:sldId id="384" r:id="rId10"/>
    <p:sldId id="379" r:id="rId11"/>
    <p:sldId id="385" r:id="rId12"/>
    <p:sldId id="386" r:id="rId13"/>
    <p:sldId id="387" r:id="rId14"/>
    <p:sldId id="381" r:id="rId15"/>
    <p:sldId id="382" r:id="rId16"/>
    <p:sldId id="388" r:id="rId17"/>
    <p:sldId id="263" r:id="rId18"/>
    <p:sldId id="264" r:id="rId19"/>
    <p:sldId id="265" r:id="rId20"/>
    <p:sldId id="266" r:id="rId21"/>
    <p:sldId id="296" r:id="rId22"/>
  </p:sldIdLst>
  <p:sldSz cx="12192000" cy="6858000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UTM Avo" panose="02040603050506020204" pitchFamily="18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FFFFFF"/>
    <a:srgbClr val="F5EC91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6444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1496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1805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2718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1094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4384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0017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120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2038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81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1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9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8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2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0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07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8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8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79263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4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72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5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72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72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847180" y="727611"/>
            <a:ext cx="10737785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 30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it-IT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85: Luyện tập - Tiết 1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35064" y="1640490"/>
            <a:ext cx="3136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(theo mẫu)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Pentagon 1">
            <a:extLst>
              <a:ext uri="{FF2B5EF4-FFF2-40B4-BE49-F238E27FC236}">
                <a16:creationId xmlns:a16="http://schemas.microsoft.com/office/drawing/2014/main" id="{B8705DE3-A624-D220-9A2F-2B975C096922}"/>
              </a:ext>
            </a:extLst>
          </p:cNvPr>
          <p:cNvSpPr/>
          <p:nvPr/>
        </p:nvSpPr>
        <p:spPr>
          <a:xfrm>
            <a:off x="716015" y="2247766"/>
            <a:ext cx="1459296" cy="543560"/>
          </a:xfrm>
          <a:prstGeom prst="homePlate">
            <a:avLst/>
          </a:prstGeom>
          <a:solidFill>
            <a:srgbClr val="C1E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Trả</a:t>
            </a:r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lời</a:t>
            </a:r>
            <a:endParaRPr lang="en-US" sz="2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389114-B30E-FD17-FFEF-F2873D5082F2}"/>
                  </a:ext>
                </a:extLst>
              </p:cNvPr>
              <p:cNvSpPr/>
              <p:nvPr/>
            </p:nvSpPr>
            <p:spPr>
              <a:xfrm>
                <a:off x="2043050" y="2617976"/>
                <a:ext cx="1524000" cy="2835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9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3</m:t>
                    </m:r>
                  </m:oMath>
                </a14:m>
                <a:r>
                  <a:rPr lang="en-US" sz="2400" i="1" dirty="0">
                    <a:latin typeface="Times New Roman"/>
                    <a:ea typeface="等线"/>
                  </a:rPr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2400" i="1" smtClean="0"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15</m:t>
                    </m:r>
                  </m:oMath>
                </a14:m>
                <a:r>
                  <a:rPr lang="en-US" sz="2400" i="1" dirty="0">
                    <a:latin typeface="Times New Roman"/>
                    <a:ea typeface="等线"/>
                  </a:rPr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12</m:t>
                    </m:r>
                  </m:oMath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389114-B30E-FD17-FFEF-F2873D508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050" y="2617976"/>
                <a:ext cx="1524000" cy="28350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FF47D32-8856-E024-D6E1-3424038E1488}"/>
                  </a:ext>
                </a:extLst>
              </p:cNvPr>
              <p:cNvSpPr/>
              <p:nvPr/>
            </p:nvSpPr>
            <p:spPr>
              <a:xfrm>
                <a:off x="2748412" y="2791326"/>
                <a:ext cx="3080139" cy="812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2400" smtClean="0">
                          <a:latin typeface="Times New Roman"/>
                          <a:ea typeface="等线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 </m:t>
                      </m:r>
                      <m:r>
                        <a:rPr lang="nl-NL" sz="2400" i="1">
                          <a:latin typeface="Cambria Math"/>
                          <a:ea typeface="等线"/>
                          <a:cs typeface="Times New Roman"/>
                        </a:rPr>
                        <m:t>: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</m:t>
                          </m:r>
                        </m:den>
                      </m:f>
                      <m:r>
                        <a:rPr lang="nl-NL" sz="2400" i="1">
                          <a:latin typeface="Cambria Math"/>
                          <a:ea typeface="等线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9</m:t>
                          </m:r>
                        </m:den>
                      </m:f>
                      <m:r>
                        <a:rPr lang="nl-NL" sz="2400" i="1">
                          <a:latin typeface="Cambria Math"/>
                          <a:ea typeface="等线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nl-NL" sz="2400" i="1">
                          <a:latin typeface="Cambria Math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FF47D32-8856-E024-D6E1-3424038E14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412" y="2791326"/>
                <a:ext cx="3080139" cy="8120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A5DFA45-F8E9-77A3-D467-A047E35FFF40}"/>
                  </a:ext>
                </a:extLst>
              </p:cNvPr>
              <p:cNvSpPr/>
              <p:nvPr/>
            </p:nvSpPr>
            <p:spPr>
              <a:xfrm>
                <a:off x="2896769" y="3738681"/>
                <a:ext cx="3419974" cy="812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2400" smtClean="0">
                          <a:latin typeface="Times New Roman"/>
                          <a:ea typeface="等线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 </m:t>
                      </m:r>
                      <m:r>
                        <a:rPr lang="nl-NL" sz="2400" i="1">
                          <a:latin typeface="Cambria Math"/>
                          <a:ea typeface="等线"/>
                          <a:cs typeface="Times New Roman"/>
                        </a:rPr>
                        <m:t>: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</m:t>
                          </m:r>
                        </m:den>
                      </m:f>
                      <m:r>
                        <a:rPr lang="nl-NL" sz="2400" i="1">
                          <a:latin typeface="Cambria Math"/>
                          <a:ea typeface="等线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nl-NL" sz="2400" i="1">
                          <a:latin typeface="Cambria Math"/>
                          <a:ea typeface="等线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15</m:t>
                          </m:r>
                        </m:den>
                      </m:f>
                      <m:r>
                        <a:rPr lang="nl-NL" sz="2400" i="1">
                          <a:latin typeface="Cambria Math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A5DFA45-F8E9-77A3-D467-A047E35FF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769" y="3738681"/>
                <a:ext cx="3419974" cy="8120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4CD1FF4-6DBF-3D00-C64C-2678B4EC4295}"/>
                  </a:ext>
                </a:extLst>
              </p:cNvPr>
              <p:cNvSpPr/>
              <p:nvPr/>
            </p:nvSpPr>
            <p:spPr>
              <a:xfrm>
                <a:off x="2925007" y="4664067"/>
                <a:ext cx="3419974" cy="812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2400" smtClean="0">
                          <a:latin typeface="Times New Roman"/>
                          <a:ea typeface="等线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 </m:t>
                      </m:r>
                      <m:r>
                        <a:rPr lang="nl-NL" sz="2400" i="1">
                          <a:latin typeface="Cambria Math"/>
                          <a:ea typeface="等线"/>
                          <a:cs typeface="Times New Roman"/>
                        </a:rPr>
                        <m:t>: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</m:t>
                          </m:r>
                        </m:den>
                      </m:f>
                      <m:r>
                        <a:rPr lang="nl-NL" sz="2400" i="1">
                          <a:latin typeface="Cambria Math"/>
                          <a:ea typeface="等线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6</m:t>
                          </m:r>
                        </m:den>
                      </m:f>
                      <m:r>
                        <a:rPr lang="nl-NL" sz="2400" i="1">
                          <a:latin typeface="Cambria Math"/>
                          <a:ea typeface="等线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12</m:t>
                          </m:r>
                        </m:den>
                      </m:f>
                      <m:r>
                        <a:rPr lang="nl-NL" sz="2400" i="1">
                          <a:latin typeface="Cambria Math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4CD1FF4-6DBF-3D00-C64C-2678B4EC42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007" y="4664067"/>
                <a:ext cx="3419974" cy="8120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31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5" grpId="0"/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0B645E7-CC01-7792-0498-11D885601C33}"/>
              </a:ext>
            </a:extLst>
          </p:cNvPr>
          <p:cNvGrpSpPr/>
          <p:nvPr/>
        </p:nvGrpSpPr>
        <p:grpSpPr>
          <a:xfrm>
            <a:off x="660400" y="1535738"/>
            <a:ext cx="7907866" cy="2284422"/>
            <a:chOff x="4267200" y="4772487"/>
            <a:chExt cx="11861799" cy="3426633"/>
          </a:xfrm>
        </p:grpSpPr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4019A22F-FF18-54C0-5C24-3BC1C34245D5}"/>
                </a:ext>
              </a:extLst>
            </p:cNvPr>
            <p:cNvSpPr/>
            <p:nvPr/>
          </p:nvSpPr>
          <p:spPr>
            <a:xfrm>
              <a:off x="4267200" y="5753100"/>
              <a:ext cx="11861799" cy="2446020"/>
            </a:xfrm>
            <a:prstGeom prst="roundRect">
              <a:avLst/>
            </a:prstGeom>
            <a:solidFill>
              <a:srgbClr val="C1E4FB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Khi chia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một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số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tự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nhiên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một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phân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số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, ta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thể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nhân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số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tự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nhiên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với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mẫu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số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chia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tử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số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C939E9E-F106-650D-707C-30635F9E71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44" t="32074" r="23077" b="28181"/>
            <a:stretch/>
          </p:blipFill>
          <p:spPr>
            <a:xfrm>
              <a:off x="9345092" y="4772487"/>
              <a:ext cx="1706013" cy="1514294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BCE1F3F-F977-C138-A1C8-74DE062C84C0}"/>
              </a:ext>
            </a:extLst>
          </p:cNvPr>
          <p:cNvGrpSpPr/>
          <p:nvPr/>
        </p:nvGrpSpPr>
        <p:grpSpPr>
          <a:xfrm>
            <a:off x="3373120" y="3959071"/>
            <a:ext cx="7907866" cy="2167409"/>
            <a:chOff x="4267200" y="4772487"/>
            <a:chExt cx="11861799" cy="3251114"/>
          </a:xfrm>
        </p:grpSpPr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3E182D1B-1881-ED93-4159-B0AE8BFB6F22}"/>
                </a:ext>
              </a:extLst>
            </p:cNvPr>
            <p:cNvSpPr/>
            <p:nvPr/>
          </p:nvSpPr>
          <p:spPr>
            <a:xfrm>
              <a:off x="4267200" y="5753100"/>
              <a:ext cx="11861799" cy="227050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Khi chia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một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phân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số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số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tự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nhiên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, ta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thể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chia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tử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số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tích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của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số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tự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nhiên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với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mẫu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</a:rPr>
                <a:t>số</a:t>
              </a:r>
              <a:r>
                <a:rPr lang="en-US" sz="2400" dirty="0">
                  <a:solidFill>
                    <a:srgbClr val="000000"/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66D9E9-EE4C-3335-0C70-1EF089BDFB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44" t="32074" r="23077" b="28181"/>
            <a:stretch/>
          </p:blipFill>
          <p:spPr>
            <a:xfrm>
              <a:off x="9345092" y="4772487"/>
              <a:ext cx="1706013" cy="1514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081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CE4AAE-802D-2A1C-CF78-C08FCD693EF5}"/>
                  </a:ext>
                </a:extLst>
              </p:cNvPr>
              <p:cNvSpPr txBox="1"/>
              <p:nvPr/>
            </p:nvSpPr>
            <p:spPr>
              <a:xfrm>
                <a:off x="1453148" y="1291738"/>
                <a:ext cx="10500262" cy="1514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Tuấn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Anh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cắt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một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sợi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dây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dài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9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dm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ra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thành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các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đoạn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dây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dài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dm.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Hỏi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Tuấn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Anh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cắt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được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mấy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đoạn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dây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như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vậy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?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CE4AAE-802D-2A1C-CF78-C08FCD693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148" y="1291738"/>
                <a:ext cx="10500262" cy="1514389"/>
              </a:xfrm>
              <a:prstGeom prst="rect">
                <a:avLst/>
              </a:prstGeom>
              <a:blipFill>
                <a:blip r:embed="rId4"/>
                <a:stretch>
                  <a:fillRect l="-871" r="-871" b="-8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77441DD-B97E-DED1-E2E7-B7C39DF82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7897" y="2903590"/>
            <a:ext cx="5289822" cy="35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0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E62C5F-9968-F793-1D2E-C74832970571}"/>
              </a:ext>
            </a:extLst>
          </p:cNvPr>
          <p:cNvSpPr/>
          <p:nvPr/>
        </p:nvSpPr>
        <p:spPr>
          <a:xfrm>
            <a:off x="1913264" y="2111660"/>
            <a:ext cx="1483938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Tóm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tắt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A36D88-46ED-129F-0613-B3C8C2D5DA76}"/>
              </a:ext>
            </a:extLst>
          </p:cNvPr>
          <p:cNvSpPr/>
          <p:nvPr/>
        </p:nvSpPr>
        <p:spPr>
          <a:xfrm>
            <a:off x="7227477" y="2111660"/>
            <a:ext cx="1483938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giải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AFC0711-E924-8A52-3F79-292638C3A6EB}"/>
                  </a:ext>
                </a:extLst>
              </p:cNvPr>
              <p:cNvSpPr/>
              <p:nvPr/>
            </p:nvSpPr>
            <p:spPr>
              <a:xfrm>
                <a:off x="726962" y="2709749"/>
                <a:ext cx="4100381" cy="2814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nl-NL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Sợi dây dài : 9 dm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nl-NL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Cắt thành đoạn dây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nl-NL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Mỗi đoạn dài: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dm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nl-NL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Số đoạn dây cắt được ?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AFC0711-E924-8A52-3F79-292638C3A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62" y="2709749"/>
                <a:ext cx="4100381" cy="2814745"/>
              </a:xfrm>
              <a:prstGeom prst="rect">
                <a:avLst/>
              </a:prstGeom>
              <a:blipFill>
                <a:blip r:embed="rId4"/>
                <a:stretch>
                  <a:fillRect l="-2229" b="-4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93A9982-57E2-073A-3B8B-E08D9A72A7B3}"/>
                  </a:ext>
                </a:extLst>
              </p:cNvPr>
              <p:cNvSpPr/>
              <p:nvPr/>
            </p:nvSpPr>
            <p:spPr>
              <a:xfrm>
                <a:off x="4934993" y="2689158"/>
                <a:ext cx="6096000" cy="219662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nl-NL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Số đoạn dây Tuấn Anh cắt được là: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9</m:t>
                    </m:r>
                    <m:r>
                      <a:rPr lang="nl-NL" sz="2400">
                        <a:latin typeface="Cambria Math"/>
                        <a:ea typeface="Calibri"/>
                        <a:cs typeface="Times New Roman"/>
                      </a:rPr>
                      <m:t> :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nl-NL" sz="2400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m:rPr>
                        <m:nor/>
                      </m:rPr>
                      <a:rPr lang="nl-NL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6</m:t>
                    </m:r>
                  </m:oMath>
                </a14:m>
                <a:r>
                  <a:rPr lang="nl-NL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(đoạn)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nl-NL" sz="2400" dirty="0">
                    <a:latin typeface="UTM Avo" panose="02040603050506020204" pitchFamily="18" charset="0"/>
                    <a:ea typeface="Calibri"/>
                  </a:rPr>
                  <a:t>Đáp số: 6 đoạn dây.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93A9982-57E2-073A-3B8B-E08D9A72A7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993" y="2689158"/>
                <a:ext cx="6096000" cy="2196627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DD9B60-CAE3-E6C0-E726-185D05E89AE7}"/>
              </a:ext>
            </a:extLst>
          </p:cNvPr>
          <p:cNvCxnSpPr>
            <a:cxnSpLocks/>
          </p:cNvCxnSpPr>
          <p:nvPr/>
        </p:nvCxnSpPr>
        <p:spPr>
          <a:xfrm>
            <a:off x="4940241" y="2456583"/>
            <a:ext cx="0" cy="3314297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22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447039" y="941200"/>
            <a:ext cx="9916161" cy="2848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học thêm được điều gì?</a:t>
            </a:r>
          </a:p>
          <a:p>
            <a:pPr lvl="0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Ôn tập, củng cố kĩ năng nhân, chia hai phân số.</a:t>
            </a:r>
          </a:p>
          <a:p>
            <a:pPr lvl="0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Biết cách chia số tự nhiên cho phân số và chia phân số cho số tự nhiên.</a:t>
            </a:r>
            <a:endParaRPr kumimoji="0" lang="vi-VN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E90D5391-52AD-F271-1AF7-9A924F1CACE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Ôn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kiến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thức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đã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VBT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649052" y="4319773"/>
            <a:ext cx="437734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109174" y="4434114"/>
            <a:ext cx="3479566" cy="95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Đọc và chuẩn bị trước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85: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5F7CA147-F219-7E63-188D-9A66F1783BC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CA40059-8BA9-3EB5-684F-08167238FD49}"/>
              </a:ext>
            </a:extLst>
          </p:cNvPr>
          <p:cNvGrpSpPr/>
          <p:nvPr/>
        </p:nvGrpSpPr>
        <p:grpSpPr>
          <a:xfrm>
            <a:off x="3086655" y="1584065"/>
            <a:ext cx="5797465" cy="961306"/>
            <a:chOff x="502920" y="509551"/>
            <a:chExt cx="8696198" cy="144195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B2D72FE-AA92-4AAE-4663-41D759D65022}"/>
                </a:ext>
              </a:extLst>
            </p:cNvPr>
            <p:cNvSpPr/>
            <p:nvPr/>
          </p:nvSpPr>
          <p:spPr>
            <a:xfrm>
              <a:off x="2090858" y="722699"/>
              <a:ext cx="5529143" cy="9421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buClrTx/>
                <a:defRPr/>
              </a:pPr>
              <a:r>
                <a:rPr lang="en-US" sz="2667" b="1" cap="all" dirty="0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Ai </a:t>
              </a:r>
              <a:r>
                <a:rPr lang="en-US" sz="2667" b="1" cap="all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nhanh</a:t>
              </a:r>
              <a:r>
                <a:rPr lang="en-US" sz="2667" b="1" cap="all" dirty="0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, ai </a:t>
              </a:r>
              <a:r>
                <a:rPr lang="en-US" sz="2667" b="1" cap="all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đúng</a:t>
              </a:r>
              <a:endParaRPr lang="en-US" sz="2667" b="1" cap="all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3BF4F88-ED1D-F7B6-D383-388FC7B96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" y="509551"/>
              <a:ext cx="1441958" cy="144195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4E7BB31-EF5F-DD94-4144-85DEDC085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160" y="509551"/>
              <a:ext cx="1441958" cy="1441957"/>
            </a:xfrm>
            <a:prstGeom prst="rect">
              <a:avLst/>
            </a:prstGeom>
          </p:spPr>
        </p:pic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id="{681B7362-92EA-B3AC-2819-0195FBD69F21}"/>
              </a:ext>
            </a:extLst>
          </p:cNvPr>
          <p:cNvSpPr/>
          <p:nvPr/>
        </p:nvSpPr>
        <p:spPr>
          <a:xfrm>
            <a:off x="989641" y="3278293"/>
            <a:ext cx="1727200" cy="1422400"/>
          </a:xfrm>
          <a:prstGeom prst="clou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4" dirty="0">
              <a:latin typeface="UTM Avo" panose="02040603050506020204" pitchFamily="18" charset="0"/>
            </a:endParaRP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3DF837D1-007B-F319-1AC5-ED9A78B79FEF}"/>
              </a:ext>
            </a:extLst>
          </p:cNvPr>
          <p:cNvSpPr/>
          <p:nvPr/>
        </p:nvSpPr>
        <p:spPr>
          <a:xfrm>
            <a:off x="3969908" y="3278293"/>
            <a:ext cx="1513753" cy="142240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4" dirty="0">
              <a:latin typeface="UTM Avo" panose="0204060305050602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343DC41-B2AC-9903-E8A3-783AF4075873}"/>
              </a:ext>
            </a:extLst>
          </p:cNvPr>
          <p:cNvSpPr/>
          <p:nvPr/>
        </p:nvSpPr>
        <p:spPr>
          <a:xfrm>
            <a:off x="6753661" y="3278293"/>
            <a:ext cx="1402080" cy="1402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4" dirty="0">
              <a:latin typeface="UTM Avo" panose="02040603050506020204" pitchFamily="18" charset="0"/>
            </a:endParaRP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3839CC42-E2CB-C4A6-7B71-7BDDCD72AF75}"/>
              </a:ext>
            </a:extLst>
          </p:cNvPr>
          <p:cNvSpPr/>
          <p:nvPr/>
        </p:nvSpPr>
        <p:spPr>
          <a:xfrm>
            <a:off x="9387840" y="3276600"/>
            <a:ext cx="1422400" cy="1402080"/>
          </a:xfrm>
          <a:prstGeom prst="hear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4" dirty="0">
              <a:latin typeface="UTM Avo" panose="020406030505060202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7C2E56-6CA8-A446-E036-C282A5562D11}"/>
              </a:ext>
            </a:extLst>
          </p:cNvPr>
          <p:cNvCxnSpPr/>
          <p:nvPr/>
        </p:nvCxnSpPr>
        <p:spPr>
          <a:xfrm>
            <a:off x="2716841" y="3989493"/>
            <a:ext cx="1270000" cy="0"/>
          </a:xfrm>
          <a:prstGeom prst="line">
            <a:avLst/>
          </a:prstGeom>
          <a:ln w="3810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B2F6C8-D3CA-299F-B6B5-80FA1B0CB713}"/>
              </a:ext>
            </a:extLst>
          </p:cNvPr>
          <p:cNvCxnSpPr/>
          <p:nvPr/>
        </p:nvCxnSpPr>
        <p:spPr>
          <a:xfrm>
            <a:off x="5483661" y="4003040"/>
            <a:ext cx="1270000" cy="0"/>
          </a:xfrm>
          <a:prstGeom prst="line">
            <a:avLst/>
          </a:prstGeom>
          <a:ln w="3810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FF0734-CC5A-742B-976D-CAD5D6AF9BB0}"/>
              </a:ext>
            </a:extLst>
          </p:cNvPr>
          <p:cNvCxnSpPr/>
          <p:nvPr/>
        </p:nvCxnSpPr>
        <p:spPr>
          <a:xfrm>
            <a:off x="8155741" y="3977640"/>
            <a:ext cx="1270000" cy="0"/>
          </a:xfrm>
          <a:prstGeom prst="line">
            <a:avLst/>
          </a:prstGeom>
          <a:ln w="3810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D1C69C-36A6-FD5B-095A-D34E734511BD}"/>
                  </a:ext>
                </a:extLst>
              </p:cNvPr>
              <p:cNvSpPr txBox="1"/>
              <p:nvPr/>
            </p:nvSpPr>
            <p:spPr>
              <a:xfrm>
                <a:off x="1631920" y="3513197"/>
                <a:ext cx="503664" cy="992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i="0"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i="0">
                              <a:latin typeface="UTM Avo" panose="0204060305050602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0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D1C69C-36A6-FD5B-095A-D34E73451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920" y="3513197"/>
                <a:ext cx="503664" cy="9920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10F856-B046-1AE2-3D35-7AEE25C801C8}"/>
                  </a:ext>
                </a:extLst>
              </p:cNvPr>
              <p:cNvSpPr txBox="1"/>
              <p:nvPr/>
            </p:nvSpPr>
            <p:spPr>
              <a:xfrm>
                <a:off x="2950449" y="2813850"/>
                <a:ext cx="863249" cy="982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i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i="0"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0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10F856-B046-1AE2-3D35-7AEE25C80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449" y="2813850"/>
                <a:ext cx="863249" cy="982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E33F85-6933-15A1-E099-FD1B72BFCC44}"/>
                  </a:ext>
                </a:extLst>
              </p:cNvPr>
              <p:cNvSpPr txBox="1"/>
              <p:nvPr/>
            </p:nvSpPr>
            <p:spPr>
              <a:xfrm>
                <a:off x="5859162" y="2813850"/>
                <a:ext cx="668773" cy="982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/>
                          <a:ea typeface="Cambria Math"/>
                        </a:rPr>
                        <m:t>: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i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i="0"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0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E33F85-6933-15A1-E099-FD1B72BFC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62" y="2813850"/>
                <a:ext cx="668773" cy="982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487841-B27A-0DE3-87AF-B816690DFF7F}"/>
                  </a:ext>
                </a:extLst>
              </p:cNvPr>
              <p:cNvSpPr txBox="1"/>
              <p:nvPr/>
            </p:nvSpPr>
            <p:spPr>
              <a:xfrm>
                <a:off x="8504197" y="2813850"/>
                <a:ext cx="668773" cy="986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i="0"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i="0"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30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487841-B27A-0DE3-87AF-B816690DF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197" y="2813850"/>
                <a:ext cx="668773" cy="9869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9E7ED6-EFCA-8F41-9195-30A05C779D29}"/>
                  </a:ext>
                </a:extLst>
              </p:cNvPr>
              <p:cNvSpPr txBox="1"/>
              <p:nvPr/>
            </p:nvSpPr>
            <p:spPr>
              <a:xfrm>
                <a:off x="4399130" y="3513197"/>
                <a:ext cx="716863" cy="986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i="0">
                              <a:latin typeface="UTM Avo" panose="020406030505060202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i="0">
                              <a:latin typeface="UTM Avo" panose="0204060305050602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30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9E7ED6-EFCA-8F41-9195-30A05C779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130" y="3513197"/>
                <a:ext cx="716863" cy="9869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B13407-4875-00C8-D93D-FD9AC6C92CDF}"/>
                  </a:ext>
                </a:extLst>
              </p:cNvPr>
              <p:cNvSpPr txBox="1"/>
              <p:nvPr/>
            </p:nvSpPr>
            <p:spPr>
              <a:xfrm>
                <a:off x="7233380" y="3513197"/>
                <a:ext cx="503664" cy="992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i="0"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i="0">
                              <a:latin typeface="UTM Avo" panose="0204060305050602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0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B13407-4875-00C8-D93D-FD9AC6C92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380" y="3513197"/>
                <a:ext cx="503664" cy="9920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722E2A3-69D2-1BBF-4823-AC914E068492}"/>
              </a:ext>
            </a:extLst>
          </p:cNvPr>
          <p:cNvSpPr txBox="1"/>
          <p:nvPr/>
        </p:nvSpPr>
        <p:spPr>
          <a:xfrm>
            <a:off x="9930617" y="3716030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UTM Avo" panose="02040603050506020204" pitchFamily="18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BE117006-A842-D40A-C52F-2900C5BD0B1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35064" y="1640490"/>
            <a:ext cx="9102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357034-51B5-06F8-487D-2D29DE3B6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14" y="2096110"/>
            <a:ext cx="10553462" cy="1124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EC3B80-F43A-ACE6-3F65-B5E495B8771C}"/>
                  </a:ext>
                </a:extLst>
              </p:cNvPr>
              <p:cNvSpPr txBox="1"/>
              <p:nvPr/>
            </p:nvSpPr>
            <p:spPr>
              <a:xfrm>
                <a:off x="223520" y="3637671"/>
                <a:ext cx="3962400" cy="835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 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5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7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cs typeface="Times New Roman"/>
                            </a:rPr>
                            <m:t>3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Times New Roman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mbria Math"/>
                              <a:cs typeface="Times New Roman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cs typeface="Times New Roman"/>
                            </a:rPr>
                            <m:t>5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Times New Roman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mbria Math"/>
                              <a:cs typeface="Times New Roman"/>
                            </a:rPr>
                            <m:t>7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cs typeface="Times New Roman"/>
                            </a:rPr>
                            <m:t>18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cs typeface="Times New Roman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EC3B80-F43A-ACE6-3F65-B5E495B87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0" y="3637671"/>
                <a:ext cx="3962400" cy="83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86F561-D66C-8EF7-5304-1A0FA25B9634}"/>
                  </a:ext>
                </a:extLst>
              </p:cNvPr>
              <p:cNvSpPr txBox="1"/>
              <p:nvPr/>
            </p:nvSpPr>
            <p:spPr>
              <a:xfrm>
                <a:off x="375920" y="4895715"/>
                <a:ext cx="3962400" cy="8051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 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7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12</m:t>
                      </m:r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cs typeface="Times New Roman"/>
                            </a:rPr>
                            <m:t>5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Times New Roman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mbria Math"/>
                              <a:cs typeface="Times New Roman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cs typeface="Times New Roman"/>
                            </a:rPr>
                            <m:t>7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Times New Roman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mbria Math"/>
                              <a:cs typeface="Times New Roman"/>
                            </a:rPr>
                            <m:t>1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cs typeface="Times New Roman"/>
                            </a:rPr>
                            <m:t>60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cs typeface="Times New Roman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86F561-D66C-8EF7-5304-1A0FA25B9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20" y="4895715"/>
                <a:ext cx="3962400" cy="8051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C37B3A6-6156-33A5-B33D-6764F0E43B1A}"/>
                  </a:ext>
                </a:extLst>
              </p:cNvPr>
              <p:cNvSpPr txBox="1"/>
              <p:nvPr/>
            </p:nvSpPr>
            <p:spPr>
              <a:xfrm>
                <a:off x="4780741" y="3652209"/>
                <a:ext cx="3962400" cy="812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 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9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cs typeface="Times New Roman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Times New Roman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mbria Math"/>
                              <a:cs typeface="Times New Roman"/>
                            </a:rPr>
                            <m:t>18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cs typeface="Times New Roman"/>
                            </a:rPr>
                            <m:t>9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Times New Roman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mbria Math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cs typeface="Times New Roman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cs typeface="Times New Roman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C37B3A6-6156-33A5-B33D-6764F0E43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741" y="3652209"/>
                <a:ext cx="3962400" cy="8120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FB8EBBB-7019-A368-0E02-845E3CF52EC7}"/>
                  </a:ext>
                </a:extLst>
              </p:cNvPr>
              <p:cNvSpPr txBox="1"/>
              <p:nvPr/>
            </p:nvSpPr>
            <p:spPr>
              <a:xfrm>
                <a:off x="4780741" y="4664946"/>
                <a:ext cx="3962400" cy="1266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21</m:t>
                      </m:r>
                      <m:r>
                        <a:rPr lang="en-US" sz="2400" i="1" smtClean="0">
                          <a:latin typeface="Cambria Math"/>
                          <a:ea typeface="等线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7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cs typeface="Times New Roman"/>
                            </a:rPr>
                            <m:t>21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Times New Roman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mbria Math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cs typeface="Times New Roman"/>
                            </a:rPr>
                            <m:t>1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Times New Roman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mbria Math"/>
                              <a:cs typeface="Times New Roman"/>
                            </a:rPr>
                            <m:t>7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 charset="0"/>
                          <a:cs typeface="Times New Roman"/>
                        </a:rPr>
                        <m:t>3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FB8EBBB-7019-A368-0E02-845E3CF52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741" y="4664946"/>
                <a:ext cx="3962400" cy="12666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927B8B89-69F2-2029-39F8-D9B5B5DE71F0}"/>
              </a:ext>
            </a:extLst>
          </p:cNvPr>
          <p:cNvSpPr txBox="1"/>
          <p:nvPr/>
        </p:nvSpPr>
        <p:spPr>
          <a:xfrm>
            <a:off x="662904" y="3113690"/>
            <a:ext cx="9102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45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6" grpId="0"/>
      <p:bldP spid="28" grpId="0"/>
      <p:bldP spid="30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35064" y="1640490"/>
            <a:ext cx="9102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357034-51B5-06F8-487D-2D29DE3B6A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1914" y="2119819"/>
            <a:ext cx="10553462" cy="10771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EC3B80-F43A-ACE6-3F65-B5E495B8771C}"/>
                  </a:ext>
                </a:extLst>
              </p:cNvPr>
              <p:cNvSpPr txBox="1"/>
              <p:nvPr/>
            </p:nvSpPr>
            <p:spPr>
              <a:xfrm>
                <a:off x="223520" y="3637671"/>
                <a:ext cx="3962400" cy="806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)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 </m:t>
                      </m:r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9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7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EC3B80-F43A-ACE6-3F65-B5E495B87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0" y="3637671"/>
                <a:ext cx="3962400" cy="806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86F561-D66C-8EF7-5304-1A0FA25B9634}"/>
                  </a:ext>
                </a:extLst>
              </p:cNvPr>
              <p:cNvSpPr txBox="1"/>
              <p:nvPr/>
            </p:nvSpPr>
            <p:spPr>
              <a:xfrm>
                <a:off x="304800" y="4895715"/>
                <a:ext cx="3962400" cy="808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)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</a:rPr>
                            <m:t>15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86F561-D66C-8EF7-5304-1A0FA25B9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95715"/>
                <a:ext cx="3962400" cy="8081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C37B3A6-6156-33A5-B33D-6764F0E43B1A}"/>
                  </a:ext>
                </a:extLst>
              </p:cNvPr>
              <p:cNvSpPr txBox="1"/>
              <p:nvPr/>
            </p:nvSpPr>
            <p:spPr>
              <a:xfrm>
                <a:off x="4663440" y="4907671"/>
                <a:ext cx="3962400" cy="806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 </m:t>
                      </m:r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9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9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21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C37B3A6-6156-33A5-B33D-6764F0E43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440" y="4907671"/>
                <a:ext cx="3962400" cy="8064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FB8EBBB-7019-A368-0E02-845E3CF52EC7}"/>
                  </a:ext>
                </a:extLst>
              </p:cNvPr>
              <p:cNvSpPr txBox="1"/>
              <p:nvPr/>
            </p:nvSpPr>
            <p:spPr>
              <a:xfrm>
                <a:off x="4632960" y="3383086"/>
                <a:ext cx="3962400" cy="12334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)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 </m:t>
                      </m:r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5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7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FB8EBBB-7019-A368-0E02-845E3CF52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960" y="3383086"/>
                <a:ext cx="3962400" cy="12334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927B8B89-69F2-2029-39F8-D9B5B5DE71F0}"/>
              </a:ext>
            </a:extLst>
          </p:cNvPr>
          <p:cNvSpPr txBox="1"/>
          <p:nvPr/>
        </p:nvSpPr>
        <p:spPr>
          <a:xfrm>
            <a:off x="662904" y="3113690"/>
            <a:ext cx="9102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516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6" grpId="0"/>
      <p:bldP spid="28" grpId="0"/>
      <p:bldP spid="30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35064" y="1640490"/>
            <a:ext cx="3136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(theo mẫu)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BB1CAF-6CC4-A1ED-2587-3D0713350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60" y="2271300"/>
            <a:ext cx="8892578" cy="4109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40A13D-B3C3-438C-FD69-2DB9BCD07DC1}"/>
                  </a:ext>
                </a:extLst>
              </p:cNvPr>
              <p:cNvSpPr txBox="1"/>
              <p:nvPr/>
            </p:nvSpPr>
            <p:spPr>
              <a:xfrm>
                <a:off x="538480" y="2316871"/>
                <a:ext cx="711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40A13D-B3C3-438C-FD69-2DB9BCD07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80" y="2316871"/>
                <a:ext cx="711200" cy="461665"/>
              </a:xfrm>
              <a:prstGeom prst="rect">
                <a:avLst/>
              </a:prstGeom>
              <a:blipFill>
                <a:blip r:embed="rId5"/>
                <a:stretch>
                  <a:fillRect b="-2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88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35064" y="1558639"/>
            <a:ext cx="3136936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(theo mẫu)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Pentagon 1">
            <a:extLst>
              <a:ext uri="{FF2B5EF4-FFF2-40B4-BE49-F238E27FC236}">
                <a16:creationId xmlns:a16="http://schemas.microsoft.com/office/drawing/2014/main" id="{B8705DE3-A624-D220-9A2F-2B975C096922}"/>
              </a:ext>
            </a:extLst>
          </p:cNvPr>
          <p:cNvSpPr/>
          <p:nvPr/>
        </p:nvSpPr>
        <p:spPr>
          <a:xfrm>
            <a:off x="716015" y="2247766"/>
            <a:ext cx="1459296" cy="543560"/>
          </a:xfrm>
          <a:prstGeom prst="homePlate">
            <a:avLst/>
          </a:prstGeom>
          <a:solidFill>
            <a:srgbClr val="C1E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Trả</a:t>
            </a:r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lời</a:t>
            </a:r>
            <a:endParaRPr lang="en-US" sz="2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389114-B30E-FD17-FFEF-F2873D5082F2}"/>
                  </a:ext>
                </a:extLst>
              </p:cNvPr>
              <p:cNvSpPr/>
              <p:nvPr/>
            </p:nvSpPr>
            <p:spPr>
              <a:xfrm>
                <a:off x="2344944" y="2331093"/>
                <a:ext cx="1524000" cy="2842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smtClean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6</m:t>
                    </m:r>
                    <m:r>
                      <a:rPr lang="en-US" sz="2400" i="1">
                        <a:latin typeface="Cambria Math"/>
                        <a:ea typeface="Calibri"/>
                        <a:cs typeface="Times New Roman"/>
                      </a:rPr>
                      <m:t> :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i="1" dirty="0">
                    <a:latin typeface="Times New Roman"/>
                    <a:ea typeface="等线"/>
                  </a:rPr>
                  <a:t>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7</m:t>
                    </m:r>
                    <m:r>
                      <a:rPr lang="en-US" sz="2400" i="1">
                        <a:latin typeface="Cambria Math"/>
                        <a:ea typeface="Calibri"/>
                        <a:cs typeface="Times New Roman"/>
                      </a:rPr>
                      <m:t> :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i="1" dirty="0">
                    <a:latin typeface="Times New Roman"/>
                    <a:ea typeface="等线"/>
                  </a:rPr>
                  <a:t>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389114-B30E-FD17-FFEF-F2873D508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944" y="2331093"/>
                <a:ext cx="1524000" cy="28421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3ECD825-44E9-1A5C-4089-8C7FDB3DD694}"/>
                  </a:ext>
                </a:extLst>
              </p:cNvPr>
              <p:cNvSpPr/>
              <p:nvPr/>
            </p:nvSpPr>
            <p:spPr>
              <a:xfrm>
                <a:off x="3003532" y="2269067"/>
                <a:ext cx="3080139" cy="11599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2400" smtClean="0">
                          <a:latin typeface="Times New Roman"/>
                          <a:ea typeface="等线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 </m:t>
                      </m:r>
                      <m:r>
                        <a:rPr lang="nl-NL" sz="2400" i="1">
                          <a:latin typeface="Cambria Math"/>
                          <a:ea typeface="等线"/>
                          <a:cs typeface="Times New Roman"/>
                        </a:rPr>
                        <m:t>: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nl-NL" sz="2400" i="1">
                          <a:latin typeface="Cambria Math"/>
                          <a:ea typeface="等线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</m:t>
                          </m:r>
                        </m:den>
                      </m:f>
                      <m:r>
                        <a:rPr lang="nl-NL" sz="2400" i="1">
                          <a:latin typeface="Cambria Math"/>
                          <a:ea typeface="等线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</m:t>
                          </m:r>
                        </m:den>
                      </m:f>
                      <m:r>
                        <a:rPr lang="nl-NL" sz="2400" i="1">
                          <a:latin typeface="Cambria Math"/>
                          <a:ea typeface="等线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nl-NL" sz="2400" i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24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3ECD825-44E9-1A5C-4089-8C7FDB3DD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532" y="2269067"/>
                <a:ext cx="3080139" cy="1159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6BBD967-A24B-76B0-6348-125E4311277E}"/>
                  </a:ext>
                </a:extLst>
              </p:cNvPr>
              <p:cNvSpPr/>
              <p:nvPr/>
            </p:nvSpPr>
            <p:spPr>
              <a:xfrm>
                <a:off x="3003532" y="3191100"/>
                <a:ext cx="3080139" cy="1171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2400" smtClean="0">
                          <a:latin typeface="Times New Roman"/>
                          <a:ea typeface="等线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 </m:t>
                      </m:r>
                      <m:r>
                        <a:rPr lang="nl-NL" sz="2400" i="1">
                          <a:latin typeface="Cambria Math"/>
                          <a:ea typeface="等线"/>
                          <a:cs typeface="Times New Roman"/>
                        </a:rPr>
                        <m:t>: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nl-NL" sz="2400" i="1">
                          <a:latin typeface="Cambria Math"/>
                          <a:ea typeface="等线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</m:t>
                          </m:r>
                        </m:den>
                      </m:f>
                      <m:r>
                        <a:rPr lang="nl-NL" sz="2400" i="1">
                          <a:latin typeface="Cambria Math"/>
                          <a:ea typeface="等线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nl-NL" sz="2400" i="1">
                          <a:latin typeface="Cambria Math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6BBD967-A24B-76B0-6348-125E43112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532" y="3191100"/>
                <a:ext cx="3080139" cy="11718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DF14E39-84AA-C7B6-58BF-E339B83EC5BC}"/>
                  </a:ext>
                </a:extLst>
              </p:cNvPr>
              <p:cNvSpPr/>
              <p:nvPr/>
            </p:nvSpPr>
            <p:spPr>
              <a:xfrm>
                <a:off x="3028051" y="4109529"/>
                <a:ext cx="3080139" cy="1171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2400" smtClean="0">
                          <a:latin typeface="Times New Roman"/>
                          <a:ea typeface="等线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 </m:t>
                      </m:r>
                      <m:r>
                        <a:rPr lang="nl-NL" sz="2400" i="1">
                          <a:latin typeface="Cambria Math"/>
                          <a:ea typeface="等线"/>
                          <a:cs typeface="Times New Roman"/>
                        </a:rPr>
                        <m:t>: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5</m:t>
                          </m:r>
                        </m:den>
                      </m:f>
                      <m:r>
                        <a:rPr lang="nl-NL" sz="2400" i="1">
                          <a:latin typeface="Cambria Math"/>
                          <a:ea typeface="等线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</m:t>
                          </m:r>
                        </m:den>
                      </m:f>
                      <m:r>
                        <a:rPr lang="nl-NL" sz="2400" i="1">
                          <a:latin typeface="Cambria Math"/>
                          <a:ea typeface="等线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nl-NL" sz="2400" i="1">
                          <a:latin typeface="Cambria Math"/>
                          <a:ea typeface="等线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nl-NL" sz="2400" i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10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DF14E39-84AA-C7B6-58BF-E339B83EC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051" y="4109529"/>
                <a:ext cx="3080139" cy="11718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87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35064" y="1640490"/>
            <a:ext cx="3136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(theo mẫu)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BB1CAF-6CC4-A1ED-2587-3D07133508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94563" y="2179860"/>
            <a:ext cx="7355772" cy="4109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40A13D-B3C3-438C-FD69-2DB9BCD07DC1}"/>
                  </a:ext>
                </a:extLst>
              </p:cNvPr>
              <p:cNvSpPr txBox="1"/>
              <p:nvPr/>
            </p:nvSpPr>
            <p:spPr>
              <a:xfrm>
                <a:off x="538480" y="2316871"/>
                <a:ext cx="711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40A13D-B3C3-438C-FD69-2DB9BCD07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80" y="2316871"/>
                <a:ext cx="711200" cy="461665"/>
              </a:xfrm>
              <a:prstGeom prst="rect">
                <a:avLst/>
              </a:prstGeom>
              <a:blipFill>
                <a:blip r:embed="rId5"/>
                <a:stretch>
                  <a:fillRect b="-2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67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475</Words>
  <Application>Microsoft Office PowerPoint</Application>
  <PresentationFormat>Widescreen</PresentationFormat>
  <Paragraphs>72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 Light</vt:lpstr>
      <vt:lpstr>Times New Roman</vt:lpstr>
      <vt:lpstr>UTM Avo</vt:lpstr>
      <vt:lpstr>Calibri</vt:lpstr>
      <vt:lpstr>Cambria Math</vt:lpstr>
      <vt:lpstr>1_Office Theme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29</cp:revision>
  <dcterms:created xsi:type="dcterms:W3CDTF">2023-10-24T04:45:10Z</dcterms:created>
  <dcterms:modified xsi:type="dcterms:W3CDTF">2024-02-20T01:42:44Z</dcterms:modified>
</cp:coreProperties>
</file>