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65A41-6375-409D-86D9-D7DA1F974918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1BF20-B0DE-47EB-99C7-FACBF74E6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24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27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7840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3EF5-C740-47FD-838D-ADAB46046910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DDD4-A75A-4143-BC31-2817C3B5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035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3EF5-C740-47FD-838D-ADAB46046910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DDD4-A75A-4143-BC31-2817C3B5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37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3EF5-C740-47FD-838D-ADAB46046910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DDD4-A75A-4143-BC31-2817C3B5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24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38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08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3EF5-C740-47FD-838D-ADAB46046910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DDD4-A75A-4143-BC31-2817C3B5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60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3EF5-C740-47FD-838D-ADAB46046910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DDD4-A75A-4143-BC31-2817C3B5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71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3EF5-C740-47FD-838D-ADAB46046910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DDD4-A75A-4143-BC31-2817C3B5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23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3EF5-C740-47FD-838D-ADAB46046910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DDD4-A75A-4143-BC31-2817C3B5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634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3EF5-C740-47FD-838D-ADAB46046910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DDD4-A75A-4143-BC31-2817C3B5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61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3EF5-C740-47FD-838D-ADAB46046910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DDD4-A75A-4143-BC31-2817C3B5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80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3EF5-C740-47FD-838D-ADAB46046910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DDD4-A75A-4143-BC31-2817C3B5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17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3EF5-C740-47FD-838D-ADAB46046910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DDD4-A75A-4143-BC31-2817C3B5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6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23EF5-C740-47FD-838D-ADAB46046910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1DDD4-A75A-4143-BC31-2817C3B5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00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678743" y="2279375"/>
            <a:ext cx="7234863" cy="1883819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5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2: </a:t>
            </a:r>
            <a:r>
              <a:rPr lang="en-US" sz="5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Nghề</a:t>
            </a:r>
            <a:r>
              <a:rPr lang="en-US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nghiệp</a:t>
            </a:r>
            <a:endParaRPr lang="en-US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574499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53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BF72FC-A4EE-4358-AD55-8A081AA76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Top 20 lý do bạn nên tham gia các hoạt động tình nguyện - Toplist.vn">
            <a:extLst>
              <a:ext uri="{FF2B5EF4-FFF2-40B4-BE49-F238E27FC236}">
                <a16:creationId xmlns:a16="http://schemas.microsoft.com/office/drawing/2014/main" xmlns="" id="{99D803DE-B7FF-4A68-9191-F737DBE3CE4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49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71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06035D-E1F4-4BA2-BACB-8B2D12140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Tình nguyện viên là gì? Tham gia làm tình nguyện bạn nhận được gì?">
            <a:extLst>
              <a:ext uri="{FF2B5EF4-FFF2-40B4-BE49-F238E27FC236}">
                <a16:creationId xmlns:a16="http://schemas.microsoft.com/office/drawing/2014/main" xmlns="" id="{50EB8893-5E7B-46A9-B7D4-5E1FB297E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22"/>
            <a:ext cx="12192000" cy="674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27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352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412240"/>
            <a:ext cx="12059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THẢO LUẬN NHÓM ĐÔI </a:t>
            </a:r>
          </a:p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2 , 3 , 4 (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– SGK )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marL="571500" indent="-571500">
              <a:buFontTx/>
              <a:buChar char="-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marL="571500" indent="-571500">
              <a:buFontTx/>
              <a:buChar char="-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</a:p>
        </p:txBody>
      </p:sp>
    </p:spTree>
    <p:extLst>
      <p:ext uri="{BB962C8B-B14F-4D97-AF65-F5344CB8AC3E}">
        <p14:creationId xmlns:p14="http://schemas.microsoft.com/office/powerpoint/2010/main" val="124688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7B025E1-3650-4732-80EE-A711B16BC87B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"/>
            <a:ext cx="12191999" cy="6675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711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120" y="660400"/>
            <a:ext cx="12191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1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table&#10;&#10;Description automatically generated">
            <a:extLst>
              <a:ext uri="{FF2B5EF4-FFF2-40B4-BE49-F238E27FC236}">
                <a16:creationId xmlns:a16="http://schemas.microsoft.com/office/drawing/2014/main" xmlns="" id="{934D8712-659E-437D-B9B2-171268E83B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0"/>
            <a:ext cx="7447280" cy="6705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6CCD3B2-3CC4-4435-ABD8-A1099EA6AF8A}"/>
              </a:ext>
            </a:extLst>
          </p:cNvPr>
          <p:cNvSpPr txBox="1"/>
          <p:nvPr/>
        </p:nvSpPr>
        <p:spPr>
          <a:xfrm>
            <a:off x="7701280" y="2743200"/>
            <a:ext cx="4399280" cy="3785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</a:rPr>
              <a:t>Sinh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viên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tình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nguyện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dạy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học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cho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các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em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có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hoàn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cảnh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khó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khăn</a:t>
            </a:r>
            <a:r>
              <a:rPr lang="en-US" sz="48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787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8922FBA7-D8C1-44BC-B84A-700AAA81D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" y="274320"/>
            <a:ext cx="8230284" cy="65836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54F0588-5C4F-4974-B947-FC3572B18D47}"/>
              </a:ext>
            </a:extLst>
          </p:cNvPr>
          <p:cNvSpPr txBox="1"/>
          <p:nvPr/>
        </p:nvSpPr>
        <p:spPr>
          <a:xfrm rot="10800000" flipV="1">
            <a:off x="8402320" y="2267635"/>
            <a:ext cx="3606800" cy="45243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Thanh </a:t>
            </a:r>
            <a:r>
              <a:rPr lang="en-US" sz="4800" dirty="0" err="1">
                <a:solidFill>
                  <a:srgbClr val="FF0000"/>
                </a:solidFill>
              </a:rPr>
              <a:t>niên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tình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nguyện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dọn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dẹp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vệ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sinh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cho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môi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trường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trong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sạch</a:t>
            </a:r>
            <a:r>
              <a:rPr lang="en-US" sz="4800" dirty="0">
                <a:solidFill>
                  <a:srgbClr val="FF0000"/>
                </a:solidFill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247394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icture frame&#10;&#10;Description automatically generated">
            <a:extLst>
              <a:ext uri="{FF2B5EF4-FFF2-40B4-BE49-F238E27FC236}">
                <a16:creationId xmlns:a16="http://schemas.microsoft.com/office/drawing/2014/main" xmlns="" id="{FAD5CF90-6B68-458D-B1AB-5D7F7BEAB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9" y="0"/>
            <a:ext cx="792480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614510E-CA69-4185-9300-0666945EF2AC}"/>
              </a:ext>
            </a:extLst>
          </p:cNvPr>
          <p:cNvSpPr txBox="1"/>
          <p:nvPr/>
        </p:nvSpPr>
        <p:spPr>
          <a:xfrm>
            <a:off x="8148320" y="3728720"/>
            <a:ext cx="3931921" cy="3046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Thanh </a:t>
            </a:r>
            <a:r>
              <a:rPr lang="en-US" sz="4800" dirty="0" err="1">
                <a:solidFill>
                  <a:srgbClr val="FF0000"/>
                </a:solidFill>
              </a:rPr>
              <a:t>niên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tình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nguyện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trồng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cây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gây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rừng</a:t>
            </a:r>
            <a:r>
              <a:rPr lang="en-US" sz="4800" dirty="0">
                <a:solidFill>
                  <a:srgbClr val="FF0000"/>
                </a:solidFill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352269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A5D30B-81D7-4DEB-97AC-65534B7DC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0" y="1676400"/>
            <a:ext cx="4419598" cy="1216153"/>
          </a:xfrm>
        </p:spPr>
        <p:txBody>
          <a:bodyPr anchor="t">
            <a:normAutofit/>
          </a:bodyPr>
          <a:lstStyle/>
          <a:p>
            <a:endParaRPr lang="en-US" sz="40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655FC987-45D1-414D-81E0-71BAC9010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9280" y="4236719"/>
            <a:ext cx="5069840" cy="230632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800" dirty="0" err="1">
                <a:solidFill>
                  <a:srgbClr val="FF0000">
                    <a:alpha val="55000"/>
                  </a:srgbClr>
                </a:solidFill>
              </a:rPr>
              <a:t>Bác</a:t>
            </a:r>
            <a:r>
              <a:rPr lang="en-US" sz="4800" dirty="0">
                <a:solidFill>
                  <a:srgbClr val="FF0000">
                    <a:alpha val="55000"/>
                  </a:srgbClr>
                </a:solidFill>
              </a:rPr>
              <a:t> </a:t>
            </a:r>
            <a:r>
              <a:rPr lang="en-US" sz="4800" dirty="0" err="1">
                <a:solidFill>
                  <a:srgbClr val="FF0000">
                    <a:alpha val="55000"/>
                  </a:srgbClr>
                </a:solidFill>
              </a:rPr>
              <a:t>sĩ</a:t>
            </a:r>
            <a:r>
              <a:rPr lang="en-US" sz="4800" dirty="0">
                <a:solidFill>
                  <a:srgbClr val="FF0000">
                    <a:alpha val="55000"/>
                  </a:srgbClr>
                </a:solidFill>
              </a:rPr>
              <a:t> </a:t>
            </a:r>
            <a:r>
              <a:rPr lang="en-US" sz="4800" dirty="0" err="1">
                <a:solidFill>
                  <a:srgbClr val="FF0000">
                    <a:alpha val="55000"/>
                  </a:srgbClr>
                </a:solidFill>
              </a:rPr>
              <a:t>tình</a:t>
            </a:r>
            <a:r>
              <a:rPr lang="en-US" sz="4800" dirty="0">
                <a:solidFill>
                  <a:srgbClr val="FF0000">
                    <a:alpha val="55000"/>
                  </a:srgbClr>
                </a:solidFill>
              </a:rPr>
              <a:t> </a:t>
            </a:r>
            <a:r>
              <a:rPr lang="en-US" sz="4800" dirty="0" err="1">
                <a:solidFill>
                  <a:srgbClr val="FF0000">
                    <a:alpha val="55000"/>
                  </a:srgbClr>
                </a:solidFill>
              </a:rPr>
              <a:t>nguyện</a:t>
            </a:r>
            <a:r>
              <a:rPr lang="en-US" sz="4800" dirty="0">
                <a:solidFill>
                  <a:srgbClr val="FF0000">
                    <a:alpha val="55000"/>
                  </a:srgbClr>
                </a:solidFill>
              </a:rPr>
              <a:t> </a:t>
            </a:r>
            <a:r>
              <a:rPr lang="en-US" sz="4800" dirty="0" err="1">
                <a:solidFill>
                  <a:srgbClr val="FF0000">
                    <a:alpha val="55000"/>
                  </a:srgbClr>
                </a:solidFill>
              </a:rPr>
              <a:t>khám</a:t>
            </a:r>
            <a:r>
              <a:rPr lang="en-US" sz="4800" dirty="0">
                <a:solidFill>
                  <a:srgbClr val="FF0000">
                    <a:alpha val="55000"/>
                  </a:srgbClr>
                </a:solidFill>
              </a:rPr>
              <a:t> </a:t>
            </a:r>
            <a:r>
              <a:rPr lang="en-US" sz="4800" dirty="0" err="1">
                <a:solidFill>
                  <a:srgbClr val="FF0000">
                    <a:alpha val="55000"/>
                  </a:srgbClr>
                </a:solidFill>
              </a:rPr>
              <a:t>bệnh</a:t>
            </a:r>
            <a:r>
              <a:rPr lang="en-US" sz="4800" dirty="0">
                <a:solidFill>
                  <a:srgbClr val="FF0000">
                    <a:alpha val="55000"/>
                  </a:srgbClr>
                </a:solidFill>
              </a:rPr>
              <a:t> </a:t>
            </a:r>
            <a:r>
              <a:rPr lang="en-US" sz="4800" dirty="0" err="1">
                <a:solidFill>
                  <a:srgbClr val="FF0000">
                    <a:alpha val="55000"/>
                  </a:srgbClr>
                </a:solidFill>
              </a:rPr>
              <a:t>cho</a:t>
            </a:r>
            <a:r>
              <a:rPr lang="en-US" sz="4800" dirty="0">
                <a:solidFill>
                  <a:srgbClr val="FF0000">
                    <a:alpha val="55000"/>
                  </a:srgbClr>
                </a:solidFill>
              </a:rPr>
              <a:t> </a:t>
            </a:r>
            <a:r>
              <a:rPr lang="en-US" sz="4800" dirty="0" err="1">
                <a:solidFill>
                  <a:srgbClr val="FF0000">
                    <a:alpha val="55000"/>
                  </a:srgbClr>
                </a:solidFill>
              </a:rPr>
              <a:t>người</a:t>
            </a:r>
            <a:r>
              <a:rPr lang="en-US" sz="4800" dirty="0">
                <a:solidFill>
                  <a:srgbClr val="FF0000">
                    <a:alpha val="55000"/>
                  </a:srgbClr>
                </a:solidFill>
              </a:rPr>
              <a:t> </a:t>
            </a:r>
            <a:r>
              <a:rPr lang="en-US" sz="4800" dirty="0" err="1">
                <a:solidFill>
                  <a:srgbClr val="FF0000">
                    <a:alpha val="55000"/>
                  </a:srgbClr>
                </a:solidFill>
              </a:rPr>
              <a:t>nghèo</a:t>
            </a:r>
            <a:r>
              <a:rPr lang="en-US" sz="4800" dirty="0">
                <a:solidFill>
                  <a:srgbClr val="FF0000">
                    <a:alpha val="55000"/>
                  </a:srgbClr>
                </a:solidFill>
              </a:rPr>
              <a:t> .</a:t>
            </a:r>
          </a:p>
        </p:txBody>
      </p:sp>
      <p:pic>
        <p:nvPicPr>
          <p:cNvPr id="5" name="Content Placeholder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8656AE04-669A-46D6-A1D2-2224349BB1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25"/>
          <a:stretch/>
        </p:blipFill>
        <p:spPr>
          <a:xfrm>
            <a:off x="0" y="0"/>
            <a:ext cx="67817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4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5861148" y="259276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EBB7B3F-AFBE-4001-A492-72E9F92BA15F}"/>
              </a:ext>
            </a:extLst>
          </p:cNvPr>
          <p:cNvSpPr txBox="1"/>
          <p:nvPr/>
        </p:nvSpPr>
        <p:spPr>
          <a:xfrm>
            <a:off x="0" y="489644"/>
            <a:ext cx="1221141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dirty="0" err="1"/>
              <a:t>Em</a:t>
            </a:r>
            <a:r>
              <a:rPr lang="en-US" sz="6600" dirty="0"/>
              <a:t> </a:t>
            </a:r>
            <a:r>
              <a:rPr lang="en-US" sz="6600" dirty="0" err="1"/>
              <a:t>hãy</a:t>
            </a:r>
            <a:r>
              <a:rPr lang="en-US" sz="6600" dirty="0"/>
              <a:t> </a:t>
            </a:r>
            <a:r>
              <a:rPr lang="en-US" sz="6600" dirty="0" err="1"/>
              <a:t>kể</a:t>
            </a:r>
            <a:r>
              <a:rPr lang="en-US" sz="6600" dirty="0"/>
              <a:t> </a:t>
            </a:r>
            <a:r>
              <a:rPr lang="en-US" sz="6600" dirty="0" err="1"/>
              <a:t>một</a:t>
            </a:r>
            <a:r>
              <a:rPr lang="en-US" sz="6600" dirty="0"/>
              <a:t> </a:t>
            </a:r>
            <a:r>
              <a:rPr lang="en-US" sz="6600" dirty="0" err="1"/>
              <a:t>số</a:t>
            </a:r>
            <a:r>
              <a:rPr lang="en-US" sz="6600" dirty="0"/>
              <a:t> </a:t>
            </a:r>
            <a:r>
              <a:rPr lang="en-US" sz="6600" dirty="0" err="1"/>
              <a:t>công</a:t>
            </a:r>
            <a:r>
              <a:rPr lang="en-US" sz="6600" dirty="0"/>
              <a:t> </a:t>
            </a:r>
            <a:r>
              <a:rPr lang="en-US" sz="6600" dirty="0" err="1"/>
              <a:t>việc</a:t>
            </a:r>
            <a:r>
              <a:rPr lang="en-US" sz="6600" dirty="0"/>
              <a:t> </a:t>
            </a:r>
          </a:p>
          <a:p>
            <a:pPr algn="ctr"/>
            <a:r>
              <a:rPr lang="en-US" sz="6600" dirty="0" err="1"/>
              <a:t>tình</a:t>
            </a:r>
            <a:r>
              <a:rPr lang="en-US" sz="6600" dirty="0"/>
              <a:t> </a:t>
            </a:r>
            <a:r>
              <a:rPr lang="en-US" sz="6600" dirty="0" err="1"/>
              <a:t>nguyện</a:t>
            </a:r>
            <a:r>
              <a:rPr lang="en-US" sz="6600" dirty="0"/>
              <a:t> </a:t>
            </a:r>
            <a:r>
              <a:rPr lang="en-US" sz="6600" dirty="0" err="1"/>
              <a:t>khác</a:t>
            </a:r>
            <a:r>
              <a:rPr lang="en-US" sz="6600" dirty="0"/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349596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 2</a:t>
            </a: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15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36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0" y="121920"/>
            <a:ext cx="12192000" cy="3444240"/>
          </a:xfrm>
          <a:prstGeom prst="wedgeRound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/>
              <a:t>- </a:t>
            </a:r>
            <a:r>
              <a:rPr lang="en-US" sz="4400" dirty="0" err="1"/>
              <a:t>Vì</a:t>
            </a:r>
            <a:r>
              <a:rPr lang="en-US" sz="4400" dirty="0"/>
              <a:t> </a:t>
            </a:r>
            <a:r>
              <a:rPr lang="en-US" sz="4400" dirty="0" err="1"/>
              <a:t>sao</a:t>
            </a:r>
            <a:r>
              <a:rPr lang="en-US" sz="4400" dirty="0"/>
              <a:t> </a:t>
            </a:r>
            <a:r>
              <a:rPr lang="en-US" sz="4400" dirty="0" err="1"/>
              <a:t>mọi</a:t>
            </a:r>
            <a:r>
              <a:rPr lang="en-US" sz="4400" dirty="0"/>
              <a:t> </a:t>
            </a:r>
            <a:r>
              <a:rPr lang="en-US" sz="4400" dirty="0" err="1"/>
              <a:t>người</a:t>
            </a:r>
            <a:r>
              <a:rPr lang="en-US" sz="4400" dirty="0"/>
              <a:t> </a:t>
            </a:r>
            <a:r>
              <a:rPr lang="en-US" sz="4400" dirty="0" err="1"/>
              <a:t>nên</a:t>
            </a:r>
            <a:r>
              <a:rPr lang="en-US" sz="4400" dirty="0"/>
              <a:t> </a:t>
            </a:r>
            <a:r>
              <a:rPr lang="en-US" sz="4400" dirty="0" err="1"/>
              <a:t>làm</a:t>
            </a:r>
            <a:r>
              <a:rPr lang="en-US" sz="4400" dirty="0"/>
              <a:t> </a:t>
            </a:r>
            <a:r>
              <a:rPr lang="en-US" sz="4400" dirty="0" err="1"/>
              <a:t>từ</a:t>
            </a:r>
            <a:r>
              <a:rPr lang="en-US" sz="4400" dirty="0"/>
              <a:t> </a:t>
            </a:r>
            <a:r>
              <a:rPr lang="en-US" sz="4400" dirty="0" err="1"/>
              <a:t>thiện</a:t>
            </a:r>
            <a:r>
              <a:rPr lang="en-US" sz="4400" dirty="0"/>
              <a:t> </a:t>
            </a:r>
            <a:r>
              <a:rPr lang="en-US" sz="4400" dirty="0" err="1"/>
              <a:t>và</a:t>
            </a:r>
            <a:r>
              <a:rPr lang="en-US" sz="4400" dirty="0"/>
              <a:t> </a:t>
            </a:r>
            <a:r>
              <a:rPr lang="en-US" sz="4400" dirty="0" err="1"/>
              <a:t>các</a:t>
            </a:r>
            <a:r>
              <a:rPr lang="en-US" sz="4400" dirty="0"/>
              <a:t> </a:t>
            </a:r>
            <a:r>
              <a:rPr lang="en-US" sz="4400" dirty="0" err="1"/>
              <a:t>công</a:t>
            </a:r>
            <a:r>
              <a:rPr lang="en-US" sz="4400" dirty="0"/>
              <a:t> </a:t>
            </a:r>
            <a:r>
              <a:rPr lang="en-US" sz="4400" dirty="0" err="1"/>
              <a:t>việc</a:t>
            </a:r>
            <a:r>
              <a:rPr lang="en-US" sz="4400" dirty="0"/>
              <a:t> </a:t>
            </a:r>
            <a:r>
              <a:rPr lang="en-US" sz="4400" dirty="0" err="1"/>
              <a:t>tình</a:t>
            </a:r>
            <a:r>
              <a:rPr lang="en-US" sz="4400" dirty="0"/>
              <a:t> </a:t>
            </a:r>
            <a:r>
              <a:rPr lang="en-US" sz="4400" dirty="0" err="1"/>
              <a:t>nguyện</a:t>
            </a:r>
            <a:r>
              <a:rPr lang="en-US" sz="4400" dirty="0"/>
              <a:t> ?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F2CC3A0-6F3C-490D-A508-A9C47E260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63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6960" y="2479040"/>
            <a:ext cx="1000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KẾT LUẬN 2 : </a:t>
            </a:r>
            <a:r>
              <a:rPr kumimoji="0" lang="en-US" altLang="zh-CN" sz="40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Các</a:t>
            </a:r>
            <a:r>
              <a:rPr kumimoji="0" lang="en-US" altLang="zh-CN" sz="40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công</a:t>
            </a:r>
            <a:r>
              <a:rPr kumimoji="0" lang="en-US" altLang="zh-CN" sz="40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việc</a:t>
            </a:r>
            <a:r>
              <a:rPr kumimoji="0" lang="en-US" altLang="zh-CN" sz="40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, </a:t>
            </a:r>
            <a:r>
              <a:rPr kumimoji="0" lang="en-US" altLang="zh-CN" sz="40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nghề</a:t>
            </a:r>
            <a:r>
              <a:rPr kumimoji="0" lang="en-US" altLang="zh-CN" sz="40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nghiệp</a:t>
            </a:r>
            <a:r>
              <a:rPr kumimoji="0" lang="en-US" altLang="zh-CN" sz="40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có</a:t>
            </a:r>
            <a:r>
              <a:rPr kumimoji="0" lang="en-US" altLang="zh-CN" sz="40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ý </a:t>
            </a:r>
            <a:r>
              <a:rPr kumimoji="0" lang="en-US" altLang="zh-CN" sz="40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nghĩa</a:t>
            </a:r>
            <a:r>
              <a:rPr kumimoji="0" lang="en-US" altLang="zh-CN" sz="40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đối</a:t>
            </a:r>
            <a:r>
              <a:rPr kumimoji="0" lang="en-US" altLang="zh-CN" sz="40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với</a:t>
            </a:r>
            <a:r>
              <a:rPr kumimoji="0" lang="en-US" altLang="zh-CN" sz="40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gia</a:t>
            </a:r>
            <a:r>
              <a:rPr kumimoji="0" lang="en-US" altLang="zh-CN" sz="40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đình</a:t>
            </a:r>
            <a:r>
              <a:rPr kumimoji="0" lang="en-US" altLang="zh-CN" sz="40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và</a:t>
            </a:r>
            <a:r>
              <a:rPr kumimoji="0" lang="en-US" altLang="zh-CN" sz="40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xã</a:t>
            </a:r>
            <a:r>
              <a:rPr kumimoji="0" lang="en-US" altLang="zh-CN" sz="40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hội</a:t>
            </a:r>
            <a:r>
              <a:rPr kumimoji="0" lang="en-US" altLang="zh-CN" sz="40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đều</a:t>
            </a:r>
            <a:r>
              <a:rPr kumimoji="0" lang="en-US" altLang="zh-CN" sz="40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được</a:t>
            </a:r>
            <a:r>
              <a:rPr kumimoji="0" lang="en-US" altLang="zh-CN" sz="40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tran </a:t>
            </a:r>
            <a:r>
              <a:rPr kumimoji="0" lang="en-US" altLang="zh-CN" sz="40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trọng</a:t>
            </a:r>
            <a:r>
              <a:rPr kumimoji="0" lang="en-US" altLang="zh-CN" sz="40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 .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ea typeface="+mn-ea"/>
              <a:cs typeface="Verdana" panose="020B060403050404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719931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19653"/>
            <a:ext cx="12110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463040"/>
            <a:ext cx="121107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THẢO LUẬN NHÓM 6</a:t>
            </a:r>
          </a:p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</a:p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05BB188C-0BF6-4745-BE18-BD7A4BAF53A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0" y="3992880"/>
          <a:ext cx="12192001" cy="3064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7466">
                  <a:extLst>
                    <a:ext uri="{9D8B030D-6E8A-4147-A177-3AD203B41FA5}">
                      <a16:colId xmlns:a16="http://schemas.microsoft.com/office/drawing/2014/main" xmlns="" val="2935185723"/>
                    </a:ext>
                  </a:extLst>
                </a:gridCol>
                <a:gridCol w="3184845">
                  <a:extLst>
                    <a:ext uri="{9D8B030D-6E8A-4147-A177-3AD203B41FA5}">
                      <a16:colId xmlns:a16="http://schemas.microsoft.com/office/drawing/2014/main" xmlns="" val="4137840354"/>
                    </a:ext>
                  </a:extLst>
                </a:gridCol>
                <a:gridCol w="3184845">
                  <a:extLst>
                    <a:ext uri="{9D8B030D-6E8A-4147-A177-3AD203B41FA5}">
                      <a16:colId xmlns:a16="http://schemas.microsoft.com/office/drawing/2014/main" xmlns="" val="1319746040"/>
                    </a:ext>
                  </a:extLst>
                </a:gridCol>
                <a:gridCol w="3184845">
                  <a:extLst>
                    <a:ext uri="{9D8B030D-6E8A-4147-A177-3AD203B41FA5}">
                      <a16:colId xmlns:a16="http://schemas.microsoft.com/office/drawing/2014/main" xmlns="" val="2612089335"/>
                    </a:ext>
                  </a:extLst>
                </a:gridCol>
              </a:tblGrid>
              <a:tr h="877146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/>
                        <a:t>Tên</a:t>
                      </a:r>
                      <a:r>
                        <a:rPr lang="en-US" sz="4000" dirty="0"/>
                        <a:t> </a:t>
                      </a:r>
                      <a:r>
                        <a:rPr lang="en-US" sz="4000" dirty="0" err="1"/>
                        <a:t>người</a:t>
                      </a:r>
                      <a:r>
                        <a:rPr lang="en-US" sz="40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/>
                        <a:t>Công</a:t>
                      </a:r>
                      <a:r>
                        <a:rPr lang="en-US" sz="4000" dirty="0"/>
                        <a:t> </a:t>
                      </a:r>
                      <a:r>
                        <a:rPr lang="en-US" sz="4000" dirty="0" err="1"/>
                        <a:t>việc</a:t>
                      </a:r>
                      <a:r>
                        <a:rPr lang="en-US" sz="4000" dirty="0"/>
                        <a:t> , </a:t>
                      </a:r>
                      <a:r>
                        <a:rPr lang="en-US" sz="4000" dirty="0" err="1"/>
                        <a:t>nghề</a:t>
                      </a:r>
                      <a:r>
                        <a:rPr lang="en-US" sz="4000" dirty="0"/>
                        <a:t> </a:t>
                      </a:r>
                      <a:r>
                        <a:rPr lang="en-US" sz="4000" dirty="0" err="1"/>
                        <a:t>nghiệp</a:t>
                      </a:r>
                      <a:r>
                        <a:rPr lang="en-US" sz="40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/>
                        <a:t>Có</a:t>
                      </a:r>
                      <a:r>
                        <a:rPr lang="en-US" sz="4000" dirty="0"/>
                        <a:t> </a:t>
                      </a:r>
                      <a:r>
                        <a:rPr lang="en-US" sz="4000" dirty="0" err="1"/>
                        <a:t>thu</a:t>
                      </a:r>
                      <a:r>
                        <a:rPr lang="en-US" sz="4000" dirty="0"/>
                        <a:t> </a:t>
                      </a:r>
                      <a:r>
                        <a:rPr lang="en-US" sz="4000" dirty="0" err="1"/>
                        <a:t>nhập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/>
                        <a:t>Tình</a:t>
                      </a:r>
                      <a:r>
                        <a:rPr lang="en-US" sz="4000" dirty="0"/>
                        <a:t>  </a:t>
                      </a:r>
                      <a:r>
                        <a:rPr lang="en-US" sz="4000" dirty="0" err="1"/>
                        <a:t>nguyện</a:t>
                      </a:r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10173553"/>
                  </a:ext>
                </a:extLst>
              </a:tr>
              <a:tr h="877146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35046739"/>
                  </a:ext>
                </a:extLst>
              </a:tr>
              <a:tr h="877146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95983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77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1654"/>
            <a:ext cx="10515600" cy="74814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21327" y="1163781"/>
            <a:ext cx="10515600" cy="1330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21327" y="2941780"/>
            <a:ext cx="10515600" cy="1330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32164" y="1290320"/>
            <a:ext cx="10515600" cy="5036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marL="0" indent="0">
              <a:buNone/>
            </a:pP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22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0560" y="1300480"/>
            <a:ext cx="104241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KẾT LUẬN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: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Trong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gia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đình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người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lớn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thường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có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công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việc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,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nghề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nghiệp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khác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nhau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.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Các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công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việc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,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nghề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nghiệp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có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ý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nghĩa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đối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với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gia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đình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và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xã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hội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đều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được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trân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trọng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.  </a:t>
            </a:r>
            <a:endParaRPr kumimoji="0" lang="en-US" sz="4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ea typeface="+mn-ea"/>
              <a:cs typeface="Verdana" panose="020B060403050404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0736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4D4CCB9-E115-4267-A992-F7B74E3557E6}"/>
              </a:ext>
            </a:extLst>
          </p:cNvPr>
          <p:cNvSpPr txBox="1"/>
          <p:nvPr/>
        </p:nvSpPr>
        <p:spPr>
          <a:xfrm>
            <a:off x="2327564" y="190005"/>
            <a:ext cx="7101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 DÒ </a:t>
            </a:r>
            <a:endParaRPr lang="en-US" sz="4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CD28A40-A708-49BC-8F76-186A051005ED}"/>
              </a:ext>
            </a:extLst>
          </p:cNvPr>
          <p:cNvSpPr/>
          <p:nvPr/>
        </p:nvSpPr>
        <p:spPr>
          <a:xfrm>
            <a:off x="1209040" y="1888177"/>
            <a:ext cx="10982960" cy="33013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Chuẩn</a:t>
            </a:r>
            <a:r>
              <a:rPr lang="en-US" sz="4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4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4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: </a:t>
            </a:r>
            <a:r>
              <a:rPr lang="en-US" sz="4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: </a:t>
            </a:r>
            <a:r>
              <a:rPr lang="en-US" sz="4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</a:t>
            </a:r>
            <a:r>
              <a:rPr lang="en-US" sz="4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tránh</a:t>
            </a:r>
            <a:r>
              <a:rPr lang="en-US" sz="4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ngộ</a:t>
            </a:r>
            <a:r>
              <a:rPr lang="en-US" sz="4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độc</a:t>
            </a:r>
            <a:r>
              <a:rPr lang="en-US" sz="4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4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.</a:t>
            </a:r>
            <a:endParaRPr lang="en-US" sz="48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864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0" y="2279375"/>
            <a:ext cx="11834546" cy="3369584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7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6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6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6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6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6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6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6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6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thiện</a:t>
            </a:r>
            <a:r>
              <a:rPr lang="en-US" sz="6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6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6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nguyện</a:t>
            </a:r>
            <a:r>
              <a:rPr lang="en-US" sz="6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Oval 2"/>
          <p:cNvSpPr/>
          <p:nvPr/>
        </p:nvSpPr>
        <p:spPr>
          <a:xfrm>
            <a:off x="1956813" y="516424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70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818FFB-7183-4AFD-BA84-3E46C225A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Nối dài những hoạt động thiện nguyện trong phòng, chống dịch covid-19 |  VOV.VN">
            <a:extLst>
              <a:ext uri="{FF2B5EF4-FFF2-40B4-BE49-F238E27FC236}">
                <a16:creationId xmlns:a16="http://schemas.microsoft.com/office/drawing/2014/main" xmlns="" id="{63389605-3EFD-4941-B698-055DB1E37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642"/>
            <a:ext cx="12192000" cy="675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14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3C51BF-4011-4231-8FE6-1C8222B11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Để hoạt động từ thiện có hiệu quả và ý nghĩa hơn | baotintuc.vn">
            <a:extLst>
              <a:ext uri="{FF2B5EF4-FFF2-40B4-BE49-F238E27FC236}">
                <a16:creationId xmlns:a16="http://schemas.microsoft.com/office/drawing/2014/main" xmlns="" id="{EED228DB-00B5-480F-AA71-07987AC79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54" y="466396"/>
            <a:ext cx="11226084" cy="639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80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8485AF-2D43-4AD9-9950-0F4FCBFE1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ác hình thức làm từ thiện thiết thực và phổ biến ở Việt Nam">
            <a:extLst>
              <a:ext uri="{FF2B5EF4-FFF2-40B4-BE49-F238E27FC236}">
                <a16:creationId xmlns:a16="http://schemas.microsoft.com/office/drawing/2014/main" xmlns="" id="{B877789A-8965-44FE-84C4-442C39A97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61" y="168924"/>
            <a:ext cx="11676845" cy="657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96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76684A-15D8-4708-A6FA-0D735102F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HƯƠNG TRÌNH THIỆN NGUYỆN THẮP SÁNG NỤ CƯỜI VÙNG CAO NĂM 2020">
            <a:extLst>
              <a:ext uri="{FF2B5EF4-FFF2-40B4-BE49-F238E27FC236}">
                <a16:creationId xmlns:a16="http://schemas.microsoft.com/office/drawing/2014/main" xmlns="" id="{E176B344-445D-45C3-9CC2-B2D49FF87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2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60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B39A2E-976E-44B0-97B3-B9BEDF775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Lan tỏa những hoạt động nhân đạo từ thiện vì cộng đồng | baoninhbinh.org.vn">
            <a:extLst>
              <a:ext uri="{FF2B5EF4-FFF2-40B4-BE49-F238E27FC236}">
                <a16:creationId xmlns:a16="http://schemas.microsoft.com/office/drawing/2014/main" xmlns="" id="{BB467D5D-584E-4AEA-8EB6-F5D2B4FCF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" y="36816"/>
            <a:ext cx="12110720" cy="682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21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92BA36-F709-45C7-B37D-803C8EFD1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Những dấu chân tình nguyện">
            <a:extLst>
              <a:ext uri="{FF2B5EF4-FFF2-40B4-BE49-F238E27FC236}">
                <a16:creationId xmlns:a16="http://schemas.microsoft.com/office/drawing/2014/main" xmlns="" id="{089F3B6A-40A9-44CE-B802-74E810B93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96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341</Words>
  <Application>Microsoft Office PowerPoint</Application>
  <PresentationFormat>Custom</PresentationFormat>
  <Paragraphs>37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TH_BaDinh-01</dc:creator>
  <cp:lastModifiedBy>OS</cp:lastModifiedBy>
  <cp:revision>2</cp:revision>
  <dcterms:created xsi:type="dcterms:W3CDTF">2021-07-19T13:50:11Z</dcterms:created>
  <dcterms:modified xsi:type="dcterms:W3CDTF">2021-07-31T08:45:49Z</dcterms:modified>
</cp:coreProperties>
</file>