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07" r:id="rId3"/>
    <p:sldId id="408" r:id="rId4"/>
    <p:sldId id="413" r:id="rId5"/>
    <p:sldId id="414" r:id="rId6"/>
    <p:sldId id="424" r:id="rId7"/>
    <p:sldId id="418" r:id="rId8"/>
    <p:sldId id="419" r:id="rId9"/>
    <p:sldId id="420" r:id="rId10"/>
    <p:sldId id="422" r:id="rId11"/>
    <p:sldId id="423" r:id="rId12"/>
    <p:sldId id="340" r:id="rId13"/>
  </p:sldIdLst>
  <p:sldSz cx="16002000"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7C80"/>
    <a:srgbClr val="FF0066"/>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p:scale>
          <a:sx n="50" d="100"/>
          <a:sy n="50" d="100"/>
        </p:scale>
        <p:origin x="-1171" y="-586"/>
      </p:cViewPr>
      <p:guideLst>
        <p:guide orient="horz" pos="2880"/>
        <p:guide pos="50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428625" y="685800"/>
            <a:ext cx="60007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2840568"/>
            <a:ext cx="13601700"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00300" y="5181600"/>
            <a:ext cx="11201400"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01450" y="366185"/>
            <a:ext cx="3600450"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00100" y="366185"/>
            <a:ext cx="105346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4048" y="5875867"/>
            <a:ext cx="13601700"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64048" y="3875618"/>
            <a:ext cx="13601700"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00100" y="2133601"/>
            <a:ext cx="7067550"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134350" y="2133601"/>
            <a:ext cx="7067550"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00100" y="2046817"/>
            <a:ext cx="7070329"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00100" y="2899833"/>
            <a:ext cx="7070329"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128795" y="2046817"/>
            <a:ext cx="7073106"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128795" y="2899833"/>
            <a:ext cx="7073106"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101" y="364067"/>
            <a:ext cx="5264548"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256337" y="364067"/>
            <a:ext cx="894556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00101" y="1913467"/>
            <a:ext cx="5264548"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36504" y="6400800"/>
            <a:ext cx="9601200"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36504" y="817033"/>
            <a:ext cx="9601200"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36504" y="7156451"/>
            <a:ext cx="9601200"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0100" y="366713"/>
            <a:ext cx="14401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00100" y="2133600"/>
            <a:ext cx="144018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00100" y="8326438"/>
            <a:ext cx="37338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467350" y="8326438"/>
            <a:ext cx="50673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468100" y="8326438"/>
            <a:ext cx="37338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5.wmf"/><Relationship Id="rId5" Type="http://schemas.openxmlformats.org/officeDocument/2006/relationships/image" Target="../media/image5.wmf"/><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43250" y="723900"/>
            <a:ext cx="986790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5443538"/>
            <a:ext cx="200025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36850" y="4343400"/>
            <a:ext cx="10744200" cy="159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smtClean="0">
                <a:solidFill>
                  <a:srgbClr val="FF0000"/>
                </a:solidFill>
                <a:effectLst>
                  <a:outerShdw blurRad="38100" dist="38100" dir="2700000" algn="tl">
                    <a:srgbClr val="000000">
                      <a:alpha val="43137"/>
                    </a:srgbClr>
                  </a:outerShdw>
                </a:effectLst>
                <a:latin typeface="VNI-Avo" pitchFamily="2" charset="0"/>
              </a:rPr>
              <a:t>MOÂN TIEÁNG VIEÄT LÔÙP 1</a:t>
            </a:r>
          </a:p>
          <a:p>
            <a:pPr algn="ctr" eaLnBrk="1" hangingPunct="1">
              <a:spcBef>
                <a:spcPts val="0"/>
              </a:spcBef>
              <a:defRPr/>
            </a:pPr>
            <a:r>
              <a:rPr lang="en-US" sz="5400" b="1" smtClean="0">
                <a:solidFill>
                  <a:srgbClr val="FF0000"/>
                </a:solidFill>
                <a:effectLst>
                  <a:outerShdw blurRad="38100" dist="38100" dir="2700000" algn="tl">
                    <a:srgbClr val="000000">
                      <a:alpha val="43137"/>
                    </a:srgbClr>
                  </a:outerShdw>
                </a:effectLst>
                <a:latin typeface="VNI-Avo" pitchFamily="2" charset="0"/>
              </a:rPr>
              <a:t>Baøi 56: ep eâp ip up</a:t>
            </a:r>
            <a:endParaRPr lang="en-US" sz="5400" b="1">
              <a:solidFill>
                <a:srgbClr val="FF0000"/>
              </a:solidFill>
              <a:effectLst>
                <a:outerShdw blurRad="38100" dist="38100" dir="2700000" algn="tl">
                  <a:srgbClr val="000000">
                    <a:alpha val="43137"/>
                  </a:srgbClr>
                </a:outerShdw>
              </a:effectLst>
              <a:latin typeface="VNI-Avo" pitchFamily="2" charset="0"/>
              <a:cs typeface="Arial" pitchFamily="34" charset="0"/>
            </a:endParaRPr>
          </a:p>
        </p:txBody>
      </p:sp>
      <p:sp>
        <p:nvSpPr>
          <p:cNvPr id="2059" name="Text Box 17"/>
          <p:cNvSpPr txBox="1">
            <a:spLocks noChangeArrowheads="1"/>
          </p:cNvSpPr>
          <p:nvPr/>
        </p:nvSpPr>
        <p:spPr bwMode="auto">
          <a:xfrm>
            <a:off x="2438400" y="2057400"/>
            <a:ext cx="11277600"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14600" y="7200900"/>
            <a:ext cx="587375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1</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6538" y="5964238"/>
            <a:ext cx="5521325"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076325" y="354013"/>
            <a:ext cx="2081213"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2883357" y="434181"/>
            <a:ext cx="2089150"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316538" y="1447800"/>
            <a:ext cx="5884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2909550" y="984250"/>
            <a:ext cx="1449388"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06663" y="5964238"/>
            <a:ext cx="1392237"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125" t="18445" r="44556" b="75386"/>
          <a:stretch/>
        </p:blipFill>
        <p:spPr bwMode="auto">
          <a:xfrm>
            <a:off x="1341120" y="1950125"/>
            <a:ext cx="1280160" cy="53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5688522" y="2130178"/>
            <a:ext cx="4674678" cy="707886"/>
          </a:xfrm>
          <a:prstGeom prst="rect">
            <a:avLst/>
          </a:prstGeom>
          <a:noFill/>
        </p:spPr>
        <p:txBody>
          <a:bodyPr wrap="none" rtlCol="0">
            <a:spAutoFit/>
          </a:bodyPr>
          <a:lstStyle/>
          <a:p>
            <a:r>
              <a:rPr lang="en-US" sz="4000" b="1" smtClean="0">
                <a:solidFill>
                  <a:srgbClr val="0000CC"/>
                </a:solidFill>
                <a:latin typeface="VNI-Avo" pitchFamily="2" charset="0"/>
                <a:cs typeface="Arial" pitchFamily="34" charset="0"/>
              </a:rPr>
              <a:t>Khi nhaø coù khaùch</a:t>
            </a:r>
            <a:endParaRPr lang="en-US" sz="4000" b="1">
              <a:solidFill>
                <a:srgbClr val="0000CC"/>
              </a:solidFill>
              <a:latin typeface="VNI-Avo" pitchFamily="2" charset="0"/>
              <a:cs typeface="Arial" pitchFamily="34" charset="0"/>
            </a:endParaRPr>
          </a:p>
        </p:txBody>
      </p:sp>
      <p:grpSp>
        <p:nvGrpSpPr>
          <p:cNvPr id="15" name="Group 14"/>
          <p:cNvGrpSpPr/>
          <p:nvPr/>
        </p:nvGrpSpPr>
        <p:grpSpPr>
          <a:xfrm>
            <a:off x="4539228" y="149572"/>
            <a:ext cx="6511719" cy="1770073"/>
            <a:chOff x="4539228" y="210532"/>
            <a:chExt cx="6511719" cy="1770073"/>
          </a:xfrm>
        </p:grpSpPr>
        <p:grpSp>
          <p:nvGrpSpPr>
            <p:cNvPr id="16" name="Group 15"/>
            <p:cNvGrpSpPr/>
            <p:nvPr/>
          </p:nvGrpSpPr>
          <p:grpSpPr>
            <a:xfrm>
              <a:off x="4539228" y="210532"/>
              <a:ext cx="6511719" cy="1770073"/>
              <a:chOff x="4539228" y="210532"/>
              <a:chExt cx="6511719" cy="1770073"/>
            </a:xfrm>
          </p:grpSpPr>
          <p:sp>
            <p:nvSpPr>
              <p:cNvPr id="19" name="TextBox 18"/>
              <p:cNvSpPr txBox="1"/>
              <p:nvPr/>
            </p:nvSpPr>
            <p:spPr>
              <a:xfrm>
                <a:off x="5486400" y="1334274"/>
                <a:ext cx="4953000" cy="646331"/>
              </a:xfrm>
              <a:prstGeom prst="rect">
                <a:avLst/>
              </a:prstGeom>
              <a:solidFill>
                <a:schemeClr val="bg1"/>
              </a:solidFill>
            </p:spPr>
            <p:txBody>
              <a:bodyPr wrap="square" rtlCol="0">
                <a:spAutoFit/>
              </a:bodyPr>
              <a:lstStyle/>
              <a:p>
                <a:pPr algn="ctr"/>
                <a:r>
                  <a:rPr lang="en-US" sz="3600" b="1" smtClean="0">
                    <a:solidFill>
                      <a:srgbClr val="0000FF"/>
                    </a:solidFill>
                    <a:effectLst>
                      <a:outerShdw blurRad="38100" dist="38100" dir="2700000" algn="tl">
                        <a:srgbClr val="000000">
                          <a:alpha val="43137"/>
                        </a:srgbClr>
                      </a:outerShdw>
                    </a:effectLst>
                    <a:latin typeface="VNI-Avo" pitchFamily="2" charset="0"/>
                    <a:cs typeface="Arial" pitchFamily="34" charset="0"/>
                  </a:rPr>
                  <a:t>Baøi 56: ep  eâp  ip  up</a:t>
                </a:r>
                <a:endParaRPr lang="en-US" sz="3600" b="1">
                  <a:solidFill>
                    <a:srgbClr val="0000FF"/>
                  </a:solidFill>
                  <a:effectLst>
                    <a:outerShdw blurRad="38100" dist="38100" dir="2700000" algn="tl">
                      <a:srgbClr val="000000">
                        <a:alpha val="43137"/>
                      </a:srgbClr>
                    </a:outerShdw>
                  </a:effectLst>
                  <a:latin typeface="VNI-Avo" pitchFamily="2" charset="0"/>
                  <a:cs typeface="Arial" pitchFamily="34" charset="0"/>
                </a:endParaRPr>
              </a:p>
            </p:txBody>
          </p:sp>
          <p:sp>
            <p:nvSpPr>
              <p:cNvPr id="20" name="TextBox 19"/>
              <p:cNvSpPr txBox="1"/>
              <p:nvPr/>
            </p:nvSpPr>
            <p:spPr>
              <a:xfrm>
                <a:off x="4539228" y="210532"/>
                <a:ext cx="6511719" cy="584775"/>
              </a:xfrm>
              <a:prstGeom prst="rect">
                <a:avLst/>
              </a:prstGeom>
              <a:noFill/>
            </p:spPr>
            <p:txBody>
              <a:bodyPr wrap="none" rtlCol="0">
                <a:spAutoFit/>
              </a:bodyPr>
              <a:lstStyle/>
              <a:p>
                <a:r>
                  <a:rPr lang="en-US" sz="3200" b="1" smtClean="0">
                    <a:solidFill>
                      <a:srgbClr val="0000CC"/>
                    </a:solidFill>
                    <a:latin typeface="VNI-Avo" pitchFamily="2" charset="0"/>
                  </a:rPr>
                  <a:t>Thöù    ngaøy    thaùng    naêm 2021</a:t>
                </a:r>
                <a:endParaRPr lang="en-US" sz="3200" b="1">
                  <a:solidFill>
                    <a:srgbClr val="0000CC"/>
                  </a:solidFill>
                  <a:latin typeface="VNI-Avo" pitchFamily="2" charset="0"/>
                </a:endParaRPr>
              </a:p>
            </p:txBody>
          </p:sp>
          <p:sp>
            <p:nvSpPr>
              <p:cNvPr id="22" name="TextBox 21"/>
              <p:cNvSpPr txBox="1"/>
              <p:nvPr/>
            </p:nvSpPr>
            <p:spPr>
              <a:xfrm>
                <a:off x="6651116" y="743102"/>
                <a:ext cx="2417650" cy="584775"/>
              </a:xfrm>
              <a:prstGeom prst="rect">
                <a:avLst/>
              </a:prstGeom>
              <a:noFill/>
            </p:spPr>
            <p:txBody>
              <a:bodyPr wrap="none" rtlCol="0">
                <a:spAutoFit/>
              </a:bodyPr>
              <a:lstStyle/>
              <a:p>
                <a:r>
                  <a:rPr lang="en-US" sz="3200" b="1" smtClean="0">
                    <a:solidFill>
                      <a:srgbClr val="FF0066"/>
                    </a:solidFill>
                    <a:latin typeface="VNI-Avo" pitchFamily="2" charset="0"/>
                  </a:rPr>
                  <a:t>TIEÁNG VIEÄT</a:t>
                </a:r>
                <a:endParaRPr lang="en-US" sz="3200" b="1">
                  <a:solidFill>
                    <a:srgbClr val="FF0066"/>
                  </a:solidFill>
                  <a:latin typeface="VNI-Avo" pitchFamily="2" charset="0"/>
                </a:endParaRPr>
              </a:p>
            </p:txBody>
          </p:sp>
        </p:grpSp>
        <p:cxnSp>
          <p:nvCxnSpPr>
            <p:cNvPr id="17" name="Straight Connector 16"/>
            <p:cNvCxnSpPr/>
            <p:nvPr/>
          </p:nvCxnSpPr>
          <p:spPr>
            <a:xfrm>
              <a:off x="6751320"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750" t="28222" r="6250" b="21778"/>
          <a:stretch/>
        </p:blipFill>
        <p:spPr bwMode="auto">
          <a:xfrm>
            <a:off x="3090910" y="3093720"/>
            <a:ext cx="9743979" cy="583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715129"/>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023372" y="2133600"/>
            <a:ext cx="2862828" cy="914400"/>
            <a:chOff x="1785372" y="2133600"/>
            <a:chExt cx="2862828" cy="914400"/>
          </a:xfrm>
          <a:solidFill>
            <a:srgbClr val="00B050"/>
          </a:solidFill>
        </p:grpSpPr>
        <p:sp>
          <p:nvSpPr>
            <p:cNvPr id="12" name="Rounded Rectangle 11"/>
            <p:cNvSpPr/>
            <p:nvPr/>
          </p:nvSpPr>
          <p:spPr>
            <a:xfrm>
              <a:off x="1785372" y="2133600"/>
              <a:ext cx="2862828" cy="914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28801" y="2286000"/>
              <a:ext cx="2710427" cy="584775"/>
            </a:xfrm>
            <a:prstGeom prst="rect">
              <a:avLst/>
            </a:prstGeom>
            <a:grpFill/>
          </p:spPr>
          <p:txBody>
            <a:bodyPr wrap="square" rtlCol="0">
              <a:spAutoFit/>
            </a:bodyPr>
            <a:lstStyle/>
            <a:p>
              <a:pPr algn="just"/>
              <a:r>
                <a:rPr lang="en-US" sz="3200" b="1" smtClean="0">
                  <a:solidFill>
                    <a:schemeClr val="bg1"/>
                  </a:solidFill>
                  <a:latin typeface="VNI-Avo" pitchFamily="2" charset="0"/>
                  <a:ea typeface="Arial-Rounded" panose="020B0500000000000000" pitchFamily="34" charset="0"/>
                  <a:cs typeface="Arial" pitchFamily="34" charset="0"/>
                </a:rPr>
                <a:t>6. Vaän duïng</a:t>
              </a:r>
              <a:endParaRPr lang="en-US" sz="3200" b="1" dirty="0">
                <a:solidFill>
                  <a:schemeClr val="bg1"/>
                </a:solidFill>
                <a:latin typeface="VNI-Avo" pitchFamily="2" charset="0"/>
                <a:ea typeface="Arial-Rounded" panose="020B0500000000000000" pitchFamily="34" charset="0"/>
                <a:cs typeface="Arial" pitchFamily="34" charset="0"/>
              </a:endParaRPr>
            </a:p>
          </p:txBody>
        </p:sp>
      </p:grpSp>
      <p:sp>
        <p:nvSpPr>
          <p:cNvPr id="14" name="TextBox 13"/>
          <p:cNvSpPr txBox="1"/>
          <p:nvPr/>
        </p:nvSpPr>
        <p:spPr>
          <a:xfrm>
            <a:off x="1066802" y="3200400"/>
            <a:ext cx="14325598" cy="2123658"/>
          </a:xfrm>
          <a:prstGeom prst="rect">
            <a:avLst/>
          </a:prstGeom>
          <a:noFill/>
        </p:spPr>
        <p:txBody>
          <a:bodyPr wrap="square" rtlCol="0">
            <a:spAutoFit/>
          </a:bodyPr>
          <a:lstStyle/>
          <a:p>
            <a:pPr algn="ctr"/>
            <a:r>
              <a:rPr lang="en-US" sz="4400" b="1" smtClean="0">
                <a:solidFill>
                  <a:srgbClr val="0000CC"/>
                </a:solidFill>
                <a:latin typeface="VNI-Avo" pitchFamily="2" charset="0"/>
                <a:ea typeface="Arial-Rounded" panose="020B0500000000000000" pitchFamily="34" charset="0"/>
                <a:cs typeface="Arial" pitchFamily="34" charset="0"/>
              </a:rPr>
              <a:t>Giaùo vieân cho hoïc sinh chia nhoùm vaø duøng theû chöõ caùi ñeå gheùp caùc töø vöøa hoïc. Nhoùm naøo gheùp ñuùng vaø nhanh seõ ñöôïc tuyeân döông hoaëc thöôûng</a:t>
            </a:r>
            <a:endParaRPr lang="en-US" sz="4400" b="1" dirty="0">
              <a:solidFill>
                <a:srgbClr val="0000CC"/>
              </a:solidFill>
              <a:latin typeface="VNI-Avo" pitchFamily="2" charset="0"/>
              <a:ea typeface="Arial-Rounded" panose="020B0500000000000000" pitchFamily="34" charset="0"/>
              <a:cs typeface="Arial" pitchFamily="34" charset="0"/>
            </a:endParaRPr>
          </a:p>
        </p:txBody>
      </p:sp>
      <p:sp>
        <p:nvSpPr>
          <p:cNvPr id="21" name="TextBox 20"/>
          <p:cNvSpPr txBox="1"/>
          <p:nvPr/>
        </p:nvSpPr>
        <p:spPr>
          <a:xfrm>
            <a:off x="1389658" y="6012679"/>
            <a:ext cx="2920992" cy="738664"/>
          </a:xfrm>
          <a:prstGeom prst="rect">
            <a:avLst/>
          </a:prstGeom>
          <a:solidFill>
            <a:srgbClr val="FFFF00"/>
          </a:solidFill>
          <a:ln>
            <a:solidFill>
              <a:srgbClr val="FF0000"/>
            </a:solidFill>
          </a:ln>
        </p:spPr>
        <p:txBody>
          <a:bodyPr wrap="none" rtlCol="0">
            <a:spAutoFit/>
          </a:bodyPr>
          <a:lstStyle/>
          <a:p>
            <a:r>
              <a:rPr lang="en-US" sz="4200" b="1" smtClean="0">
                <a:solidFill>
                  <a:srgbClr val="FF0000"/>
                </a:solidFill>
                <a:latin typeface="VNI-Avo" pitchFamily="2" charset="0"/>
                <a:cs typeface="Arial" pitchFamily="34" charset="0"/>
              </a:rPr>
              <a:t>chieác neïp</a:t>
            </a:r>
            <a:endParaRPr lang="en-US" sz="4200" b="1">
              <a:solidFill>
                <a:srgbClr val="FF0000"/>
              </a:solidFill>
              <a:latin typeface="VNI-Avo" pitchFamily="2" charset="0"/>
              <a:cs typeface="Arial" pitchFamily="34" charset="0"/>
            </a:endParaRPr>
          </a:p>
        </p:txBody>
      </p:sp>
      <p:sp>
        <p:nvSpPr>
          <p:cNvPr id="34" name="TextBox 33"/>
          <p:cNvSpPr txBox="1"/>
          <p:nvPr/>
        </p:nvSpPr>
        <p:spPr>
          <a:xfrm>
            <a:off x="4648199" y="6012681"/>
            <a:ext cx="3314699" cy="738664"/>
          </a:xfrm>
          <a:prstGeom prst="rect">
            <a:avLst/>
          </a:prstGeom>
          <a:solidFill>
            <a:srgbClr val="FFFF00"/>
          </a:solidFill>
          <a:ln>
            <a:solidFill>
              <a:srgbClr val="FF0000"/>
            </a:solidFill>
          </a:ln>
        </p:spPr>
        <p:txBody>
          <a:bodyPr wrap="square" rtlCol="0">
            <a:spAutoFit/>
          </a:bodyPr>
          <a:lstStyle/>
          <a:p>
            <a:r>
              <a:rPr lang="en-US" sz="4200" b="1" smtClean="0">
                <a:solidFill>
                  <a:srgbClr val="FF0000"/>
                </a:solidFill>
                <a:latin typeface="VNI-Avo" pitchFamily="2" charset="0"/>
                <a:cs typeface="Arial" pitchFamily="34" charset="0"/>
              </a:rPr>
              <a:t>neáp nhaên</a:t>
            </a:r>
            <a:endParaRPr lang="en-US" sz="4200" b="1">
              <a:solidFill>
                <a:srgbClr val="FF0000"/>
              </a:solidFill>
              <a:latin typeface="VNI-Avo" pitchFamily="2" charset="0"/>
              <a:cs typeface="Arial" pitchFamily="34" charset="0"/>
            </a:endParaRPr>
          </a:p>
        </p:txBody>
      </p:sp>
      <p:sp>
        <p:nvSpPr>
          <p:cNvPr id="35" name="TextBox 34"/>
          <p:cNvSpPr txBox="1"/>
          <p:nvPr/>
        </p:nvSpPr>
        <p:spPr>
          <a:xfrm>
            <a:off x="8305800" y="6012681"/>
            <a:ext cx="3048000" cy="738664"/>
          </a:xfrm>
          <a:prstGeom prst="rect">
            <a:avLst/>
          </a:prstGeom>
          <a:solidFill>
            <a:srgbClr val="FFFF00"/>
          </a:solidFill>
          <a:ln>
            <a:solidFill>
              <a:srgbClr val="FF0000"/>
            </a:solidFill>
          </a:ln>
        </p:spPr>
        <p:txBody>
          <a:bodyPr wrap="square" rtlCol="0">
            <a:spAutoFit/>
          </a:bodyPr>
          <a:lstStyle/>
          <a:p>
            <a:r>
              <a:rPr lang="en-US" sz="4200" b="1" smtClean="0">
                <a:solidFill>
                  <a:srgbClr val="FF0000"/>
                </a:solidFill>
                <a:latin typeface="VNI-Avo" pitchFamily="2" charset="0"/>
                <a:cs typeface="Arial" pitchFamily="34" charset="0"/>
              </a:rPr>
              <a:t>xeáp haøng</a:t>
            </a:r>
            <a:endParaRPr lang="en-US" sz="4200" b="1">
              <a:solidFill>
                <a:srgbClr val="FF0000"/>
              </a:solidFill>
              <a:latin typeface="VNI-Avo" pitchFamily="2" charset="0"/>
              <a:cs typeface="Arial" pitchFamily="34" charset="0"/>
            </a:endParaRPr>
          </a:p>
        </p:txBody>
      </p:sp>
      <p:sp>
        <p:nvSpPr>
          <p:cNvPr id="36" name="TextBox 35"/>
          <p:cNvSpPr txBox="1"/>
          <p:nvPr/>
        </p:nvSpPr>
        <p:spPr>
          <a:xfrm>
            <a:off x="11979570" y="6012680"/>
            <a:ext cx="2727029" cy="738664"/>
          </a:xfrm>
          <a:prstGeom prst="rect">
            <a:avLst/>
          </a:prstGeom>
          <a:solidFill>
            <a:srgbClr val="FFFF00"/>
          </a:solidFill>
          <a:ln>
            <a:solidFill>
              <a:srgbClr val="FF0000"/>
            </a:solidFill>
          </a:ln>
        </p:spPr>
        <p:txBody>
          <a:bodyPr wrap="square" rtlCol="0">
            <a:spAutoFit/>
          </a:bodyPr>
          <a:lstStyle/>
          <a:p>
            <a:r>
              <a:rPr lang="en-US" sz="4200" b="1">
                <a:solidFill>
                  <a:srgbClr val="FF0000"/>
                </a:solidFill>
                <a:latin typeface="VNI-Avo" pitchFamily="2" charset="0"/>
                <a:cs typeface="Arial" pitchFamily="34" charset="0"/>
              </a:rPr>
              <a:t>ñ</a:t>
            </a:r>
            <a:r>
              <a:rPr lang="en-US" sz="4200" b="1" smtClean="0">
                <a:solidFill>
                  <a:srgbClr val="FF0000"/>
                </a:solidFill>
                <a:latin typeface="VNI-Avo" pitchFamily="2" charset="0"/>
                <a:cs typeface="Arial" pitchFamily="34" charset="0"/>
              </a:rPr>
              <a:t>uoåi kòp</a:t>
            </a:r>
            <a:endParaRPr lang="en-US" sz="4200" b="1">
              <a:solidFill>
                <a:srgbClr val="FF0000"/>
              </a:solidFill>
              <a:latin typeface="VNI-Avo" pitchFamily="2" charset="0"/>
              <a:cs typeface="Arial" pitchFamily="34" charset="0"/>
            </a:endParaRPr>
          </a:p>
        </p:txBody>
      </p:sp>
      <p:sp>
        <p:nvSpPr>
          <p:cNvPr id="37" name="TextBox 36"/>
          <p:cNvSpPr txBox="1"/>
          <p:nvPr/>
        </p:nvSpPr>
        <p:spPr>
          <a:xfrm>
            <a:off x="1389659" y="7696200"/>
            <a:ext cx="2920991" cy="738664"/>
          </a:xfrm>
          <a:prstGeom prst="rect">
            <a:avLst/>
          </a:prstGeom>
          <a:solidFill>
            <a:srgbClr val="FFFF00"/>
          </a:solidFill>
          <a:ln>
            <a:solidFill>
              <a:srgbClr val="FF0000"/>
            </a:solidFill>
          </a:ln>
        </p:spPr>
        <p:txBody>
          <a:bodyPr wrap="square" rtlCol="0">
            <a:spAutoFit/>
          </a:bodyPr>
          <a:lstStyle/>
          <a:p>
            <a:r>
              <a:rPr lang="en-US" sz="4200" b="1" smtClean="0">
                <a:solidFill>
                  <a:srgbClr val="FF0000"/>
                </a:solidFill>
                <a:latin typeface="VNI-Avo" pitchFamily="2" charset="0"/>
                <a:cs typeface="Arial" pitchFamily="34" charset="0"/>
              </a:rPr>
              <a:t>buùp beâ</a:t>
            </a:r>
            <a:endParaRPr lang="en-US" sz="4200" b="1">
              <a:solidFill>
                <a:srgbClr val="FF0000"/>
              </a:solidFill>
              <a:latin typeface="VNI-Avo" pitchFamily="2" charset="0"/>
              <a:cs typeface="Arial" pitchFamily="34" charset="0"/>
            </a:endParaRPr>
          </a:p>
        </p:txBody>
      </p:sp>
      <p:sp>
        <p:nvSpPr>
          <p:cNvPr id="38" name="TextBox 37"/>
          <p:cNvSpPr txBox="1"/>
          <p:nvPr/>
        </p:nvSpPr>
        <p:spPr>
          <a:xfrm>
            <a:off x="4648200" y="7696200"/>
            <a:ext cx="3314699" cy="738664"/>
          </a:xfrm>
          <a:prstGeom prst="rect">
            <a:avLst/>
          </a:prstGeom>
          <a:solidFill>
            <a:srgbClr val="FFFF00"/>
          </a:solidFill>
          <a:ln>
            <a:solidFill>
              <a:srgbClr val="FF0000"/>
            </a:solidFill>
          </a:ln>
        </p:spPr>
        <p:txBody>
          <a:bodyPr wrap="square" rtlCol="0">
            <a:spAutoFit/>
          </a:bodyPr>
          <a:lstStyle/>
          <a:p>
            <a:r>
              <a:rPr lang="en-US" sz="4200" b="1" smtClean="0">
                <a:solidFill>
                  <a:srgbClr val="FF0000"/>
                </a:solidFill>
                <a:latin typeface="VNI-Avo" pitchFamily="2" charset="0"/>
                <a:cs typeface="Arial" pitchFamily="34" charset="0"/>
              </a:rPr>
              <a:t>nhòp nhaøng</a:t>
            </a:r>
            <a:endParaRPr lang="en-US" sz="4200" b="1">
              <a:solidFill>
                <a:srgbClr val="FF0000"/>
              </a:solidFill>
              <a:latin typeface="VNI-Avo" pitchFamily="2" charset="0"/>
              <a:cs typeface="Arial" pitchFamily="34" charset="0"/>
            </a:endParaRPr>
          </a:p>
        </p:txBody>
      </p:sp>
      <p:sp>
        <p:nvSpPr>
          <p:cNvPr id="39" name="TextBox 38"/>
          <p:cNvSpPr txBox="1"/>
          <p:nvPr/>
        </p:nvSpPr>
        <p:spPr>
          <a:xfrm>
            <a:off x="8305800" y="7696199"/>
            <a:ext cx="3048000" cy="738664"/>
          </a:xfrm>
          <a:prstGeom prst="rect">
            <a:avLst/>
          </a:prstGeom>
          <a:solidFill>
            <a:srgbClr val="FFFF00"/>
          </a:solidFill>
          <a:ln>
            <a:solidFill>
              <a:srgbClr val="FF0000"/>
            </a:solidFill>
          </a:ln>
        </p:spPr>
        <p:txBody>
          <a:bodyPr wrap="square" rtlCol="0">
            <a:spAutoFit/>
          </a:bodyPr>
          <a:lstStyle/>
          <a:p>
            <a:r>
              <a:rPr lang="en-US" sz="4200" b="1" smtClean="0">
                <a:solidFill>
                  <a:srgbClr val="FF0000"/>
                </a:solidFill>
                <a:latin typeface="VNI-Avo" pitchFamily="2" charset="0"/>
                <a:cs typeface="Arial" pitchFamily="34" charset="0"/>
              </a:rPr>
              <a:t>xinh ñeïp</a:t>
            </a:r>
            <a:endParaRPr lang="en-US" sz="4200" b="1">
              <a:solidFill>
                <a:srgbClr val="FF0000"/>
              </a:solidFill>
              <a:latin typeface="VNI-Avo" pitchFamily="2" charset="0"/>
              <a:cs typeface="Arial" pitchFamily="34" charset="0"/>
            </a:endParaRPr>
          </a:p>
        </p:txBody>
      </p:sp>
      <p:sp>
        <p:nvSpPr>
          <p:cNvPr id="40" name="TextBox 39"/>
          <p:cNvSpPr txBox="1"/>
          <p:nvPr/>
        </p:nvSpPr>
        <p:spPr>
          <a:xfrm>
            <a:off x="12010051" y="7673160"/>
            <a:ext cx="2696549" cy="738664"/>
          </a:xfrm>
          <a:prstGeom prst="rect">
            <a:avLst/>
          </a:prstGeom>
          <a:solidFill>
            <a:srgbClr val="FFFF00"/>
          </a:solidFill>
          <a:ln>
            <a:solidFill>
              <a:srgbClr val="FF0000"/>
            </a:solidFill>
          </a:ln>
        </p:spPr>
        <p:txBody>
          <a:bodyPr wrap="square" rtlCol="0">
            <a:spAutoFit/>
          </a:bodyPr>
          <a:lstStyle/>
          <a:p>
            <a:r>
              <a:rPr lang="en-US" sz="4200" b="1" smtClean="0">
                <a:solidFill>
                  <a:srgbClr val="FF0000"/>
                </a:solidFill>
                <a:latin typeface="VNI-Avo" pitchFamily="2" charset="0"/>
                <a:cs typeface="Arial" pitchFamily="34" charset="0"/>
              </a:rPr>
              <a:t>suùp noùng</a:t>
            </a:r>
            <a:endParaRPr lang="en-US" sz="4200" b="1">
              <a:solidFill>
                <a:srgbClr val="FF0000"/>
              </a:solidFill>
              <a:latin typeface="VNI-Avo" pitchFamily="2" charset="0"/>
              <a:cs typeface="Arial" pitchFamily="34" charset="0"/>
            </a:endParaRPr>
          </a:p>
        </p:txBody>
      </p:sp>
      <p:grpSp>
        <p:nvGrpSpPr>
          <p:cNvPr id="20" name="Group 19"/>
          <p:cNvGrpSpPr/>
          <p:nvPr/>
        </p:nvGrpSpPr>
        <p:grpSpPr>
          <a:xfrm>
            <a:off x="4539228" y="149572"/>
            <a:ext cx="6511719" cy="1770073"/>
            <a:chOff x="4539228" y="210532"/>
            <a:chExt cx="6511719" cy="1770073"/>
          </a:xfrm>
        </p:grpSpPr>
        <p:grpSp>
          <p:nvGrpSpPr>
            <p:cNvPr id="22" name="Group 21"/>
            <p:cNvGrpSpPr/>
            <p:nvPr/>
          </p:nvGrpSpPr>
          <p:grpSpPr>
            <a:xfrm>
              <a:off x="4539228" y="210532"/>
              <a:ext cx="6511719" cy="1770073"/>
              <a:chOff x="4539228" y="210532"/>
              <a:chExt cx="6511719" cy="1770073"/>
            </a:xfrm>
          </p:grpSpPr>
          <p:sp>
            <p:nvSpPr>
              <p:cNvPr id="30" name="TextBox 29"/>
              <p:cNvSpPr txBox="1"/>
              <p:nvPr/>
            </p:nvSpPr>
            <p:spPr>
              <a:xfrm>
                <a:off x="5486400" y="1334274"/>
                <a:ext cx="4953000" cy="646331"/>
              </a:xfrm>
              <a:prstGeom prst="rect">
                <a:avLst/>
              </a:prstGeom>
              <a:solidFill>
                <a:schemeClr val="bg1"/>
              </a:solidFill>
            </p:spPr>
            <p:txBody>
              <a:bodyPr wrap="square" rtlCol="0">
                <a:spAutoFit/>
              </a:bodyPr>
              <a:lstStyle/>
              <a:p>
                <a:pPr algn="ctr"/>
                <a:r>
                  <a:rPr lang="en-US" sz="3600" b="1" smtClean="0">
                    <a:solidFill>
                      <a:srgbClr val="0000FF"/>
                    </a:solidFill>
                    <a:effectLst>
                      <a:outerShdw blurRad="38100" dist="38100" dir="2700000" algn="tl">
                        <a:srgbClr val="000000">
                          <a:alpha val="43137"/>
                        </a:srgbClr>
                      </a:outerShdw>
                    </a:effectLst>
                    <a:latin typeface="VNI-Avo" pitchFamily="2" charset="0"/>
                    <a:cs typeface="Arial" pitchFamily="34" charset="0"/>
                  </a:rPr>
                  <a:t>Baøi 56: ep  eâp  ip  up</a:t>
                </a:r>
                <a:endParaRPr lang="en-US" sz="3600" b="1">
                  <a:solidFill>
                    <a:srgbClr val="0000FF"/>
                  </a:solidFill>
                  <a:effectLst>
                    <a:outerShdw blurRad="38100" dist="38100" dir="2700000" algn="tl">
                      <a:srgbClr val="000000">
                        <a:alpha val="43137"/>
                      </a:srgbClr>
                    </a:outerShdw>
                  </a:effectLst>
                  <a:latin typeface="VNI-Avo" pitchFamily="2" charset="0"/>
                  <a:cs typeface="Arial" pitchFamily="34" charset="0"/>
                </a:endParaRPr>
              </a:p>
            </p:txBody>
          </p:sp>
          <p:sp>
            <p:nvSpPr>
              <p:cNvPr id="31" name="TextBox 30"/>
              <p:cNvSpPr txBox="1"/>
              <p:nvPr/>
            </p:nvSpPr>
            <p:spPr>
              <a:xfrm>
                <a:off x="4539228" y="210532"/>
                <a:ext cx="6511719" cy="584775"/>
              </a:xfrm>
              <a:prstGeom prst="rect">
                <a:avLst/>
              </a:prstGeom>
              <a:noFill/>
            </p:spPr>
            <p:txBody>
              <a:bodyPr wrap="none" rtlCol="0">
                <a:spAutoFit/>
              </a:bodyPr>
              <a:lstStyle/>
              <a:p>
                <a:r>
                  <a:rPr lang="en-US" sz="3200" b="1" smtClean="0">
                    <a:solidFill>
                      <a:srgbClr val="0000CC"/>
                    </a:solidFill>
                    <a:latin typeface="VNI-Avo" pitchFamily="2" charset="0"/>
                  </a:rPr>
                  <a:t>Thöù    ngaøy    thaùng    naêm 2021</a:t>
                </a:r>
                <a:endParaRPr lang="en-US" sz="3200" b="1">
                  <a:solidFill>
                    <a:srgbClr val="0000CC"/>
                  </a:solidFill>
                  <a:latin typeface="VNI-Avo" pitchFamily="2" charset="0"/>
                </a:endParaRPr>
              </a:p>
            </p:txBody>
          </p:sp>
          <p:sp>
            <p:nvSpPr>
              <p:cNvPr id="32" name="TextBox 31"/>
              <p:cNvSpPr txBox="1"/>
              <p:nvPr/>
            </p:nvSpPr>
            <p:spPr>
              <a:xfrm>
                <a:off x="6651116" y="743102"/>
                <a:ext cx="2417650" cy="584775"/>
              </a:xfrm>
              <a:prstGeom prst="rect">
                <a:avLst/>
              </a:prstGeom>
              <a:noFill/>
            </p:spPr>
            <p:txBody>
              <a:bodyPr wrap="none" rtlCol="0">
                <a:spAutoFit/>
              </a:bodyPr>
              <a:lstStyle/>
              <a:p>
                <a:r>
                  <a:rPr lang="en-US" sz="3200" b="1" smtClean="0">
                    <a:solidFill>
                      <a:srgbClr val="FF0066"/>
                    </a:solidFill>
                    <a:latin typeface="VNI-Avo" pitchFamily="2" charset="0"/>
                  </a:rPr>
                  <a:t>TIEÁNG VIEÄT</a:t>
                </a:r>
                <a:endParaRPr lang="en-US" sz="3200" b="1">
                  <a:solidFill>
                    <a:srgbClr val="FF0066"/>
                  </a:solidFill>
                  <a:latin typeface="VNI-Avo" pitchFamily="2" charset="0"/>
                </a:endParaRPr>
              </a:p>
            </p:txBody>
          </p:sp>
        </p:grpSp>
        <p:cxnSp>
          <p:nvCxnSpPr>
            <p:cNvPr id="29" name="Straight Connector 28"/>
            <p:cNvCxnSpPr/>
            <p:nvPr/>
          </p:nvCxnSpPr>
          <p:spPr>
            <a:xfrm>
              <a:off x="6751320"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942755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4"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388938"/>
            <a:ext cx="14668500"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6375" y="3657600"/>
            <a:ext cx="15354300"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pic>
        <p:nvPicPr>
          <p:cNvPr id="9220" name="Picture 4"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236788"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01563" y="6604000"/>
            <a:ext cx="3500437"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a:spLocks noChangeArrowheads="1"/>
          </p:cNvSpPr>
          <p:nvPr/>
        </p:nvSpPr>
        <p:spPr bwMode="auto">
          <a:xfrm>
            <a:off x="914400" y="5999945"/>
            <a:ext cx="3200400" cy="76944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smtClean="0">
                <a:solidFill>
                  <a:srgbClr val="FFFF00"/>
                </a:solidFill>
                <a:latin typeface="VNI-Avo" pitchFamily="2" charset="0"/>
                <a:cs typeface="Times New Roman" pitchFamily="18" charset="0"/>
              </a:rPr>
              <a:t>möùt sen</a:t>
            </a:r>
            <a:endParaRPr lang="en-US" sz="4400" b="1">
              <a:solidFill>
                <a:srgbClr val="FFFF00"/>
              </a:solidFill>
              <a:latin typeface="VNI-Avo" pitchFamily="2" charset="0"/>
              <a:cs typeface="Times New Roman" pitchFamily="18" charset="0"/>
            </a:endParaRPr>
          </a:p>
        </p:txBody>
      </p:sp>
      <p:sp>
        <p:nvSpPr>
          <p:cNvPr id="24" name="TextBox 23"/>
          <p:cNvSpPr txBox="1">
            <a:spLocks noChangeArrowheads="1"/>
          </p:cNvSpPr>
          <p:nvPr/>
        </p:nvSpPr>
        <p:spPr bwMode="auto">
          <a:xfrm>
            <a:off x="914400" y="2803214"/>
            <a:ext cx="3200400" cy="769441"/>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smtClean="0">
                <a:solidFill>
                  <a:srgbClr val="FFFF00"/>
                </a:solidFill>
                <a:latin typeface="VNI-Avo" pitchFamily="2" charset="0"/>
                <a:cs typeface="Times New Roman" pitchFamily="18" charset="0"/>
              </a:rPr>
              <a:t>neùt chöõ</a:t>
            </a:r>
            <a:endParaRPr lang="en-US" sz="4400" b="1">
              <a:solidFill>
                <a:srgbClr val="FFFF00"/>
              </a:solidFill>
              <a:latin typeface="VNI-Avo" pitchFamily="2" charset="0"/>
              <a:cs typeface="Times New Roman" pitchFamily="18" charset="0"/>
            </a:endParaRPr>
          </a:p>
        </p:txBody>
      </p:sp>
      <p:sp>
        <p:nvSpPr>
          <p:cNvPr id="25" name="TextBox 24"/>
          <p:cNvSpPr txBox="1">
            <a:spLocks noChangeArrowheads="1"/>
          </p:cNvSpPr>
          <p:nvPr/>
        </p:nvSpPr>
        <p:spPr bwMode="auto">
          <a:xfrm>
            <a:off x="4876800" y="2782004"/>
            <a:ext cx="3200400" cy="769441"/>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smtClean="0">
                <a:solidFill>
                  <a:srgbClr val="FFFF00"/>
                </a:solidFill>
                <a:latin typeface="VNI-Avo" pitchFamily="2" charset="0"/>
                <a:cs typeface="Times New Roman" pitchFamily="18" charset="0"/>
              </a:rPr>
              <a:t>hoài hoäp</a:t>
            </a:r>
            <a:endParaRPr lang="en-US" sz="4400" b="1">
              <a:solidFill>
                <a:srgbClr val="FFFF00"/>
              </a:solidFill>
              <a:latin typeface="VNI-Avo" pitchFamily="2" charset="0"/>
              <a:cs typeface="Times New Roman" pitchFamily="18" charset="0"/>
            </a:endParaRPr>
          </a:p>
        </p:txBody>
      </p:sp>
      <p:sp>
        <p:nvSpPr>
          <p:cNvPr id="28" name="TextBox 27"/>
          <p:cNvSpPr txBox="1">
            <a:spLocks noChangeArrowheads="1"/>
          </p:cNvSpPr>
          <p:nvPr/>
        </p:nvSpPr>
        <p:spPr bwMode="auto">
          <a:xfrm>
            <a:off x="4876800" y="5988147"/>
            <a:ext cx="3200400" cy="769441"/>
          </a:xfrm>
          <a:prstGeom prst="rect">
            <a:avLst/>
          </a:prstGeom>
          <a:solidFill>
            <a:srgbClr val="66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smtClean="0">
                <a:solidFill>
                  <a:srgbClr val="FFFF00"/>
                </a:solidFill>
                <a:latin typeface="VNI-Avo" pitchFamily="2" charset="0"/>
                <a:cs typeface="Times New Roman" pitchFamily="18" charset="0"/>
              </a:rPr>
              <a:t>tia chôùp</a:t>
            </a:r>
            <a:endParaRPr lang="en-US" sz="4400" b="1">
              <a:solidFill>
                <a:srgbClr val="FFFF00"/>
              </a:solidFill>
              <a:latin typeface="VNI-Avo" pitchFamily="2" charset="0"/>
              <a:cs typeface="Times New Roman" pitchFamily="18" charset="0"/>
            </a:endParaRPr>
          </a:p>
        </p:txBody>
      </p:sp>
      <p:sp>
        <p:nvSpPr>
          <p:cNvPr id="31" name="TextBox 30"/>
          <p:cNvSpPr txBox="1">
            <a:spLocks noChangeArrowheads="1"/>
          </p:cNvSpPr>
          <p:nvPr/>
        </p:nvSpPr>
        <p:spPr bwMode="auto">
          <a:xfrm>
            <a:off x="2939028" y="4412290"/>
            <a:ext cx="3200400" cy="769441"/>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smtClean="0">
                <a:solidFill>
                  <a:srgbClr val="FFFF00"/>
                </a:solidFill>
                <a:latin typeface="VNI-Avo" pitchFamily="2" charset="0"/>
                <a:cs typeface="Times New Roman" pitchFamily="18" charset="0"/>
              </a:rPr>
              <a:t>gaëp gôõ</a:t>
            </a:r>
            <a:endParaRPr lang="en-US" sz="4400" b="1">
              <a:solidFill>
                <a:srgbClr val="FFFF00"/>
              </a:solidFill>
              <a:latin typeface="VNI-Avo" pitchFamily="2" charset="0"/>
              <a:cs typeface="Times New Roman" pitchFamily="18" charset="0"/>
            </a:endParaRPr>
          </a:p>
        </p:txBody>
      </p:sp>
      <p:grpSp>
        <p:nvGrpSpPr>
          <p:cNvPr id="32" name="Group 31"/>
          <p:cNvGrpSpPr/>
          <p:nvPr/>
        </p:nvGrpSpPr>
        <p:grpSpPr>
          <a:xfrm>
            <a:off x="4539228" y="149572"/>
            <a:ext cx="6511719" cy="1770073"/>
            <a:chOff x="4539228" y="210532"/>
            <a:chExt cx="6511719" cy="1770073"/>
          </a:xfrm>
        </p:grpSpPr>
        <p:grpSp>
          <p:nvGrpSpPr>
            <p:cNvPr id="33" name="Group 32"/>
            <p:cNvGrpSpPr/>
            <p:nvPr/>
          </p:nvGrpSpPr>
          <p:grpSpPr>
            <a:xfrm>
              <a:off x="4539228" y="210532"/>
              <a:ext cx="6511719" cy="1770073"/>
              <a:chOff x="4539228" y="210532"/>
              <a:chExt cx="6511719" cy="1770073"/>
            </a:xfrm>
          </p:grpSpPr>
          <p:sp>
            <p:nvSpPr>
              <p:cNvPr id="35" name="TextBox 34"/>
              <p:cNvSpPr txBox="1"/>
              <p:nvPr/>
            </p:nvSpPr>
            <p:spPr>
              <a:xfrm>
                <a:off x="5674725" y="1334274"/>
                <a:ext cx="4459875" cy="646331"/>
              </a:xfrm>
              <a:prstGeom prst="rect">
                <a:avLst/>
              </a:prstGeom>
              <a:solidFill>
                <a:schemeClr val="bg1"/>
              </a:solidFill>
            </p:spPr>
            <p:txBody>
              <a:bodyPr wrap="none" rtlCol="0">
                <a:spAutoFit/>
              </a:bodyPr>
              <a:lstStyle/>
              <a:p>
                <a:r>
                  <a:rPr lang="en-US" sz="3600" b="1" smtClean="0">
                    <a:solidFill>
                      <a:srgbClr val="0000FF"/>
                    </a:solidFill>
                    <a:effectLst>
                      <a:outerShdw blurRad="38100" dist="38100" dir="2700000" algn="tl">
                        <a:srgbClr val="000000">
                          <a:alpha val="43137"/>
                        </a:srgbClr>
                      </a:outerShdw>
                    </a:effectLst>
                    <a:latin typeface="VNI-Avo" pitchFamily="2" charset="0"/>
                    <a:cs typeface="Arial" pitchFamily="34" charset="0"/>
                  </a:rPr>
                  <a:t>TROØ CHÔI HAÙI QUAÛ</a:t>
                </a:r>
                <a:endParaRPr lang="en-US" sz="3600" b="1">
                  <a:solidFill>
                    <a:srgbClr val="0000FF"/>
                  </a:solidFill>
                  <a:effectLst>
                    <a:outerShdw blurRad="38100" dist="38100" dir="2700000" algn="tl">
                      <a:srgbClr val="000000">
                        <a:alpha val="43137"/>
                      </a:srgbClr>
                    </a:outerShdw>
                  </a:effectLst>
                  <a:latin typeface="VNI-Avo" pitchFamily="2" charset="0"/>
                  <a:cs typeface="Arial" pitchFamily="34" charset="0"/>
                </a:endParaRPr>
              </a:p>
            </p:txBody>
          </p:sp>
          <p:sp>
            <p:nvSpPr>
              <p:cNvPr id="36" name="TextBox 35"/>
              <p:cNvSpPr txBox="1"/>
              <p:nvPr/>
            </p:nvSpPr>
            <p:spPr>
              <a:xfrm>
                <a:off x="4539228" y="210532"/>
                <a:ext cx="6511719" cy="584775"/>
              </a:xfrm>
              <a:prstGeom prst="rect">
                <a:avLst/>
              </a:prstGeom>
              <a:noFill/>
            </p:spPr>
            <p:txBody>
              <a:bodyPr wrap="none" rtlCol="0">
                <a:spAutoFit/>
              </a:bodyPr>
              <a:lstStyle/>
              <a:p>
                <a:r>
                  <a:rPr lang="en-US" sz="3200" b="1" smtClean="0">
                    <a:solidFill>
                      <a:srgbClr val="0000CC"/>
                    </a:solidFill>
                    <a:latin typeface="VNI-Avo" pitchFamily="2" charset="0"/>
                  </a:rPr>
                  <a:t>Thöù    ngaøy    thaùng    naêm 2021</a:t>
                </a:r>
                <a:endParaRPr lang="en-US" sz="3200" b="1">
                  <a:solidFill>
                    <a:srgbClr val="0000CC"/>
                  </a:solidFill>
                  <a:latin typeface="VNI-Avo" pitchFamily="2" charset="0"/>
                </a:endParaRPr>
              </a:p>
            </p:txBody>
          </p:sp>
          <p:sp>
            <p:nvSpPr>
              <p:cNvPr id="37" name="TextBox 36"/>
              <p:cNvSpPr txBox="1"/>
              <p:nvPr/>
            </p:nvSpPr>
            <p:spPr>
              <a:xfrm>
                <a:off x="6651116" y="743102"/>
                <a:ext cx="2417650" cy="584775"/>
              </a:xfrm>
              <a:prstGeom prst="rect">
                <a:avLst/>
              </a:prstGeom>
              <a:noFill/>
            </p:spPr>
            <p:txBody>
              <a:bodyPr wrap="none" rtlCol="0">
                <a:spAutoFit/>
              </a:bodyPr>
              <a:lstStyle/>
              <a:p>
                <a:r>
                  <a:rPr lang="en-US" sz="3200" b="1" smtClean="0">
                    <a:solidFill>
                      <a:srgbClr val="FF0066"/>
                    </a:solidFill>
                    <a:latin typeface="VNI-Avo" pitchFamily="2" charset="0"/>
                  </a:rPr>
                  <a:t>TIEÁNG VIEÄT</a:t>
                </a:r>
                <a:endParaRPr lang="en-US" sz="3200" b="1">
                  <a:solidFill>
                    <a:srgbClr val="FF0066"/>
                  </a:solidFill>
                  <a:latin typeface="VNI-Avo" pitchFamily="2" charset="0"/>
                </a:endParaRPr>
              </a:p>
            </p:txBody>
          </p:sp>
        </p:grpSp>
        <p:cxnSp>
          <p:nvCxnSpPr>
            <p:cNvPr id="34" name="Straight Connector 33"/>
            <p:cNvCxnSpPr/>
            <p:nvPr/>
          </p:nvCxnSpPr>
          <p:spPr>
            <a:xfrm>
              <a:off x="6751320"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659" t="3709" r="12407" b="7200"/>
          <a:stretch/>
        </p:blipFill>
        <p:spPr>
          <a:xfrm>
            <a:off x="13022761" y="6288652"/>
            <a:ext cx="2141220" cy="224028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1412" y="6231287"/>
            <a:ext cx="2218588" cy="2297646"/>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9853" t="13823" r="8800" b="12978"/>
          <a:stretch/>
        </p:blipFill>
        <p:spPr>
          <a:xfrm>
            <a:off x="11201400" y="4412290"/>
            <a:ext cx="2259185" cy="2032918"/>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5476"/>
          <a:stretch/>
        </p:blipFill>
        <p:spPr>
          <a:xfrm>
            <a:off x="13068481" y="2209800"/>
            <a:ext cx="2596917" cy="195627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5174" y="2492919"/>
            <a:ext cx="2291064" cy="1704821"/>
          </a:xfrm>
          <a:prstGeom prst="rect">
            <a:avLst/>
          </a:prstGeom>
        </p:spPr>
      </p:pic>
      <p:sp>
        <p:nvSpPr>
          <p:cNvPr id="38" name="TextBox 37"/>
          <p:cNvSpPr txBox="1"/>
          <p:nvPr/>
        </p:nvSpPr>
        <p:spPr>
          <a:xfrm>
            <a:off x="9351237" y="8499533"/>
            <a:ext cx="1882247" cy="523220"/>
          </a:xfrm>
          <a:prstGeom prst="rect">
            <a:avLst/>
          </a:prstGeom>
          <a:noFill/>
        </p:spPr>
        <p:txBody>
          <a:bodyPr wrap="none" rtlCol="0">
            <a:spAutoFit/>
          </a:bodyPr>
          <a:lstStyle/>
          <a:p>
            <a:r>
              <a:rPr lang="en-US" sz="2800" b="1" smtClean="0">
                <a:solidFill>
                  <a:srgbClr val="FF0000"/>
                </a:solidFill>
                <a:latin typeface="VNI-Avo" pitchFamily="2" charset="0"/>
                <a:cs typeface="Arial" pitchFamily="34" charset="0"/>
              </a:rPr>
              <a:t>Quaû cam</a:t>
            </a:r>
            <a:endParaRPr lang="en-US" sz="2800" b="1">
              <a:solidFill>
                <a:srgbClr val="FF0000"/>
              </a:solidFill>
              <a:latin typeface="VNI-Avo" pitchFamily="2" charset="0"/>
              <a:cs typeface="Arial" pitchFamily="34" charset="0"/>
            </a:endParaRPr>
          </a:p>
        </p:txBody>
      </p:sp>
      <p:sp>
        <p:nvSpPr>
          <p:cNvPr id="39" name="TextBox 38"/>
          <p:cNvSpPr txBox="1"/>
          <p:nvPr/>
        </p:nvSpPr>
        <p:spPr>
          <a:xfrm>
            <a:off x="9380384" y="4197740"/>
            <a:ext cx="1880643" cy="523220"/>
          </a:xfrm>
          <a:prstGeom prst="rect">
            <a:avLst/>
          </a:prstGeom>
          <a:noFill/>
        </p:spPr>
        <p:txBody>
          <a:bodyPr wrap="none" rtlCol="0">
            <a:spAutoFit/>
          </a:bodyPr>
          <a:lstStyle/>
          <a:p>
            <a:r>
              <a:rPr lang="en-US" sz="2800" b="1" smtClean="0">
                <a:solidFill>
                  <a:srgbClr val="FF0000"/>
                </a:solidFill>
                <a:latin typeface="VNI-Avo" pitchFamily="2" charset="0"/>
                <a:cs typeface="Arial" pitchFamily="34" charset="0"/>
              </a:rPr>
              <a:t>Quaû maän</a:t>
            </a:r>
            <a:endParaRPr lang="en-US" sz="2800" b="1">
              <a:solidFill>
                <a:srgbClr val="FF0000"/>
              </a:solidFill>
              <a:latin typeface="VNI-Avo" pitchFamily="2" charset="0"/>
              <a:cs typeface="Arial" pitchFamily="34" charset="0"/>
            </a:endParaRPr>
          </a:p>
        </p:txBody>
      </p:sp>
      <p:sp>
        <p:nvSpPr>
          <p:cNvPr id="40" name="TextBox 39"/>
          <p:cNvSpPr txBox="1"/>
          <p:nvPr/>
        </p:nvSpPr>
        <p:spPr>
          <a:xfrm>
            <a:off x="11505424" y="6372868"/>
            <a:ext cx="1524776" cy="523220"/>
          </a:xfrm>
          <a:prstGeom prst="rect">
            <a:avLst/>
          </a:prstGeom>
          <a:noFill/>
        </p:spPr>
        <p:txBody>
          <a:bodyPr wrap="none" rtlCol="0">
            <a:spAutoFit/>
          </a:bodyPr>
          <a:lstStyle/>
          <a:p>
            <a:r>
              <a:rPr lang="en-US" sz="2800" b="1" smtClean="0">
                <a:solidFill>
                  <a:srgbClr val="FF0000"/>
                </a:solidFill>
                <a:latin typeface="VNI-Avo" pitchFamily="2" charset="0"/>
                <a:cs typeface="Arial" pitchFamily="34" charset="0"/>
              </a:rPr>
              <a:t>Quaû na</a:t>
            </a:r>
            <a:endParaRPr lang="en-US" sz="2800" b="1">
              <a:solidFill>
                <a:srgbClr val="FF0000"/>
              </a:solidFill>
              <a:latin typeface="VNI-Avo" pitchFamily="2" charset="0"/>
              <a:cs typeface="Arial" pitchFamily="34" charset="0"/>
            </a:endParaRPr>
          </a:p>
        </p:txBody>
      </p:sp>
      <p:sp>
        <p:nvSpPr>
          <p:cNvPr id="41" name="TextBox 40"/>
          <p:cNvSpPr txBox="1"/>
          <p:nvPr/>
        </p:nvSpPr>
        <p:spPr>
          <a:xfrm>
            <a:off x="13305254" y="4153766"/>
            <a:ext cx="1401346" cy="523220"/>
          </a:xfrm>
          <a:prstGeom prst="rect">
            <a:avLst/>
          </a:prstGeom>
          <a:noFill/>
        </p:spPr>
        <p:txBody>
          <a:bodyPr wrap="none" rtlCol="0">
            <a:spAutoFit/>
          </a:bodyPr>
          <a:lstStyle/>
          <a:p>
            <a:r>
              <a:rPr lang="en-US" sz="2800" b="1" smtClean="0">
                <a:solidFill>
                  <a:srgbClr val="FF0000"/>
                </a:solidFill>
                <a:latin typeface="VNI-Avo" pitchFamily="2" charset="0"/>
                <a:cs typeface="Arial" pitchFamily="34" charset="0"/>
              </a:rPr>
              <a:t>Quaû oåi</a:t>
            </a:r>
            <a:endParaRPr lang="en-US" sz="2800" b="1">
              <a:solidFill>
                <a:srgbClr val="FF0000"/>
              </a:solidFill>
              <a:latin typeface="VNI-Avo" pitchFamily="2" charset="0"/>
              <a:cs typeface="Arial" pitchFamily="34" charset="0"/>
            </a:endParaRPr>
          </a:p>
        </p:txBody>
      </p:sp>
      <p:sp>
        <p:nvSpPr>
          <p:cNvPr id="42" name="TextBox 41"/>
          <p:cNvSpPr txBox="1"/>
          <p:nvPr/>
        </p:nvSpPr>
        <p:spPr>
          <a:xfrm>
            <a:off x="13153049" y="8484966"/>
            <a:ext cx="1664238" cy="523220"/>
          </a:xfrm>
          <a:prstGeom prst="rect">
            <a:avLst/>
          </a:prstGeom>
          <a:noFill/>
        </p:spPr>
        <p:txBody>
          <a:bodyPr wrap="none" rtlCol="0">
            <a:spAutoFit/>
          </a:bodyPr>
          <a:lstStyle/>
          <a:p>
            <a:r>
              <a:rPr lang="en-US" sz="2800" b="1" smtClean="0">
                <a:solidFill>
                  <a:srgbClr val="FF0000"/>
                </a:solidFill>
                <a:latin typeface="VNI-Avo" pitchFamily="2" charset="0"/>
                <a:cs typeface="Arial" pitchFamily="34" charset="0"/>
              </a:rPr>
              <a:t>Quaû taùo</a:t>
            </a:r>
            <a:endParaRPr lang="en-US" sz="2800" b="1">
              <a:solidFill>
                <a:srgbClr val="FF0000"/>
              </a:solidFill>
              <a:latin typeface="VNI-Avo" pitchFamily="2" charset="0"/>
              <a:cs typeface="Arial" pitchFamily="34" charset="0"/>
            </a:endParaRP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42"/>
                                        </p:tgtEl>
                                      </p:cBhvr>
                                    </p:animEffect>
                                    <p:set>
                                      <p:cBhvr>
                                        <p:cTn id="15"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par>
                          <p:cTn id="22" fill="hold">
                            <p:stCondLst>
                              <p:cond delay="500"/>
                            </p:stCondLst>
                            <p:childTnLst>
                              <p:par>
                                <p:cTn id="23" presetID="10" presetClass="exit" presetSubtype="0" fill="hold" nodeType="after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par>
                          <p:cTn id="26" fill="hold">
                            <p:stCondLst>
                              <p:cond delay="1000"/>
                            </p:stCondLst>
                            <p:childTnLst>
                              <p:par>
                                <p:cTn id="27" presetID="10" presetClass="exit" presetSubtype="0" fill="hold" grpId="0" nodeType="afterEffect">
                                  <p:stCondLst>
                                    <p:cond delay="0"/>
                                  </p:stCondLst>
                                  <p:childTnLst>
                                    <p:animEffect transition="out" filter="fade">
                                      <p:cBhvr>
                                        <p:cTn id="28" dur="500"/>
                                        <p:tgtEl>
                                          <p:spTgt spid="38"/>
                                        </p:tgtEl>
                                      </p:cBhvr>
                                    </p:animEffect>
                                    <p:set>
                                      <p:cBhvr>
                                        <p:cTn id="2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500"/>
                            </p:stCondLst>
                            <p:childTnLst>
                              <p:par>
                                <p:cTn id="37" presetID="10" presetClass="exit" presetSubtype="0" fill="hold" nodeType="afterEffect">
                                  <p:stCondLst>
                                    <p:cond delay="0"/>
                                  </p:stCondLst>
                                  <p:childTnLst>
                                    <p:animEffect transition="out" filter="fad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childTnLst>
                          </p:cTn>
                        </p:par>
                        <p:par>
                          <p:cTn id="40" fill="hold">
                            <p:stCondLst>
                              <p:cond delay="1000"/>
                            </p:stCondLst>
                            <p:childTnLst>
                              <p:par>
                                <p:cTn id="41" presetID="10" presetClass="exit" presetSubtype="0" fill="hold" grpId="0" nodeType="afterEffect">
                                  <p:stCondLst>
                                    <p:cond delay="0"/>
                                  </p:stCondLst>
                                  <p:childTnLst>
                                    <p:animEffect transition="out" filter="fade">
                                      <p:cBhvr>
                                        <p:cTn id="42" dur="500"/>
                                        <p:tgtEl>
                                          <p:spTgt spid="40"/>
                                        </p:tgtEl>
                                      </p:cBhvr>
                                    </p:animEffect>
                                    <p:set>
                                      <p:cBhvr>
                                        <p:cTn id="4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5"/>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par>
                          <p:cTn id="50" fill="hold">
                            <p:stCondLst>
                              <p:cond delay="500"/>
                            </p:stCondLst>
                            <p:childTnLst>
                              <p:par>
                                <p:cTn id="51" presetID="10" presetClass="exit" presetSubtype="0" fill="hold" nodeType="afterEffect">
                                  <p:stCondLst>
                                    <p:cond delay="0"/>
                                  </p:stCondLst>
                                  <p:childTnLst>
                                    <p:animEffect transition="out" filter="fade">
                                      <p:cBhvr>
                                        <p:cTn id="52" dur="500"/>
                                        <p:tgtEl>
                                          <p:spTgt spid="5"/>
                                        </p:tgtEl>
                                      </p:cBhvr>
                                    </p:animEffect>
                                    <p:set>
                                      <p:cBhvr>
                                        <p:cTn id="53" dur="1" fill="hold">
                                          <p:stCondLst>
                                            <p:cond delay="499"/>
                                          </p:stCondLst>
                                        </p:cTn>
                                        <p:tgtEl>
                                          <p:spTgt spid="5"/>
                                        </p:tgtEl>
                                        <p:attrNameLst>
                                          <p:attrName>style.visibility</p:attrName>
                                        </p:attrNameLst>
                                      </p:cBhvr>
                                      <p:to>
                                        <p:strVal val="hidden"/>
                                      </p:to>
                                    </p:set>
                                  </p:childTnLst>
                                </p:cTn>
                              </p:par>
                            </p:childTnLst>
                          </p:cTn>
                        </p:par>
                        <p:par>
                          <p:cTn id="54" fill="hold">
                            <p:stCondLst>
                              <p:cond delay="1000"/>
                            </p:stCondLst>
                            <p:childTnLst>
                              <p:par>
                                <p:cTn id="55" presetID="10" presetClass="exit" presetSubtype="0" fill="hold" grpId="0" nodeType="afterEffect">
                                  <p:stCondLst>
                                    <p:cond delay="0"/>
                                  </p:stCondLst>
                                  <p:childTnLst>
                                    <p:animEffect transition="out" filter="fade">
                                      <p:cBhvr>
                                        <p:cTn id="56" dur="500"/>
                                        <p:tgtEl>
                                          <p:spTgt spid="41"/>
                                        </p:tgtEl>
                                      </p:cBhvr>
                                    </p:animEffect>
                                    <p:set>
                                      <p:cBhvr>
                                        <p:cTn id="5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8" restart="whenNotActive" fill="hold" evtFilter="cancelBubble" nodeType="interactiveSeq">
                <p:stCondLst>
                  <p:cond evt="onClick" delay="0">
                    <p:tgtEl>
                      <p:spTgt spid="6"/>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childTnLst>
                          </p:cTn>
                        </p:par>
                        <p:par>
                          <p:cTn id="64" fill="hold">
                            <p:stCondLst>
                              <p:cond delay="500"/>
                            </p:stCondLst>
                            <p:childTnLst>
                              <p:par>
                                <p:cTn id="65" presetID="10" presetClass="exit" presetSubtype="0" fill="hold" nodeType="afterEffect">
                                  <p:stCondLst>
                                    <p:cond delay="0"/>
                                  </p:stCondLst>
                                  <p:childTnLst>
                                    <p:animEffect transition="out" filter="fade">
                                      <p:cBhvr>
                                        <p:cTn id="66" dur="500"/>
                                        <p:tgtEl>
                                          <p:spTgt spid="6"/>
                                        </p:tgtEl>
                                      </p:cBhvr>
                                    </p:animEffect>
                                    <p:set>
                                      <p:cBhvr>
                                        <p:cTn id="67" dur="1" fill="hold">
                                          <p:stCondLst>
                                            <p:cond delay="499"/>
                                          </p:stCondLst>
                                        </p:cTn>
                                        <p:tgtEl>
                                          <p:spTgt spid="6"/>
                                        </p:tgtEl>
                                        <p:attrNameLst>
                                          <p:attrName>style.visibility</p:attrName>
                                        </p:attrNameLst>
                                      </p:cBhvr>
                                      <p:to>
                                        <p:strVal val="hidden"/>
                                      </p:to>
                                    </p:set>
                                  </p:childTnLst>
                                </p:cTn>
                              </p:par>
                            </p:childTnLst>
                          </p:cTn>
                        </p:par>
                        <p:par>
                          <p:cTn id="68" fill="hold">
                            <p:stCondLst>
                              <p:cond delay="1000"/>
                            </p:stCondLst>
                            <p:childTnLst>
                              <p:par>
                                <p:cTn id="69" presetID="10" presetClass="exit" presetSubtype="0" fill="hold" grpId="0" nodeType="afterEffect">
                                  <p:stCondLst>
                                    <p:cond delay="0"/>
                                  </p:stCondLst>
                                  <p:childTnLst>
                                    <p:animEffect transition="out" filter="fade">
                                      <p:cBhvr>
                                        <p:cTn id="70" dur="500"/>
                                        <p:tgtEl>
                                          <p:spTgt spid="39"/>
                                        </p:tgtEl>
                                      </p:cBhvr>
                                    </p:animEffect>
                                    <p:set>
                                      <p:cBhvr>
                                        <p:cTn id="7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23" grpId="0" animBg="1"/>
      <p:bldP spid="24" grpId="0" animBg="1"/>
      <p:bldP spid="25" grpId="0" animBg="1"/>
      <p:bldP spid="28" grpId="0" animBg="1"/>
      <p:bldP spid="31" grpId="0" animBg="1"/>
      <p:bldP spid="38" grpId="0"/>
      <p:bldP spid="39" grpId="0"/>
      <p:bldP spid="40" grpId="0"/>
      <p:bldP spid="41"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1219200" y="7924800"/>
            <a:ext cx="14163761" cy="769441"/>
          </a:xfrm>
          <a:prstGeom prst="rect">
            <a:avLst/>
          </a:prstGeom>
          <a:noFill/>
        </p:spPr>
        <p:txBody>
          <a:bodyPr wrap="square" rtlCol="0">
            <a:spAutoFit/>
          </a:bodyPr>
          <a:lstStyle/>
          <a:p>
            <a:pPr algn="ctr"/>
            <a:r>
              <a:rPr lang="en-US" sz="4400" b="1" smtClean="0">
                <a:solidFill>
                  <a:srgbClr val="0000CC"/>
                </a:solidFill>
                <a:latin typeface="VNI-Avo" pitchFamily="2" charset="0"/>
                <a:ea typeface="Arial-Rounded" panose="020B0500000000000000" pitchFamily="34" charset="0"/>
                <a:cs typeface="Arial" pitchFamily="34" charset="0"/>
              </a:rPr>
              <a:t>Trong b</a:t>
            </a:r>
            <a:r>
              <a:rPr lang="en-US" sz="4400" b="1" smtClean="0">
                <a:solidFill>
                  <a:srgbClr val="FF0000"/>
                </a:solidFill>
                <a:latin typeface="VNI-Avo" pitchFamily="2" charset="0"/>
                <a:ea typeface="Arial-Rounded" panose="020B0500000000000000" pitchFamily="34" charset="0"/>
                <a:cs typeface="Arial" pitchFamily="34" charset="0"/>
              </a:rPr>
              <a:t>eáp</a:t>
            </a:r>
            <a:r>
              <a:rPr lang="en-US" sz="4400" b="1" smtClean="0">
                <a:solidFill>
                  <a:srgbClr val="0000CC"/>
                </a:solidFill>
                <a:latin typeface="VNI-Avo" pitchFamily="2" charset="0"/>
                <a:ea typeface="Arial-Rounded" panose="020B0500000000000000" pitchFamily="34" charset="0"/>
                <a:cs typeface="Arial" pitchFamily="34" charset="0"/>
              </a:rPr>
              <a:t>, luõ cuùn con m</a:t>
            </a:r>
            <a:r>
              <a:rPr lang="en-US" sz="4400" b="1" smtClean="0">
                <a:solidFill>
                  <a:srgbClr val="FF0000"/>
                </a:solidFill>
                <a:latin typeface="VNI-Avo" pitchFamily="2" charset="0"/>
                <a:ea typeface="Arial-Rounded" panose="020B0500000000000000" pitchFamily="34" charset="0"/>
                <a:cs typeface="Arial" pitchFamily="34" charset="0"/>
              </a:rPr>
              <a:t>uùp</a:t>
            </a:r>
            <a:r>
              <a:rPr lang="en-US" sz="4400" b="1" smtClean="0">
                <a:solidFill>
                  <a:srgbClr val="0000CC"/>
                </a:solidFill>
                <a:latin typeface="VNI-Avo" pitchFamily="2" charset="0"/>
                <a:ea typeface="Arial-Rounded" panose="020B0500000000000000" pitchFamily="34" charset="0"/>
                <a:cs typeface="Arial" pitchFamily="34" charset="0"/>
              </a:rPr>
              <a:t> m</a:t>
            </a:r>
            <a:r>
              <a:rPr lang="en-US" sz="4400" b="1" smtClean="0">
                <a:solidFill>
                  <a:srgbClr val="FF0000"/>
                </a:solidFill>
                <a:latin typeface="VNI-Avo" pitchFamily="2" charset="0"/>
                <a:ea typeface="Arial-Rounded" panose="020B0500000000000000" pitchFamily="34" charset="0"/>
                <a:cs typeface="Arial" pitchFamily="34" charset="0"/>
              </a:rPr>
              <a:t>íp</a:t>
            </a:r>
            <a:r>
              <a:rPr lang="en-US" sz="4400" b="1" smtClean="0">
                <a:solidFill>
                  <a:srgbClr val="0000CC"/>
                </a:solidFill>
                <a:latin typeface="VNI-Avo" pitchFamily="2" charset="0"/>
                <a:ea typeface="Arial-Rounded" panose="020B0500000000000000" pitchFamily="34" charset="0"/>
                <a:cs typeface="Arial" pitchFamily="34" charset="0"/>
              </a:rPr>
              <a:t> n</a:t>
            </a:r>
            <a:r>
              <a:rPr lang="en-US" sz="4400" b="1" smtClean="0">
                <a:solidFill>
                  <a:srgbClr val="FF0000"/>
                </a:solidFill>
                <a:latin typeface="VNI-Avo" pitchFamily="2" charset="0"/>
                <a:ea typeface="Arial-Rounded" panose="020B0500000000000000" pitchFamily="34" charset="0"/>
                <a:cs typeface="Arial" pitchFamily="34" charset="0"/>
              </a:rPr>
              <a:t>eùp</a:t>
            </a:r>
            <a:r>
              <a:rPr lang="en-US" sz="4400" b="1" smtClean="0">
                <a:solidFill>
                  <a:srgbClr val="0000CC"/>
                </a:solidFill>
                <a:latin typeface="VNI-Avo" pitchFamily="2" charset="0"/>
                <a:ea typeface="Arial-Rounded" panose="020B0500000000000000" pitchFamily="34" charset="0"/>
                <a:cs typeface="Arial" pitchFamily="34" charset="0"/>
              </a:rPr>
              <a:t> vaøo beân meï</a:t>
            </a:r>
            <a:endParaRPr lang="en-US" sz="4400" b="1" dirty="0">
              <a:solidFill>
                <a:srgbClr val="0000CC"/>
              </a:solidFill>
              <a:latin typeface="VNI-Avo" pitchFamily="2" charset="0"/>
              <a:ea typeface="Arial-Rounded" panose="020B0500000000000000" pitchFamily="34" charset="0"/>
              <a:cs typeface="Arial" pitchFamily="34" charset="0"/>
            </a:endParaRPr>
          </a:p>
        </p:txBody>
      </p:sp>
      <p:grpSp>
        <p:nvGrpSpPr>
          <p:cNvPr id="8" name="Group 7"/>
          <p:cNvGrpSpPr/>
          <p:nvPr/>
        </p:nvGrpSpPr>
        <p:grpSpPr>
          <a:xfrm>
            <a:off x="4539228" y="149572"/>
            <a:ext cx="6511719" cy="1374428"/>
            <a:chOff x="4539228" y="210532"/>
            <a:chExt cx="6511719" cy="1117345"/>
          </a:xfrm>
        </p:grpSpPr>
        <p:grpSp>
          <p:nvGrpSpPr>
            <p:cNvPr id="9" name="Group 8"/>
            <p:cNvGrpSpPr/>
            <p:nvPr/>
          </p:nvGrpSpPr>
          <p:grpSpPr>
            <a:xfrm>
              <a:off x="4539228" y="210532"/>
              <a:ext cx="6511719" cy="1117345"/>
              <a:chOff x="4539228" y="210532"/>
              <a:chExt cx="6511719" cy="1117345"/>
            </a:xfrm>
          </p:grpSpPr>
          <p:sp>
            <p:nvSpPr>
              <p:cNvPr id="12" name="TextBox 11"/>
              <p:cNvSpPr txBox="1"/>
              <p:nvPr/>
            </p:nvSpPr>
            <p:spPr>
              <a:xfrm>
                <a:off x="4539228" y="210532"/>
                <a:ext cx="6511719" cy="584775"/>
              </a:xfrm>
              <a:prstGeom prst="rect">
                <a:avLst/>
              </a:prstGeom>
              <a:noFill/>
            </p:spPr>
            <p:txBody>
              <a:bodyPr wrap="none" rtlCol="0">
                <a:spAutoFit/>
              </a:bodyPr>
              <a:lstStyle/>
              <a:p>
                <a:r>
                  <a:rPr lang="en-US" sz="3200" b="1" smtClean="0">
                    <a:solidFill>
                      <a:srgbClr val="0000CC"/>
                    </a:solidFill>
                    <a:latin typeface="VNI-Avo" pitchFamily="2" charset="0"/>
                  </a:rPr>
                  <a:t>Thöù    ngaøy    thaùng    naêm 2021</a:t>
                </a:r>
                <a:endParaRPr lang="en-US" sz="3200" b="1">
                  <a:solidFill>
                    <a:srgbClr val="0000CC"/>
                  </a:solidFill>
                  <a:latin typeface="VNI-Avo" pitchFamily="2" charset="0"/>
                </a:endParaRPr>
              </a:p>
            </p:txBody>
          </p:sp>
          <p:sp>
            <p:nvSpPr>
              <p:cNvPr id="13" name="TextBox 12"/>
              <p:cNvSpPr txBox="1"/>
              <p:nvPr/>
            </p:nvSpPr>
            <p:spPr>
              <a:xfrm>
                <a:off x="6651116" y="743102"/>
                <a:ext cx="2417650" cy="584775"/>
              </a:xfrm>
              <a:prstGeom prst="rect">
                <a:avLst/>
              </a:prstGeom>
              <a:noFill/>
            </p:spPr>
            <p:txBody>
              <a:bodyPr wrap="none" rtlCol="0">
                <a:spAutoFit/>
              </a:bodyPr>
              <a:lstStyle/>
              <a:p>
                <a:r>
                  <a:rPr lang="en-US" sz="3200" b="1" smtClean="0">
                    <a:solidFill>
                      <a:srgbClr val="FF0066"/>
                    </a:solidFill>
                    <a:latin typeface="VNI-Avo" pitchFamily="2" charset="0"/>
                  </a:rPr>
                  <a:t>TIEÁNG VIEÄT</a:t>
                </a:r>
                <a:endParaRPr lang="en-US" sz="3200" b="1">
                  <a:solidFill>
                    <a:srgbClr val="FF0066"/>
                  </a:solidFill>
                  <a:latin typeface="VNI-Avo" pitchFamily="2" charset="0"/>
                </a:endParaRPr>
              </a:p>
            </p:txBody>
          </p:sp>
        </p:grpSp>
        <p:cxnSp>
          <p:nvCxnSpPr>
            <p:cNvPr id="10" name="Straight Connector 9"/>
            <p:cNvCxnSpPr/>
            <p:nvPr/>
          </p:nvCxnSpPr>
          <p:spPr>
            <a:xfrm>
              <a:off x="6751320" y="1203983"/>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701800"/>
            <a:ext cx="14163762" cy="599440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539228" y="149572"/>
            <a:ext cx="6511719" cy="1770073"/>
            <a:chOff x="4539228" y="210532"/>
            <a:chExt cx="6511719" cy="1770073"/>
          </a:xfrm>
        </p:grpSpPr>
        <p:grpSp>
          <p:nvGrpSpPr>
            <p:cNvPr id="23" name="Group 22"/>
            <p:cNvGrpSpPr/>
            <p:nvPr/>
          </p:nvGrpSpPr>
          <p:grpSpPr>
            <a:xfrm>
              <a:off x="4539228" y="210532"/>
              <a:ext cx="6511719" cy="1770073"/>
              <a:chOff x="4539228" y="210532"/>
              <a:chExt cx="6511719" cy="1770073"/>
            </a:xfrm>
          </p:grpSpPr>
          <p:sp>
            <p:nvSpPr>
              <p:cNvPr id="30" name="TextBox 29"/>
              <p:cNvSpPr txBox="1"/>
              <p:nvPr/>
            </p:nvSpPr>
            <p:spPr>
              <a:xfrm>
                <a:off x="5486400" y="1334274"/>
                <a:ext cx="4953000" cy="646331"/>
              </a:xfrm>
              <a:prstGeom prst="rect">
                <a:avLst/>
              </a:prstGeom>
              <a:solidFill>
                <a:schemeClr val="bg1"/>
              </a:solidFill>
            </p:spPr>
            <p:txBody>
              <a:bodyPr wrap="square" rtlCol="0">
                <a:spAutoFit/>
              </a:bodyPr>
              <a:lstStyle/>
              <a:p>
                <a:pPr algn="ctr"/>
                <a:r>
                  <a:rPr lang="en-US" sz="3600" b="1" smtClean="0">
                    <a:solidFill>
                      <a:srgbClr val="0000FF"/>
                    </a:solidFill>
                    <a:effectLst>
                      <a:outerShdw blurRad="38100" dist="38100" dir="2700000" algn="tl">
                        <a:srgbClr val="000000">
                          <a:alpha val="43137"/>
                        </a:srgbClr>
                      </a:outerShdw>
                    </a:effectLst>
                    <a:latin typeface="VNI-Avo" pitchFamily="2" charset="0"/>
                    <a:cs typeface="Arial" pitchFamily="34" charset="0"/>
                  </a:rPr>
                  <a:t>Baøi 56: ep  eâp  ip  up</a:t>
                </a:r>
                <a:endParaRPr lang="en-US" sz="3600" b="1">
                  <a:solidFill>
                    <a:srgbClr val="0000FF"/>
                  </a:solidFill>
                  <a:effectLst>
                    <a:outerShdw blurRad="38100" dist="38100" dir="2700000" algn="tl">
                      <a:srgbClr val="000000">
                        <a:alpha val="43137"/>
                      </a:srgbClr>
                    </a:outerShdw>
                  </a:effectLst>
                  <a:latin typeface="VNI-Avo" pitchFamily="2" charset="0"/>
                  <a:cs typeface="Arial" pitchFamily="34" charset="0"/>
                </a:endParaRPr>
              </a:p>
            </p:txBody>
          </p:sp>
          <p:sp>
            <p:nvSpPr>
              <p:cNvPr id="31" name="TextBox 30"/>
              <p:cNvSpPr txBox="1"/>
              <p:nvPr/>
            </p:nvSpPr>
            <p:spPr>
              <a:xfrm>
                <a:off x="4539228" y="210532"/>
                <a:ext cx="6511719" cy="584775"/>
              </a:xfrm>
              <a:prstGeom prst="rect">
                <a:avLst/>
              </a:prstGeom>
              <a:noFill/>
            </p:spPr>
            <p:txBody>
              <a:bodyPr wrap="none" rtlCol="0">
                <a:spAutoFit/>
              </a:bodyPr>
              <a:lstStyle/>
              <a:p>
                <a:r>
                  <a:rPr lang="en-US" sz="3200" b="1" smtClean="0">
                    <a:solidFill>
                      <a:srgbClr val="0000CC"/>
                    </a:solidFill>
                    <a:latin typeface="VNI-Avo" pitchFamily="2" charset="0"/>
                  </a:rPr>
                  <a:t>Thöù    ngaøy    thaùng    naêm 2021</a:t>
                </a:r>
                <a:endParaRPr lang="en-US" sz="3200" b="1">
                  <a:solidFill>
                    <a:srgbClr val="0000CC"/>
                  </a:solidFill>
                  <a:latin typeface="VNI-Avo" pitchFamily="2" charset="0"/>
                </a:endParaRPr>
              </a:p>
            </p:txBody>
          </p:sp>
          <p:sp>
            <p:nvSpPr>
              <p:cNvPr id="34" name="TextBox 33"/>
              <p:cNvSpPr txBox="1"/>
              <p:nvPr/>
            </p:nvSpPr>
            <p:spPr>
              <a:xfrm>
                <a:off x="6651116" y="743102"/>
                <a:ext cx="2417650" cy="584775"/>
              </a:xfrm>
              <a:prstGeom prst="rect">
                <a:avLst/>
              </a:prstGeom>
              <a:noFill/>
            </p:spPr>
            <p:txBody>
              <a:bodyPr wrap="none" rtlCol="0">
                <a:spAutoFit/>
              </a:bodyPr>
              <a:lstStyle/>
              <a:p>
                <a:r>
                  <a:rPr lang="en-US" sz="3200" b="1" smtClean="0">
                    <a:solidFill>
                      <a:srgbClr val="FF0066"/>
                    </a:solidFill>
                    <a:latin typeface="VNI-Avo" pitchFamily="2" charset="0"/>
                  </a:rPr>
                  <a:t>TIEÁNG VIEÄT</a:t>
                </a:r>
                <a:endParaRPr lang="en-US" sz="3200" b="1">
                  <a:solidFill>
                    <a:srgbClr val="FF0066"/>
                  </a:solidFill>
                  <a:latin typeface="VNI-Avo" pitchFamily="2" charset="0"/>
                </a:endParaRPr>
              </a:p>
            </p:txBody>
          </p:sp>
        </p:grpSp>
        <p:cxnSp>
          <p:nvCxnSpPr>
            <p:cNvPr id="29" name="Straight Connector 28"/>
            <p:cNvCxnSpPr/>
            <p:nvPr/>
          </p:nvCxnSpPr>
          <p:spPr>
            <a:xfrm>
              <a:off x="6751320"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aphicFrame>
        <p:nvGraphicFramePr>
          <p:cNvPr id="25" name="Table 24"/>
          <p:cNvGraphicFramePr>
            <a:graphicFrameLocks noGrp="1"/>
          </p:cNvGraphicFramePr>
          <p:nvPr>
            <p:extLst>
              <p:ext uri="{D42A27DB-BD31-4B8C-83A1-F6EECF244321}">
                <p14:modId xmlns:p14="http://schemas.microsoft.com/office/powerpoint/2010/main" val="1347578268"/>
              </p:ext>
            </p:extLst>
          </p:nvPr>
        </p:nvGraphicFramePr>
        <p:xfrm>
          <a:off x="5029200" y="3337986"/>
          <a:ext cx="5266196" cy="2112748"/>
        </p:xfrm>
        <a:graphic>
          <a:graphicData uri="http://schemas.openxmlformats.org/drawingml/2006/table">
            <a:tbl>
              <a:tblPr firstRow="1" bandRow="1">
                <a:tableStyleId>{5C22544A-7EE6-4342-B048-85BDC9FD1C3A}</a:tableStyleId>
              </a:tblPr>
              <a:tblGrid>
                <a:gridCol w="2633098"/>
                <a:gridCol w="2633098"/>
              </a:tblGrid>
              <a:tr h="1056374">
                <a:tc>
                  <a:txBody>
                    <a:bodyPr/>
                    <a:lstStyle/>
                    <a:p>
                      <a:endParaRPr lang="en-US"/>
                    </a:p>
                  </a:txBody>
                  <a:tcPr>
                    <a:solidFill>
                      <a:srgbClr val="ABE3FF"/>
                    </a:solidFill>
                  </a:tcPr>
                </a:tc>
                <a:tc>
                  <a:txBody>
                    <a:bodyPr/>
                    <a:lstStyle/>
                    <a:p>
                      <a:endParaRPr lang="en-US"/>
                    </a:p>
                  </a:txBody>
                  <a:tcPr>
                    <a:solidFill>
                      <a:srgbClr val="ABE3FF"/>
                    </a:solidFill>
                  </a:tcPr>
                </a:tc>
              </a:tr>
              <a:tr h="1056374">
                <a:tc gridSpan="2">
                  <a:txBody>
                    <a:bodyPr/>
                    <a:lstStyle/>
                    <a:p>
                      <a:endParaRPr lang="en-US"/>
                    </a:p>
                  </a:txBody>
                  <a:tcPr>
                    <a:solidFill>
                      <a:srgbClr val="ABE3FF"/>
                    </a:solidFill>
                  </a:tcPr>
                </a:tc>
                <a:tc hMerge="1">
                  <a:txBody>
                    <a:bodyPr/>
                    <a:lstStyle/>
                    <a:p>
                      <a:endParaRPr lang="en-US"/>
                    </a:p>
                  </a:txBody>
                  <a:tcPr>
                    <a:solidFill>
                      <a:srgbClr val="66CCFF"/>
                    </a:solidFill>
                  </a:tcPr>
                </a:tc>
              </a:tr>
            </a:tbl>
          </a:graphicData>
        </a:graphic>
      </p:graphicFrame>
      <p:sp>
        <p:nvSpPr>
          <p:cNvPr id="35" name="TextBox 34"/>
          <p:cNvSpPr txBox="1"/>
          <p:nvPr/>
        </p:nvSpPr>
        <p:spPr>
          <a:xfrm>
            <a:off x="3810000" y="2078441"/>
            <a:ext cx="1200970" cy="1015663"/>
          </a:xfrm>
          <a:prstGeom prst="rect">
            <a:avLst/>
          </a:prstGeom>
          <a:noFill/>
        </p:spPr>
        <p:txBody>
          <a:bodyPr wrap="none" rtlCol="0">
            <a:spAutoFit/>
          </a:bodyPr>
          <a:lstStyle/>
          <a:p>
            <a:r>
              <a:rPr lang="en-US" sz="6000" b="1" smtClean="0">
                <a:solidFill>
                  <a:srgbClr val="FF0000"/>
                </a:solidFill>
                <a:latin typeface="VNI-Avo" pitchFamily="2" charset="0"/>
                <a:cs typeface="Arial" pitchFamily="34" charset="0"/>
              </a:rPr>
              <a:t>ep</a:t>
            </a:r>
            <a:endParaRPr lang="en-US" sz="6000" b="1">
              <a:solidFill>
                <a:srgbClr val="FF0000"/>
              </a:solidFill>
              <a:latin typeface="VNI-Avo" pitchFamily="2" charset="0"/>
              <a:cs typeface="Arial" pitchFamily="34" charset="0"/>
            </a:endParaRPr>
          </a:p>
        </p:txBody>
      </p:sp>
      <p:sp>
        <p:nvSpPr>
          <p:cNvPr id="39" name="TextBox 38"/>
          <p:cNvSpPr txBox="1"/>
          <p:nvPr/>
        </p:nvSpPr>
        <p:spPr>
          <a:xfrm>
            <a:off x="8451130" y="3337986"/>
            <a:ext cx="1200970" cy="1015663"/>
          </a:xfrm>
          <a:prstGeom prst="rect">
            <a:avLst/>
          </a:prstGeom>
          <a:noFill/>
        </p:spPr>
        <p:txBody>
          <a:bodyPr wrap="none" rtlCol="0">
            <a:spAutoFit/>
          </a:bodyPr>
          <a:lstStyle/>
          <a:p>
            <a:r>
              <a:rPr lang="en-US" sz="6000" b="1" smtClean="0">
                <a:solidFill>
                  <a:srgbClr val="FF0000"/>
                </a:solidFill>
                <a:latin typeface="VNI-Avo" pitchFamily="2" charset="0"/>
                <a:cs typeface="Arial" pitchFamily="34" charset="0"/>
              </a:rPr>
              <a:t>ep</a:t>
            </a:r>
            <a:endParaRPr lang="en-US" sz="6000" b="1">
              <a:solidFill>
                <a:srgbClr val="FF0000"/>
              </a:solidFill>
              <a:latin typeface="VNI-Avo" pitchFamily="2" charset="0"/>
              <a:cs typeface="Arial" pitchFamily="34" charset="0"/>
            </a:endParaRPr>
          </a:p>
        </p:txBody>
      </p:sp>
      <p:sp>
        <p:nvSpPr>
          <p:cNvPr id="40" name="TextBox 39"/>
          <p:cNvSpPr txBox="1"/>
          <p:nvPr/>
        </p:nvSpPr>
        <p:spPr>
          <a:xfrm>
            <a:off x="6214890" y="3337986"/>
            <a:ext cx="647934" cy="1015663"/>
          </a:xfrm>
          <a:prstGeom prst="rect">
            <a:avLst/>
          </a:prstGeom>
          <a:noFill/>
        </p:spPr>
        <p:txBody>
          <a:bodyPr wrap="none" rtlCol="0">
            <a:spAutoFit/>
          </a:bodyPr>
          <a:lstStyle/>
          <a:p>
            <a:r>
              <a:rPr lang="en-US" sz="6000" b="1" smtClean="0">
                <a:solidFill>
                  <a:srgbClr val="0000CC"/>
                </a:solidFill>
                <a:latin typeface="VNI-Avo" pitchFamily="2" charset="0"/>
                <a:cs typeface="Arial" pitchFamily="34" charset="0"/>
              </a:rPr>
              <a:t>n</a:t>
            </a:r>
            <a:endParaRPr lang="en-US" sz="6000" b="1">
              <a:solidFill>
                <a:srgbClr val="0000CC"/>
              </a:solidFill>
              <a:latin typeface="VNI-Avo" pitchFamily="2" charset="0"/>
              <a:cs typeface="Arial" pitchFamily="34" charset="0"/>
            </a:endParaRPr>
          </a:p>
        </p:txBody>
      </p:sp>
      <p:sp>
        <p:nvSpPr>
          <p:cNvPr id="41" name="TextBox 40"/>
          <p:cNvSpPr txBox="1"/>
          <p:nvPr/>
        </p:nvSpPr>
        <p:spPr>
          <a:xfrm>
            <a:off x="6848915" y="4425520"/>
            <a:ext cx="1694695" cy="1015663"/>
          </a:xfrm>
          <a:prstGeom prst="rect">
            <a:avLst/>
          </a:prstGeom>
          <a:noFill/>
        </p:spPr>
        <p:txBody>
          <a:bodyPr wrap="none" rtlCol="0">
            <a:spAutoFit/>
          </a:bodyPr>
          <a:lstStyle/>
          <a:p>
            <a:r>
              <a:rPr lang="en-US" sz="6000" b="1" smtClean="0">
                <a:solidFill>
                  <a:srgbClr val="0000CC"/>
                </a:solidFill>
                <a:latin typeface="VNI-Avo" pitchFamily="2" charset="0"/>
                <a:cs typeface="Arial" pitchFamily="34" charset="0"/>
              </a:rPr>
              <a:t>n</a:t>
            </a:r>
            <a:r>
              <a:rPr lang="en-US" sz="6000" b="1" smtClean="0">
                <a:solidFill>
                  <a:srgbClr val="FF0000"/>
                </a:solidFill>
                <a:latin typeface="VNI-Avo" pitchFamily="2" charset="0"/>
                <a:cs typeface="Arial" pitchFamily="34" charset="0"/>
              </a:rPr>
              <a:t>eùp</a:t>
            </a:r>
            <a:endParaRPr lang="en-US" sz="6000" b="1">
              <a:solidFill>
                <a:srgbClr val="FF0000"/>
              </a:solidFill>
              <a:latin typeface="VNI-Avo" pitchFamily="2" charset="0"/>
              <a:cs typeface="Arial" pitchFamily="34" charset="0"/>
            </a:endParaRPr>
          </a:p>
        </p:txBody>
      </p:sp>
      <p:sp>
        <p:nvSpPr>
          <p:cNvPr id="52" name="TextBox 51"/>
          <p:cNvSpPr txBox="1"/>
          <p:nvPr/>
        </p:nvSpPr>
        <p:spPr>
          <a:xfrm>
            <a:off x="2743200" y="5562600"/>
            <a:ext cx="1385316" cy="830997"/>
          </a:xfrm>
          <a:prstGeom prst="rect">
            <a:avLst/>
          </a:prstGeom>
          <a:noFill/>
        </p:spPr>
        <p:txBody>
          <a:bodyPr wrap="none" rtlCol="0">
            <a:spAutoFit/>
          </a:bodyPr>
          <a:lstStyle/>
          <a:p>
            <a:r>
              <a:rPr lang="en-US" sz="4800" b="1" smtClean="0">
                <a:solidFill>
                  <a:srgbClr val="0000CC"/>
                </a:solidFill>
                <a:latin typeface="VNI-Avo" pitchFamily="2" charset="0"/>
                <a:cs typeface="Arial" pitchFamily="34" charset="0"/>
              </a:rPr>
              <a:t>keïp</a:t>
            </a:r>
            <a:endParaRPr lang="en-US" sz="4800" b="1">
              <a:solidFill>
                <a:srgbClr val="0000CC"/>
              </a:solidFill>
              <a:latin typeface="VNI-Avo" pitchFamily="2" charset="0"/>
              <a:cs typeface="Arial" pitchFamily="34" charset="0"/>
            </a:endParaRPr>
          </a:p>
        </p:txBody>
      </p:sp>
      <p:sp>
        <p:nvSpPr>
          <p:cNvPr id="53" name="TextBox 52"/>
          <p:cNvSpPr txBox="1"/>
          <p:nvPr/>
        </p:nvSpPr>
        <p:spPr>
          <a:xfrm>
            <a:off x="11363277" y="5572305"/>
            <a:ext cx="1370888" cy="830997"/>
          </a:xfrm>
          <a:prstGeom prst="rect">
            <a:avLst/>
          </a:prstGeom>
          <a:noFill/>
        </p:spPr>
        <p:txBody>
          <a:bodyPr wrap="none" rtlCol="0">
            <a:spAutoFit/>
          </a:bodyPr>
          <a:lstStyle/>
          <a:p>
            <a:r>
              <a:rPr lang="en-US" sz="4800" b="1" smtClean="0">
                <a:solidFill>
                  <a:srgbClr val="0000CC"/>
                </a:solidFill>
                <a:latin typeface="VNI-Avo" pitchFamily="2" charset="0"/>
                <a:cs typeface="Arial" pitchFamily="34" charset="0"/>
              </a:rPr>
              <a:t>xeáp</a:t>
            </a:r>
            <a:endParaRPr lang="en-US" sz="4800" b="1">
              <a:solidFill>
                <a:srgbClr val="0000CC"/>
              </a:solidFill>
              <a:latin typeface="VNI-Avo" pitchFamily="2" charset="0"/>
              <a:cs typeface="Arial" pitchFamily="34" charset="0"/>
            </a:endParaRPr>
          </a:p>
        </p:txBody>
      </p:sp>
      <p:sp>
        <p:nvSpPr>
          <p:cNvPr id="58" name="TextBox 57"/>
          <p:cNvSpPr txBox="1"/>
          <p:nvPr/>
        </p:nvSpPr>
        <p:spPr>
          <a:xfrm>
            <a:off x="6389119" y="2037673"/>
            <a:ext cx="1231427" cy="1015663"/>
          </a:xfrm>
          <a:prstGeom prst="rect">
            <a:avLst/>
          </a:prstGeom>
          <a:noFill/>
        </p:spPr>
        <p:txBody>
          <a:bodyPr wrap="none" rtlCol="0">
            <a:spAutoFit/>
          </a:bodyPr>
          <a:lstStyle/>
          <a:p>
            <a:r>
              <a:rPr lang="en-US" sz="6000" b="1" smtClean="0">
                <a:solidFill>
                  <a:srgbClr val="FF0000"/>
                </a:solidFill>
                <a:latin typeface="VNI-Avo" pitchFamily="2" charset="0"/>
                <a:cs typeface="Arial" pitchFamily="34" charset="0"/>
              </a:rPr>
              <a:t>eâp</a:t>
            </a:r>
            <a:endParaRPr lang="en-US" sz="6000" b="1">
              <a:solidFill>
                <a:srgbClr val="FF0000"/>
              </a:solidFill>
              <a:latin typeface="VNI-Avo" pitchFamily="2" charset="0"/>
              <a:cs typeface="Arial" pitchFamily="34" charset="0"/>
            </a:endParaRPr>
          </a:p>
        </p:txBody>
      </p:sp>
      <p:sp>
        <p:nvSpPr>
          <p:cNvPr id="59" name="TextBox 58"/>
          <p:cNvSpPr txBox="1"/>
          <p:nvPr/>
        </p:nvSpPr>
        <p:spPr>
          <a:xfrm>
            <a:off x="8811457" y="2037673"/>
            <a:ext cx="889987" cy="1015663"/>
          </a:xfrm>
          <a:prstGeom prst="rect">
            <a:avLst/>
          </a:prstGeom>
          <a:noFill/>
        </p:spPr>
        <p:txBody>
          <a:bodyPr wrap="none" rtlCol="0">
            <a:spAutoFit/>
          </a:bodyPr>
          <a:lstStyle/>
          <a:p>
            <a:r>
              <a:rPr lang="en-US" sz="6000" b="1" smtClean="0">
                <a:solidFill>
                  <a:srgbClr val="FF0000"/>
                </a:solidFill>
                <a:latin typeface="VNI-Avo" pitchFamily="2" charset="0"/>
                <a:cs typeface="Arial" pitchFamily="34" charset="0"/>
              </a:rPr>
              <a:t>ip</a:t>
            </a:r>
            <a:endParaRPr lang="en-US" sz="6000" b="1">
              <a:solidFill>
                <a:srgbClr val="FF0000"/>
              </a:solidFill>
              <a:latin typeface="VNI-Avo" pitchFamily="2" charset="0"/>
              <a:cs typeface="Arial" pitchFamily="34" charset="0"/>
            </a:endParaRPr>
          </a:p>
        </p:txBody>
      </p:sp>
      <p:sp>
        <p:nvSpPr>
          <p:cNvPr id="24" name="TextBox 23"/>
          <p:cNvSpPr txBox="1"/>
          <p:nvPr/>
        </p:nvSpPr>
        <p:spPr>
          <a:xfrm>
            <a:off x="5767796" y="5570637"/>
            <a:ext cx="1391728" cy="830997"/>
          </a:xfrm>
          <a:prstGeom prst="rect">
            <a:avLst/>
          </a:prstGeom>
          <a:noFill/>
        </p:spPr>
        <p:txBody>
          <a:bodyPr wrap="none" rtlCol="0">
            <a:spAutoFit/>
          </a:bodyPr>
          <a:lstStyle/>
          <a:p>
            <a:r>
              <a:rPr lang="en-US" sz="4800" b="1" smtClean="0">
                <a:solidFill>
                  <a:srgbClr val="0000CC"/>
                </a:solidFill>
                <a:latin typeface="VNI-Avo" pitchFamily="2" charset="0"/>
                <a:cs typeface="Arial" pitchFamily="34" charset="0"/>
              </a:rPr>
              <a:t>neïp</a:t>
            </a:r>
            <a:endParaRPr lang="en-US" sz="4800" b="1">
              <a:solidFill>
                <a:srgbClr val="0000CC"/>
              </a:solidFill>
              <a:latin typeface="VNI-Avo" pitchFamily="2" charset="0"/>
              <a:cs typeface="Arial" pitchFamily="34" charset="0"/>
            </a:endParaRPr>
          </a:p>
        </p:txBody>
      </p:sp>
      <p:sp>
        <p:nvSpPr>
          <p:cNvPr id="28" name="TextBox 27"/>
          <p:cNvSpPr txBox="1"/>
          <p:nvPr/>
        </p:nvSpPr>
        <p:spPr>
          <a:xfrm>
            <a:off x="8696015" y="5571471"/>
            <a:ext cx="1391728" cy="830997"/>
          </a:xfrm>
          <a:prstGeom prst="rect">
            <a:avLst/>
          </a:prstGeom>
          <a:noFill/>
        </p:spPr>
        <p:txBody>
          <a:bodyPr wrap="none" rtlCol="0">
            <a:spAutoFit/>
          </a:bodyPr>
          <a:lstStyle/>
          <a:p>
            <a:r>
              <a:rPr lang="en-US" sz="4800" b="1" smtClean="0">
                <a:solidFill>
                  <a:srgbClr val="0000CC"/>
                </a:solidFill>
                <a:latin typeface="VNI-Avo" pitchFamily="2" charset="0"/>
                <a:cs typeface="Arial" pitchFamily="34" charset="0"/>
              </a:rPr>
              <a:t>neáp</a:t>
            </a:r>
            <a:endParaRPr lang="en-US" sz="4800" b="1">
              <a:solidFill>
                <a:srgbClr val="0000CC"/>
              </a:solidFill>
              <a:latin typeface="VNI-Avo" pitchFamily="2" charset="0"/>
              <a:cs typeface="Arial"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36" t="56435" r="87375" b="37326"/>
          <a:stretch/>
        </p:blipFill>
        <p:spPr bwMode="auto">
          <a:xfrm>
            <a:off x="944879" y="2083816"/>
            <a:ext cx="1632597" cy="73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10884919" y="2037673"/>
            <a:ext cx="1165704" cy="1015663"/>
          </a:xfrm>
          <a:prstGeom prst="rect">
            <a:avLst/>
          </a:prstGeom>
          <a:noFill/>
        </p:spPr>
        <p:txBody>
          <a:bodyPr wrap="none" rtlCol="0">
            <a:spAutoFit/>
          </a:bodyPr>
          <a:lstStyle/>
          <a:p>
            <a:r>
              <a:rPr lang="en-US" sz="6000" b="1" smtClean="0">
                <a:solidFill>
                  <a:srgbClr val="FF0000"/>
                </a:solidFill>
                <a:latin typeface="VNI-Avo" pitchFamily="2" charset="0"/>
                <a:cs typeface="Arial" pitchFamily="34" charset="0"/>
              </a:rPr>
              <a:t>up</a:t>
            </a:r>
            <a:endParaRPr lang="en-US" sz="6000" b="1">
              <a:solidFill>
                <a:srgbClr val="FF0000"/>
              </a:solidFill>
              <a:latin typeface="VNI-Avo" pitchFamily="2" charset="0"/>
              <a:cs typeface="Arial" pitchFamily="34" charset="0"/>
            </a:endParaRPr>
          </a:p>
        </p:txBody>
      </p:sp>
      <p:sp>
        <p:nvSpPr>
          <p:cNvPr id="37" name="TextBox 36"/>
          <p:cNvSpPr txBox="1"/>
          <p:nvPr/>
        </p:nvSpPr>
        <p:spPr>
          <a:xfrm>
            <a:off x="2668659" y="6545163"/>
            <a:ext cx="1112805" cy="830997"/>
          </a:xfrm>
          <a:prstGeom prst="rect">
            <a:avLst/>
          </a:prstGeom>
          <a:noFill/>
        </p:spPr>
        <p:txBody>
          <a:bodyPr wrap="none" rtlCol="0">
            <a:spAutoFit/>
          </a:bodyPr>
          <a:lstStyle/>
          <a:p>
            <a:r>
              <a:rPr lang="en-US" sz="4800" b="1" smtClean="0">
                <a:solidFill>
                  <a:srgbClr val="0000CC"/>
                </a:solidFill>
                <a:latin typeface="VNI-Avo" pitchFamily="2" charset="0"/>
                <a:cs typeface="Arial" pitchFamily="34" charset="0"/>
              </a:rPr>
              <a:t>kòp</a:t>
            </a:r>
            <a:endParaRPr lang="en-US" sz="4800" b="1">
              <a:solidFill>
                <a:srgbClr val="0000CC"/>
              </a:solidFill>
              <a:latin typeface="VNI-Avo" pitchFamily="2" charset="0"/>
              <a:cs typeface="Arial" pitchFamily="34" charset="0"/>
            </a:endParaRPr>
          </a:p>
        </p:txBody>
      </p:sp>
      <p:sp>
        <p:nvSpPr>
          <p:cNvPr id="38" name="TextBox 37"/>
          <p:cNvSpPr txBox="1"/>
          <p:nvPr/>
        </p:nvSpPr>
        <p:spPr>
          <a:xfrm>
            <a:off x="11288736" y="6554868"/>
            <a:ext cx="1556836" cy="830997"/>
          </a:xfrm>
          <a:prstGeom prst="rect">
            <a:avLst/>
          </a:prstGeom>
          <a:noFill/>
        </p:spPr>
        <p:txBody>
          <a:bodyPr wrap="none" rtlCol="0">
            <a:spAutoFit/>
          </a:bodyPr>
          <a:lstStyle/>
          <a:p>
            <a:r>
              <a:rPr lang="en-US" sz="4800" b="1" smtClean="0">
                <a:solidFill>
                  <a:srgbClr val="0000CC"/>
                </a:solidFill>
                <a:latin typeface="VNI-Avo" pitchFamily="2" charset="0"/>
                <a:cs typeface="Arial" pitchFamily="34" charset="0"/>
              </a:rPr>
              <a:t>giuùp</a:t>
            </a:r>
            <a:endParaRPr lang="en-US" sz="4800" b="1">
              <a:solidFill>
                <a:srgbClr val="0000CC"/>
              </a:solidFill>
              <a:latin typeface="VNI-Avo" pitchFamily="2" charset="0"/>
              <a:cs typeface="Arial" pitchFamily="34" charset="0"/>
            </a:endParaRPr>
          </a:p>
        </p:txBody>
      </p:sp>
      <p:sp>
        <p:nvSpPr>
          <p:cNvPr id="42" name="TextBox 41"/>
          <p:cNvSpPr txBox="1"/>
          <p:nvPr/>
        </p:nvSpPr>
        <p:spPr>
          <a:xfrm>
            <a:off x="5693255" y="6553200"/>
            <a:ext cx="1489510" cy="830997"/>
          </a:xfrm>
          <a:prstGeom prst="rect">
            <a:avLst/>
          </a:prstGeom>
          <a:noFill/>
        </p:spPr>
        <p:txBody>
          <a:bodyPr wrap="none" rtlCol="0">
            <a:spAutoFit/>
          </a:bodyPr>
          <a:lstStyle/>
          <a:p>
            <a:r>
              <a:rPr lang="en-US" sz="4800" b="1" smtClean="0">
                <a:solidFill>
                  <a:srgbClr val="0000CC"/>
                </a:solidFill>
                <a:latin typeface="VNI-Avo" pitchFamily="2" charset="0"/>
                <a:cs typeface="Arial" pitchFamily="34" charset="0"/>
              </a:rPr>
              <a:t>nhòp</a:t>
            </a:r>
            <a:endParaRPr lang="en-US" sz="4800" b="1">
              <a:solidFill>
                <a:srgbClr val="0000CC"/>
              </a:solidFill>
              <a:latin typeface="VNI-Avo" pitchFamily="2" charset="0"/>
              <a:cs typeface="Arial" pitchFamily="34" charset="0"/>
            </a:endParaRPr>
          </a:p>
        </p:txBody>
      </p:sp>
      <p:sp>
        <p:nvSpPr>
          <p:cNvPr id="43" name="TextBox 42"/>
          <p:cNvSpPr txBox="1"/>
          <p:nvPr/>
        </p:nvSpPr>
        <p:spPr>
          <a:xfrm>
            <a:off x="8621474" y="6554034"/>
            <a:ext cx="1406154" cy="830997"/>
          </a:xfrm>
          <a:prstGeom prst="rect">
            <a:avLst/>
          </a:prstGeom>
          <a:noFill/>
        </p:spPr>
        <p:txBody>
          <a:bodyPr wrap="none" rtlCol="0">
            <a:spAutoFit/>
          </a:bodyPr>
          <a:lstStyle/>
          <a:p>
            <a:r>
              <a:rPr lang="en-US" sz="4800" b="1" smtClean="0">
                <a:solidFill>
                  <a:srgbClr val="0000CC"/>
                </a:solidFill>
                <a:latin typeface="VNI-Avo" pitchFamily="2" charset="0"/>
                <a:cs typeface="Arial" pitchFamily="34" charset="0"/>
              </a:rPr>
              <a:t>buùp</a:t>
            </a:r>
            <a:endParaRPr lang="en-US" sz="4800" b="1">
              <a:solidFill>
                <a:srgbClr val="0000CC"/>
              </a:solidFill>
              <a:latin typeface="VNI-Avo" pitchFamily="2" charset="0"/>
              <a:cs typeface="Arial" pitchFamily="34" charset="0"/>
            </a:endParaRPr>
          </a:p>
        </p:txBody>
      </p:sp>
    </p:spTree>
    <p:extLst>
      <p:ext uri="{BB962C8B-B14F-4D97-AF65-F5344CB8AC3E}">
        <p14:creationId xmlns:p14="http://schemas.microsoft.com/office/powerpoint/2010/main" val="33326554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p:bldP spid="40" grpId="0"/>
      <p:bldP spid="41" grpId="0"/>
      <p:bldP spid="52" grpId="0"/>
      <p:bldP spid="53" grpId="0"/>
      <p:bldP spid="58" grpId="0"/>
      <p:bldP spid="59" grpId="0"/>
      <p:bldP spid="24" grpId="0"/>
      <p:bldP spid="28" grpId="0"/>
      <p:bldP spid="36" grpId="0"/>
      <p:bldP spid="37" grpId="0"/>
      <p:bldP spid="38"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19200" y="6684943"/>
            <a:ext cx="2600392" cy="830997"/>
          </a:xfrm>
          <a:prstGeom prst="rect">
            <a:avLst/>
          </a:prstGeom>
          <a:noFill/>
        </p:spPr>
        <p:txBody>
          <a:bodyPr wrap="none" rtlCol="0">
            <a:spAutoFit/>
          </a:bodyPr>
          <a:lstStyle/>
          <a:p>
            <a:r>
              <a:rPr lang="en-US" sz="4800" b="1" smtClean="0">
                <a:solidFill>
                  <a:srgbClr val="0000CC"/>
                </a:solidFill>
                <a:latin typeface="VNI-Avo" pitchFamily="2" charset="0"/>
                <a:cs typeface="Arial" pitchFamily="34" charset="0"/>
              </a:rPr>
              <a:t>ñoâi deùp</a:t>
            </a:r>
            <a:endParaRPr lang="en-US" sz="4800" b="1">
              <a:solidFill>
                <a:srgbClr val="0000CC"/>
              </a:solidFill>
              <a:latin typeface="VNI-Avo" pitchFamily="2" charset="0"/>
              <a:cs typeface="Arial" pitchFamily="34" charset="0"/>
            </a:endParaRPr>
          </a:p>
        </p:txBody>
      </p:sp>
      <p:sp>
        <p:nvSpPr>
          <p:cNvPr id="29" name="TextBox 28"/>
          <p:cNvSpPr txBox="1"/>
          <p:nvPr/>
        </p:nvSpPr>
        <p:spPr>
          <a:xfrm>
            <a:off x="4953000" y="6644640"/>
            <a:ext cx="2834430" cy="830997"/>
          </a:xfrm>
          <a:prstGeom prst="rect">
            <a:avLst/>
          </a:prstGeom>
          <a:noFill/>
        </p:spPr>
        <p:txBody>
          <a:bodyPr wrap="none" rtlCol="0">
            <a:spAutoFit/>
          </a:bodyPr>
          <a:lstStyle/>
          <a:p>
            <a:r>
              <a:rPr lang="en-US" sz="4800" b="1" smtClean="0">
                <a:solidFill>
                  <a:srgbClr val="0000CC"/>
                </a:solidFill>
                <a:latin typeface="VNI-Avo" pitchFamily="2" charset="0"/>
                <a:cs typeface="Arial" pitchFamily="34" charset="0"/>
              </a:rPr>
              <a:t>ñaàu beáp</a:t>
            </a:r>
            <a:endParaRPr lang="en-US" sz="4800" b="1">
              <a:solidFill>
                <a:srgbClr val="0000CC"/>
              </a:solidFill>
              <a:latin typeface="VNI-Avo" pitchFamily="2" charset="0"/>
              <a:cs typeface="Arial" pitchFamily="34" charset="0"/>
            </a:endParaRPr>
          </a:p>
        </p:txBody>
      </p:sp>
      <p:sp>
        <p:nvSpPr>
          <p:cNvPr id="30" name="TextBox 29"/>
          <p:cNvSpPr txBox="1"/>
          <p:nvPr/>
        </p:nvSpPr>
        <p:spPr>
          <a:xfrm>
            <a:off x="8847986" y="6629400"/>
            <a:ext cx="2489784" cy="830997"/>
          </a:xfrm>
          <a:prstGeom prst="rect">
            <a:avLst/>
          </a:prstGeom>
          <a:noFill/>
        </p:spPr>
        <p:txBody>
          <a:bodyPr wrap="none" rtlCol="0">
            <a:spAutoFit/>
          </a:bodyPr>
          <a:lstStyle/>
          <a:p>
            <a:r>
              <a:rPr lang="en-US" sz="4800" b="1" smtClean="0">
                <a:solidFill>
                  <a:srgbClr val="0000CC"/>
                </a:solidFill>
                <a:latin typeface="VNI-Avo" pitchFamily="2" charset="0"/>
                <a:cs typeface="Arial" pitchFamily="34" charset="0"/>
              </a:rPr>
              <a:t>bìm bòp</a:t>
            </a:r>
            <a:endParaRPr lang="en-US" sz="4800" b="1">
              <a:solidFill>
                <a:srgbClr val="0000CC"/>
              </a:solidFill>
              <a:latin typeface="VNI-Avo" pitchFamily="2" charset="0"/>
              <a:cs typeface="Arial" pitchFamily="34" charset="0"/>
            </a:endParaRPr>
          </a:p>
        </p:txBody>
      </p:sp>
      <p:sp>
        <p:nvSpPr>
          <p:cNvPr id="19" name="TextBox 18"/>
          <p:cNvSpPr txBox="1"/>
          <p:nvPr/>
        </p:nvSpPr>
        <p:spPr>
          <a:xfrm>
            <a:off x="3810000" y="2078441"/>
            <a:ext cx="1200970" cy="1015663"/>
          </a:xfrm>
          <a:prstGeom prst="rect">
            <a:avLst/>
          </a:prstGeom>
          <a:noFill/>
        </p:spPr>
        <p:txBody>
          <a:bodyPr wrap="none" rtlCol="0">
            <a:spAutoFit/>
          </a:bodyPr>
          <a:lstStyle/>
          <a:p>
            <a:r>
              <a:rPr lang="en-US" sz="6000" b="1" smtClean="0">
                <a:solidFill>
                  <a:srgbClr val="FF0000"/>
                </a:solidFill>
                <a:latin typeface="VNI-Avo" pitchFamily="2" charset="0"/>
                <a:cs typeface="Arial" pitchFamily="34" charset="0"/>
              </a:rPr>
              <a:t>ep</a:t>
            </a:r>
            <a:endParaRPr lang="en-US" sz="6000" b="1">
              <a:solidFill>
                <a:srgbClr val="FF0000"/>
              </a:solidFill>
              <a:latin typeface="VNI-Avo" pitchFamily="2" charset="0"/>
              <a:cs typeface="Arial" pitchFamily="34" charset="0"/>
            </a:endParaRPr>
          </a:p>
        </p:txBody>
      </p:sp>
      <p:sp>
        <p:nvSpPr>
          <p:cNvPr id="20" name="TextBox 19"/>
          <p:cNvSpPr txBox="1"/>
          <p:nvPr/>
        </p:nvSpPr>
        <p:spPr>
          <a:xfrm>
            <a:off x="6389119" y="2037673"/>
            <a:ext cx="1231427" cy="1015663"/>
          </a:xfrm>
          <a:prstGeom prst="rect">
            <a:avLst/>
          </a:prstGeom>
          <a:noFill/>
        </p:spPr>
        <p:txBody>
          <a:bodyPr wrap="none" rtlCol="0">
            <a:spAutoFit/>
          </a:bodyPr>
          <a:lstStyle/>
          <a:p>
            <a:r>
              <a:rPr lang="en-US" sz="6000" b="1" smtClean="0">
                <a:solidFill>
                  <a:srgbClr val="FF0000"/>
                </a:solidFill>
                <a:latin typeface="VNI-Avo" pitchFamily="2" charset="0"/>
                <a:cs typeface="Arial" pitchFamily="34" charset="0"/>
              </a:rPr>
              <a:t>eâp</a:t>
            </a:r>
            <a:endParaRPr lang="en-US" sz="6000" b="1">
              <a:solidFill>
                <a:srgbClr val="FF0000"/>
              </a:solidFill>
              <a:latin typeface="VNI-Avo" pitchFamily="2" charset="0"/>
              <a:cs typeface="Arial" pitchFamily="34" charset="0"/>
            </a:endParaRPr>
          </a:p>
        </p:txBody>
      </p:sp>
      <p:sp>
        <p:nvSpPr>
          <p:cNvPr id="21" name="TextBox 20"/>
          <p:cNvSpPr txBox="1"/>
          <p:nvPr/>
        </p:nvSpPr>
        <p:spPr>
          <a:xfrm>
            <a:off x="8811457" y="2037673"/>
            <a:ext cx="889987" cy="1015663"/>
          </a:xfrm>
          <a:prstGeom prst="rect">
            <a:avLst/>
          </a:prstGeom>
          <a:noFill/>
        </p:spPr>
        <p:txBody>
          <a:bodyPr wrap="none" rtlCol="0">
            <a:spAutoFit/>
          </a:bodyPr>
          <a:lstStyle/>
          <a:p>
            <a:r>
              <a:rPr lang="en-US" sz="6000" b="1" smtClean="0">
                <a:solidFill>
                  <a:srgbClr val="FF0000"/>
                </a:solidFill>
                <a:latin typeface="VNI-Avo" pitchFamily="2" charset="0"/>
                <a:cs typeface="Arial" pitchFamily="34" charset="0"/>
              </a:rPr>
              <a:t>ip</a:t>
            </a:r>
            <a:endParaRPr lang="en-US" sz="6000" b="1">
              <a:solidFill>
                <a:srgbClr val="FF0000"/>
              </a:solidFill>
              <a:latin typeface="VNI-Avo" pitchFamily="2" charset="0"/>
              <a:cs typeface="Arial" pitchFamily="34" charset="0"/>
            </a:endParaRPr>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36" t="56435" r="87375" b="37326"/>
          <a:stretch/>
        </p:blipFill>
        <p:spPr bwMode="auto">
          <a:xfrm>
            <a:off x="944879" y="2083816"/>
            <a:ext cx="1632597" cy="73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0884919" y="2037673"/>
            <a:ext cx="1165704" cy="1015663"/>
          </a:xfrm>
          <a:prstGeom prst="rect">
            <a:avLst/>
          </a:prstGeom>
          <a:noFill/>
        </p:spPr>
        <p:txBody>
          <a:bodyPr wrap="none" rtlCol="0">
            <a:spAutoFit/>
          </a:bodyPr>
          <a:lstStyle/>
          <a:p>
            <a:r>
              <a:rPr lang="en-US" sz="6000" b="1" smtClean="0">
                <a:solidFill>
                  <a:srgbClr val="FF0000"/>
                </a:solidFill>
                <a:latin typeface="VNI-Avo" pitchFamily="2" charset="0"/>
                <a:cs typeface="Arial" pitchFamily="34" charset="0"/>
              </a:rPr>
              <a:t>up</a:t>
            </a:r>
            <a:endParaRPr lang="en-US" sz="6000" b="1">
              <a:solidFill>
                <a:srgbClr val="FF0000"/>
              </a:solidFill>
              <a:latin typeface="VNI-Avo" pitchFamily="2" charset="0"/>
              <a:cs typeface="Arial" pitchFamily="34" charset="0"/>
            </a:endParaRPr>
          </a:p>
        </p:txBody>
      </p:sp>
      <p:grpSp>
        <p:nvGrpSpPr>
          <p:cNvPr id="33" name="Group 32"/>
          <p:cNvGrpSpPr/>
          <p:nvPr/>
        </p:nvGrpSpPr>
        <p:grpSpPr>
          <a:xfrm>
            <a:off x="4539228" y="149572"/>
            <a:ext cx="6511719" cy="1770073"/>
            <a:chOff x="4539228" y="210532"/>
            <a:chExt cx="6511719" cy="1770073"/>
          </a:xfrm>
        </p:grpSpPr>
        <p:grpSp>
          <p:nvGrpSpPr>
            <p:cNvPr id="34" name="Group 33"/>
            <p:cNvGrpSpPr/>
            <p:nvPr/>
          </p:nvGrpSpPr>
          <p:grpSpPr>
            <a:xfrm>
              <a:off x="4539228" y="210532"/>
              <a:ext cx="6511719" cy="1770073"/>
              <a:chOff x="4539228" y="210532"/>
              <a:chExt cx="6511719" cy="1770073"/>
            </a:xfrm>
          </p:grpSpPr>
          <p:sp>
            <p:nvSpPr>
              <p:cNvPr id="36" name="TextBox 35"/>
              <p:cNvSpPr txBox="1"/>
              <p:nvPr/>
            </p:nvSpPr>
            <p:spPr>
              <a:xfrm>
                <a:off x="5486400" y="1334274"/>
                <a:ext cx="4953000" cy="646331"/>
              </a:xfrm>
              <a:prstGeom prst="rect">
                <a:avLst/>
              </a:prstGeom>
              <a:solidFill>
                <a:schemeClr val="bg1"/>
              </a:solidFill>
            </p:spPr>
            <p:txBody>
              <a:bodyPr wrap="square" rtlCol="0">
                <a:spAutoFit/>
              </a:bodyPr>
              <a:lstStyle/>
              <a:p>
                <a:pPr algn="ctr"/>
                <a:r>
                  <a:rPr lang="en-US" sz="3600" b="1" smtClean="0">
                    <a:solidFill>
                      <a:srgbClr val="0000FF"/>
                    </a:solidFill>
                    <a:effectLst>
                      <a:outerShdw blurRad="38100" dist="38100" dir="2700000" algn="tl">
                        <a:srgbClr val="000000">
                          <a:alpha val="43137"/>
                        </a:srgbClr>
                      </a:outerShdw>
                    </a:effectLst>
                    <a:latin typeface="VNI-Avo" pitchFamily="2" charset="0"/>
                    <a:cs typeface="Arial" pitchFamily="34" charset="0"/>
                  </a:rPr>
                  <a:t>Baøi 56: ep  eâp  ip  up</a:t>
                </a:r>
                <a:endParaRPr lang="en-US" sz="3600" b="1">
                  <a:solidFill>
                    <a:srgbClr val="0000FF"/>
                  </a:solidFill>
                  <a:effectLst>
                    <a:outerShdw blurRad="38100" dist="38100" dir="2700000" algn="tl">
                      <a:srgbClr val="000000">
                        <a:alpha val="43137"/>
                      </a:srgbClr>
                    </a:outerShdw>
                  </a:effectLst>
                  <a:latin typeface="VNI-Avo" pitchFamily="2" charset="0"/>
                  <a:cs typeface="Arial" pitchFamily="34" charset="0"/>
                </a:endParaRPr>
              </a:p>
            </p:txBody>
          </p:sp>
          <p:sp>
            <p:nvSpPr>
              <p:cNvPr id="37" name="TextBox 36"/>
              <p:cNvSpPr txBox="1"/>
              <p:nvPr/>
            </p:nvSpPr>
            <p:spPr>
              <a:xfrm>
                <a:off x="4539228" y="210532"/>
                <a:ext cx="6511719" cy="584775"/>
              </a:xfrm>
              <a:prstGeom prst="rect">
                <a:avLst/>
              </a:prstGeom>
              <a:noFill/>
            </p:spPr>
            <p:txBody>
              <a:bodyPr wrap="none" rtlCol="0">
                <a:spAutoFit/>
              </a:bodyPr>
              <a:lstStyle/>
              <a:p>
                <a:r>
                  <a:rPr lang="en-US" sz="3200" b="1" smtClean="0">
                    <a:solidFill>
                      <a:srgbClr val="0000CC"/>
                    </a:solidFill>
                    <a:latin typeface="VNI-Avo" pitchFamily="2" charset="0"/>
                  </a:rPr>
                  <a:t>Thöù    ngaøy    thaùng    naêm 2021</a:t>
                </a:r>
                <a:endParaRPr lang="en-US" sz="3200" b="1">
                  <a:solidFill>
                    <a:srgbClr val="0000CC"/>
                  </a:solidFill>
                  <a:latin typeface="VNI-Avo" pitchFamily="2" charset="0"/>
                </a:endParaRPr>
              </a:p>
            </p:txBody>
          </p:sp>
          <p:sp>
            <p:nvSpPr>
              <p:cNvPr id="38" name="TextBox 37"/>
              <p:cNvSpPr txBox="1"/>
              <p:nvPr/>
            </p:nvSpPr>
            <p:spPr>
              <a:xfrm>
                <a:off x="6651116" y="743102"/>
                <a:ext cx="2417650" cy="584775"/>
              </a:xfrm>
              <a:prstGeom prst="rect">
                <a:avLst/>
              </a:prstGeom>
              <a:noFill/>
            </p:spPr>
            <p:txBody>
              <a:bodyPr wrap="none" rtlCol="0">
                <a:spAutoFit/>
              </a:bodyPr>
              <a:lstStyle/>
              <a:p>
                <a:r>
                  <a:rPr lang="en-US" sz="3200" b="1" smtClean="0">
                    <a:solidFill>
                      <a:srgbClr val="FF0066"/>
                    </a:solidFill>
                    <a:latin typeface="VNI-Avo" pitchFamily="2" charset="0"/>
                  </a:rPr>
                  <a:t>TIEÁNG VIEÄT</a:t>
                </a:r>
                <a:endParaRPr lang="en-US" sz="3200" b="1">
                  <a:solidFill>
                    <a:srgbClr val="FF0066"/>
                  </a:solidFill>
                  <a:latin typeface="VNI-Avo" pitchFamily="2" charset="0"/>
                </a:endParaRPr>
              </a:p>
            </p:txBody>
          </p:sp>
        </p:grpSp>
        <p:cxnSp>
          <p:nvCxnSpPr>
            <p:cNvPr id="35" name="Straight Connector 34"/>
            <p:cNvCxnSpPr/>
            <p:nvPr/>
          </p:nvCxnSpPr>
          <p:spPr>
            <a:xfrm>
              <a:off x="6751320"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9" name="TextBox 38"/>
          <p:cNvSpPr txBox="1"/>
          <p:nvPr/>
        </p:nvSpPr>
        <p:spPr>
          <a:xfrm>
            <a:off x="12268200" y="6684942"/>
            <a:ext cx="2632452" cy="830997"/>
          </a:xfrm>
          <a:prstGeom prst="rect">
            <a:avLst/>
          </a:prstGeom>
          <a:noFill/>
        </p:spPr>
        <p:txBody>
          <a:bodyPr wrap="none" rtlCol="0">
            <a:spAutoFit/>
          </a:bodyPr>
          <a:lstStyle/>
          <a:p>
            <a:r>
              <a:rPr lang="en-US" sz="4800" b="1" smtClean="0">
                <a:solidFill>
                  <a:srgbClr val="0000CC"/>
                </a:solidFill>
                <a:latin typeface="VNI-Avo" pitchFamily="2" charset="0"/>
                <a:cs typeface="Arial" pitchFamily="34" charset="0"/>
              </a:rPr>
              <a:t>buùp sen</a:t>
            </a:r>
            <a:endParaRPr lang="en-US" sz="4800" b="1">
              <a:solidFill>
                <a:srgbClr val="0000CC"/>
              </a:solidFill>
              <a:latin typeface="VNI-Avo" pitchFamily="2" charset="0"/>
              <a:cs typeface="Arial"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2000" r="8000"/>
          <a:stretch/>
        </p:blipFill>
        <p:spPr>
          <a:xfrm>
            <a:off x="685800" y="3962400"/>
            <a:ext cx="3352800" cy="234696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204" r="5407"/>
          <a:stretch/>
        </p:blipFill>
        <p:spPr>
          <a:xfrm>
            <a:off x="4769910" y="3962400"/>
            <a:ext cx="3192990" cy="235502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1258" y="3962400"/>
            <a:ext cx="2240142" cy="2346960"/>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t="6167" b="22956"/>
          <a:stretch/>
        </p:blipFill>
        <p:spPr>
          <a:xfrm>
            <a:off x="12332387" y="3975631"/>
            <a:ext cx="2373415" cy="2320498"/>
          </a:xfrm>
          <a:prstGeom prst="rect">
            <a:avLst/>
          </a:prstGeom>
        </p:spPr>
      </p:pic>
    </p:spTree>
    <p:extLst>
      <p:ext uri="{BB962C8B-B14F-4D97-AF65-F5344CB8AC3E}">
        <p14:creationId xmlns:p14="http://schemas.microsoft.com/office/powerpoint/2010/main" val="415405539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0"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539228" y="149572"/>
            <a:ext cx="6511719" cy="1770073"/>
            <a:chOff x="4539228" y="210532"/>
            <a:chExt cx="6511719" cy="1770073"/>
          </a:xfrm>
        </p:grpSpPr>
        <p:grpSp>
          <p:nvGrpSpPr>
            <p:cNvPr id="23" name="Group 22"/>
            <p:cNvGrpSpPr/>
            <p:nvPr/>
          </p:nvGrpSpPr>
          <p:grpSpPr>
            <a:xfrm>
              <a:off x="4539228" y="210532"/>
              <a:ext cx="6511719" cy="1770073"/>
              <a:chOff x="4539228" y="210532"/>
              <a:chExt cx="6511719" cy="1770073"/>
            </a:xfrm>
          </p:grpSpPr>
          <p:sp>
            <p:nvSpPr>
              <p:cNvPr id="30" name="TextBox 29"/>
              <p:cNvSpPr txBox="1"/>
              <p:nvPr/>
            </p:nvSpPr>
            <p:spPr>
              <a:xfrm>
                <a:off x="5486400" y="1334274"/>
                <a:ext cx="4953000" cy="646331"/>
              </a:xfrm>
              <a:prstGeom prst="rect">
                <a:avLst/>
              </a:prstGeom>
              <a:solidFill>
                <a:schemeClr val="bg1"/>
              </a:solidFill>
            </p:spPr>
            <p:txBody>
              <a:bodyPr wrap="square" rtlCol="0">
                <a:spAutoFit/>
              </a:bodyPr>
              <a:lstStyle/>
              <a:p>
                <a:pPr algn="ctr"/>
                <a:r>
                  <a:rPr lang="en-US" sz="3600" b="1" smtClean="0">
                    <a:solidFill>
                      <a:srgbClr val="0000FF"/>
                    </a:solidFill>
                    <a:effectLst>
                      <a:outerShdw blurRad="38100" dist="38100" dir="2700000" algn="tl">
                        <a:srgbClr val="000000">
                          <a:alpha val="43137"/>
                        </a:srgbClr>
                      </a:outerShdw>
                    </a:effectLst>
                    <a:latin typeface="VNI-Avo" pitchFamily="2" charset="0"/>
                    <a:cs typeface="Arial" pitchFamily="34" charset="0"/>
                  </a:rPr>
                  <a:t>Baøi 56: ep  eâp  ip  up</a:t>
                </a:r>
                <a:endParaRPr lang="en-US" sz="3600" b="1">
                  <a:solidFill>
                    <a:srgbClr val="0000FF"/>
                  </a:solidFill>
                  <a:effectLst>
                    <a:outerShdw blurRad="38100" dist="38100" dir="2700000" algn="tl">
                      <a:srgbClr val="000000">
                        <a:alpha val="43137"/>
                      </a:srgbClr>
                    </a:outerShdw>
                  </a:effectLst>
                  <a:latin typeface="VNI-Avo" pitchFamily="2" charset="0"/>
                  <a:cs typeface="Arial" pitchFamily="34" charset="0"/>
                </a:endParaRPr>
              </a:p>
            </p:txBody>
          </p:sp>
          <p:sp>
            <p:nvSpPr>
              <p:cNvPr id="31" name="TextBox 30"/>
              <p:cNvSpPr txBox="1"/>
              <p:nvPr/>
            </p:nvSpPr>
            <p:spPr>
              <a:xfrm>
                <a:off x="4539228" y="210532"/>
                <a:ext cx="6511719" cy="584775"/>
              </a:xfrm>
              <a:prstGeom prst="rect">
                <a:avLst/>
              </a:prstGeom>
              <a:noFill/>
            </p:spPr>
            <p:txBody>
              <a:bodyPr wrap="none" rtlCol="0">
                <a:spAutoFit/>
              </a:bodyPr>
              <a:lstStyle/>
              <a:p>
                <a:r>
                  <a:rPr lang="en-US" sz="3200" b="1" smtClean="0">
                    <a:solidFill>
                      <a:srgbClr val="0000CC"/>
                    </a:solidFill>
                    <a:latin typeface="VNI-Avo" pitchFamily="2" charset="0"/>
                  </a:rPr>
                  <a:t>Thöù    ngaøy    thaùng    naêm 2021</a:t>
                </a:r>
                <a:endParaRPr lang="en-US" sz="3200" b="1">
                  <a:solidFill>
                    <a:srgbClr val="0000CC"/>
                  </a:solidFill>
                  <a:latin typeface="VNI-Avo" pitchFamily="2" charset="0"/>
                </a:endParaRPr>
              </a:p>
            </p:txBody>
          </p:sp>
          <p:sp>
            <p:nvSpPr>
              <p:cNvPr id="34" name="TextBox 33"/>
              <p:cNvSpPr txBox="1"/>
              <p:nvPr/>
            </p:nvSpPr>
            <p:spPr>
              <a:xfrm>
                <a:off x="6651116" y="743102"/>
                <a:ext cx="2417650" cy="584775"/>
              </a:xfrm>
              <a:prstGeom prst="rect">
                <a:avLst/>
              </a:prstGeom>
              <a:noFill/>
            </p:spPr>
            <p:txBody>
              <a:bodyPr wrap="none" rtlCol="0">
                <a:spAutoFit/>
              </a:bodyPr>
              <a:lstStyle/>
              <a:p>
                <a:r>
                  <a:rPr lang="en-US" sz="3200" b="1" smtClean="0">
                    <a:solidFill>
                      <a:srgbClr val="FF0066"/>
                    </a:solidFill>
                    <a:latin typeface="VNI-Avo" pitchFamily="2" charset="0"/>
                  </a:rPr>
                  <a:t>TIEÁNG VIEÄT</a:t>
                </a:r>
                <a:endParaRPr lang="en-US" sz="3200" b="1">
                  <a:solidFill>
                    <a:srgbClr val="FF0066"/>
                  </a:solidFill>
                  <a:latin typeface="VNI-Avo" pitchFamily="2" charset="0"/>
                </a:endParaRPr>
              </a:p>
            </p:txBody>
          </p:sp>
        </p:grpSp>
        <p:cxnSp>
          <p:nvCxnSpPr>
            <p:cNvPr id="29" name="Straight Connector 28"/>
            <p:cNvCxnSpPr/>
            <p:nvPr/>
          </p:nvCxnSpPr>
          <p:spPr>
            <a:xfrm>
              <a:off x="6751320"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aphicFrame>
        <p:nvGraphicFramePr>
          <p:cNvPr id="25" name="Table 24"/>
          <p:cNvGraphicFramePr>
            <a:graphicFrameLocks noGrp="1"/>
          </p:cNvGraphicFramePr>
          <p:nvPr>
            <p:extLst>
              <p:ext uri="{D42A27DB-BD31-4B8C-83A1-F6EECF244321}">
                <p14:modId xmlns:p14="http://schemas.microsoft.com/office/powerpoint/2010/main" val="199530909"/>
              </p:ext>
            </p:extLst>
          </p:nvPr>
        </p:nvGraphicFramePr>
        <p:xfrm>
          <a:off x="5029200" y="3337986"/>
          <a:ext cx="5266196" cy="2112748"/>
        </p:xfrm>
        <a:graphic>
          <a:graphicData uri="http://schemas.openxmlformats.org/drawingml/2006/table">
            <a:tbl>
              <a:tblPr firstRow="1" bandRow="1">
                <a:tableStyleId>{5C22544A-7EE6-4342-B048-85BDC9FD1C3A}</a:tableStyleId>
              </a:tblPr>
              <a:tblGrid>
                <a:gridCol w="2633098"/>
                <a:gridCol w="2633098"/>
              </a:tblGrid>
              <a:tr h="1056374">
                <a:tc>
                  <a:txBody>
                    <a:bodyPr/>
                    <a:lstStyle/>
                    <a:p>
                      <a:endParaRPr lang="en-US"/>
                    </a:p>
                  </a:txBody>
                  <a:tcPr>
                    <a:solidFill>
                      <a:srgbClr val="ABE3FF"/>
                    </a:solidFill>
                  </a:tcPr>
                </a:tc>
                <a:tc>
                  <a:txBody>
                    <a:bodyPr/>
                    <a:lstStyle/>
                    <a:p>
                      <a:endParaRPr lang="en-US"/>
                    </a:p>
                  </a:txBody>
                  <a:tcPr>
                    <a:solidFill>
                      <a:srgbClr val="ABE3FF"/>
                    </a:solidFill>
                  </a:tcPr>
                </a:tc>
              </a:tr>
              <a:tr h="1056374">
                <a:tc gridSpan="2">
                  <a:txBody>
                    <a:bodyPr/>
                    <a:lstStyle/>
                    <a:p>
                      <a:endParaRPr lang="en-US"/>
                    </a:p>
                  </a:txBody>
                  <a:tcPr>
                    <a:solidFill>
                      <a:srgbClr val="ABE3FF"/>
                    </a:solidFill>
                  </a:tcPr>
                </a:tc>
                <a:tc hMerge="1">
                  <a:txBody>
                    <a:bodyPr/>
                    <a:lstStyle/>
                    <a:p>
                      <a:endParaRPr lang="en-US"/>
                    </a:p>
                  </a:txBody>
                  <a:tcPr>
                    <a:solidFill>
                      <a:srgbClr val="66CCFF"/>
                    </a:solidFill>
                  </a:tcPr>
                </a:tc>
              </a:tr>
            </a:tbl>
          </a:graphicData>
        </a:graphic>
      </p:graphicFrame>
      <p:sp>
        <p:nvSpPr>
          <p:cNvPr id="35" name="TextBox 34"/>
          <p:cNvSpPr txBox="1"/>
          <p:nvPr/>
        </p:nvSpPr>
        <p:spPr>
          <a:xfrm>
            <a:off x="3810000" y="2078441"/>
            <a:ext cx="1200970" cy="1015663"/>
          </a:xfrm>
          <a:prstGeom prst="rect">
            <a:avLst/>
          </a:prstGeom>
          <a:noFill/>
        </p:spPr>
        <p:txBody>
          <a:bodyPr wrap="none" rtlCol="0">
            <a:spAutoFit/>
          </a:bodyPr>
          <a:lstStyle/>
          <a:p>
            <a:r>
              <a:rPr lang="en-US" sz="6000" b="1" smtClean="0">
                <a:solidFill>
                  <a:srgbClr val="FF0000"/>
                </a:solidFill>
                <a:latin typeface="VNI-Avo" pitchFamily="2" charset="0"/>
                <a:cs typeface="Arial" pitchFamily="34" charset="0"/>
              </a:rPr>
              <a:t>ep</a:t>
            </a:r>
            <a:endParaRPr lang="en-US" sz="6000" b="1">
              <a:solidFill>
                <a:srgbClr val="FF0000"/>
              </a:solidFill>
              <a:latin typeface="VNI-Avo" pitchFamily="2" charset="0"/>
              <a:cs typeface="Arial" pitchFamily="34" charset="0"/>
            </a:endParaRPr>
          </a:p>
        </p:txBody>
      </p:sp>
      <p:sp>
        <p:nvSpPr>
          <p:cNvPr id="39" name="TextBox 38"/>
          <p:cNvSpPr txBox="1"/>
          <p:nvPr/>
        </p:nvSpPr>
        <p:spPr>
          <a:xfrm>
            <a:off x="8451130" y="3337986"/>
            <a:ext cx="1200970" cy="1015663"/>
          </a:xfrm>
          <a:prstGeom prst="rect">
            <a:avLst/>
          </a:prstGeom>
          <a:noFill/>
        </p:spPr>
        <p:txBody>
          <a:bodyPr wrap="none" rtlCol="0">
            <a:spAutoFit/>
          </a:bodyPr>
          <a:lstStyle/>
          <a:p>
            <a:r>
              <a:rPr lang="en-US" sz="6000" b="1" smtClean="0">
                <a:solidFill>
                  <a:srgbClr val="FF0000"/>
                </a:solidFill>
                <a:latin typeface="VNI-Avo" pitchFamily="2" charset="0"/>
                <a:cs typeface="Arial" pitchFamily="34" charset="0"/>
              </a:rPr>
              <a:t>ep</a:t>
            </a:r>
            <a:endParaRPr lang="en-US" sz="6000" b="1">
              <a:solidFill>
                <a:srgbClr val="FF0000"/>
              </a:solidFill>
              <a:latin typeface="VNI-Avo" pitchFamily="2" charset="0"/>
              <a:cs typeface="Arial" pitchFamily="34" charset="0"/>
            </a:endParaRPr>
          </a:p>
        </p:txBody>
      </p:sp>
      <p:sp>
        <p:nvSpPr>
          <p:cNvPr id="40" name="TextBox 39"/>
          <p:cNvSpPr txBox="1"/>
          <p:nvPr/>
        </p:nvSpPr>
        <p:spPr>
          <a:xfrm>
            <a:off x="6214890" y="3337986"/>
            <a:ext cx="647934" cy="1015663"/>
          </a:xfrm>
          <a:prstGeom prst="rect">
            <a:avLst/>
          </a:prstGeom>
          <a:noFill/>
        </p:spPr>
        <p:txBody>
          <a:bodyPr wrap="none" rtlCol="0">
            <a:spAutoFit/>
          </a:bodyPr>
          <a:lstStyle/>
          <a:p>
            <a:r>
              <a:rPr lang="en-US" sz="6000" b="1" smtClean="0">
                <a:solidFill>
                  <a:srgbClr val="0000CC"/>
                </a:solidFill>
                <a:latin typeface="VNI-Avo" pitchFamily="2" charset="0"/>
                <a:cs typeface="Arial" pitchFamily="34" charset="0"/>
              </a:rPr>
              <a:t>n</a:t>
            </a:r>
            <a:endParaRPr lang="en-US" sz="6000" b="1">
              <a:solidFill>
                <a:srgbClr val="0000CC"/>
              </a:solidFill>
              <a:latin typeface="VNI-Avo" pitchFamily="2" charset="0"/>
              <a:cs typeface="Arial" pitchFamily="34" charset="0"/>
            </a:endParaRPr>
          </a:p>
        </p:txBody>
      </p:sp>
      <p:sp>
        <p:nvSpPr>
          <p:cNvPr id="41" name="TextBox 40"/>
          <p:cNvSpPr txBox="1"/>
          <p:nvPr/>
        </p:nvSpPr>
        <p:spPr>
          <a:xfrm>
            <a:off x="6848915" y="4425520"/>
            <a:ext cx="1694695" cy="1015663"/>
          </a:xfrm>
          <a:prstGeom prst="rect">
            <a:avLst/>
          </a:prstGeom>
          <a:noFill/>
        </p:spPr>
        <p:txBody>
          <a:bodyPr wrap="none" rtlCol="0">
            <a:spAutoFit/>
          </a:bodyPr>
          <a:lstStyle/>
          <a:p>
            <a:r>
              <a:rPr lang="en-US" sz="6000" b="1" smtClean="0">
                <a:solidFill>
                  <a:srgbClr val="0000CC"/>
                </a:solidFill>
                <a:latin typeface="VNI-Avo" pitchFamily="2" charset="0"/>
                <a:cs typeface="Arial" pitchFamily="34" charset="0"/>
              </a:rPr>
              <a:t>n</a:t>
            </a:r>
            <a:r>
              <a:rPr lang="en-US" sz="6000" b="1" smtClean="0">
                <a:solidFill>
                  <a:srgbClr val="FF0000"/>
                </a:solidFill>
                <a:latin typeface="VNI-Avo" pitchFamily="2" charset="0"/>
                <a:cs typeface="Arial" pitchFamily="34" charset="0"/>
              </a:rPr>
              <a:t>eùp</a:t>
            </a:r>
            <a:endParaRPr lang="en-US" sz="6000" b="1">
              <a:solidFill>
                <a:srgbClr val="FF0000"/>
              </a:solidFill>
              <a:latin typeface="VNI-Avo" pitchFamily="2" charset="0"/>
              <a:cs typeface="Arial" pitchFamily="34" charset="0"/>
            </a:endParaRPr>
          </a:p>
        </p:txBody>
      </p:sp>
      <p:sp>
        <p:nvSpPr>
          <p:cNvPr id="58" name="TextBox 57"/>
          <p:cNvSpPr txBox="1"/>
          <p:nvPr/>
        </p:nvSpPr>
        <p:spPr>
          <a:xfrm>
            <a:off x="6389119" y="2037673"/>
            <a:ext cx="1231427" cy="1015663"/>
          </a:xfrm>
          <a:prstGeom prst="rect">
            <a:avLst/>
          </a:prstGeom>
          <a:noFill/>
        </p:spPr>
        <p:txBody>
          <a:bodyPr wrap="none" rtlCol="0">
            <a:spAutoFit/>
          </a:bodyPr>
          <a:lstStyle/>
          <a:p>
            <a:r>
              <a:rPr lang="en-US" sz="6000" b="1" smtClean="0">
                <a:solidFill>
                  <a:srgbClr val="FF0000"/>
                </a:solidFill>
                <a:latin typeface="VNI-Avo" pitchFamily="2" charset="0"/>
                <a:cs typeface="Arial" pitchFamily="34" charset="0"/>
              </a:rPr>
              <a:t>eâp</a:t>
            </a:r>
            <a:endParaRPr lang="en-US" sz="6000" b="1">
              <a:solidFill>
                <a:srgbClr val="FF0000"/>
              </a:solidFill>
              <a:latin typeface="VNI-Avo" pitchFamily="2" charset="0"/>
              <a:cs typeface="Arial" pitchFamily="34" charset="0"/>
            </a:endParaRPr>
          </a:p>
        </p:txBody>
      </p:sp>
      <p:sp>
        <p:nvSpPr>
          <p:cNvPr id="59" name="TextBox 58"/>
          <p:cNvSpPr txBox="1"/>
          <p:nvPr/>
        </p:nvSpPr>
        <p:spPr>
          <a:xfrm>
            <a:off x="8811457" y="2037673"/>
            <a:ext cx="889987" cy="1015663"/>
          </a:xfrm>
          <a:prstGeom prst="rect">
            <a:avLst/>
          </a:prstGeom>
          <a:noFill/>
        </p:spPr>
        <p:txBody>
          <a:bodyPr wrap="none" rtlCol="0">
            <a:spAutoFit/>
          </a:bodyPr>
          <a:lstStyle/>
          <a:p>
            <a:r>
              <a:rPr lang="en-US" sz="6000" b="1" smtClean="0">
                <a:solidFill>
                  <a:srgbClr val="FF0000"/>
                </a:solidFill>
                <a:latin typeface="VNI-Avo" pitchFamily="2" charset="0"/>
                <a:cs typeface="Arial" pitchFamily="34" charset="0"/>
              </a:rPr>
              <a:t>ip</a:t>
            </a:r>
            <a:endParaRPr lang="en-US" sz="6000" b="1">
              <a:solidFill>
                <a:srgbClr val="FF0000"/>
              </a:solidFill>
              <a:latin typeface="VNI-Avo" pitchFamily="2" charset="0"/>
              <a:cs typeface="Arial"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36" t="56435" r="87375" b="37326"/>
          <a:stretch/>
        </p:blipFill>
        <p:spPr bwMode="auto">
          <a:xfrm>
            <a:off x="944879" y="2083816"/>
            <a:ext cx="1632597" cy="73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10884919" y="2037673"/>
            <a:ext cx="1165704" cy="1015663"/>
          </a:xfrm>
          <a:prstGeom prst="rect">
            <a:avLst/>
          </a:prstGeom>
          <a:noFill/>
        </p:spPr>
        <p:txBody>
          <a:bodyPr wrap="none" rtlCol="0">
            <a:spAutoFit/>
          </a:bodyPr>
          <a:lstStyle/>
          <a:p>
            <a:r>
              <a:rPr lang="en-US" sz="6000" b="1" smtClean="0">
                <a:solidFill>
                  <a:srgbClr val="FF0000"/>
                </a:solidFill>
                <a:latin typeface="VNI-Avo" pitchFamily="2" charset="0"/>
                <a:cs typeface="Arial" pitchFamily="34" charset="0"/>
              </a:rPr>
              <a:t>up</a:t>
            </a:r>
            <a:endParaRPr lang="en-US" sz="6000" b="1">
              <a:solidFill>
                <a:srgbClr val="FF0000"/>
              </a:solidFill>
              <a:latin typeface="VNI-Avo" pitchFamily="2" charset="0"/>
              <a:cs typeface="Arial" pitchFamily="34" charset="0"/>
            </a:endParaRPr>
          </a:p>
        </p:txBody>
      </p:sp>
      <p:sp>
        <p:nvSpPr>
          <p:cNvPr id="26" name="TextBox 25"/>
          <p:cNvSpPr txBox="1"/>
          <p:nvPr/>
        </p:nvSpPr>
        <p:spPr>
          <a:xfrm>
            <a:off x="1219200" y="6380143"/>
            <a:ext cx="2600392" cy="830997"/>
          </a:xfrm>
          <a:prstGeom prst="rect">
            <a:avLst/>
          </a:prstGeom>
          <a:noFill/>
        </p:spPr>
        <p:txBody>
          <a:bodyPr wrap="none" rtlCol="0">
            <a:spAutoFit/>
          </a:bodyPr>
          <a:lstStyle/>
          <a:p>
            <a:r>
              <a:rPr lang="en-US" sz="4800" b="1" smtClean="0">
                <a:solidFill>
                  <a:srgbClr val="0000CC"/>
                </a:solidFill>
                <a:latin typeface="VNI-Avo" pitchFamily="2" charset="0"/>
                <a:cs typeface="Arial" pitchFamily="34" charset="0"/>
              </a:rPr>
              <a:t>ñoâi deùp</a:t>
            </a:r>
            <a:endParaRPr lang="en-US" sz="4800" b="1">
              <a:solidFill>
                <a:srgbClr val="0000CC"/>
              </a:solidFill>
              <a:latin typeface="VNI-Avo" pitchFamily="2" charset="0"/>
              <a:cs typeface="Arial" pitchFamily="34" charset="0"/>
            </a:endParaRPr>
          </a:p>
        </p:txBody>
      </p:sp>
      <p:sp>
        <p:nvSpPr>
          <p:cNvPr id="27" name="TextBox 26"/>
          <p:cNvSpPr txBox="1"/>
          <p:nvPr/>
        </p:nvSpPr>
        <p:spPr>
          <a:xfrm>
            <a:off x="4953000" y="6339840"/>
            <a:ext cx="2834430" cy="830997"/>
          </a:xfrm>
          <a:prstGeom prst="rect">
            <a:avLst/>
          </a:prstGeom>
          <a:noFill/>
        </p:spPr>
        <p:txBody>
          <a:bodyPr wrap="none" rtlCol="0">
            <a:spAutoFit/>
          </a:bodyPr>
          <a:lstStyle/>
          <a:p>
            <a:r>
              <a:rPr lang="en-US" sz="4800" b="1" smtClean="0">
                <a:solidFill>
                  <a:srgbClr val="0000CC"/>
                </a:solidFill>
                <a:latin typeface="VNI-Avo" pitchFamily="2" charset="0"/>
                <a:cs typeface="Arial" pitchFamily="34" charset="0"/>
              </a:rPr>
              <a:t>ñaàu beáp</a:t>
            </a:r>
            <a:endParaRPr lang="en-US" sz="4800" b="1">
              <a:solidFill>
                <a:srgbClr val="0000CC"/>
              </a:solidFill>
              <a:latin typeface="VNI-Avo" pitchFamily="2" charset="0"/>
              <a:cs typeface="Arial" pitchFamily="34" charset="0"/>
            </a:endParaRPr>
          </a:p>
        </p:txBody>
      </p:sp>
      <p:sp>
        <p:nvSpPr>
          <p:cNvPr id="32" name="TextBox 31"/>
          <p:cNvSpPr txBox="1"/>
          <p:nvPr/>
        </p:nvSpPr>
        <p:spPr>
          <a:xfrm>
            <a:off x="8847986" y="6324600"/>
            <a:ext cx="2489784" cy="830997"/>
          </a:xfrm>
          <a:prstGeom prst="rect">
            <a:avLst/>
          </a:prstGeom>
          <a:noFill/>
        </p:spPr>
        <p:txBody>
          <a:bodyPr wrap="none" rtlCol="0">
            <a:spAutoFit/>
          </a:bodyPr>
          <a:lstStyle/>
          <a:p>
            <a:r>
              <a:rPr lang="en-US" sz="4800" b="1" smtClean="0">
                <a:solidFill>
                  <a:srgbClr val="0000CC"/>
                </a:solidFill>
                <a:latin typeface="VNI-Avo" pitchFamily="2" charset="0"/>
                <a:cs typeface="Arial" pitchFamily="34" charset="0"/>
              </a:rPr>
              <a:t>bìm bòp</a:t>
            </a:r>
            <a:endParaRPr lang="en-US" sz="4800" b="1">
              <a:solidFill>
                <a:srgbClr val="0000CC"/>
              </a:solidFill>
              <a:latin typeface="VNI-Avo" pitchFamily="2" charset="0"/>
              <a:cs typeface="Arial" pitchFamily="34" charset="0"/>
            </a:endParaRPr>
          </a:p>
        </p:txBody>
      </p:sp>
      <p:sp>
        <p:nvSpPr>
          <p:cNvPr id="33" name="TextBox 32"/>
          <p:cNvSpPr txBox="1"/>
          <p:nvPr/>
        </p:nvSpPr>
        <p:spPr>
          <a:xfrm>
            <a:off x="12268200" y="6380142"/>
            <a:ext cx="2632452" cy="830997"/>
          </a:xfrm>
          <a:prstGeom prst="rect">
            <a:avLst/>
          </a:prstGeom>
          <a:noFill/>
        </p:spPr>
        <p:txBody>
          <a:bodyPr wrap="none" rtlCol="0">
            <a:spAutoFit/>
          </a:bodyPr>
          <a:lstStyle/>
          <a:p>
            <a:r>
              <a:rPr lang="en-US" sz="4800" b="1" smtClean="0">
                <a:solidFill>
                  <a:srgbClr val="0000CC"/>
                </a:solidFill>
                <a:latin typeface="VNI-Avo" pitchFamily="2" charset="0"/>
                <a:cs typeface="Arial" pitchFamily="34" charset="0"/>
              </a:rPr>
              <a:t>buùp sen</a:t>
            </a:r>
            <a:endParaRPr lang="en-US" sz="4800" b="1">
              <a:solidFill>
                <a:srgbClr val="0000CC"/>
              </a:solidFill>
              <a:latin typeface="VNI-Avo" pitchFamily="2" charset="0"/>
              <a:cs typeface="Arial" pitchFamily="34" charset="0"/>
            </a:endParaRPr>
          </a:p>
        </p:txBody>
      </p:sp>
    </p:spTree>
    <p:extLst>
      <p:ext uri="{BB962C8B-B14F-4D97-AF65-F5344CB8AC3E}">
        <p14:creationId xmlns:p14="http://schemas.microsoft.com/office/powerpoint/2010/main" val="3452315075"/>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6202343" y="3921590"/>
            <a:ext cx="3185487" cy="1015663"/>
          </a:xfrm>
          <a:prstGeom prst="rect">
            <a:avLst/>
          </a:prstGeom>
          <a:noFill/>
        </p:spPr>
        <p:txBody>
          <a:bodyPr wrap="none" rtlCol="0">
            <a:spAutoFit/>
          </a:bodyPr>
          <a:lstStyle/>
          <a:p>
            <a:r>
              <a:rPr lang="en-US" sz="6000" b="1" smtClean="0">
                <a:solidFill>
                  <a:srgbClr val="0000CC"/>
                </a:solidFill>
                <a:latin typeface="VNI-Avo" pitchFamily="2" charset="0"/>
                <a:cs typeface="Arial" pitchFamily="34" charset="0"/>
              </a:rPr>
              <a:t>Giaûi lao</a:t>
            </a:r>
            <a:endParaRPr lang="en-US" sz="6000" b="1">
              <a:solidFill>
                <a:srgbClr val="0000CC"/>
              </a:solidFill>
              <a:latin typeface="VNI-Avo" pitchFamily="2" charset="0"/>
              <a:cs typeface="Arial" pitchFamily="34" charset="0"/>
            </a:endParaRPr>
          </a:p>
        </p:txBody>
      </p:sp>
      <p:grpSp>
        <p:nvGrpSpPr>
          <p:cNvPr id="16" name="Group 15"/>
          <p:cNvGrpSpPr/>
          <p:nvPr/>
        </p:nvGrpSpPr>
        <p:grpSpPr>
          <a:xfrm>
            <a:off x="4539228" y="149572"/>
            <a:ext cx="6511719" cy="1770073"/>
            <a:chOff x="4539228" y="210532"/>
            <a:chExt cx="6511719" cy="1770073"/>
          </a:xfrm>
        </p:grpSpPr>
        <p:grpSp>
          <p:nvGrpSpPr>
            <p:cNvPr id="17" name="Group 16"/>
            <p:cNvGrpSpPr/>
            <p:nvPr/>
          </p:nvGrpSpPr>
          <p:grpSpPr>
            <a:xfrm>
              <a:off x="4539228" y="210532"/>
              <a:ext cx="6511719" cy="1770073"/>
              <a:chOff x="4539228" y="210532"/>
              <a:chExt cx="6511719" cy="1770073"/>
            </a:xfrm>
          </p:grpSpPr>
          <p:sp>
            <p:nvSpPr>
              <p:cNvPr id="20" name="TextBox 19"/>
              <p:cNvSpPr txBox="1"/>
              <p:nvPr/>
            </p:nvSpPr>
            <p:spPr>
              <a:xfrm>
                <a:off x="5486400" y="1334274"/>
                <a:ext cx="4953000" cy="646331"/>
              </a:xfrm>
              <a:prstGeom prst="rect">
                <a:avLst/>
              </a:prstGeom>
              <a:solidFill>
                <a:schemeClr val="bg1"/>
              </a:solidFill>
            </p:spPr>
            <p:txBody>
              <a:bodyPr wrap="square" rtlCol="0">
                <a:spAutoFit/>
              </a:bodyPr>
              <a:lstStyle/>
              <a:p>
                <a:pPr algn="ctr"/>
                <a:r>
                  <a:rPr lang="en-US" sz="3600" b="1" smtClean="0">
                    <a:solidFill>
                      <a:srgbClr val="0000FF"/>
                    </a:solidFill>
                    <a:effectLst>
                      <a:outerShdw blurRad="38100" dist="38100" dir="2700000" algn="tl">
                        <a:srgbClr val="000000">
                          <a:alpha val="43137"/>
                        </a:srgbClr>
                      </a:outerShdw>
                    </a:effectLst>
                    <a:latin typeface="VNI-Avo" pitchFamily="2" charset="0"/>
                    <a:cs typeface="Arial" pitchFamily="34" charset="0"/>
                  </a:rPr>
                  <a:t>Baøi 56: ep  eâp  ip  up</a:t>
                </a:r>
                <a:endParaRPr lang="en-US" sz="3600" b="1">
                  <a:solidFill>
                    <a:srgbClr val="0000FF"/>
                  </a:solidFill>
                  <a:effectLst>
                    <a:outerShdw blurRad="38100" dist="38100" dir="2700000" algn="tl">
                      <a:srgbClr val="000000">
                        <a:alpha val="43137"/>
                      </a:srgbClr>
                    </a:outerShdw>
                  </a:effectLst>
                  <a:latin typeface="VNI-Avo" pitchFamily="2" charset="0"/>
                  <a:cs typeface="Arial" pitchFamily="34" charset="0"/>
                </a:endParaRPr>
              </a:p>
            </p:txBody>
          </p:sp>
          <p:sp>
            <p:nvSpPr>
              <p:cNvPr id="21" name="TextBox 20"/>
              <p:cNvSpPr txBox="1"/>
              <p:nvPr/>
            </p:nvSpPr>
            <p:spPr>
              <a:xfrm>
                <a:off x="4539228" y="210532"/>
                <a:ext cx="6511719" cy="584775"/>
              </a:xfrm>
              <a:prstGeom prst="rect">
                <a:avLst/>
              </a:prstGeom>
              <a:noFill/>
            </p:spPr>
            <p:txBody>
              <a:bodyPr wrap="none" rtlCol="0">
                <a:spAutoFit/>
              </a:bodyPr>
              <a:lstStyle/>
              <a:p>
                <a:r>
                  <a:rPr lang="en-US" sz="3200" b="1" smtClean="0">
                    <a:solidFill>
                      <a:srgbClr val="0000CC"/>
                    </a:solidFill>
                    <a:latin typeface="VNI-Avo" pitchFamily="2" charset="0"/>
                  </a:rPr>
                  <a:t>Thöù    ngaøy    thaùng    naêm 2021</a:t>
                </a:r>
                <a:endParaRPr lang="en-US" sz="3200" b="1">
                  <a:solidFill>
                    <a:srgbClr val="0000CC"/>
                  </a:solidFill>
                  <a:latin typeface="VNI-Avo" pitchFamily="2" charset="0"/>
                </a:endParaRPr>
              </a:p>
            </p:txBody>
          </p:sp>
          <p:sp>
            <p:nvSpPr>
              <p:cNvPr id="22" name="TextBox 21"/>
              <p:cNvSpPr txBox="1"/>
              <p:nvPr/>
            </p:nvSpPr>
            <p:spPr>
              <a:xfrm>
                <a:off x="6651116" y="743102"/>
                <a:ext cx="2417650" cy="584775"/>
              </a:xfrm>
              <a:prstGeom prst="rect">
                <a:avLst/>
              </a:prstGeom>
              <a:noFill/>
            </p:spPr>
            <p:txBody>
              <a:bodyPr wrap="none" rtlCol="0">
                <a:spAutoFit/>
              </a:bodyPr>
              <a:lstStyle/>
              <a:p>
                <a:r>
                  <a:rPr lang="en-US" sz="3200" b="1" smtClean="0">
                    <a:solidFill>
                      <a:srgbClr val="FF0066"/>
                    </a:solidFill>
                    <a:latin typeface="VNI-Avo" pitchFamily="2" charset="0"/>
                  </a:rPr>
                  <a:t>TIEÁNG VIEÄT</a:t>
                </a:r>
                <a:endParaRPr lang="en-US" sz="3200" b="1">
                  <a:solidFill>
                    <a:srgbClr val="FF0066"/>
                  </a:solidFill>
                  <a:latin typeface="VNI-Avo" pitchFamily="2" charset="0"/>
                </a:endParaRPr>
              </a:p>
            </p:txBody>
          </p:sp>
        </p:grpSp>
        <p:cxnSp>
          <p:nvCxnSpPr>
            <p:cNvPr id="19" name="Straight Connector 18"/>
            <p:cNvCxnSpPr/>
            <p:nvPr/>
          </p:nvCxnSpPr>
          <p:spPr>
            <a:xfrm>
              <a:off x="6751320"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955056019"/>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76" t="44001" r="86363" b="49576"/>
          <a:stretch/>
        </p:blipFill>
        <p:spPr bwMode="auto">
          <a:xfrm>
            <a:off x="1295399" y="2285999"/>
            <a:ext cx="1676401" cy="69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4539228" y="149572"/>
            <a:ext cx="6511719" cy="1770073"/>
            <a:chOff x="4539228" y="210532"/>
            <a:chExt cx="6511719" cy="1770073"/>
          </a:xfrm>
        </p:grpSpPr>
        <p:grpSp>
          <p:nvGrpSpPr>
            <p:cNvPr id="16" name="Group 15"/>
            <p:cNvGrpSpPr/>
            <p:nvPr/>
          </p:nvGrpSpPr>
          <p:grpSpPr>
            <a:xfrm>
              <a:off x="4539228" y="210532"/>
              <a:ext cx="6511719" cy="1770073"/>
              <a:chOff x="4539228" y="210532"/>
              <a:chExt cx="6511719" cy="1770073"/>
            </a:xfrm>
          </p:grpSpPr>
          <p:sp>
            <p:nvSpPr>
              <p:cNvPr id="19" name="TextBox 18"/>
              <p:cNvSpPr txBox="1"/>
              <p:nvPr/>
            </p:nvSpPr>
            <p:spPr>
              <a:xfrm>
                <a:off x="5486400" y="1334274"/>
                <a:ext cx="4953000" cy="646331"/>
              </a:xfrm>
              <a:prstGeom prst="rect">
                <a:avLst/>
              </a:prstGeom>
              <a:solidFill>
                <a:schemeClr val="bg1"/>
              </a:solidFill>
            </p:spPr>
            <p:txBody>
              <a:bodyPr wrap="square" rtlCol="0">
                <a:spAutoFit/>
              </a:bodyPr>
              <a:lstStyle/>
              <a:p>
                <a:pPr algn="ctr"/>
                <a:r>
                  <a:rPr lang="en-US" sz="3600" b="1" smtClean="0">
                    <a:solidFill>
                      <a:srgbClr val="0000FF"/>
                    </a:solidFill>
                    <a:effectLst>
                      <a:outerShdw blurRad="38100" dist="38100" dir="2700000" algn="tl">
                        <a:srgbClr val="000000">
                          <a:alpha val="43137"/>
                        </a:srgbClr>
                      </a:outerShdw>
                    </a:effectLst>
                    <a:latin typeface="VNI-Avo" pitchFamily="2" charset="0"/>
                    <a:cs typeface="Arial" pitchFamily="34" charset="0"/>
                  </a:rPr>
                  <a:t>Baøi 56: ep  eâp  ip  up</a:t>
                </a:r>
                <a:endParaRPr lang="en-US" sz="3600" b="1">
                  <a:solidFill>
                    <a:srgbClr val="0000FF"/>
                  </a:solidFill>
                  <a:effectLst>
                    <a:outerShdw blurRad="38100" dist="38100" dir="2700000" algn="tl">
                      <a:srgbClr val="000000">
                        <a:alpha val="43137"/>
                      </a:srgbClr>
                    </a:outerShdw>
                  </a:effectLst>
                  <a:latin typeface="VNI-Avo" pitchFamily="2" charset="0"/>
                  <a:cs typeface="Arial" pitchFamily="34" charset="0"/>
                </a:endParaRPr>
              </a:p>
            </p:txBody>
          </p:sp>
          <p:sp>
            <p:nvSpPr>
              <p:cNvPr id="20" name="TextBox 19"/>
              <p:cNvSpPr txBox="1"/>
              <p:nvPr/>
            </p:nvSpPr>
            <p:spPr>
              <a:xfrm>
                <a:off x="4539228" y="210532"/>
                <a:ext cx="6511719" cy="584775"/>
              </a:xfrm>
              <a:prstGeom prst="rect">
                <a:avLst/>
              </a:prstGeom>
              <a:noFill/>
            </p:spPr>
            <p:txBody>
              <a:bodyPr wrap="none" rtlCol="0">
                <a:spAutoFit/>
              </a:bodyPr>
              <a:lstStyle/>
              <a:p>
                <a:r>
                  <a:rPr lang="en-US" sz="3200" b="1" smtClean="0">
                    <a:solidFill>
                      <a:srgbClr val="0000CC"/>
                    </a:solidFill>
                    <a:latin typeface="VNI-Avo" pitchFamily="2" charset="0"/>
                  </a:rPr>
                  <a:t>Thöù    ngaøy    thaùng    naêm 2021</a:t>
                </a:r>
                <a:endParaRPr lang="en-US" sz="3200" b="1">
                  <a:solidFill>
                    <a:srgbClr val="0000CC"/>
                  </a:solidFill>
                  <a:latin typeface="VNI-Avo" pitchFamily="2" charset="0"/>
                </a:endParaRPr>
              </a:p>
            </p:txBody>
          </p:sp>
          <p:sp>
            <p:nvSpPr>
              <p:cNvPr id="22" name="TextBox 21"/>
              <p:cNvSpPr txBox="1"/>
              <p:nvPr/>
            </p:nvSpPr>
            <p:spPr>
              <a:xfrm>
                <a:off x="6651116" y="743102"/>
                <a:ext cx="2417650" cy="584775"/>
              </a:xfrm>
              <a:prstGeom prst="rect">
                <a:avLst/>
              </a:prstGeom>
              <a:noFill/>
            </p:spPr>
            <p:txBody>
              <a:bodyPr wrap="none" rtlCol="0">
                <a:spAutoFit/>
              </a:bodyPr>
              <a:lstStyle/>
              <a:p>
                <a:r>
                  <a:rPr lang="en-US" sz="3200" b="1" smtClean="0">
                    <a:solidFill>
                      <a:srgbClr val="FF0066"/>
                    </a:solidFill>
                    <a:latin typeface="VNI-Avo" pitchFamily="2" charset="0"/>
                  </a:rPr>
                  <a:t>TIEÁNG VIEÄT</a:t>
                </a:r>
                <a:endParaRPr lang="en-US" sz="3200" b="1">
                  <a:solidFill>
                    <a:srgbClr val="FF0066"/>
                  </a:solidFill>
                  <a:latin typeface="VNI-Avo" pitchFamily="2" charset="0"/>
                </a:endParaRPr>
              </a:p>
            </p:txBody>
          </p:sp>
        </p:grpSp>
        <p:cxnSp>
          <p:nvCxnSpPr>
            <p:cNvPr id="17" name="Straight Connector 16"/>
            <p:cNvCxnSpPr/>
            <p:nvPr/>
          </p:nvCxnSpPr>
          <p:spPr>
            <a:xfrm>
              <a:off x="6751320"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50" t="48445" r="48625" b="32222"/>
          <a:stretch/>
        </p:blipFill>
        <p:spPr bwMode="auto">
          <a:xfrm>
            <a:off x="533400" y="6188538"/>
            <a:ext cx="11125200" cy="2681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50" t="48445" r="87790" b="43108"/>
          <a:stretch/>
        </p:blipFill>
        <p:spPr bwMode="auto">
          <a:xfrm>
            <a:off x="1679638" y="3200399"/>
            <a:ext cx="2968562" cy="2366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992" t="48445" r="82251" b="43108"/>
          <a:stretch/>
        </p:blipFill>
        <p:spPr bwMode="auto">
          <a:xfrm>
            <a:off x="4539228" y="3200399"/>
            <a:ext cx="2867412" cy="2366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749" t="48445" r="76498" b="43108"/>
          <a:stretch/>
        </p:blipFill>
        <p:spPr bwMode="auto">
          <a:xfrm>
            <a:off x="7406640" y="3200399"/>
            <a:ext cx="2865120" cy="2366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502" t="48445" r="69277" b="43108"/>
          <a:stretch/>
        </p:blipFill>
        <p:spPr bwMode="auto">
          <a:xfrm>
            <a:off x="10271760" y="3200399"/>
            <a:ext cx="3596640" cy="2366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5072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533400" y="6284655"/>
            <a:ext cx="15087600" cy="2554545"/>
          </a:xfrm>
          <a:prstGeom prst="rect">
            <a:avLst/>
          </a:prstGeom>
          <a:noFill/>
        </p:spPr>
        <p:txBody>
          <a:bodyPr wrap="square" rtlCol="0">
            <a:spAutoFit/>
          </a:bodyPr>
          <a:lstStyle/>
          <a:p>
            <a:pPr algn="just"/>
            <a:r>
              <a:rPr lang="en-US" sz="4000" b="1" smtClean="0">
                <a:solidFill>
                  <a:srgbClr val="0000CC"/>
                </a:solidFill>
                <a:latin typeface="VNI-Avo" pitchFamily="2" charset="0"/>
                <a:ea typeface="Arial-Rounded" panose="020B0500000000000000" pitchFamily="34" charset="0"/>
                <a:cs typeface="Arial" pitchFamily="34" charset="0"/>
              </a:rPr>
              <a:t>     Dòp nghæ leã, nhaø Haø coù chuù Tö vaø coâ Lan ñeán chôi. Meï naáu suùp gaø, côm neáp vaø raùn caù cheùp. Haø giuùp meï röûa rau quaû vaø saép xeáp baùt ñóa. Boá thì doïp deïp nhaø cöûa. Nhaø Haø hoâm nay thaät laø vui.</a:t>
            </a:r>
            <a:endParaRPr lang="en-US" sz="4000" b="1" dirty="0">
              <a:solidFill>
                <a:srgbClr val="0000CC"/>
              </a:solidFill>
              <a:latin typeface="VNI-Avo" pitchFamily="2" charset="0"/>
              <a:ea typeface="Arial-Rounded" panose="020B0500000000000000" pitchFamily="34" charset="0"/>
              <a:cs typeface="Arial" pitchFamily="34" charset="0"/>
            </a:endParaRPr>
          </a:p>
        </p:txBody>
      </p:sp>
      <p:grpSp>
        <p:nvGrpSpPr>
          <p:cNvPr id="15" name="Group 14"/>
          <p:cNvGrpSpPr/>
          <p:nvPr/>
        </p:nvGrpSpPr>
        <p:grpSpPr>
          <a:xfrm>
            <a:off x="4539228" y="149572"/>
            <a:ext cx="6511719" cy="1770073"/>
            <a:chOff x="4539228" y="210532"/>
            <a:chExt cx="6511719" cy="1770073"/>
          </a:xfrm>
        </p:grpSpPr>
        <p:grpSp>
          <p:nvGrpSpPr>
            <p:cNvPr id="16" name="Group 15"/>
            <p:cNvGrpSpPr/>
            <p:nvPr/>
          </p:nvGrpSpPr>
          <p:grpSpPr>
            <a:xfrm>
              <a:off x="4539228" y="210532"/>
              <a:ext cx="6511719" cy="1770073"/>
              <a:chOff x="4539228" y="210532"/>
              <a:chExt cx="6511719" cy="1770073"/>
            </a:xfrm>
          </p:grpSpPr>
          <p:sp>
            <p:nvSpPr>
              <p:cNvPr id="19" name="TextBox 18"/>
              <p:cNvSpPr txBox="1"/>
              <p:nvPr/>
            </p:nvSpPr>
            <p:spPr>
              <a:xfrm>
                <a:off x="5486400" y="1334274"/>
                <a:ext cx="4953000" cy="646331"/>
              </a:xfrm>
              <a:prstGeom prst="rect">
                <a:avLst/>
              </a:prstGeom>
              <a:solidFill>
                <a:schemeClr val="bg1"/>
              </a:solidFill>
            </p:spPr>
            <p:txBody>
              <a:bodyPr wrap="square" rtlCol="0">
                <a:spAutoFit/>
              </a:bodyPr>
              <a:lstStyle/>
              <a:p>
                <a:pPr algn="ctr"/>
                <a:r>
                  <a:rPr lang="en-US" sz="3600" b="1" smtClean="0">
                    <a:solidFill>
                      <a:srgbClr val="0000FF"/>
                    </a:solidFill>
                    <a:effectLst>
                      <a:outerShdw blurRad="38100" dist="38100" dir="2700000" algn="tl">
                        <a:srgbClr val="000000">
                          <a:alpha val="43137"/>
                        </a:srgbClr>
                      </a:outerShdw>
                    </a:effectLst>
                    <a:latin typeface="VNI-Avo" pitchFamily="2" charset="0"/>
                    <a:cs typeface="Arial" pitchFamily="34" charset="0"/>
                  </a:rPr>
                  <a:t>Baøi 56: ep  eâp  ip  up</a:t>
                </a:r>
                <a:endParaRPr lang="en-US" sz="3600" b="1">
                  <a:solidFill>
                    <a:srgbClr val="0000FF"/>
                  </a:solidFill>
                  <a:effectLst>
                    <a:outerShdw blurRad="38100" dist="38100" dir="2700000" algn="tl">
                      <a:srgbClr val="000000">
                        <a:alpha val="43137"/>
                      </a:srgbClr>
                    </a:outerShdw>
                  </a:effectLst>
                  <a:latin typeface="VNI-Avo" pitchFamily="2" charset="0"/>
                  <a:cs typeface="Arial" pitchFamily="34" charset="0"/>
                </a:endParaRPr>
              </a:p>
            </p:txBody>
          </p:sp>
          <p:sp>
            <p:nvSpPr>
              <p:cNvPr id="20" name="TextBox 19"/>
              <p:cNvSpPr txBox="1"/>
              <p:nvPr/>
            </p:nvSpPr>
            <p:spPr>
              <a:xfrm>
                <a:off x="4539228" y="210532"/>
                <a:ext cx="6511719" cy="584775"/>
              </a:xfrm>
              <a:prstGeom prst="rect">
                <a:avLst/>
              </a:prstGeom>
              <a:noFill/>
            </p:spPr>
            <p:txBody>
              <a:bodyPr wrap="none" rtlCol="0">
                <a:spAutoFit/>
              </a:bodyPr>
              <a:lstStyle/>
              <a:p>
                <a:r>
                  <a:rPr lang="en-US" sz="3200" b="1" smtClean="0">
                    <a:solidFill>
                      <a:srgbClr val="0000CC"/>
                    </a:solidFill>
                    <a:latin typeface="VNI-Avo" pitchFamily="2" charset="0"/>
                  </a:rPr>
                  <a:t>Thöù    ngaøy    thaùng    naêm 2021</a:t>
                </a:r>
                <a:endParaRPr lang="en-US" sz="3200" b="1">
                  <a:solidFill>
                    <a:srgbClr val="0000CC"/>
                  </a:solidFill>
                  <a:latin typeface="VNI-Avo" pitchFamily="2" charset="0"/>
                </a:endParaRPr>
              </a:p>
            </p:txBody>
          </p:sp>
          <p:sp>
            <p:nvSpPr>
              <p:cNvPr id="21" name="TextBox 20"/>
              <p:cNvSpPr txBox="1"/>
              <p:nvPr/>
            </p:nvSpPr>
            <p:spPr>
              <a:xfrm>
                <a:off x="6651116" y="743102"/>
                <a:ext cx="2417650" cy="584775"/>
              </a:xfrm>
              <a:prstGeom prst="rect">
                <a:avLst/>
              </a:prstGeom>
              <a:noFill/>
            </p:spPr>
            <p:txBody>
              <a:bodyPr wrap="none" rtlCol="0">
                <a:spAutoFit/>
              </a:bodyPr>
              <a:lstStyle/>
              <a:p>
                <a:r>
                  <a:rPr lang="en-US" sz="3200" b="1" smtClean="0">
                    <a:solidFill>
                      <a:srgbClr val="FF0066"/>
                    </a:solidFill>
                    <a:latin typeface="VNI-Avo" pitchFamily="2" charset="0"/>
                  </a:rPr>
                  <a:t>TIEÁNG VIEÄT</a:t>
                </a:r>
                <a:endParaRPr lang="en-US" sz="3200" b="1">
                  <a:solidFill>
                    <a:srgbClr val="FF0066"/>
                  </a:solidFill>
                  <a:latin typeface="VNI-Avo" pitchFamily="2" charset="0"/>
                </a:endParaRPr>
              </a:p>
            </p:txBody>
          </p:sp>
        </p:grpSp>
        <p:cxnSp>
          <p:nvCxnSpPr>
            <p:cNvPr id="17" name="Straight Connector 16"/>
            <p:cNvCxnSpPr/>
            <p:nvPr/>
          </p:nvCxnSpPr>
          <p:spPr>
            <a:xfrm>
              <a:off x="6751320"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375" t="28444" r="7000" b="32666"/>
          <a:stretch/>
        </p:blipFill>
        <p:spPr bwMode="auto">
          <a:xfrm>
            <a:off x="2971800" y="1919644"/>
            <a:ext cx="9293019" cy="4455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536651"/>
      </p:ext>
    </p:extLst>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9167</TotalTime>
  <Words>361</Words>
  <Application>Microsoft Office PowerPoint</Application>
  <PresentationFormat>Custom</PresentationFormat>
  <Paragraphs>97</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chuan kien thuc</dc:creator>
  <cp:lastModifiedBy>Admin</cp:lastModifiedBy>
  <cp:revision>939</cp:revision>
  <dcterms:created xsi:type="dcterms:W3CDTF">2008-09-09T22:52:10Z</dcterms:created>
  <dcterms:modified xsi:type="dcterms:W3CDTF">2021-08-22T15:04:59Z</dcterms:modified>
</cp:coreProperties>
</file>