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407" r:id="rId3"/>
    <p:sldId id="408" r:id="rId4"/>
    <p:sldId id="427" r:id="rId5"/>
    <p:sldId id="428" r:id="rId6"/>
    <p:sldId id="426" r:id="rId7"/>
    <p:sldId id="436" r:id="rId8"/>
    <p:sldId id="437" r:id="rId9"/>
    <p:sldId id="431" r:id="rId10"/>
    <p:sldId id="433" r:id="rId11"/>
    <p:sldId id="438" r:id="rId12"/>
    <p:sldId id="434" r:id="rId13"/>
    <p:sldId id="435"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3" d="100"/>
          <a:sy n="63" d="100"/>
        </p:scale>
        <p:origin x="-446" y="-8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1.pptx" TargetMode="External"/><Relationship Id="rId13" Type="http://schemas.openxmlformats.org/officeDocument/2006/relationships/hyperlink" Target="bai%20tap/bai%20tap%202.ppt" TargetMode="External"/><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hyperlink" Target="bai%20tap/bai%20tap%201.ppt" TargetMode="External"/><Relationship Id="rId2" Type="http://schemas.openxmlformats.org/officeDocument/2006/relationships/hyperlink" Target="Khoi%20dong/cau%203.pptx" TargetMode="External"/><Relationship Id="rId1" Type="http://schemas.openxmlformats.org/officeDocument/2006/relationships/slideLayout" Target="../slideLayouts/slideLayout2.xml"/><Relationship Id="rId6" Type="http://schemas.openxmlformats.org/officeDocument/2006/relationships/hyperlink" Target="Khoi%20dong/cau%202.pptx" TargetMode="External"/><Relationship Id="rId11" Type="http://schemas.openxmlformats.org/officeDocument/2006/relationships/image" Target="../media/image14.jpg"/><Relationship Id="rId5" Type="http://schemas.openxmlformats.org/officeDocument/2006/relationships/image" Target="../media/image10.jpg"/><Relationship Id="rId15" Type="http://schemas.openxmlformats.org/officeDocument/2006/relationships/hyperlink" Target="bai%20tap/bai%20tap%204.ppt" TargetMode="External"/><Relationship Id="rId10" Type="http://schemas.openxmlformats.org/officeDocument/2006/relationships/image" Target="../media/image13.jpeg"/><Relationship Id="rId4" Type="http://schemas.openxmlformats.org/officeDocument/2006/relationships/hyperlink" Target="Khoi%20dong/cau%204.pptx" TargetMode="External"/><Relationship Id="rId9" Type="http://schemas.openxmlformats.org/officeDocument/2006/relationships/image" Target="../media/image12.jpg"/><Relationship Id="rId14" Type="http://schemas.openxmlformats.org/officeDocument/2006/relationships/hyperlink" Target="bai%20tap/bai%20tap%203.pp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Giai%20nghia%20tu/Cham%20tro.pptx" TargetMode="External"/><Relationship Id="rId2" Type="http://schemas.openxmlformats.org/officeDocument/2006/relationships/hyperlink" Target="Giai%20nghia%20tu/Th&#225;p%20b&#224;%20Po-na-ga.pptx" TargetMode="External"/><Relationship Id="rId1" Type="http://schemas.openxmlformats.org/officeDocument/2006/relationships/slideLayout" Target="../slideLayouts/slideLayout2.xml"/><Relationship Id="rId5" Type="http://schemas.openxmlformats.org/officeDocument/2006/relationships/hyperlink" Target="Giai%20nghia%20tu/chan%20chu.pptx" TargetMode="External"/><Relationship Id="rId4" Type="http://schemas.openxmlformats.org/officeDocument/2006/relationships/hyperlink" Target="Giai%20nghia%20tu/tinh%20xao.ppt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508919" y="4343401"/>
            <a:ext cx="13182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ĐỂ CHÁU NẮM TAY ÔNG</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229986"/>
            <a:ext cx="4334745" cy="197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smtClean="0">
                  <a:solidFill>
                    <a:srgbClr val="FF0000"/>
                  </a:solidFill>
                  <a:latin typeface="Times New Roman" pitchFamily="18" charset="0"/>
                  <a:cs typeface="Times New Roman" pitchFamily="18" charset="0"/>
                </a:rPr>
                <a:t>4. Ôn chữ viết hoa.</a:t>
              </a:r>
              <a:endParaRPr lang="en-US" sz="36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33288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5436185" y="2706057"/>
            <a:ext cx="4759534" cy="646331"/>
          </a:xfrm>
          <a:prstGeom prst="rect">
            <a:avLst/>
          </a:prstGeom>
        </p:spPr>
        <p:txBody>
          <a:bodyPr wrap="square">
            <a:spAutoFit/>
          </a:bodyPr>
          <a:lstStyle/>
          <a:p>
            <a:pPr algn="ctr"/>
            <a:r>
              <a:rPr lang="en-US" sz="3600" b="1" i="1" dirty="0" err="1" smtClean="0">
                <a:solidFill>
                  <a:srgbClr val="0000CC"/>
                </a:solidFill>
                <a:latin typeface="Times New Roman" pitchFamily="18" charset="0"/>
                <a:cs typeface="Times New Roman" pitchFamily="18" charset="0"/>
              </a:rPr>
              <a:t>Viết</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chữ</a:t>
            </a:r>
            <a:r>
              <a:rPr lang="en-US" sz="3600" b="1" i="1" dirty="0" smtClean="0">
                <a:solidFill>
                  <a:srgbClr val="0000CC"/>
                </a:solidFill>
                <a:latin typeface="Times New Roman" pitchFamily="18" charset="0"/>
                <a:cs typeface="Times New Roman" pitchFamily="18" charset="0"/>
              </a:rPr>
              <a:t> </a:t>
            </a:r>
            <a:r>
              <a:rPr lang="en-US" sz="3600" b="1" i="1" err="1" smtClean="0">
                <a:solidFill>
                  <a:srgbClr val="0000CC"/>
                </a:solidFill>
                <a:latin typeface="Times New Roman" pitchFamily="18" charset="0"/>
                <a:cs typeface="Times New Roman" pitchFamily="18" charset="0"/>
              </a:rPr>
              <a:t>hoa</a:t>
            </a:r>
            <a:r>
              <a:rPr lang="en-US" sz="3600" b="1" i="1" smtClean="0">
                <a:solidFill>
                  <a:srgbClr val="0000CC"/>
                </a:solidFill>
                <a:latin typeface="Times New Roman" pitchFamily="18" charset="0"/>
                <a:cs typeface="Times New Roman" pitchFamily="18" charset="0"/>
              </a:rPr>
              <a:t> </a:t>
            </a:r>
            <a:r>
              <a:rPr lang="vi-VN" sz="3600" b="1" i="1" smtClean="0">
                <a:solidFill>
                  <a:srgbClr val="0000CC"/>
                </a:solidFill>
                <a:latin typeface="Times New Roman" pitchFamily="18" charset="0"/>
                <a:cs typeface="Times New Roman" pitchFamily="18" charset="0"/>
              </a:rPr>
              <a:t>I</a:t>
            </a:r>
            <a:endParaRPr lang="en-US" sz="36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404519" y="76200"/>
            <a:ext cx="6781799" cy="1461684"/>
            <a:chOff x="4404519" y="290916"/>
            <a:chExt cx="6781799" cy="1461684"/>
          </a:xfrm>
        </p:grpSpPr>
        <p:grpSp>
          <p:nvGrpSpPr>
            <p:cNvPr id="21" name="Group 20"/>
            <p:cNvGrpSpPr/>
            <p:nvPr/>
          </p:nvGrpSpPr>
          <p:grpSpPr>
            <a:xfrm>
              <a:off x="5084510" y="290916"/>
              <a:ext cx="5492209" cy="852892"/>
              <a:chOff x="4998717" y="351875"/>
              <a:chExt cx="5399539" cy="852892"/>
            </a:xfrm>
          </p:grpSpPr>
          <p:grpSp>
            <p:nvGrpSpPr>
              <p:cNvPr id="24" name="Group 23"/>
              <p:cNvGrpSpPr/>
              <p:nvPr/>
            </p:nvGrpSpPr>
            <p:grpSpPr>
              <a:xfrm>
                <a:off x="4998717" y="351875"/>
                <a:ext cx="5399539" cy="852892"/>
                <a:chOff x="4998717" y="351875"/>
                <a:chExt cx="5399539" cy="852892"/>
              </a:xfrm>
            </p:grpSpPr>
            <p:sp>
              <p:nvSpPr>
                <p:cNvPr id="26" name="TextBox 25"/>
                <p:cNvSpPr txBox="1"/>
                <p:nvPr/>
              </p:nvSpPr>
              <p:spPr>
                <a:xfrm>
                  <a:off x="4998717" y="351875"/>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02577" y="1168671"/>
                <a:ext cx="1647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404519" y="1115066"/>
              <a:ext cx="6781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ĐỂ CHÁU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NẮM TAY ÔNG</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pic>
        <p:nvPicPr>
          <p:cNvPr id="2" name="Hướng dẫn viết chữ I hoa.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556919" y="3319116"/>
            <a:ext cx="7755335" cy="5326396"/>
          </a:xfrm>
          <a:prstGeom prst="rect">
            <a:avLst/>
          </a:prstGeom>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smtClean="0">
                  <a:solidFill>
                    <a:srgbClr val="FF0000"/>
                  </a:solidFill>
                  <a:latin typeface="Times New Roman" pitchFamily="18" charset="0"/>
                  <a:cs typeface="Times New Roman" pitchFamily="18" charset="0"/>
                </a:rPr>
                <a:t>4. Ôn chữ viết hoa.</a:t>
              </a:r>
              <a:endParaRPr lang="en-US" sz="36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33288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5436185" y="2706057"/>
            <a:ext cx="4759534" cy="646331"/>
          </a:xfrm>
          <a:prstGeom prst="rect">
            <a:avLst/>
          </a:prstGeom>
        </p:spPr>
        <p:txBody>
          <a:bodyPr wrap="square">
            <a:spAutoFit/>
          </a:bodyPr>
          <a:lstStyle/>
          <a:p>
            <a:pPr algn="ctr"/>
            <a:r>
              <a:rPr lang="en-US" sz="3600" b="1" i="1" dirty="0" err="1" smtClean="0">
                <a:solidFill>
                  <a:srgbClr val="0000CC"/>
                </a:solidFill>
                <a:latin typeface="Times New Roman" pitchFamily="18" charset="0"/>
                <a:cs typeface="Times New Roman" pitchFamily="18" charset="0"/>
              </a:rPr>
              <a:t>Viết</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chữ</a:t>
            </a:r>
            <a:r>
              <a:rPr lang="en-US" sz="3600" b="1" i="1" dirty="0" smtClean="0">
                <a:solidFill>
                  <a:srgbClr val="0000CC"/>
                </a:solidFill>
                <a:latin typeface="Times New Roman" pitchFamily="18" charset="0"/>
                <a:cs typeface="Times New Roman" pitchFamily="18" charset="0"/>
              </a:rPr>
              <a:t> </a:t>
            </a:r>
            <a:r>
              <a:rPr lang="en-US" sz="3600" b="1" i="1" err="1" smtClean="0">
                <a:solidFill>
                  <a:srgbClr val="0000CC"/>
                </a:solidFill>
                <a:latin typeface="Times New Roman" pitchFamily="18" charset="0"/>
                <a:cs typeface="Times New Roman" pitchFamily="18" charset="0"/>
              </a:rPr>
              <a:t>hoa</a:t>
            </a:r>
            <a:r>
              <a:rPr lang="en-US" sz="3600" b="1" i="1" smtClean="0">
                <a:solidFill>
                  <a:srgbClr val="0000CC"/>
                </a:solidFill>
                <a:latin typeface="Times New Roman" pitchFamily="18" charset="0"/>
                <a:cs typeface="Times New Roman" pitchFamily="18" charset="0"/>
              </a:rPr>
              <a:t> </a:t>
            </a:r>
            <a:r>
              <a:rPr lang="vi-VN" sz="3600" b="1" i="1" smtClean="0">
                <a:solidFill>
                  <a:srgbClr val="0000CC"/>
                </a:solidFill>
                <a:latin typeface="Times New Roman" pitchFamily="18" charset="0"/>
                <a:cs typeface="Times New Roman" pitchFamily="18" charset="0"/>
              </a:rPr>
              <a:t>K</a:t>
            </a:r>
            <a:endParaRPr lang="en-US" sz="36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404519" y="76200"/>
            <a:ext cx="6781799" cy="1461684"/>
            <a:chOff x="4404519" y="290916"/>
            <a:chExt cx="6781799" cy="1461684"/>
          </a:xfrm>
        </p:grpSpPr>
        <p:grpSp>
          <p:nvGrpSpPr>
            <p:cNvPr id="21" name="Group 20"/>
            <p:cNvGrpSpPr/>
            <p:nvPr/>
          </p:nvGrpSpPr>
          <p:grpSpPr>
            <a:xfrm>
              <a:off x="5084510" y="290916"/>
              <a:ext cx="5492209" cy="852892"/>
              <a:chOff x="4998717" y="351875"/>
              <a:chExt cx="5399539" cy="852892"/>
            </a:xfrm>
          </p:grpSpPr>
          <p:grpSp>
            <p:nvGrpSpPr>
              <p:cNvPr id="24" name="Group 23"/>
              <p:cNvGrpSpPr/>
              <p:nvPr/>
            </p:nvGrpSpPr>
            <p:grpSpPr>
              <a:xfrm>
                <a:off x="4998717" y="351875"/>
                <a:ext cx="5399539" cy="852892"/>
                <a:chOff x="4998717" y="351875"/>
                <a:chExt cx="5399539" cy="852892"/>
              </a:xfrm>
            </p:grpSpPr>
            <p:sp>
              <p:nvSpPr>
                <p:cNvPr id="26" name="TextBox 25"/>
                <p:cNvSpPr txBox="1"/>
                <p:nvPr/>
              </p:nvSpPr>
              <p:spPr>
                <a:xfrm>
                  <a:off x="4998717" y="351875"/>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02577" y="1168671"/>
                <a:ext cx="1647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404519" y="1115066"/>
              <a:ext cx="6781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ĐỂ CHÁU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NẮM TAY ÔNG</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pic>
        <p:nvPicPr>
          <p:cNvPr id="2" name="Hướng dẫn viết chữ K hoa.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919615" y="3376451"/>
            <a:ext cx="8257303" cy="5262915"/>
          </a:xfrm>
          <a:prstGeom prst="rect">
            <a:avLst/>
          </a:prstGeom>
        </p:spPr>
      </p:pic>
    </p:spTree>
    <p:extLst>
      <p:ext uri="{BB962C8B-B14F-4D97-AF65-F5344CB8AC3E}">
        <p14:creationId xmlns:p14="http://schemas.microsoft.com/office/powerpoint/2010/main" val="2832035957"/>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2">
            <a:extLst>
              <a:ext uri="{28A0092B-C50C-407E-A947-70E740481C1C}">
                <a14:useLocalDpi xmlns:a14="http://schemas.microsoft.com/office/drawing/2010/main" val="0"/>
              </a:ext>
            </a:extLst>
          </a:blip>
          <a:srcRect b="15077"/>
          <a:stretch/>
        </p:blipFill>
        <p:spPr bwMode="auto">
          <a:xfrm>
            <a:off x="1661319" y="3481149"/>
            <a:ext cx="13334999" cy="531858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319394" y="1266918"/>
            <a:ext cx="8543325" cy="149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ĐỂ CHÁU </a:t>
            </a:r>
            <a:r>
              <a:rPr lang="vi-VN"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NẮM TAY ÔNG</a:t>
            </a:r>
            <a:endParaRPr lang="en-US" sz="44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smtClean="0">
                  <a:solidFill>
                    <a:srgbClr val="FF0000"/>
                  </a:solidFill>
                  <a:latin typeface="Times New Roman" pitchFamily="18" charset="0"/>
                  <a:cs typeface="Times New Roman" pitchFamily="18" charset="0"/>
                </a:rPr>
                <a:t>5. Viết câu ứng dụng.</a:t>
              </a:r>
              <a:endParaRPr lang="en-US" sz="36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4" y="2895600"/>
            <a:ext cx="3390900" cy="646331"/>
          </a:xfrm>
          <a:prstGeom prst="rect">
            <a:avLst/>
          </a:prstGeom>
        </p:spPr>
        <p:txBody>
          <a:bodyPr wrap="square">
            <a:spAutoFit/>
          </a:bodyPr>
          <a:lstStyle/>
          <a:p>
            <a:pPr algn="just"/>
            <a:r>
              <a:rPr lang="en-US" sz="3600" b="1" i="1" smtClean="0">
                <a:solidFill>
                  <a:srgbClr val="0000CC"/>
                </a:solidFill>
                <a:latin typeface="Times New Roman" pitchFamily="18" charset="0"/>
                <a:cs typeface="Times New Roman" pitchFamily="18" charset="0"/>
              </a:rPr>
              <a:t>a. Viết tên riêng</a:t>
            </a:r>
            <a:endParaRPr lang="en-US" sz="3600" b="1">
              <a:solidFill>
                <a:srgbClr val="0000CC"/>
              </a:solidFill>
              <a:latin typeface="Times New Roman" pitchFamily="18" charset="0"/>
              <a:cs typeface="Times New Roman" pitchFamily="18" charset="0"/>
            </a:endParaRPr>
          </a:p>
        </p:txBody>
      </p:sp>
      <p:sp>
        <p:nvSpPr>
          <p:cNvPr id="21" name="Rectangle 20"/>
          <p:cNvSpPr/>
          <p:nvPr/>
        </p:nvSpPr>
        <p:spPr>
          <a:xfrm>
            <a:off x="2604314" y="4831867"/>
            <a:ext cx="4339078" cy="830997"/>
          </a:xfrm>
          <a:prstGeom prst="rect">
            <a:avLst/>
          </a:prstGeom>
        </p:spPr>
        <p:txBody>
          <a:bodyPr wrap="square">
            <a:spAutoFit/>
          </a:bodyPr>
          <a:lstStyle/>
          <a:p>
            <a:pPr algn="just"/>
            <a:r>
              <a:rPr lang="vi-VN" sz="4600" b="1">
                <a:solidFill>
                  <a:srgbClr val="0000CC"/>
                </a:solidFill>
                <a:latin typeface="HP001 4 hàng" pitchFamily="34" charset="0"/>
                <a:cs typeface="Times New Roman" pitchFamily="18" charset="0"/>
              </a:rPr>
              <a:t>Khá</a:t>
            </a:r>
            <a:r>
              <a:rPr lang="el-GR" sz="4600" b="1">
                <a:solidFill>
                  <a:srgbClr val="0000CC"/>
                </a:solidFill>
                <a:latin typeface="HP001 4 hàng" pitchFamily="34" charset="0"/>
                <a:cs typeface="Times New Roman" pitchFamily="18" charset="0"/>
              </a:rPr>
              <a:t>ζ </a:t>
            </a:r>
            <a:r>
              <a:rPr lang="vi-VN" sz="4600" b="1">
                <a:solidFill>
                  <a:srgbClr val="0000CC"/>
                </a:solidFill>
                <a:latin typeface="HP001 4 hàng" pitchFamily="34" charset="0"/>
                <a:cs typeface="Times New Roman" pitchFamily="18" charset="0"/>
              </a:rPr>
              <a:t>Hƣ</a:t>
            </a:r>
            <a:endParaRPr lang="en-US" sz="4600" b="1" dirty="0">
              <a:solidFill>
                <a:srgbClr val="0000CC"/>
              </a:solidFill>
              <a:latin typeface="HP001 4 hàng" pitchFamily="34" charset="0"/>
              <a:cs typeface="Times New Roman" pitchFamily="18" charset="0"/>
            </a:endParaRPr>
          </a:p>
        </p:txBody>
      </p:sp>
    </p:spTree>
    <p:extLst>
      <p:ext uri="{BB962C8B-B14F-4D97-AF65-F5344CB8AC3E}">
        <p14:creationId xmlns:p14="http://schemas.microsoft.com/office/powerpoint/2010/main" val="1636936384"/>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2">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18719" y="1266918"/>
            <a:ext cx="10387872" cy="82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ĐỂ CHÁU </a:t>
            </a:r>
            <a:r>
              <a:rPr lang="vi-VN"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NẮM TAY ÔNG</a:t>
            </a:r>
            <a:endParaRPr lang="en-US" sz="44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smtClean="0">
                  <a:solidFill>
                    <a:srgbClr val="FF0000"/>
                  </a:solidFill>
                  <a:latin typeface="Times New Roman" pitchFamily="18" charset="0"/>
                  <a:cs typeface="Times New Roman" pitchFamily="18" charset="0"/>
                </a:rPr>
                <a:t>5. Viết câu ứng dụng.</a:t>
              </a:r>
              <a:endParaRPr lang="en-US" sz="36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3" y="2895600"/>
            <a:ext cx="6121805" cy="646331"/>
          </a:xfrm>
          <a:prstGeom prst="rect">
            <a:avLst/>
          </a:prstGeom>
        </p:spPr>
        <p:txBody>
          <a:bodyPr wrap="square">
            <a:spAutoFit/>
          </a:bodyPr>
          <a:lstStyle/>
          <a:p>
            <a:pPr algn="just"/>
            <a:r>
              <a:rPr lang="en-US" sz="3600" b="1" i="1" smtClean="0">
                <a:solidFill>
                  <a:srgbClr val="0000CC"/>
                </a:solidFill>
                <a:latin typeface="Times New Roman" pitchFamily="18" charset="0"/>
                <a:cs typeface="Times New Roman" pitchFamily="18" charset="0"/>
              </a:rPr>
              <a:t>b. Viết câu ứng dụng</a:t>
            </a:r>
            <a:endParaRPr lang="en-US" sz="3600" b="1">
              <a:solidFill>
                <a:srgbClr val="0000CC"/>
              </a:solidFill>
              <a:latin typeface="Times New Roman" pitchFamily="18" charset="0"/>
              <a:cs typeface="Times New Roman" pitchFamily="18" charset="0"/>
            </a:endParaRPr>
          </a:p>
        </p:txBody>
      </p:sp>
      <p:sp>
        <p:nvSpPr>
          <p:cNvPr id="21" name="Rectangle 20"/>
          <p:cNvSpPr/>
          <p:nvPr/>
        </p:nvSpPr>
        <p:spPr>
          <a:xfrm>
            <a:off x="2443471" y="4698846"/>
            <a:ext cx="11915176" cy="1791516"/>
          </a:xfrm>
          <a:prstGeom prst="rect">
            <a:avLst/>
          </a:prstGeom>
        </p:spPr>
        <p:txBody>
          <a:bodyPr wrap="square">
            <a:spAutoFit/>
          </a:bodyPr>
          <a:lstStyle/>
          <a:p>
            <a:pPr algn="ctr">
              <a:lnSpc>
                <a:spcPct val="125000"/>
              </a:lnSpc>
              <a:spcBef>
                <a:spcPts val="200"/>
              </a:spcBef>
            </a:pPr>
            <a:r>
              <a:rPr lang="vi-VN" sz="4350" b="1">
                <a:solidFill>
                  <a:srgbClr val="0000CC"/>
                </a:solidFill>
                <a:latin typeface="HP001 4 hàng" pitchFamily="34" charset="0"/>
                <a:cs typeface="Times New Roman" pitchFamily="18" charset="0"/>
              </a:rPr>
              <a:t>Kháζ Hƣ là xứ Ǉrầm hưΩg</a:t>
            </a:r>
          </a:p>
          <a:p>
            <a:pPr algn="ctr">
              <a:lnSpc>
                <a:spcPct val="125000"/>
              </a:lnSpc>
              <a:spcBef>
                <a:spcPts val="200"/>
              </a:spcBef>
            </a:pPr>
            <a:r>
              <a:rPr lang="vi-VN" sz="4350" b="1">
                <a:solidFill>
                  <a:srgbClr val="0000CC"/>
                </a:solidFill>
                <a:latin typeface="HP001 4 hàng" pitchFamily="34" charset="0"/>
                <a:cs typeface="Times New Roman" pitchFamily="18" charset="0"/>
              </a:rPr>
              <a:t>NΪ xaζ wưϐ λμĞc wgưƟ κưΩg đi ωϙ.</a:t>
            </a:r>
            <a:endParaRPr lang="en-US" sz="4350" b="1" dirty="0">
              <a:solidFill>
                <a:srgbClr val="0000CC"/>
              </a:solidFill>
              <a:latin typeface="HP001 4 hàng" pitchFamily="34" charset="0"/>
              <a:cs typeface="Times New Roman" pitchFamily="18" charset="0"/>
            </a:endParaRPr>
          </a:p>
        </p:txBody>
      </p:sp>
    </p:spTree>
    <p:extLst>
      <p:ext uri="{BB962C8B-B14F-4D97-AF65-F5344CB8AC3E}">
        <p14:creationId xmlns:p14="http://schemas.microsoft.com/office/powerpoint/2010/main" val="1650289125"/>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14"/>
          <p:cNvSpPr txBox="1">
            <a:spLocks noChangeArrowheads="1"/>
          </p:cNvSpPr>
          <p:nvPr/>
        </p:nvSpPr>
        <p:spPr bwMode="auto">
          <a:xfrm>
            <a:off x="3560700" y="1266918"/>
            <a:ext cx="926721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TRÒ CHƠI: DU LỊCH QUA MÀN ẢNH NHỎ</a:t>
            </a:r>
          </a:p>
        </p:txBody>
      </p:sp>
      <p:pic>
        <p:nvPicPr>
          <p:cNvPr id="14" name="Picture 13">
            <a:hlinkClick r:id="rId2" action="ppaction://hlinkpres?slideindex=1&amp;slidetit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68" y="5562600"/>
            <a:ext cx="4408143" cy="3059948"/>
          </a:xfrm>
          <a:prstGeom prst="rect">
            <a:avLst/>
          </a:prstGeom>
        </p:spPr>
      </p:pic>
      <p:pic>
        <p:nvPicPr>
          <p:cNvPr id="15" name="Picture 14">
            <a:hlinkClick r:id="rId4" action="ppaction://hlinkpres?slideindex=1&amp;slidetit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7999" y="5608045"/>
            <a:ext cx="4408142" cy="2969058"/>
          </a:xfrm>
          <a:prstGeom prst="rect">
            <a:avLst/>
          </a:prstGeom>
        </p:spPr>
      </p:pic>
      <p:pic>
        <p:nvPicPr>
          <p:cNvPr id="16" name="Picture 15">
            <a:hlinkClick r:id="rId6" action="ppaction://hlinkpres?slideindex=1&amp;slidetitl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5177" y="2066614"/>
            <a:ext cx="4408142" cy="2969058"/>
          </a:xfrm>
          <a:prstGeom prst="rect">
            <a:avLst/>
          </a:prstGeom>
        </p:spPr>
      </p:pic>
      <p:pic>
        <p:nvPicPr>
          <p:cNvPr id="17" name="Picture 16">
            <a:hlinkClick r:id="rId8" action="ppaction://hlinkpres?slideindex=1&amp;slidetitle="/>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0719" y="2021169"/>
            <a:ext cx="4438439" cy="3059948"/>
          </a:xfrm>
          <a:prstGeom prst="rect">
            <a:avLst/>
          </a:prstGeom>
        </p:spPr>
      </p:pic>
      <p:cxnSp>
        <p:nvCxnSpPr>
          <p:cNvPr id="18" name="Straight Arrow Connector 17"/>
          <p:cNvCxnSpPr/>
          <p:nvPr/>
        </p:nvCxnSpPr>
        <p:spPr>
          <a:xfrm flipV="1">
            <a:off x="13292097" y="3286223"/>
            <a:ext cx="0" cy="1268413"/>
          </a:xfrm>
          <a:prstGeom prst="straightConnector1">
            <a:avLst/>
          </a:prstGeom>
          <a:ln w="127000">
            <a:solidFill>
              <a:srgbClr val="FFC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19" name="Text Box 38" descr="Water droplets"/>
          <p:cNvSpPr txBox="1">
            <a:spLocks noChangeArrowheads="1"/>
          </p:cNvSpPr>
          <p:nvPr/>
        </p:nvSpPr>
        <p:spPr bwMode="auto">
          <a:xfrm>
            <a:off x="11461482" y="6934200"/>
            <a:ext cx="3752669" cy="1022350"/>
          </a:xfrm>
          <a:prstGeom prst="rect">
            <a:avLst/>
          </a:prstGeom>
          <a:blipFill dpi="0" rotWithShape="1">
            <a:blip r:embed="rId10"/>
            <a:srcRect/>
            <a:tile tx="0" ty="0" sx="100000" sy="100000" flip="none" algn="tl"/>
          </a:bli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100" b="1">
              <a:solidFill>
                <a:srgbClr val="000099"/>
              </a:solidFill>
              <a:cs typeface="Arial" charset="0"/>
            </a:endParaRPr>
          </a:p>
          <a:p>
            <a:pPr eaLnBrk="1" hangingPunct="1"/>
            <a:r>
              <a:rPr lang="en-US" altLang="en-US" sz="3500" b="1">
                <a:solidFill>
                  <a:srgbClr val="000099"/>
                </a:solidFill>
                <a:cs typeface="Arial" charset="0"/>
              </a:rPr>
              <a:t>BẮT ĐẦU QUAY</a:t>
            </a:r>
          </a:p>
          <a:p>
            <a:pPr eaLnBrk="1" hangingPunct="1"/>
            <a:endParaRPr lang="en-US" altLang="en-US" sz="1100" b="1">
              <a:solidFill>
                <a:srgbClr val="000099"/>
              </a:solidFill>
              <a:cs typeface="Arial" charset="0"/>
            </a:endParaRPr>
          </a:p>
        </p:txBody>
      </p:sp>
      <p:grpSp>
        <p:nvGrpSpPr>
          <p:cNvPr id="20" name="Group 19"/>
          <p:cNvGrpSpPr>
            <a:grpSpLocks/>
          </p:cNvGrpSpPr>
          <p:nvPr/>
        </p:nvGrpSpPr>
        <p:grpSpPr bwMode="auto">
          <a:xfrm>
            <a:off x="11247829" y="2590800"/>
            <a:ext cx="4088536" cy="4019550"/>
            <a:chOff x="2000250" y="2819400"/>
            <a:chExt cx="4019550" cy="4019550"/>
          </a:xfrm>
          <a:blipFill>
            <a:blip r:embed="rId11"/>
            <a:stretch>
              <a:fillRect/>
            </a:stretch>
          </a:blipFill>
        </p:grpSpPr>
        <p:sp>
          <p:nvSpPr>
            <p:cNvPr id="26"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27" name="Oval 26"/>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8" name="Straight Connector 27"/>
            <p:cNvCxnSpPr>
              <a:stCxn id="27" idx="2"/>
              <a:endCxn id="27"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29" name="Straight Connector 28"/>
            <p:cNvCxnSpPr>
              <a:stCxn id="27" idx="0"/>
              <a:endCxn id="27"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sp>
          <p:nvSpPr>
            <p:cNvPr id="30" name="WordArt 78" descr="Water droplets">
              <a:hlinkClick r:id="rId12" action="ppaction://hlinkpres?slideindex=1&amp;slidetitle="/>
            </p:cNvPr>
            <p:cNvSpPr>
              <a:spLocks noChangeArrowheads="1" noChangeShapeType="1" noTextEdit="1"/>
            </p:cNvSpPr>
            <p:nvPr/>
          </p:nvSpPr>
          <p:spPr bwMode="auto">
            <a:xfrm rot="3394478">
              <a:off x="4667251" y="3803992"/>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kern="10">
                  <a:ln w="9525">
                    <a:solidFill>
                      <a:srgbClr val="0000FF"/>
                    </a:solidFill>
                    <a:round/>
                    <a:headEnd/>
                    <a:tailEnd/>
                  </a:ln>
                  <a:blipFill dpi="0" rotWithShape="0">
                    <a:blip r:embed="rId10"/>
                    <a:srcRect/>
                    <a:tile tx="0" ty="0" sx="100000" sy="100000" flip="none" algn="tl"/>
                  </a:blipFill>
                  <a:latin typeface="Arial"/>
                  <a:cs typeface="Arial"/>
                </a:rPr>
                <a:t>1</a:t>
              </a:r>
            </a:p>
          </p:txBody>
        </p:sp>
        <p:sp>
          <p:nvSpPr>
            <p:cNvPr id="31" name="WordArt 79" descr="Water droplets">
              <a:hlinkClick r:id="rId13" action="ppaction://hlinkpres?slideindex=1&amp;slidetitle="/>
            </p:cNvPr>
            <p:cNvSpPr>
              <a:spLocks noChangeArrowheads="1" noChangeShapeType="1" noTextEdit="1"/>
            </p:cNvSpPr>
            <p:nvPr/>
          </p:nvSpPr>
          <p:spPr bwMode="auto">
            <a:xfrm rot="7756668">
              <a:off x="4560287" y="5454649"/>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10"/>
                    <a:srcRect/>
                    <a:tile tx="0" ty="0" sx="100000" sy="100000" flip="none" algn="tl"/>
                  </a:blipFill>
                  <a:latin typeface="Arial"/>
                  <a:cs typeface="Arial"/>
                </a:rPr>
                <a:t>2</a:t>
              </a:r>
            </a:p>
          </p:txBody>
        </p:sp>
        <p:sp>
          <p:nvSpPr>
            <p:cNvPr id="35" name="WordArt 80" descr="Water droplets">
              <a:hlinkClick r:id="rId14" action="ppaction://hlinkpres?slideindex=1&amp;slidetitle="/>
            </p:cNvPr>
            <p:cNvSpPr>
              <a:spLocks noChangeArrowheads="1" noChangeShapeType="1" noTextEdit="1"/>
            </p:cNvSpPr>
            <p:nvPr/>
          </p:nvSpPr>
          <p:spPr bwMode="auto">
            <a:xfrm rot="-7961444">
              <a:off x="2943093" y="5528323"/>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10"/>
                    <a:srcRect/>
                    <a:tile tx="0" ty="0" sx="100000" sy="100000" flip="none" algn="tl"/>
                  </a:blipFill>
                  <a:latin typeface="Arial"/>
                  <a:cs typeface="Arial"/>
                </a:rPr>
                <a:t>3</a:t>
              </a:r>
            </a:p>
          </p:txBody>
        </p:sp>
        <p:sp>
          <p:nvSpPr>
            <p:cNvPr id="38" name="WordArt 80" descr="Water droplets">
              <a:hlinkClick r:id="rId15" action="ppaction://hlinkpres?slideindex=1&amp;slidetitle="/>
            </p:cNvPr>
            <p:cNvSpPr>
              <a:spLocks noChangeArrowheads="1" noChangeShapeType="1" noTextEdit="1"/>
            </p:cNvSpPr>
            <p:nvPr/>
          </p:nvSpPr>
          <p:spPr bwMode="auto">
            <a:xfrm rot="-2735004">
              <a:off x="2998058" y="3767938"/>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10"/>
                    <a:srcRect/>
                    <a:tile tx="0" ty="0" sx="100000" sy="100000" flip="none" algn="tl"/>
                  </a:blipFill>
                  <a:latin typeface="Arial"/>
                  <a:cs typeface="Arial"/>
                </a:rPr>
                <a:t>4</a:t>
              </a:r>
            </a:p>
          </p:txBody>
        </p:sp>
      </p:grpSp>
      <p:cxnSp>
        <p:nvCxnSpPr>
          <p:cNvPr id="39" name="Straight Arrow Connector 38"/>
          <p:cNvCxnSpPr/>
          <p:nvPr/>
        </p:nvCxnSpPr>
        <p:spPr>
          <a:xfrm flipV="1">
            <a:off x="13292097" y="3332164"/>
            <a:ext cx="0" cy="1268413"/>
          </a:xfrm>
          <a:prstGeom prst="straightConnector1">
            <a:avLst/>
          </a:prstGeom>
          <a:ln w="127000">
            <a:solidFill>
              <a:srgbClr val="FFC000"/>
            </a:solidFill>
            <a:headEnd type="oval"/>
            <a:tailEnd type="stealth"/>
          </a:ln>
        </p:spPr>
        <p:style>
          <a:lnRef idx="3">
            <a:schemeClr val="accent4"/>
          </a:lnRef>
          <a:fillRef idx="0">
            <a:schemeClr val="accent4"/>
          </a:fillRef>
          <a:effectRef idx="2">
            <a:schemeClr val="accent4"/>
          </a:effectRef>
          <a:fontRef idx="minor">
            <a:schemeClr val="tx1"/>
          </a:fontRef>
        </p:style>
      </p:cxnSp>
      <p:grpSp>
        <p:nvGrpSpPr>
          <p:cNvPr id="40" name="Group 39"/>
          <p:cNvGrpSpPr/>
          <p:nvPr/>
        </p:nvGrpSpPr>
        <p:grpSpPr>
          <a:xfrm>
            <a:off x="11232589" y="4545234"/>
            <a:ext cx="4172413" cy="3623406"/>
            <a:chOff x="11087752" y="4824373"/>
            <a:chExt cx="4172413" cy="3623406"/>
          </a:xfrm>
        </p:grpSpPr>
        <p:cxnSp>
          <p:nvCxnSpPr>
            <p:cNvPr id="41" name="Straight Connector 40"/>
            <p:cNvCxnSpPr/>
            <p:nvPr/>
          </p:nvCxnSpPr>
          <p:spPr>
            <a:xfrm>
              <a:off x="15260165" y="4824373"/>
              <a:ext cx="0" cy="3623406"/>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11087752" y="7010400"/>
              <a:ext cx="4150046"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3123194" y="4889028"/>
              <a:ext cx="2121408"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1148712" y="6995160"/>
              <a:ext cx="5613" cy="14478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1148712" y="4852932"/>
              <a:ext cx="2014064" cy="215746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1110119" y="8382000"/>
              <a:ext cx="4150046"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2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2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2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20"/>
                                        </p:tgtEl>
                                        <p:attrNameLst>
                                          <p:attrName>r</p:attrName>
                                        </p:attrNameLst>
                                      </p:cBhvr>
                                    </p:animRot>
                                  </p:childTnLst>
                                </p:cTn>
                              </p:par>
                            </p:childTnLst>
                          </p:cTn>
                        </p:par>
                      </p:childTnLst>
                    </p:cTn>
                  </p:par>
                </p:childTnLst>
              </p:cTn>
              <p:nextCondLst>
                <p:cond evt="onClick" delay="0">
                  <p:tgtEl>
                    <p:spTgt spid="19"/>
                  </p:tgtEl>
                </p:cond>
              </p:nextCondLst>
            </p:seq>
            <p:seq concurrent="1" nextAc="seek">
              <p:cTn id="19" restart="whenNotActive" fill="hold" evtFilter="cancelBubble" nodeType="interactiveSeq">
                <p:stCondLst>
                  <p:cond evt="onClick" delay="0">
                    <p:tgtEl>
                      <p:spTgt spid="17"/>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1" restart="whenNotActive" fill="hold" evtFilter="cancelBubble" nodeType="interactiveSeq">
                <p:stCondLst>
                  <p:cond evt="onClick" delay="0">
                    <p:tgtEl>
                      <p:spTgt spid="14"/>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8" name="Picture 7"/>
          <p:cNvPicPr/>
          <p:nvPr/>
        </p:nvPicPr>
        <p:blipFill rotWithShape="1">
          <a:blip r:embed="rId2"/>
          <a:srcRect l="41680" t="46024" r="27281" b="27108"/>
          <a:stretch/>
        </p:blipFill>
        <p:spPr bwMode="auto">
          <a:xfrm>
            <a:off x="213519" y="1447800"/>
            <a:ext cx="15849600" cy="7391400"/>
          </a:xfrm>
          <a:prstGeom prst="rect">
            <a:avLst/>
          </a:prstGeom>
          <a:ln>
            <a:noFill/>
          </a:ln>
          <a:extLst>
            <a:ext uri="{53640926-AAD7-44D8-BBD7-CCE9431645EC}">
              <a14:shadowObscured xmlns:a14="http://schemas.microsoft.com/office/drawing/2010/main"/>
            </a:ext>
          </a:extLst>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785520" y="76200"/>
            <a:ext cx="6781799" cy="1461684"/>
            <a:chOff x="4404519" y="290916"/>
            <a:chExt cx="6781799" cy="1461684"/>
          </a:xfrm>
        </p:grpSpPr>
        <p:grpSp>
          <p:nvGrpSpPr>
            <p:cNvPr id="14" name="Group 13"/>
            <p:cNvGrpSpPr/>
            <p:nvPr/>
          </p:nvGrpSpPr>
          <p:grpSpPr>
            <a:xfrm>
              <a:off x="5084510" y="290916"/>
              <a:ext cx="5492209" cy="852892"/>
              <a:chOff x="4998717" y="351875"/>
              <a:chExt cx="5399539" cy="852892"/>
            </a:xfrm>
          </p:grpSpPr>
          <p:grpSp>
            <p:nvGrpSpPr>
              <p:cNvPr id="15" name="Group 14"/>
              <p:cNvGrpSpPr/>
              <p:nvPr/>
            </p:nvGrpSpPr>
            <p:grpSpPr>
              <a:xfrm>
                <a:off x="4998717" y="351875"/>
                <a:ext cx="5399539" cy="852892"/>
                <a:chOff x="4998717" y="351875"/>
                <a:chExt cx="5399539" cy="852892"/>
              </a:xfrm>
            </p:grpSpPr>
            <p:sp>
              <p:nvSpPr>
                <p:cNvPr id="17" name="TextBox 16"/>
                <p:cNvSpPr txBox="1"/>
                <p:nvPr/>
              </p:nvSpPr>
              <p:spPr>
                <a:xfrm>
                  <a:off x="4998717" y="351875"/>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02577" y="1168671"/>
                <a:ext cx="1647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404519" y="1115066"/>
              <a:ext cx="6781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ĐỂ CHÁU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NẮM TAY ÔNG</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 name="Rectangle 1"/>
          <p:cNvSpPr/>
          <p:nvPr/>
        </p:nvSpPr>
        <p:spPr>
          <a:xfrm>
            <a:off x="1546544" y="2612291"/>
            <a:ext cx="13966284" cy="2055947"/>
          </a:xfrm>
          <a:prstGeom prst="rect">
            <a:avLst/>
          </a:prstGeom>
        </p:spPr>
        <p:txBody>
          <a:bodyPr wrap="square">
            <a:spAutoFit/>
          </a:bodyPr>
          <a:lstStyle/>
          <a:p>
            <a:pPr>
              <a:lnSpc>
                <a:spcPct val="115000"/>
              </a:lnSpc>
              <a:spcAft>
                <a:spcPts val="0"/>
              </a:spcAft>
            </a:pPr>
            <a:r>
              <a:rPr lang="nl-NL" sz="3800" b="1" dirty="0">
                <a:solidFill>
                  <a:srgbClr val="0000CC"/>
                </a:solidFill>
                <a:latin typeface="Times New Roman"/>
                <a:ea typeface="Times New Roman"/>
              </a:rPr>
              <a:t>- Đọc đúng từ ngữ, câu, đoạn và toàn bộ bài đọc </a:t>
            </a:r>
            <a:r>
              <a:rPr lang="nl-NL" sz="3800" b="1" i="1" dirty="0">
                <a:solidFill>
                  <a:srgbClr val="0000CC"/>
                </a:solidFill>
                <a:latin typeface="Times New Roman"/>
                <a:ea typeface="Times New Roman"/>
              </a:rPr>
              <a:t>Để cháu nắm tay ông</a:t>
            </a:r>
            <a:r>
              <a:rPr lang="nl-NL" sz="3800" b="1" dirty="0">
                <a:solidFill>
                  <a:srgbClr val="0000CC"/>
                </a:solidFill>
                <a:latin typeface="Times New Roman"/>
                <a:ea typeface="Times New Roman"/>
              </a:rPr>
              <a:t>. Bước đầu biết thay đổi giọng đọc cho phù hợp với nhân vật, từ lời người dẫn truyện đến giọng của người ông và người cháu.</a:t>
            </a:r>
            <a:endParaRPr lang="en-US" sz="3800" b="1" dirty="0">
              <a:solidFill>
                <a:srgbClr val="0000CC"/>
              </a:solidFill>
              <a:effectLst/>
              <a:latin typeface="Times New Roman"/>
              <a:ea typeface="Times New Roman"/>
            </a:endParaRPr>
          </a:p>
        </p:txBody>
      </p:sp>
      <p:sp>
        <p:nvSpPr>
          <p:cNvPr id="3" name="Rectangle 2"/>
          <p:cNvSpPr/>
          <p:nvPr/>
        </p:nvSpPr>
        <p:spPr>
          <a:xfrm>
            <a:off x="1546544" y="5666502"/>
            <a:ext cx="13578681" cy="2899255"/>
          </a:xfrm>
          <a:prstGeom prst="rect">
            <a:avLst/>
          </a:prstGeom>
        </p:spPr>
        <p:txBody>
          <a:bodyPr wrap="square">
            <a:spAutoFit/>
          </a:bodyPr>
          <a:lstStyle/>
          <a:p>
            <a:pPr>
              <a:lnSpc>
                <a:spcPct val="120000"/>
              </a:lnSpc>
            </a:pPr>
            <a:r>
              <a:rPr lang="en-US" sz="3800" b="1" dirty="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Đoạn 1</a:t>
            </a:r>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cùng bố mẹ và ông ngoại</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pPr>
              <a:lnSpc>
                <a:spcPct val="120000"/>
              </a:lnSpc>
            </a:pPr>
            <a:r>
              <a:rPr lang="en-US" sz="3800" b="1" dirty="0">
                <a:solidFill>
                  <a:srgbClr val="0000CC"/>
                </a:solidFill>
                <a:latin typeface="Times New Roman" pitchFamily="18" charset="0"/>
                <a:cs typeface="Times New Roman" pitchFamily="18" charset="0"/>
              </a:rPr>
              <a:t>+ </a:t>
            </a:r>
            <a:r>
              <a:rPr lang="vi-VN" sz="3800" b="1" dirty="0">
                <a:solidFill>
                  <a:srgbClr val="0000CC"/>
                </a:solidFill>
                <a:latin typeface="Times New Roman" pitchFamily="18" charset="0"/>
                <a:cs typeface="Times New Roman" pitchFamily="18" charset="0"/>
              </a:rPr>
              <a:t>Đoạn</a:t>
            </a:r>
            <a:r>
              <a:rPr lang="en-US" sz="3800" b="1" dirty="0" smtClean="0">
                <a:solidFill>
                  <a:srgbClr val="0000CC"/>
                </a:solidFill>
                <a:latin typeface="Times New Roman" pitchFamily="18" charset="0"/>
                <a:cs typeface="Times New Roman" pitchFamily="18" charset="0"/>
              </a:rPr>
              <a:t> </a:t>
            </a:r>
            <a:r>
              <a:rPr lang="en-US" sz="3800" b="1" dirty="0">
                <a:solidFill>
                  <a:srgbClr val="0000CC"/>
                </a:solidFill>
                <a:latin typeface="Times New Roman" pitchFamily="18" charset="0"/>
                <a:cs typeface="Times New Roman" pitchFamily="18" charset="0"/>
              </a:rPr>
              <a:t>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yêu thương khó tả</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pPr>
              <a:lnSpc>
                <a:spcPct val="120000"/>
              </a:lnSpc>
            </a:pPr>
            <a:r>
              <a:rPr lang="en-US" sz="3800" b="1" dirty="0">
                <a:solidFill>
                  <a:srgbClr val="0000CC"/>
                </a:solidFill>
                <a:latin typeface="Times New Roman" pitchFamily="18" charset="0"/>
                <a:cs typeface="Times New Roman" pitchFamily="18" charset="0"/>
              </a:rPr>
              <a:t>+ </a:t>
            </a:r>
            <a:r>
              <a:rPr lang="vi-VN" sz="3800" b="1" dirty="0">
                <a:solidFill>
                  <a:srgbClr val="0000CC"/>
                </a:solidFill>
                <a:latin typeface="Times New Roman" pitchFamily="18" charset="0"/>
                <a:cs typeface="Times New Roman" pitchFamily="18" charset="0"/>
              </a:rPr>
              <a:t>Đoạn </a:t>
            </a:r>
            <a:r>
              <a:rPr lang="en-US" sz="3800" b="1" dirty="0" smtClean="0">
                <a:solidFill>
                  <a:srgbClr val="0000CC"/>
                </a:solidFill>
                <a:latin typeface="Times New Roman" pitchFamily="18" charset="0"/>
                <a:cs typeface="Times New Roman" pitchFamily="18" charset="0"/>
              </a:rPr>
              <a:t>3</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yêu ông nhiều lắm</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pPr>
              <a:lnSpc>
                <a:spcPct val="120000"/>
              </a:lnSpc>
            </a:pPr>
            <a:r>
              <a:rPr lang="en-US" sz="3800" b="1" dirty="0">
                <a:solidFill>
                  <a:srgbClr val="0000CC"/>
                </a:solidFill>
                <a:latin typeface="Times New Roman" pitchFamily="18" charset="0"/>
                <a:cs typeface="Times New Roman" pitchFamily="18" charset="0"/>
              </a:rPr>
              <a:t>+ </a:t>
            </a:r>
            <a:r>
              <a:rPr lang="vi-VN" sz="3800" b="1" dirty="0">
                <a:solidFill>
                  <a:srgbClr val="0000CC"/>
                </a:solidFill>
                <a:latin typeface="Times New Roman" pitchFamily="18" charset="0"/>
                <a:cs typeface="Times New Roman" pitchFamily="18" charset="0"/>
              </a:rPr>
              <a:t>Đoạn</a:t>
            </a:r>
            <a:r>
              <a:rPr lang="en-US" sz="3800" b="1" dirty="0" smtClean="0">
                <a:solidFill>
                  <a:srgbClr val="0000CC"/>
                </a:solidFill>
                <a:latin typeface="Times New Roman" pitchFamily="18" charset="0"/>
                <a:cs typeface="Times New Roman" pitchFamily="18" charset="0"/>
              </a:rPr>
              <a:t> </a:t>
            </a:r>
            <a:r>
              <a:rPr lang="en-US" sz="3800" b="1" dirty="0">
                <a:solidFill>
                  <a:srgbClr val="0000CC"/>
                </a:solidFill>
                <a:latin typeface="Times New Roman" pitchFamily="18" charset="0"/>
                <a:cs typeface="Times New Roman" pitchFamily="18" charset="0"/>
              </a:rPr>
              <a:t>4: </a:t>
            </a:r>
            <a:r>
              <a:rPr lang="en-US" sz="3800" b="1" dirty="0" err="1" smtClean="0">
                <a:solidFill>
                  <a:srgbClr val="0000CC"/>
                </a:solidFill>
                <a:latin typeface="Times New Roman" pitchFamily="18" charset="0"/>
                <a:cs typeface="Times New Roman" pitchFamily="18" charset="0"/>
              </a:rPr>
              <a:t>Phần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còn</a:t>
            </a:r>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650448" y="4953000"/>
            <a:ext cx="4191000" cy="677108"/>
            <a:chOff x="1585539" y="2227218"/>
            <a:chExt cx="3733800" cy="677108"/>
          </a:xfrm>
        </p:grpSpPr>
        <p:sp>
          <p:nvSpPr>
            <p:cNvPr id="23" name="Rectangle 22"/>
            <p:cNvSpPr/>
            <p:nvPr/>
          </p:nvSpPr>
          <p:spPr>
            <a:xfrm>
              <a:off x="1585539" y="2227218"/>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Chia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737175" y="2864520"/>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2042319" y="4438380"/>
            <a:ext cx="11201400" cy="743473"/>
          </a:xfrm>
          <a:prstGeom prst="rect">
            <a:avLst/>
          </a:prstGeom>
        </p:spPr>
        <p:txBody>
          <a:bodyPr wrap="square">
            <a:spAutoFit/>
          </a:bodyPr>
          <a:lstStyle/>
          <a:p>
            <a:pPr>
              <a:lnSpc>
                <a:spcPct val="115000"/>
              </a:lnSpc>
              <a:spcAft>
                <a:spcPts val="0"/>
              </a:spcAft>
            </a:pPr>
            <a:r>
              <a:rPr lang="en-US" sz="4000" b="1" dirty="0">
                <a:solidFill>
                  <a:srgbClr val="0000CC"/>
                </a:solidFill>
                <a:latin typeface="Times New Roman"/>
                <a:ea typeface="Times New Roman"/>
              </a:rPr>
              <a:t>“</a:t>
            </a:r>
            <a:r>
              <a:rPr lang="en-US" sz="4000" b="1" dirty="0" err="1">
                <a:solidFill>
                  <a:srgbClr val="0000CC"/>
                </a:solidFill>
                <a:latin typeface="Times New Roman"/>
                <a:ea typeface="Times New Roman"/>
              </a:rPr>
              <a:t>Ông</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ngoại</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ơi</a:t>
            </a:r>
            <a:r>
              <a:rPr lang="en-US" sz="4000" b="1" dirty="0">
                <a:solidFill>
                  <a:srgbClr val="0000CC"/>
                </a:solidFill>
                <a:latin typeface="Times New Roman"/>
                <a:ea typeface="Times New Roman"/>
              </a:rPr>
              <a:t>,</a:t>
            </a:r>
            <a:r>
              <a:rPr lang="en-US" sz="4000" b="1" dirty="0">
                <a:solidFill>
                  <a:srgbClr val="FF0000"/>
                </a:solidFill>
                <a:latin typeface="Times New Roman"/>
                <a:ea typeface="Times New Roman"/>
              </a:rPr>
              <a:t>/</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cháu</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yêu</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ông</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nhiều</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lắm</a:t>
            </a:r>
            <a:r>
              <a:rPr lang="en-US" sz="4000" b="1" dirty="0">
                <a:solidFill>
                  <a:srgbClr val="0000CC"/>
                </a:solidFill>
                <a:latin typeface="Times New Roman"/>
                <a:ea typeface="Times New Roman"/>
              </a:rPr>
              <a:t>!</a:t>
            </a:r>
            <a:r>
              <a:rPr lang="en-US" sz="4000" b="1" dirty="0">
                <a:solidFill>
                  <a:srgbClr val="FF0000"/>
                </a:solidFill>
                <a:latin typeface="Times New Roman"/>
                <a:ea typeface="Times New Roman"/>
              </a:rPr>
              <a:t>//</a:t>
            </a:r>
            <a:r>
              <a:rPr lang="en-US" sz="4000" b="1" dirty="0">
                <a:solidFill>
                  <a:srgbClr val="0000CC"/>
                </a:solidFill>
                <a:latin typeface="Times New Roman"/>
                <a:ea typeface="Times New Roman"/>
              </a:rPr>
              <a:t>”</a:t>
            </a:r>
            <a:endParaRPr lang="en-US" sz="3600" b="1" dirty="0">
              <a:solidFill>
                <a:srgbClr val="0000CC"/>
              </a:solidFill>
              <a:effectLst/>
              <a:latin typeface="Times New Roman"/>
              <a:ea typeface="Times New Roman"/>
            </a:endParaRPr>
          </a:p>
        </p:txBody>
      </p:sp>
      <p:sp>
        <p:nvSpPr>
          <p:cNvPr id="21" name="Rectangle 20"/>
          <p:cNvSpPr/>
          <p:nvPr/>
        </p:nvSpPr>
        <p:spPr>
          <a:xfrm>
            <a:off x="1889920" y="3077886"/>
            <a:ext cx="4267199" cy="707886"/>
          </a:xfrm>
          <a:prstGeom prst="rect">
            <a:avLst/>
          </a:prstGeom>
        </p:spPr>
        <p:txBody>
          <a:bodyPr wrap="square">
            <a:spAutoFit/>
          </a:bodyPr>
          <a:lstStyle/>
          <a:p>
            <a:pPr algn="just"/>
            <a:r>
              <a:rPr lang="vi-VN" sz="4000" b="1" dirty="0" smtClean="0">
                <a:solidFill>
                  <a:srgbClr val="0000CC"/>
                </a:solidFill>
                <a:latin typeface="Times New Roman" pitchFamily="18" charset="0"/>
                <a:cs typeface="Times New Roman" pitchFamily="18" charset="0"/>
              </a:rPr>
              <a:t>Tháp Bà Pô-na-ga</a:t>
            </a:r>
            <a:r>
              <a:rPr lang="en-US" sz="4000" b="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6157119" y="3094495"/>
            <a:ext cx="2514600" cy="707886"/>
          </a:xfrm>
          <a:prstGeom prst="rect">
            <a:avLst/>
          </a:prstGeom>
        </p:spPr>
        <p:txBody>
          <a:bodyPr wrap="square">
            <a:spAutoFit/>
          </a:bodyPr>
          <a:lstStyle/>
          <a:p>
            <a:pPr algn="just"/>
            <a:r>
              <a:rPr lang="vi-VN" sz="4000" b="1" dirty="0" err="1">
                <a:solidFill>
                  <a:srgbClr val="FF0000"/>
                </a:solidFill>
                <a:latin typeface="Times New Roman" pitchFamily="18" charset="0"/>
                <a:cs typeface="Times New Roman" pitchFamily="18" charset="0"/>
              </a:rPr>
              <a:t>c</a:t>
            </a:r>
            <a:r>
              <a:rPr lang="en-US" sz="4000" b="1" dirty="0" smtClean="0">
                <a:solidFill>
                  <a:srgbClr val="FF0000"/>
                </a:solidFill>
                <a:latin typeface="Times New Roman" pitchFamily="18" charset="0"/>
                <a:cs typeface="Times New Roman" pitchFamily="18" charset="0"/>
              </a:rPr>
              <a:t>h</a:t>
            </a:r>
            <a:r>
              <a:rPr lang="vi-VN" sz="4000" b="1" dirty="0" smtClean="0">
                <a:solidFill>
                  <a:srgbClr val="0000CC"/>
                </a:solidFill>
                <a:latin typeface="Times New Roman" pitchFamily="18" charset="0"/>
                <a:cs typeface="Times New Roman" pitchFamily="18" charset="0"/>
              </a:rPr>
              <a:t>ạm </a:t>
            </a:r>
            <a:r>
              <a:rPr lang="vi-VN" sz="4000" b="1" dirty="0" smtClean="0">
                <a:solidFill>
                  <a:srgbClr val="FF0000"/>
                </a:solidFill>
                <a:latin typeface="Times New Roman" pitchFamily="18" charset="0"/>
                <a:cs typeface="Times New Roman" pitchFamily="18" charset="0"/>
              </a:rPr>
              <a:t>tr</a:t>
            </a:r>
            <a:r>
              <a:rPr lang="vi-VN" sz="4000" b="1" dirty="0" smtClean="0">
                <a:solidFill>
                  <a:srgbClr val="0000CC"/>
                </a:solidFill>
                <a:latin typeface="Times New Roman" pitchFamily="18" charset="0"/>
                <a:cs typeface="Times New Roman" pitchFamily="18" charset="0"/>
              </a:rPr>
              <a:t>ổ</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8411507" y="3089414"/>
            <a:ext cx="2089012" cy="707886"/>
          </a:xfrm>
          <a:prstGeom prst="rect">
            <a:avLst/>
          </a:prstGeom>
        </p:spPr>
        <p:txBody>
          <a:bodyPr wrap="square">
            <a:spAutoFit/>
          </a:bodyPr>
          <a:lstStyle/>
          <a:p>
            <a:pPr algn="just"/>
            <a:r>
              <a:rPr lang="vi-VN" sz="4000" b="1" dirty="0">
                <a:solidFill>
                  <a:srgbClr val="0000CC"/>
                </a:solidFill>
                <a:latin typeface="Times New Roman" pitchFamily="18" charset="0"/>
                <a:cs typeface="Times New Roman" pitchFamily="18" charset="0"/>
              </a:rPr>
              <a:t>t</a:t>
            </a:r>
            <a:r>
              <a:rPr lang="vi-VN" sz="4000" b="1" dirty="0" smtClean="0">
                <a:solidFill>
                  <a:srgbClr val="FF0000"/>
                </a:solidFill>
                <a:latin typeface="Times New Roman" pitchFamily="18" charset="0"/>
                <a:cs typeface="Times New Roman" pitchFamily="18" charset="0"/>
              </a:rPr>
              <a:t>inh</a:t>
            </a:r>
            <a:r>
              <a:rPr lang="vi-VN" sz="4000" b="1" dirty="0" smtClean="0">
                <a:solidFill>
                  <a:srgbClr val="0000CC"/>
                </a:solidFill>
                <a:latin typeface="Times New Roman" pitchFamily="18" charset="0"/>
                <a:cs typeface="Times New Roman" pitchFamily="18" charset="0"/>
              </a:rPr>
              <a:t> </a:t>
            </a:r>
            <a:r>
              <a:rPr lang="vi-VN" sz="4000" b="1" dirty="0" smtClean="0">
                <a:solidFill>
                  <a:srgbClr val="FF0000"/>
                </a:solidFill>
                <a:latin typeface="Times New Roman" pitchFamily="18" charset="0"/>
                <a:cs typeface="Times New Roman" pitchFamily="18" charset="0"/>
              </a:rPr>
              <a:t>x</a:t>
            </a:r>
            <a:r>
              <a:rPr lang="vi-VN" sz="4000" b="1" dirty="0" smtClean="0">
                <a:solidFill>
                  <a:srgbClr val="0000CC"/>
                </a:solidFill>
                <a:latin typeface="Times New Roman" pitchFamily="18" charset="0"/>
                <a:cs typeface="Times New Roman" pitchFamily="18" charset="0"/>
              </a:rPr>
              <a:t>ảo</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10500519" y="3102114"/>
            <a:ext cx="2743200" cy="707886"/>
          </a:xfrm>
          <a:prstGeom prst="rect">
            <a:avLst/>
          </a:prstGeom>
        </p:spPr>
        <p:txBody>
          <a:bodyPr wrap="square">
            <a:spAutoFit/>
          </a:bodyPr>
          <a:lstStyle/>
          <a:p>
            <a:pPr algn="just"/>
            <a:r>
              <a:rPr lang="vi-VN" sz="4000" b="1" dirty="0">
                <a:solidFill>
                  <a:srgbClr val="0000CC"/>
                </a:solidFill>
                <a:latin typeface="Times New Roman" pitchFamily="18" charset="0"/>
                <a:cs typeface="Times New Roman" pitchFamily="18" charset="0"/>
              </a:rPr>
              <a:t>c</a:t>
            </a:r>
            <a:r>
              <a:rPr lang="vi-VN" sz="4000" b="1" dirty="0" smtClean="0">
                <a:solidFill>
                  <a:srgbClr val="0000CC"/>
                </a:solidFill>
                <a:latin typeface="Times New Roman" pitchFamily="18" charset="0"/>
                <a:cs typeface="Times New Roman" pitchFamily="18" charset="0"/>
              </a:rPr>
              <a:t>h</a:t>
            </a:r>
            <a:r>
              <a:rPr lang="vi-VN" sz="4000" b="1" dirty="0" smtClean="0">
                <a:solidFill>
                  <a:srgbClr val="FF0000"/>
                </a:solidFill>
                <a:latin typeface="Times New Roman" pitchFamily="18" charset="0"/>
                <a:cs typeface="Times New Roman" pitchFamily="18" charset="0"/>
              </a:rPr>
              <a:t>oàng</a:t>
            </a:r>
            <a:r>
              <a:rPr lang="vi-VN" sz="4000" b="1" dirty="0" smtClean="0">
                <a:solidFill>
                  <a:srgbClr val="0000CC"/>
                </a:solidFill>
                <a:latin typeface="Times New Roman" pitchFamily="18" charset="0"/>
                <a:cs typeface="Times New Roman" pitchFamily="18" charset="0"/>
              </a:rPr>
              <a:t> tay,</a:t>
            </a:r>
            <a:endParaRPr lang="en-US" sz="40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861720" y="76200"/>
            <a:ext cx="6781799" cy="1461684"/>
            <a:chOff x="4404519" y="290916"/>
            <a:chExt cx="6781799" cy="1461684"/>
          </a:xfrm>
        </p:grpSpPr>
        <p:grpSp>
          <p:nvGrpSpPr>
            <p:cNvPr id="25" name="Group 24"/>
            <p:cNvGrpSpPr/>
            <p:nvPr/>
          </p:nvGrpSpPr>
          <p:grpSpPr>
            <a:xfrm>
              <a:off x="5084510" y="290916"/>
              <a:ext cx="5492209" cy="852892"/>
              <a:chOff x="4998717" y="351875"/>
              <a:chExt cx="5399539" cy="852892"/>
            </a:xfrm>
          </p:grpSpPr>
          <p:grpSp>
            <p:nvGrpSpPr>
              <p:cNvPr id="27" name="Group 26"/>
              <p:cNvGrpSpPr/>
              <p:nvPr/>
            </p:nvGrpSpPr>
            <p:grpSpPr>
              <a:xfrm>
                <a:off x="4998717" y="351875"/>
                <a:ext cx="5399539" cy="852892"/>
                <a:chOff x="4998717" y="351875"/>
                <a:chExt cx="5399539" cy="852892"/>
              </a:xfrm>
            </p:grpSpPr>
            <p:sp>
              <p:nvSpPr>
                <p:cNvPr id="29" name="TextBox 28"/>
                <p:cNvSpPr txBox="1"/>
                <p:nvPr/>
              </p:nvSpPr>
              <p:spPr>
                <a:xfrm>
                  <a:off x="4998717" y="351875"/>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802577" y="1168671"/>
                <a:ext cx="1647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404519" y="1115066"/>
              <a:ext cx="6781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ĐỂ CHÁU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NẮM TAY ÔNG</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1" name="Rectangle 30"/>
          <p:cNvSpPr/>
          <p:nvPr/>
        </p:nvSpPr>
        <p:spPr>
          <a:xfrm>
            <a:off x="2023227" y="5791200"/>
            <a:ext cx="4362492" cy="743473"/>
          </a:xfrm>
          <a:prstGeom prst="rect">
            <a:avLst/>
          </a:prstGeom>
        </p:spPr>
        <p:txBody>
          <a:bodyPr wrap="square">
            <a:spAutoFit/>
          </a:bodyPr>
          <a:lstStyle/>
          <a:p>
            <a:pPr>
              <a:lnSpc>
                <a:spcPct val="115000"/>
              </a:lnSpc>
              <a:spcAft>
                <a:spcPts val="0"/>
              </a:spcAft>
            </a:pPr>
            <a:r>
              <a:rPr lang="en-US" sz="4000" b="1" smtClean="0">
                <a:solidFill>
                  <a:srgbClr val="FF0000"/>
                </a:solidFill>
                <a:latin typeface="Times New Roman"/>
                <a:ea typeface="Times New Roman"/>
              </a:rPr>
              <a:t>Giải nghĩa từ:</a:t>
            </a:r>
            <a:endParaRPr lang="en-US" sz="3600" b="1" dirty="0">
              <a:solidFill>
                <a:srgbClr val="FF0000"/>
              </a:solidFill>
              <a:effectLst/>
              <a:latin typeface="Times New Roman"/>
              <a:ea typeface="Times New Roman"/>
            </a:endParaRPr>
          </a:p>
        </p:txBody>
      </p:sp>
      <p:sp>
        <p:nvSpPr>
          <p:cNvPr id="32" name="Rectangle 31">
            <a:hlinkClick r:id="rId2" action="ppaction://hlinkpres?slideindex=1&amp;slidetitle="/>
          </p:cNvPr>
          <p:cNvSpPr/>
          <p:nvPr/>
        </p:nvSpPr>
        <p:spPr>
          <a:xfrm>
            <a:off x="2020178" y="6934200"/>
            <a:ext cx="4362492" cy="800219"/>
          </a:xfrm>
          <a:prstGeom prst="rect">
            <a:avLst/>
          </a:prstGeom>
        </p:spPr>
        <p:txBody>
          <a:bodyPr wrap="square">
            <a:spAutoFit/>
          </a:bodyPr>
          <a:lstStyle/>
          <a:p>
            <a:pPr>
              <a:lnSpc>
                <a:spcPct val="115000"/>
              </a:lnSpc>
              <a:spcAft>
                <a:spcPts val="0"/>
              </a:spcAft>
            </a:pPr>
            <a:r>
              <a:rPr lang="en-US" sz="4000" b="1" smtClean="0">
                <a:solidFill>
                  <a:srgbClr val="0000CC"/>
                </a:solidFill>
                <a:latin typeface="Times New Roman"/>
                <a:ea typeface="Times New Roman"/>
              </a:rPr>
              <a:t>Tháp bà Po-na-ga</a:t>
            </a:r>
            <a:endParaRPr lang="en-US" sz="3600" b="1" dirty="0">
              <a:solidFill>
                <a:srgbClr val="0000CC"/>
              </a:solidFill>
              <a:effectLst/>
              <a:latin typeface="Times New Roman"/>
              <a:ea typeface="Times New Roman"/>
            </a:endParaRPr>
          </a:p>
        </p:txBody>
      </p:sp>
      <p:sp>
        <p:nvSpPr>
          <p:cNvPr id="33" name="Rectangle 32">
            <a:hlinkClick r:id="rId3" action="ppaction://hlinkpres?slideindex=1&amp;slidetitle="/>
          </p:cNvPr>
          <p:cNvSpPr/>
          <p:nvPr/>
        </p:nvSpPr>
        <p:spPr>
          <a:xfrm>
            <a:off x="7042925" y="6934199"/>
            <a:ext cx="2771794" cy="800219"/>
          </a:xfrm>
          <a:prstGeom prst="rect">
            <a:avLst/>
          </a:prstGeom>
        </p:spPr>
        <p:txBody>
          <a:bodyPr wrap="square">
            <a:spAutoFit/>
          </a:bodyPr>
          <a:lstStyle/>
          <a:p>
            <a:pPr>
              <a:lnSpc>
                <a:spcPct val="115000"/>
              </a:lnSpc>
              <a:spcAft>
                <a:spcPts val="0"/>
              </a:spcAft>
            </a:pPr>
            <a:r>
              <a:rPr lang="en-US" sz="4000" b="1" smtClean="0">
                <a:solidFill>
                  <a:srgbClr val="0000CC"/>
                </a:solidFill>
                <a:latin typeface="Times New Roman"/>
                <a:ea typeface="Times New Roman"/>
              </a:rPr>
              <a:t>Chạm trổ</a:t>
            </a:r>
            <a:endParaRPr lang="en-US" sz="3600" b="1" dirty="0">
              <a:solidFill>
                <a:srgbClr val="0000CC"/>
              </a:solidFill>
              <a:effectLst/>
              <a:latin typeface="Times New Roman"/>
              <a:ea typeface="Times New Roman"/>
            </a:endParaRPr>
          </a:p>
        </p:txBody>
      </p:sp>
      <p:sp>
        <p:nvSpPr>
          <p:cNvPr id="34" name="Rectangle 33">
            <a:hlinkClick r:id="rId4" action="ppaction://hlinkpres?slideindex=1&amp;slidetitle="/>
          </p:cNvPr>
          <p:cNvSpPr/>
          <p:nvPr/>
        </p:nvSpPr>
        <p:spPr>
          <a:xfrm>
            <a:off x="10348119" y="6934198"/>
            <a:ext cx="2771794" cy="743473"/>
          </a:xfrm>
          <a:prstGeom prst="rect">
            <a:avLst/>
          </a:prstGeom>
        </p:spPr>
        <p:txBody>
          <a:bodyPr wrap="square">
            <a:spAutoFit/>
          </a:bodyPr>
          <a:lstStyle/>
          <a:p>
            <a:pPr>
              <a:lnSpc>
                <a:spcPct val="115000"/>
              </a:lnSpc>
              <a:spcAft>
                <a:spcPts val="0"/>
              </a:spcAft>
            </a:pPr>
            <a:r>
              <a:rPr lang="en-US" sz="4000" b="1" smtClean="0">
                <a:solidFill>
                  <a:srgbClr val="0000CC"/>
                </a:solidFill>
                <a:latin typeface="Times New Roman"/>
                <a:ea typeface="Times New Roman"/>
              </a:rPr>
              <a:t>tinh xảo</a:t>
            </a:r>
            <a:endParaRPr lang="en-US" sz="3600" b="1" dirty="0">
              <a:solidFill>
                <a:srgbClr val="0000CC"/>
              </a:solidFill>
              <a:effectLst/>
              <a:latin typeface="Times New Roman"/>
              <a:ea typeface="Times New Roman"/>
            </a:endParaRPr>
          </a:p>
        </p:txBody>
      </p:sp>
      <p:sp>
        <p:nvSpPr>
          <p:cNvPr id="35" name="Rectangle 34">
            <a:hlinkClick r:id="rId5" action="ppaction://hlinkpres?slideindex=1&amp;slidetitle="/>
          </p:cNvPr>
          <p:cNvSpPr/>
          <p:nvPr/>
        </p:nvSpPr>
        <p:spPr>
          <a:xfrm>
            <a:off x="13168480" y="6934197"/>
            <a:ext cx="2361239" cy="800219"/>
          </a:xfrm>
          <a:prstGeom prst="rect">
            <a:avLst/>
          </a:prstGeom>
        </p:spPr>
        <p:txBody>
          <a:bodyPr wrap="square">
            <a:spAutoFit/>
          </a:bodyPr>
          <a:lstStyle/>
          <a:p>
            <a:pPr>
              <a:lnSpc>
                <a:spcPct val="115000"/>
              </a:lnSpc>
              <a:spcAft>
                <a:spcPts val="0"/>
              </a:spcAft>
            </a:pPr>
            <a:r>
              <a:rPr lang="en-US" sz="4000" b="1" smtClean="0">
                <a:solidFill>
                  <a:srgbClr val="0000CC"/>
                </a:solidFill>
                <a:latin typeface="Times New Roman"/>
                <a:ea typeface="Times New Roman"/>
              </a:rPr>
              <a:t>chần chừ</a:t>
            </a:r>
            <a:endParaRPr lang="en-US" sz="3600" b="1" dirty="0">
              <a:solidFill>
                <a:srgbClr val="0000CC"/>
              </a:solidFill>
              <a:effectLst/>
              <a:latin typeface="Times New Roman"/>
              <a:ea typeface="Times New Roman"/>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animEffect transition="in" filter="fade">
                                      <p:cBhvr>
                                        <p:cTn id="32" dur="500"/>
                                        <p:tgtEl>
                                          <p:spTgt spid="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fade">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xEl>
                                              <p:pRg st="0" end="0"/>
                                            </p:txEl>
                                          </p:spTgt>
                                        </p:tgtEl>
                                        <p:attrNameLst>
                                          <p:attrName>style.visibility</p:attrName>
                                        </p:attrNameLst>
                                      </p:cBhvr>
                                      <p:to>
                                        <p:strVal val="visible"/>
                                      </p:to>
                                    </p:set>
                                    <p:animEffect transition="in" filter="fade">
                                      <p:cBhvr>
                                        <p:cTn id="42" dur="500"/>
                                        <p:tgtEl>
                                          <p:spTgt spid="3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
                                            <p:txEl>
                                              <p:pRg st="0" end="0"/>
                                            </p:txEl>
                                          </p:spTgt>
                                        </p:tgtEl>
                                        <p:attrNameLst>
                                          <p:attrName>style.visibility</p:attrName>
                                        </p:attrNameLst>
                                      </p:cBhvr>
                                      <p:to>
                                        <p:strVal val="visible"/>
                                      </p:to>
                                    </p:set>
                                    <p:animEffect transition="in" filter="fade">
                                      <p:cBhvr>
                                        <p:cTn id="47" dur="500"/>
                                        <p:tgtEl>
                                          <p:spTgt spid="3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5">
                                            <p:txEl>
                                              <p:pRg st="0" end="0"/>
                                            </p:txEl>
                                          </p:spTgt>
                                        </p:tgtEl>
                                        <p:attrNameLst>
                                          <p:attrName>style.visibility</p:attrName>
                                        </p:attrNameLst>
                                      </p:cBhvr>
                                      <p:to>
                                        <p:strVal val="visible"/>
                                      </p:to>
                                    </p:set>
                                    <p:animEffect transition="in" filter="fade">
                                      <p:cBhvr>
                                        <p:cTn id="52"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120459" y="25146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120459" y="2590800"/>
            <a:ext cx="10714060" cy="1366528"/>
          </a:xfrm>
          <a:prstGeom prst="rect">
            <a:avLst/>
          </a:prstGeom>
        </p:spPr>
        <p:txBody>
          <a:bodyPr wrap="square">
            <a:spAutoFit/>
          </a:bodyPr>
          <a:lstStyle/>
          <a:p>
            <a:pPr algn="just">
              <a:lnSpc>
                <a:spcPct val="115000"/>
              </a:lnSpc>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a:ea typeface="Times New Roman"/>
              </a:rPr>
              <a:t>Điểm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tham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quan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cuối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cùng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Dương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a:t>
            </a:r>
            <a:r>
              <a:rPr lang="en-US" sz="3600" b="1" dirty="0">
                <a:solidFill>
                  <a:srgbClr val="FF0000"/>
                </a:solidFill>
                <a:latin typeface="Times New Roman"/>
                <a:ea typeface="Times New Roman"/>
              </a:rPr>
              <a:t> ở </a:t>
            </a:r>
            <a:r>
              <a:rPr lang="en-US" sz="3600" b="1" dirty="0" err="1">
                <a:solidFill>
                  <a:srgbClr val="FF0000"/>
                </a:solidFill>
                <a:latin typeface="Times New Roman"/>
                <a:ea typeface="Times New Roman"/>
              </a:rPr>
              <a:t>đâu</a:t>
            </a:r>
            <a:r>
              <a:rPr lang="en-US" sz="3600" b="1" dirty="0">
                <a:solidFill>
                  <a:srgbClr val="FF0000"/>
                </a:solidFill>
                <a:latin typeface="Times New Roman"/>
                <a:ea typeface="Times New Roman"/>
              </a:rPr>
              <a:t>?</a:t>
            </a:r>
            <a:endParaRPr lang="en-US" sz="3600" b="1" dirty="0">
              <a:solidFill>
                <a:srgbClr val="FF0000"/>
              </a:solidFill>
              <a:effectLst/>
              <a:latin typeface="Times New Roman"/>
              <a:ea typeface="Times New Roman"/>
            </a:endParaRPr>
          </a:p>
        </p:txBody>
      </p:sp>
      <p:sp>
        <p:nvSpPr>
          <p:cNvPr id="45" name="Rectangle 44"/>
          <p:cNvSpPr/>
          <p:nvPr/>
        </p:nvSpPr>
        <p:spPr>
          <a:xfrm>
            <a:off x="375008" y="5085608"/>
            <a:ext cx="4715312" cy="1200329"/>
          </a:xfrm>
          <a:prstGeom prst="rect">
            <a:avLst/>
          </a:prstGeom>
        </p:spPr>
        <p:txBody>
          <a:bodyPr wrap="square">
            <a:spAutoFit/>
          </a:bodyPr>
          <a:lstStyle/>
          <a:p>
            <a:pPr algn="just"/>
            <a:r>
              <a:rPr lang="en-US" sz="3600" b="1" dirty="0" err="1">
                <a:solidFill>
                  <a:srgbClr val="0000CC"/>
                </a:solidFill>
                <a:latin typeface="Times New Roman"/>
                <a:ea typeface="Times New Roman"/>
              </a:rPr>
              <a:t>Ông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ngoại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ơi</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cháu</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yêu</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ông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nhiều</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lắm</a:t>
            </a:r>
            <a:r>
              <a:rPr lang="en-US" sz="3600" b="1" dirty="0" smtClean="0">
                <a:solidFill>
                  <a:srgbClr val="0000CC"/>
                </a:solidFill>
                <a:latin typeface="Times New Roman"/>
                <a:ea typeface="Times New Roman"/>
              </a:rPr>
              <a:t>!</a:t>
            </a:r>
            <a:r>
              <a:rPr lang="en-US" sz="3600" b="1" dirty="0" smtClean="0">
                <a:solidFill>
                  <a:srgbClr val="FF0000"/>
                </a:solidFill>
                <a:latin typeface="Times New Roman"/>
                <a:ea typeface="Times New Roman"/>
              </a:rPr>
              <a:t>//</a:t>
            </a:r>
            <a:endParaRPr lang="en-US" sz="3600" b="1" dirty="0">
              <a:solidFill>
                <a:srgbClr val="FF0000"/>
              </a:solidFill>
              <a:latin typeface="Times New Roman" pitchFamily="18" charset="0"/>
              <a:cs typeface="Times New Roman" pitchFamily="18" charset="0"/>
            </a:endParaRPr>
          </a:p>
        </p:txBody>
      </p:sp>
      <p:sp>
        <p:nvSpPr>
          <p:cNvPr id="46" name="Rectangle 45"/>
          <p:cNvSpPr/>
          <p:nvPr/>
        </p:nvSpPr>
        <p:spPr>
          <a:xfrm>
            <a:off x="442119" y="2917091"/>
            <a:ext cx="4343400" cy="646331"/>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Tháp Bà Pô-na-ga</a:t>
            </a:r>
            <a:r>
              <a:rPr lang="en-US" sz="3600" b="1" dirty="0">
                <a:solidFill>
                  <a:srgbClr val="0000CC"/>
                </a:solidFill>
                <a:latin typeface="Times New Roman" pitchFamily="18" charset="0"/>
                <a:cs typeface="Times New Roman" pitchFamily="18" charset="0"/>
              </a:rPr>
              <a:t>, </a:t>
            </a:r>
          </a:p>
        </p:txBody>
      </p:sp>
      <p:sp>
        <p:nvSpPr>
          <p:cNvPr id="47" name="Rectangle 46"/>
          <p:cNvSpPr/>
          <p:nvPr/>
        </p:nvSpPr>
        <p:spPr>
          <a:xfrm>
            <a:off x="302419" y="3624977"/>
            <a:ext cx="2311400" cy="646331"/>
          </a:xfrm>
          <a:prstGeom prst="rect">
            <a:avLst/>
          </a:prstGeom>
        </p:spPr>
        <p:txBody>
          <a:bodyPr wrap="square">
            <a:spAutoFit/>
          </a:bodyPr>
          <a:lstStyle/>
          <a:p>
            <a:pPr lvl="0" algn="just"/>
            <a:r>
              <a:rPr lang="vi-VN" sz="3600" b="1" dirty="0">
                <a:solidFill>
                  <a:srgbClr val="FF0000"/>
                </a:solidFill>
                <a:latin typeface="Times New Roman" pitchFamily="18" charset="0"/>
                <a:cs typeface="Times New Roman" pitchFamily="18" charset="0"/>
              </a:rPr>
              <a:t>c</a:t>
            </a:r>
            <a:r>
              <a:rPr lang="en-US" sz="3600" b="1" dirty="0">
                <a:solidFill>
                  <a:srgbClr val="FF0000"/>
                </a:solidFill>
                <a:latin typeface="Times New Roman" pitchFamily="18" charset="0"/>
                <a:cs typeface="Times New Roman" pitchFamily="18" charset="0"/>
              </a:rPr>
              <a:t>h</a:t>
            </a:r>
            <a:r>
              <a:rPr lang="vi-VN" sz="3600" b="1" dirty="0">
                <a:solidFill>
                  <a:srgbClr val="0000CC"/>
                </a:solidFill>
                <a:latin typeface="Times New Roman" pitchFamily="18" charset="0"/>
                <a:cs typeface="Times New Roman" pitchFamily="18" charset="0"/>
              </a:rPr>
              <a:t>ạm </a:t>
            </a:r>
            <a:r>
              <a:rPr lang="vi-VN" sz="3600" b="1" dirty="0">
                <a:solidFill>
                  <a:srgbClr val="FF0000"/>
                </a:solidFill>
                <a:latin typeface="Times New Roman" pitchFamily="18" charset="0"/>
                <a:cs typeface="Times New Roman" pitchFamily="18" charset="0"/>
              </a:rPr>
              <a:t>tr</a:t>
            </a:r>
            <a:r>
              <a:rPr lang="vi-VN" sz="3600" b="1" dirty="0">
                <a:solidFill>
                  <a:srgbClr val="0000CC"/>
                </a:solidFill>
                <a:latin typeface="Times New Roman" pitchFamily="18" charset="0"/>
                <a:cs typeface="Times New Roman" pitchFamily="18" charset="0"/>
              </a:rPr>
              <a:t>ổ</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2613819" y="3631597"/>
            <a:ext cx="2171700" cy="646331"/>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t</a:t>
            </a:r>
            <a:r>
              <a:rPr lang="vi-VN" sz="3600" b="1" dirty="0">
                <a:solidFill>
                  <a:srgbClr val="FF0000"/>
                </a:solidFill>
                <a:latin typeface="Times New Roman" pitchFamily="18" charset="0"/>
                <a:cs typeface="Times New Roman" pitchFamily="18" charset="0"/>
              </a:rPr>
              <a:t>inh</a:t>
            </a:r>
            <a:r>
              <a:rPr lang="vi-VN" sz="3600" b="1" dirty="0">
                <a:solidFill>
                  <a:srgbClr val="0000CC"/>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x</a:t>
            </a:r>
            <a:r>
              <a:rPr lang="vi-VN" sz="3600" b="1" dirty="0">
                <a:solidFill>
                  <a:srgbClr val="0000CC"/>
                </a:solidFill>
                <a:latin typeface="Times New Roman" pitchFamily="18" charset="0"/>
                <a:cs typeface="Times New Roman" pitchFamily="18" charset="0"/>
              </a:rPr>
              <a:t>ảo</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442119" y="4377722"/>
            <a:ext cx="2895600" cy="646331"/>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ch</a:t>
            </a:r>
            <a:r>
              <a:rPr lang="vi-VN" sz="3600" b="1" dirty="0">
                <a:solidFill>
                  <a:srgbClr val="FF0000"/>
                </a:solidFill>
                <a:latin typeface="Times New Roman" pitchFamily="18" charset="0"/>
                <a:cs typeface="Times New Roman" pitchFamily="18" charset="0"/>
              </a:rPr>
              <a:t>oàng</a:t>
            </a:r>
            <a:r>
              <a:rPr lang="vi-VN" sz="3600" b="1" dirty="0">
                <a:solidFill>
                  <a:srgbClr val="0000CC"/>
                </a:solidFill>
                <a:latin typeface="Times New Roman" pitchFamily="18" charset="0"/>
                <a:cs typeface="Times New Roman" pitchFamily="18" charset="0"/>
              </a:rPr>
              <a:t> tay,</a:t>
            </a:r>
            <a:endParaRPr lang="en-US" sz="3600" b="1" dirty="0">
              <a:solidFill>
                <a:srgbClr val="0000CC"/>
              </a:solidFill>
              <a:latin typeface="Times New Roman" pitchFamily="18" charset="0"/>
              <a:cs typeface="Times New Roman" pitchFamily="18" charset="0"/>
            </a:endParaRPr>
          </a:p>
        </p:txBody>
      </p:sp>
      <p:sp>
        <p:nvSpPr>
          <p:cNvPr id="12" name="Rectangle 11"/>
          <p:cNvSpPr/>
          <p:nvPr/>
        </p:nvSpPr>
        <p:spPr>
          <a:xfrm>
            <a:off x="5206303" y="3886200"/>
            <a:ext cx="10628216" cy="1366528"/>
          </a:xfrm>
          <a:prstGeom prst="rect">
            <a:avLst/>
          </a:prstGeom>
        </p:spPr>
        <p:txBody>
          <a:bodyPr wrap="square">
            <a:spAutoFit/>
          </a:bodyPr>
          <a:lstStyle/>
          <a:p>
            <a:pPr algn="just">
              <a:lnSpc>
                <a:spcPct val="115000"/>
              </a:lnSpc>
              <a:spcAft>
                <a:spcPts val="0"/>
              </a:spcAft>
            </a:pPr>
            <a:r>
              <a:rPr lang="vi-VN" sz="3600" b="1" dirty="0" smtClean="0">
                <a:solidFill>
                  <a:srgbClr val="0000CC"/>
                </a:solidFill>
                <a:latin typeface="Times New Roman" pitchFamily="18" charset="0"/>
                <a:cs typeface="Times New Roman" pitchFamily="18" charset="0"/>
              </a:rPr>
              <a:t> </a:t>
            </a:r>
            <a:r>
              <a:rPr lang="nl-NL" sz="3600" b="1" dirty="0" smtClean="0">
                <a:solidFill>
                  <a:srgbClr val="0000CC"/>
                </a:solidFill>
                <a:latin typeface="Times New Roman"/>
                <a:ea typeface="Times New Roman"/>
              </a:rPr>
              <a:t>+</a:t>
            </a:r>
            <a:r>
              <a:rPr lang="vi-VN" sz="3600" b="1" dirty="0" smtClean="0">
                <a:solidFill>
                  <a:srgbClr val="0000CC"/>
                </a:solidFill>
                <a:latin typeface="Times New Roman"/>
                <a:ea typeface="Times New Roman"/>
              </a:rPr>
              <a:t> </a:t>
            </a:r>
            <a:r>
              <a:rPr lang="en-US" sz="3600" b="1" dirty="0" err="1" smtClean="0">
                <a:solidFill>
                  <a:srgbClr val="0000CC"/>
                </a:solidFill>
                <a:latin typeface="Times New Roman"/>
                <a:ea typeface="Times New Roman"/>
              </a:rPr>
              <a:t>Điểm</a:t>
            </a:r>
            <a:r>
              <a:rPr lang="en-US" sz="3600" b="1" dirty="0" smtClean="0">
                <a:solidFill>
                  <a:srgbClr val="0000CC"/>
                </a:solidFill>
                <a:latin typeface="Times New Roman"/>
                <a:ea typeface="Times New Roman"/>
              </a:rPr>
              <a:t> </a:t>
            </a:r>
            <a:r>
              <a:rPr lang="en-US" sz="3600" b="1" dirty="0" err="1">
                <a:solidFill>
                  <a:srgbClr val="0000CC"/>
                </a:solidFill>
                <a:latin typeface="Times New Roman"/>
                <a:ea typeface="Times New Roman"/>
              </a:rPr>
              <a:t>tham</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quan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cuối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cùng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của</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gia</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đình</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Dương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là</a:t>
            </a:r>
            <a:r>
              <a:rPr lang="en-US" sz="3600" b="1" dirty="0">
                <a:solidFill>
                  <a:srgbClr val="0000CC"/>
                </a:solidFill>
                <a:latin typeface="Times New Roman"/>
                <a:ea typeface="Times New Roman"/>
              </a:rPr>
              <a:t> ở </a:t>
            </a:r>
            <a:r>
              <a:rPr lang="en-US" sz="3600" b="1" dirty="0" err="1">
                <a:solidFill>
                  <a:srgbClr val="0000CC"/>
                </a:solidFill>
                <a:latin typeface="Times New Roman"/>
                <a:ea typeface="Times New Roman"/>
              </a:rPr>
              <a:t>Tháp</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Pô-na-ga</a:t>
            </a:r>
            <a:r>
              <a:rPr lang="en-US" sz="3600" b="1" dirty="0">
                <a:solidFill>
                  <a:srgbClr val="0000CC"/>
                </a:solidFill>
                <a:latin typeface="Times New Roman"/>
                <a:ea typeface="Times New Roman"/>
              </a:rPr>
              <a:t> – </a:t>
            </a:r>
            <a:r>
              <a:rPr lang="en-US" sz="3600" b="1" dirty="0" err="1">
                <a:solidFill>
                  <a:srgbClr val="0000CC"/>
                </a:solidFill>
                <a:latin typeface="Times New Roman"/>
                <a:ea typeface="Times New Roman"/>
              </a:rPr>
              <a:t>Nha</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Trang</a:t>
            </a:r>
            <a:endParaRPr lang="en-US" sz="3600" b="1" dirty="0">
              <a:solidFill>
                <a:srgbClr val="0000CC"/>
              </a:solidFill>
              <a:effectLst/>
              <a:latin typeface="Times New Roman"/>
              <a:ea typeface="Times New Roman"/>
            </a:endParaRPr>
          </a:p>
        </p:txBody>
      </p:sp>
      <p:sp>
        <p:nvSpPr>
          <p:cNvPr id="13" name="Rectangle 12"/>
          <p:cNvSpPr/>
          <p:nvPr/>
        </p:nvSpPr>
        <p:spPr>
          <a:xfrm>
            <a:off x="5170205" y="5219554"/>
            <a:ext cx="10790260"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2</a:t>
            </a:r>
            <a:r>
              <a:rPr lang="en-US" sz="3600" dirty="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Tìm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chi </a:t>
            </a:r>
            <a:r>
              <a:rPr lang="en-US" sz="3600" b="1" dirty="0" err="1">
                <a:solidFill>
                  <a:srgbClr val="FF0000"/>
                </a:solidFill>
                <a:latin typeface="Times New Roman"/>
                <a:ea typeface="Times New Roman"/>
              </a:rPr>
              <a:t>tiết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ông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ngoại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ngắm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ngôi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đền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rất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kĩ</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đầy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xúc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động</a:t>
            </a:r>
            <a:r>
              <a:rPr lang="en-US" sz="3600" b="1" dirty="0">
                <a:solidFill>
                  <a:srgbClr val="FF0000"/>
                </a:solidFill>
                <a:latin typeface="Times New Roman"/>
                <a:ea typeface="Times New Roman"/>
              </a:rPr>
              <a:t>?</a:t>
            </a:r>
            <a:endParaRPr lang="en-US" sz="3600" b="1" dirty="0">
              <a:solidFill>
                <a:srgbClr val="FF0000"/>
              </a:solidFill>
              <a:latin typeface="Times New Roman" pitchFamily="18" charset="0"/>
              <a:cs typeface="Times New Roman" pitchFamily="18" charset="0"/>
            </a:endParaRPr>
          </a:p>
        </p:txBody>
      </p:sp>
      <p:sp>
        <p:nvSpPr>
          <p:cNvPr id="50" name="Rectangle 49"/>
          <p:cNvSpPr/>
          <p:nvPr/>
        </p:nvSpPr>
        <p:spPr>
          <a:xfrm>
            <a:off x="5231335" y="6428839"/>
            <a:ext cx="10668000" cy="2640723"/>
          </a:xfrm>
          <a:prstGeom prst="rect">
            <a:avLst/>
          </a:prstGeom>
        </p:spPr>
        <p:txBody>
          <a:bodyPr wrap="square">
            <a:spAutoFit/>
          </a:bodyPr>
          <a:lstStyle/>
          <a:p>
            <a:pPr algn="just">
              <a:lnSpc>
                <a:spcPct val="115000"/>
              </a:lnSpc>
              <a:spcAft>
                <a:spcPts val="0"/>
              </a:spcAft>
            </a:pPr>
            <a:r>
              <a:rPr lang="vi-VN" sz="3600" b="1" dirty="0" smtClean="0">
                <a:solidFill>
                  <a:srgbClr val="0000CC"/>
                </a:solidFill>
                <a:latin typeface="Times New Roman"/>
                <a:ea typeface="Times New Roman"/>
              </a:rPr>
              <a:t>+ </a:t>
            </a:r>
            <a:r>
              <a:rPr lang="en-US" sz="3600" b="1" dirty="0" err="1" smtClean="0">
                <a:solidFill>
                  <a:srgbClr val="0000CC"/>
                </a:solidFill>
                <a:latin typeface="Times New Roman"/>
                <a:ea typeface="Times New Roman"/>
              </a:rPr>
              <a:t>Những</a:t>
            </a:r>
            <a:r>
              <a:rPr lang="en-US" sz="3600" b="1" dirty="0" smtClean="0">
                <a:solidFill>
                  <a:srgbClr val="0000CC"/>
                </a:solidFill>
                <a:latin typeface="Times New Roman"/>
                <a:ea typeface="Times New Roman"/>
              </a:rPr>
              <a:t> </a:t>
            </a:r>
            <a:r>
              <a:rPr lang="en-US" sz="3600" b="1" dirty="0">
                <a:solidFill>
                  <a:srgbClr val="0000CC"/>
                </a:solidFill>
                <a:latin typeface="Times New Roman"/>
                <a:ea typeface="Times New Roman"/>
              </a:rPr>
              <a:t>chi </a:t>
            </a:r>
            <a:r>
              <a:rPr lang="en-US" sz="3600" b="1" dirty="0" err="1">
                <a:solidFill>
                  <a:srgbClr val="0000CC"/>
                </a:solidFill>
                <a:latin typeface="Times New Roman"/>
                <a:ea typeface="Times New Roman"/>
              </a:rPr>
              <a:t>tiết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thấy</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ông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ngoại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ngắm</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ngôi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đền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rất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kĩ</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và</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đầy</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xúc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động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là</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ông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đứng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trầm</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ngâm</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trước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những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bức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vẽ</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tay</a:t>
            </a:r>
            <a:r>
              <a:rPr lang="en-US" sz="3600" b="1" dirty="0">
                <a:solidFill>
                  <a:srgbClr val="0000CC"/>
                </a:solidFill>
                <a:latin typeface="Times New Roman"/>
                <a:ea typeface="Times New Roman"/>
              </a:rPr>
              <a:t> run </a:t>
            </a:r>
            <a:r>
              <a:rPr lang="en-US" sz="3600" b="1" dirty="0" err="1">
                <a:solidFill>
                  <a:srgbClr val="0000CC"/>
                </a:solidFill>
                <a:latin typeface="Times New Roman"/>
                <a:ea typeface="Times New Roman"/>
              </a:rPr>
              <a:t>run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chạm</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vào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cột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đá</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chần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chừ</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chưa</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muốn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đi</a:t>
            </a:r>
            <a:r>
              <a:rPr lang="vi-VN" sz="3600" b="1" dirty="0">
                <a:solidFill>
                  <a:srgbClr val="0000CC"/>
                </a:solidFill>
                <a:latin typeface="Times New Roman"/>
                <a:ea typeface="Times New Roman"/>
              </a:rPr>
              <a:t>.</a:t>
            </a:r>
            <a:endParaRPr lang="en-US" sz="3600" b="1" dirty="0">
              <a:solidFill>
                <a:srgbClr val="0000CC"/>
              </a:solidFill>
              <a:effectLst/>
              <a:latin typeface="Times New Roman"/>
              <a:ea typeface="Times New Roman"/>
            </a:endParaRPr>
          </a:p>
        </p:txBody>
      </p:sp>
      <p:grpSp>
        <p:nvGrpSpPr>
          <p:cNvPr id="25" name="Group 24"/>
          <p:cNvGrpSpPr/>
          <p:nvPr/>
        </p:nvGrpSpPr>
        <p:grpSpPr>
          <a:xfrm>
            <a:off x="4861720" y="76200"/>
            <a:ext cx="6781799" cy="1461684"/>
            <a:chOff x="4404519" y="290916"/>
            <a:chExt cx="6781799" cy="1461684"/>
          </a:xfrm>
        </p:grpSpPr>
        <p:grpSp>
          <p:nvGrpSpPr>
            <p:cNvPr id="33" name="Group 32"/>
            <p:cNvGrpSpPr/>
            <p:nvPr/>
          </p:nvGrpSpPr>
          <p:grpSpPr>
            <a:xfrm>
              <a:off x="5084510" y="290916"/>
              <a:ext cx="5492209" cy="852892"/>
              <a:chOff x="4998717" y="351875"/>
              <a:chExt cx="5399539" cy="852892"/>
            </a:xfrm>
          </p:grpSpPr>
          <p:grpSp>
            <p:nvGrpSpPr>
              <p:cNvPr id="35" name="Group 34"/>
              <p:cNvGrpSpPr/>
              <p:nvPr/>
            </p:nvGrpSpPr>
            <p:grpSpPr>
              <a:xfrm>
                <a:off x="4998717" y="351875"/>
                <a:ext cx="5399539" cy="852892"/>
                <a:chOff x="4998717" y="351875"/>
                <a:chExt cx="5399539" cy="852892"/>
              </a:xfrm>
            </p:grpSpPr>
            <p:sp>
              <p:nvSpPr>
                <p:cNvPr id="37" name="TextBox 36"/>
                <p:cNvSpPr txBox="1"/>
                <p:nvPr/>
              </p:nvSpPr>
              <p:spPr>
                <a:xfrm>
                  <a:off x="4998717" y="351875"/>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8" name="TextBox 3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6" name="Straight Connector 35"/>
              <p:cNvCxnSpPr/>
              <p:nvPr/>
            </p:nvCxnSpPr>
            <p:spPr>
              <a:xfrm>
                <a:off x="6802577" y="1168671"/>
                <a:ext cx="1647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Text Box 14"/>
            <p:cNvSpPr txBox="1">
              <a:spLocks noChangeArrowheads="1"/>
            </p:cNvSpPr>
            <p:nvPr/>
          </p:nvSpPr>
          <p:spPr bwMode="auto">
            <a:xfrm>
              <a:off x="4404519" y="1115066"/>
              <a:ext cx="6781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ĐỂ CHÁU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NẮM TAY ÔNG</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xEl>
                                              <p:pRg st="0" end="0"/>
                                            </p:txEl>
                                          </p:spTgt>
                                        </p:tgtEl>
                                        <p:attrNameLst>
                                          <p:attrName>style.visibility</p:attrName>
                                        </p:attrNameLst>
                                      </p:cBhvr>
                                      <p:to>
                                        <p:strVal val="visible"/>
                                      </p:to>
                                    </p:set>
                                    <p:animEffect transition="in" filter="fade">
                                      <p:cBhvr>
                                        <p:cTn id="22"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120459"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120459" y="2743200"/>
            <a:ext cx="10714060" cy="1366528"/>
          </a:xfrm>
          <a:prstGeom prst="rect">
            <a:avLst/>
          </a:prstGeom>
        </p:spPr>
        <p:txBody>
          <a:bodyPr wrap="square">
            <a:spAutoFit/>
          </a:bodyPr>
          <a:lstStyle/>
          <a:p>
            <a:pPr>
              <a:lnSpc>
                <a:spcPct val="115000"/>
              </a:lnSpc>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3</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Dương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đã</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thay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đổi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suy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nghĩ</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ông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như</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thế</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45" name="Rectangle 44"/>
          <p:cNvSpPr/>
          <p:nvPr/>
        </p:nvSpPr>
        <p:spPr>
          <a:xfrm>
            <a:off x="375008" y="5085608"/>
            <a:ext cx="4715312" cy="1323439"/>
          </a:xfrm>
          <a:prstGeom prst="rect">
            <a:avLst/>
          </a:prstGeom>
        </p:spPr>
        <p:txBody>
          <a:bodyPr wrap="square">
            <a:spAutoFit/>
          </a:bodyPr>
          <a:lstStyle/>
          <a:p>
            <a:r>
              <a:rPr lang="en-US" sz="4000" b="1" dirty="0" err="1">
                <a:solidFill>
                  <a:srgbClr val="0000CC"/>
                </a:solidFill>
                <a:latin typeface="Times New Roman"/>
                <a:ea typeface="Times New Roman"/>
              </a:rPr>
              <a:t>Ông</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ngoại</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ơi</a:t>
            </a:r>
            <a:r>
              <a:rPr lang="en-US" sz="4000" b="1" dirty="0">
                <a:solidFill>
                  <a:srgbClr val="0000CC"/>
                </a:solidFill>
                <a:latin typeface="Times New Roman"/>
                <a:ea typeface="Times New Roman"/>
              </a:rPr>
              <a:t>,</a:t>
            </a:r>
            <a:r>
              <a:rPr lang="en-US" sz="4000" b="1" dirty="0">
                <a:solidFill>
                  <a:srgbClr val="FF0000"/>
                </a:solidFill>
                <a:latin typeface="Times New Roman"/>
                <a:ea typeface="Times New Roman"/>
              </a:rPr>
              <a:t>/</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cháu</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yêu</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ông</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nhiều</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lắm</a:t>
            </a:r>
            <a:r>
              <a:rPr lang="en-US" sz="4000" b="1" dirty="0" smtClean="0">
                <a:solidFill>
                  <a:srgbClr val="0000CC"/>
                </a:solidFill>
                <a:latin typeface="Times New Roman"/>
                <a:ea typeface="Times New Roman"/>
              </a:rPr>
              <a:t>!</a:t>
            </a:r>
            <a:r>
              <a:rPr lang="en-US" sz="4000" b="1" dirty="0" smtClean="0">
                <a:solidFill>
                  <a:srgbClr val="FF0000"/>
                </a:solidFill>
                <a:latin typeface="Times New Roman"/>
                <a:ea typeface="Times New Roman"/>
              </a:rPr>
              <a:t>//</a:t>
            </a:r>
            <a:endParaRPr lang="en-US" sz="3600" b="1" dirty="0">
              <a:solidFill>
                <a:srgbClr val="FF0000"/>
              </a:solidFill>
              <a:latin typeface="Times New Roman" pitchFamily="18" charset="0"/>
              <a:cs typeface="Times New Roman" pitchFamily="18" charset="0"/>
            </a:endParaRPr>
          </a:p>
        </p:txBody>
      </p:sp>
      <p:sp>
        <p:nvSpPr>
          <p:cNvPr id="46" name="Rectangle 45"/>
          <p:cNvSpPr/>
          <p:nvPr/>
        </p:nvSpPr>
        <p:spPr>
          <a:xfrm>
            <a:off x="442119" y="2917091"/>
            <a:ext cx="4343400" cy="707886"/>
          </a:xfrm>
          <a:prstGeom prst="rect">
            <a:avLst/>
          </a:prstGeom>
        </p:spPr>
        <p:txBody>
          <a:bodyPr wrap="square">
            <a:spAutoFit/>
          </a:bodyPr>
          <a:lstStyle/>
          <a:p>
            <a:pPr algn="just"/>
            <a:r>
              <a:rPr lang="vi-VN" sz="4000" b="1" dirty="0">
                <a:solidFill>
                  <a:srgbClr val="0000CC"/>
                </a:solidFill>
                <a:latin typeface="Times New Roman" pitchFamily="18" charset="0"/>
                <a:cs typeface="Times New Roman" pitchFamily="18" charset="0"/>
              </a:rPr>
              <a:t>Tháp Bà Pô-na-ga</a:t>
            </a:r>
            <a:r>
              <a:rPr lang="en-US" sz="4000" b="1" dirty="0">
                <a:solidFill>
                  <a:srgbClr val="0000CC"/>
                </a:solidFill>
                <a:latin typeface="Times New Roman" pitchFamily="18" charset="0"/>
                <a:cs typeface="Times New Roman" pitchFamily="18" charset="0"/>
              </a:rPr>
              <a:t>, </a:t>
            </a:r>
          </a:p>
        </p:txBody>
      </p:sp>
      <p:sp>
        <p:nvSpPr>
          <p:cNvPr id="47" name="Rectangle 46"/>
          <p:cNvSpPr/>
          <p:nvPr/>
        </p:nvSpPr>
        <p:spPr>
          <a:xfrm>
            <a:off x="302419" y="3624977"/>
            <a:ext cx="2311400"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c</a:t>
            </a:r>
            <a:r>
              <a:rPr lang="en-US" sz="4000" b="1" dirty="0">
                <a:solidFill>
                  <a:srgbClr val="FF0000"/>
                </a:solidFill>
                <a:latin typeface="Times New Roman" pitchFamily="18" charset="0"/>
                <a:cs typeface="Times New Roman" pitchFamily="18" charset="0"/>
              </a:rPr>
              <a:t>h</a:t>
            </a:r>
            <a:r>
              <a:rPr lang="vi-VN" sz="4000" b="1" dirty="0">
                <a:solidFill>
                  <a:srgbClr val="0000CC"/>
                </a:solidFill>
                <a:latin typeface="Times New Roman" pitchFamily="18" charset="0"/>
                <a:cs typeface="Times New Roman" pitchFamily="18" charset="0"/>
              </a:rPr>
              <a:t>ạm </a:t>
            </a:r>
            <a:r>
              <a:rPr lang="vi-VN" sz="4000" b="1" dirty="0">
                <a:solidFill>
                  <a:srgbClr val="FF0000"/>
                </a:solidFill>
                <a:latin typeface="Times New Roman" pitchFamily="18" charset="0"/>
                <a:cs typeface="Times New Roman" pitchFamily="18" charset="0"/>
              </a:rPr>
              <a:t>tr</a:t>
            </a:r>
            <a:r>
              <a:rPr lang="vi-VN" sz="4000" b="1" dirty="0">
                <a:solidFill>
                  <a:srgbClr val="0000CC"/>
                </a:solidFill>
                <a:latin typeface="Times New Roman" pitchFamily="18" charset="0"/>
                <a:cs typeface="Times New Roman" pitchFamily="18" charset="0"/>
              </a:rPr>
              <a:t>ổ</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p:cNvSpPr/>
          <p:nvPr/>
        </p:nvSpPr>
        <p:spPr>
          <a:xfrm>
            <a:off x="2613819" y="3631597"/>
            <a:ext cx="2171700" cy="707886"/>
          </a:xfrm>
          <a:prstGeom prst="rect">
            <a:avLst/>
          </a:prstGeom>
        </p:spPr>
        <p:txBody>
          <a:bodyPr wrap="square">
            <a:spAutoFit/>
          </a:bodyPr>
          <a:lstStyle/>
          <a:p>
            <a:pPr algn="just"/>
            <a:r>
              <a:rPr lang="vi-VN" sz="4000" b="1" dirty="0">
                <a:solidFill>
                  <a:srgbClr val="0000CC"/>
                </a:solidFill>
                <a:latin typeface="Times New Roman" pitchFamily="18" charset="0"/>
                <a:cs typeface="Times New Roman" pitchFamily="18" charset="0"/>
              </a:rPr>
              <a:t>t</a:t>
            </a:r>
            <a:r>
              <a:rPr lang="vi-VN" sz="4000" b="1" dirty="0">
                <a:solidFill>
                  <a:srgbClr val="FF0000"/>
                </a:solidFill>
                <a:latin typeface="Times New Roman" pitchFamily="18" charset="0"/>
                <a:cs typeface="Times New Roman" pitchFamily="18" charset="0"/>
              </a:rPr>
              <a:t>inh</a:t>
            </a:r>
            <a:r>
              <a:rPr lang="vi-VN" sz="4000" b="1" dirty="0">
                <a:solidFill>
                  <a:srgbClr val="0000CC"/>
                </a:solidFill>
                <a:latin typeface="Times New Roman" pitchFamily="18" charset="0"/>
                <a:cs typeface="Times New Roman" pitchFamily="18" charset="0"/>
              </a:rPr>
              <a:t> </a:t>
            </a:r>
            <a:r>
              <a:rPr lang="vi-VN" sz="4000" b="1" dirty="0">
                <a:solidFill>
                  <a:srgbClr val="FF0000"/>
                </a:solidFill>
                <a:latin typeface="Times New Roman" pitchFamily="18" charset="0"/>
                <a:cs typeface="Times New Roman" pitchFamily="18" charset="0"/>
              </a:rPr>
              <a:t>x</a:t>
            </a:r>
            <a:r>
              <a:rPr lang="vi-VN" sz="4000" b="1" dirty="0">
                <a:solidFill>
                  <a:srgbClr val="0000CC"/>
                </a:solidFill>
                <a:latin typeface="Times New Roman" pitchFamily="18" charset="0"/>
                <a:cs typeface="Times New Roman" pitchFamily="18" charset="0"/>
              </a:rPr>
              <a:t>ảo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p:cNvSpPr/>
          <p:nvPr/>
        </p:nvSpPr>
        <p:spPr>
          <a:xfrm>
            <a:off x="442119" y="4377722"/>
            <a:ext cx="2895600" cy="707886"/>
          </a:xfrm>
          <a:prstGeom prst="rect">
            <a:avLst/>
          </a:prstGeom>
        </p:spPr>
        <p:txBody>
          <a:bodyPr wrap="square">
            <a:spAutoFit/>
          </a:bodyPr>
          <a:lstStyle/>
          <a:p>
            <a:pPr algn="just"/>
            <a:r>
              <a:rPr lang="vi-VN" sz="4000" b="1" dirty="0">
                <a:solidFill>
                  <a:srgbClr val="0000CC"/>
                </a:solidFill>
                <a:latin typeface="Times New Roman" pitchFamily="18" charset="0"/>
                <a:cs typeface="Times New Roman" pitchFamily="18" charset="0"/>
              </a:rPr>
              <a:t>ch</a:t>
            </a:r>
            <a:r>
              <a:rPr lang="vi-VN" sz="4000" b="1" dirty="0">
                <a:solidFill>
                  <a:srgbClr val="FF0000"/>
                </a:solidFill>
                <a:latin typeface="Times New Roman" pitchFamily="18" charset="0"/>
                <a:cs typeface="Times New Roman" pitchFamily="18" charset="0"/>
              </a:rPr>
              <a:t>oàng</a:t>
            </a:r>
            <a:r>
              <a:rPr lang="vi-VN" sz="4000" b="1" dirty="0">
                <a:solidFill>
                  <a:srgbClr val="0000CC"/>
                </a:solidFill>
                <a:latin typeface="Times New Roman" pitchFamily="18" charset="0"/>
                <a:cs typeface="Times New Roman" pitchFamily="18" charset="0"/>
              </a:rPr>
              <a:t> tay,</a:t>
            </a:r>
            <a:endParaRPr lang="en-US" sz="4000" b="1" dirty="0">
              <a:solidFill>
                <a:srgbClr val="0000CC"/>
              </a:solidFill>
              <a:latin typeface="Times New Roman" pitchFamily="18" charset="0"/>
              <a:cs typeface="Times New Roman" pitchFamily="18" charset="0"/>
            </a:endParaRPr>
          </a:p>
        </p:txBody>
      </p:sp>
      <p:sp>
        <p:nvSpPr>
          <p:cNvPr id="12" name="Rectangle 11"/>
          <p:cNvSpPr/>
          <p:nvPr/>
        </p:nvSpPr>
        <p:spPr>
          <a:xfrm>
            <a:off x="5206303" y="4098355"/>
            <a:ext cx="10628216" cy="2003625"/>
          </a:xfrm>
          <a:prstGeom prst="rect">
            <a:avLst/>
          </a:prstGeom>
        </p:spPr>
        <p:txBody>
          <a:bodyPr wrap="square">
            <a:spAutoFit/>
          </a:bodyPr>
          <a:lstStyle/>
          <a:p>
            <a:pPr>
              <a:lnSpc>
                <a:spcPct val="115000"/>
              </a:lnSpc>
              <a:spcAft>
                <a:spcPts val="0"/>
              </a:spcAft>
            </a:pPr>
            <a:r>
              <a:rPr lang="vi-VN" sz="3600" b="1" dirty="0" smtClean="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Trước khi đi du lịch, Dương nghĩ ông rất nhanh nhẹn. Trong khi đi du lịch, Dương nhận ra ông không còn khoẻ như trước.</a:t>
            </a:r>
            <a:endParaRPr lang="en-US" sz="3200" b="1" dirty="0">
              <a:solidFill>
                <a:srgbClr val="0000CC"/>
              </a:solidFill>
              <a:effectLst/>
              <a:latin typeface="Times New Roman"/>
              <a:ea typeface="Times New Roman"/>
            </a:endParaRPr>
          </a:p>
        </p:txBody>
      </p:sp>
      <p:grpSp>
        <p:nvGrpSpPr>
          <p:cNvPr id="22" name="Group 21"/>
          <p:cNvGrpSpPr/>
          <p:nvPr/>
        </p:nvGrpSpPr>
        <p:grpSpPr>
          <a:xfrm>
            <a:off x="4861720" y="76200"/>
            <a:ext cx="6781799" cy="1461684"/>
            <a:chOff x="4404519" y="290916"/>
            <a:chExt cx="6781799" cy="1461684"/>
          </a:xfrm>
        </p:grpSpPr>
        <p:grpSp>
          <p:nvGrpSpPr>
            <p:cNvPr id="23" name="Group 22"/>
            <p:cNvGrpSpPr/>
            <p:nvPr/>
          </p:nvGrpSpPr>
          <p:grpSpPr>
            <a:xfrm>
              <a:off x="5084510" y="290916"/>
              <a:ext cx="5492209" cy="852892"/>
              <a:chOff x="4998717" y="351875"/>
              <a:chExt cx="5399539" cy="852892"/>
            </a:xfrm>
          </p:grpSpPr>
          <p:grpSp>
            <p:nvGrpSpPr>
              <p:cNvPr id="25" name="Group 24"/>
              <p:cNvGrpSpPr/>
              <p:nvPr/>
            </p:nvGrpSpPr>
            <p:grpSpPr>
              <a:xfrm>
                <a:off x="4998717" y="351875"/>
                <a:ext cx="5399539" cy="852892"/>
                <a:chOff x="4998717" y="351875"/>
                <a:chExt cx="5399539" cy="852892"/>
              </a:xfrm>
            </p:grpSpPr>
            <p:sp>
              <p:nvSpPr>
                <p:cNvPr id="34" name="TextBox 33"/>
                <p:cNvSpPr txBox="1"/>
                <p:nvPr/>
              </p:nvSpPr>
              <p:spPr>
                <a:xfrm>
                  <a:off x="4998717" y="351875"/>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5" name="TextBox 34"/>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3" name="Straight Connector 32"/>
              <p:cNvCxnSpPr/>
              <p:nvPr/>
            </p:nvCxnSpPr>
            <p:spPr>
              <a:xfrm>
                <a:off x="6802577" y="1168671"/>
                <a:ext cx="1647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p:cNvSpPr txBox="1">
              <a:spLocks noChangeArrowheads="1"/>
            </p:cNvSpPr>
            <p:nvPr/>
          </p:nvSpPr>
          <p:spPr bwMode="auto">
            <a:xfrm>
              <a:off x="4404519" y="1115066"/>
              <a:ext cx="6781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ĐỂ CHÁU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NẮM TAY ÔNG</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9553963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120459"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120459" y="2743200"/>
            <a:ext cx="10714060" cy="1366528"/>
          </a:xfrm>
          <a:prstGeom prst="rect">
            <a:avLst/>
          </a:prstGeom>
        </p:spPr>
        <p:txBody>
          <a:bodyPr wrap="square">
            <a:spAutoFit/>
          </a:bodyPr>
          <a:lstStyle/>
          <a:p>
            <a:pPr algn="just">
              <a:lnSpc>
                <a:spcPct val="115000"/>
              </a:lnSpc>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4</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a:ea typeface="Times New Roman"/>
              </a:rPr>
              <a:t>Theo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sao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Dương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nghĩ</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từ</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bây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giờ</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mới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người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tay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ông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nắm</a:t>
            </a:r>
            <a:r>
              <a:rPr lang="en-US" sz="3600" b="1" dirty="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45" name="Rectangle 44"/>
          <p:cNvSpPr/>
          <p:nvPr/>
        </p:nvSpPr>
        <p:spPr>
          <a:xfrm>
            <a:off x="375008" y="5085608"/>
            <a:ext cx="4715312" cy="1323439"/>
          </a:xfrm>
          <a:prstGeom prst="rect">
            <a:avLst/>
          </a:prstGeom>
        </p:spPr>
        <p:txBody>
          <a:bodyPr wrap="square">
            <a:spAutoFit/>
          </a:bodyPr>
          <a:lstStyle/>
          <a:p>
            <a:r>
              <a:rPr lang="en-US" sz="4000" b="1" dirty="0" err="1">
                <a:solidFill>
                  <a:srgbClr val="0000CC"/>
                </a:solidFill>
                <a:latin typeface="Times New Roman"/>
                <a:ea typeface="Times New Roman"/>
              </a:rPr>
              <a:t>Ông</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ngoại</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ơi</a:t>
            </a:r>
            <a:r>
              <a:rPr lang="en-US" sz="4000" b="1" dirty="0">
                <a:solidFill>
                  <a:srgbClr val="0000CC"/>
                </a:solidFill>
                <a:latin typeface="Times New Roman"/>
                <a:ea typeface="Times New Roman"/>
              </a:rPr>
              <a:t>,</a:t>
            </a:r>
            <a:r>
              <a:rPr lang="en-US" sz="4000" b="1" dirty="0">
                <a:solidFill>
                  <a:srgbClr val="FF0000"/>
                </a:solidFill>
                <a:latin typeface="Times New Roman"/>
                <a:ea typeface="Times New Roman"/>
              </a:rPr>
              <a:t>/</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cháu</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yêu</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ông</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nhiều</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lắm</a:t>
            </a:r>
            <a:r>
              <a:rPr lang="en-US" sz="4000" b="1" dirty="0" smtClean="0">
                <a:solidFill>
                  <a:srgbClr val="0000CC"/>
                </a:solidFill>
                <a:latin typeface="Times New Roman"/>
                <a:ea typeface="Times New Roman"/>
              </a:rPr>
              <a:t>!</a:t>
            </a:r>
            <a:r>
              <a:rPr lang="en-US" sz="4000" b="1" dirty="0" smtClean="0">
                <a:solidFill>
                  <a:srgbClr val="FF0000"/>
                </a:solidFill>
                <a:latin typeface="Times New Roman"/>
                <a:ea typeface="Times New Roman"/>
              </a:rPr>
              <a:t>//</a:t>
            </a:r>
            <a:endParaRPr lang="en-US" sz="3600" b="1" dirty="0">
              <a:solidFill>
                <a:srgbClr val="FF0000"/>
              </a:solidFill>
              <a:latin typeface="Times New Roman" pitchFamily="18" charset="0"/>
              <a:cs typeface="Times New Roman" pitchFamily="18" charset="0"/>
            </a:endParaRPr>
          </a:p>
        </p:txBody>
      </p:sp>
      <p:sp>
        <p:nvSpPr>
          <p:cNvPr id="46" name="Rectangle 45"/>
          <p:cNvSpPr/>
          <p:nvPr/>
        </p:nvSpPr>
        <p:spPr>
          <a:xfrm>
            <a:off x="442119" y="2917091"/>
            <a:ext cx="4343400" cy="707886"/>
          </a:xfrm>
          <a:prstGeom prst="rect">
            <a:avLst/>
          </a:prstGeom>
        </p:spPr>
        <p:txBody>
          <a:bodyPr wrap="square">
            <a:spAutoFit/>
          </a:bodyPr>
          <a:lstStyle/>
          <a:p>
            <a:pPr algn="just"/>
            <a:r>
              <a:rPr lang="vi-VN" sz="4000" b="1" dirty="0">
                <a:solidFill>
                  <a:srgbClr val="0000CC"/>
                </a:solidFill>
                <a:latin typeface="Times New Roman" pitchFamily="18" charset="0"/>
                <a:cs typeface="Times New Roman" pitchFamily="18" charset="0"/>
              </a:rPr>
              <a:t>Tháp Bà Pô-na-ga</a:t>
            </a:r>
            <a:r>
              <a:rPr lang="en-US" sz="4000" b="1" dirty="0">
                <a:solidFill>
                  <a:srgbClr val="0000CC"/>
                </a:solidFill>
                <a:latin typeface="Times New Roman" pitchFamily="18" charset="0"/>
                <a:cs typeface="Times New Roman" pitchFamily="18" charset="0"/>
              </a:rPr>
              <a:t>, </a:t>
            </a:r>
          </a:p>
        </p:txBody>
      </p:sp>
      <p:sp>
        <p:nvSpPr>
          <p:cNvPr id="47" name="Rectangle 46"/>
          <p:cNvSpPr/>
          <p:nvPr/>
        </p:nvSpPr>
        <p:spPr>
          <a:xfrm>
            <a:off x="302419" y="3624977"/>
            <a:ext cx="2311400"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c</a:t>
            </a:r>
            <a:r>
              <a:rPr lang="en-US" sz="4000" b="1" dirty="0">
                <a:solidFill>
                  <a:srgbClr val="FF0000"/>
                </a:solidFill>
                <a:latin typeface="Times New Roman" pitchFamily="18" charset="0"/>
                <a:cs typeface="Times New Roman" pitchFamily="18" charset="0"/>
              </a:rPr>
              <a:t>h</a:t>
            </a:r>
            <a:r>
              <a:rPr lang="vi-VN" sz="4000" b="1" dirty="0">
                <a:solidFill>
                  <a:srgbClr val="0000CC"/>
                </a:solidFill>
                <a:latin typeface="Times New Roman" pitchFamily="18" charset="0"/>
                <a:cs typeface="Times New Roman" pitchFamily="18" charset="0"/>
              </a:rPr>
              <a:t>ạm </a:t>
            </a:r>
            <a:r>
              <a:rPr lang="vi-VN" sz="4000" b="1" dirty="0">
                <a:solidFill>
                  <a:srgbClr val="FF0000"/>
                </a:solidFill>
                <a:latin typeface="Times New Roman" pitchFamily="18" charset="0"/>
                <a:cs typeface="Times New Roman" pitchFamily="18" charset="0"/>
              </a:rPr>
              <a:t>tr</a:t>
            </a:r>
            <a:r>
              <a:rPr lang="vi-VN" sz="4000" b="1" dirty="0">
                <a:solidFill>
                  <a:srgbClr val="0000CC"/>
                </a:solidFill>
                <a:latin typeface="Times New Roman" pitchFamily="18" charset="0"/>
                <a:cs typeface="Times New Roman" pitchFamily="18" charset="0"/>
              </a:rPr>
              <a:t>ổ</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p:cNvSpPr/>
          <p:nvPr/>
        </p:nvSpPr>
        <p:spPr>
          <a:xfrm>
            <a:off x="2613819" y="3631597"/>
            <a:ext cx="2171700" cy="707886"/>
          </a:xfrm>
          <a:prstGeom prst="rect">
            <a:avLst/>
          </a:prstGeom>
        </p:spPr>
        <p:txBody>
          <a:bodyPr wrap="square">
            <a:spAutoFit/>
          </a:bodyPr>
          <a:lstStyle/>
          <a:p>
            <a:pPr algn="just"/>
            <a:r>
              <a:rPr lang="vi-VN" sz="4000" b="1" dirty="0">
                <a:solidFill>
                  <a:srgbClr val="0000CC"/>
                </a:solidFill>
                <a:latin typeface="Times New Roman" pitchFamily="18" charset="0"/>
                <a:cs typeface="Times New Roman" pitchFamily="18" charset="0"/>
              </a:rPr>
              <a:t>t</a:t>
            </a:r>
            <a:r>
              <a:rPr lang="vi-VN" sz="4000" b="1" dirty="0">
                <a:solidFill>
                  <a:srgbClr val="FF0000"/>
                </a:solidFill>
                <a:latin typeface="Times New Roman" pitchFamily="18" charset="0"/>
                <a:cs typeface="Times New Roman" pitchFamily="18" charset="0"/>
              </a:rPr>
              <a:t>inh</a:t>
            </a:r>
            <a:r>
              <a:rPr lang="vi-VN" sz="4000" b="1" dirty="0">
                <a:solidFill>
                  <a:srgbClr val="0000CC"/>
                </a:solidFill>
                <a:latin typeface="Times New Roman" pitchFamily="18" charset="0"/>
                <a:cs typeface="Times New Roman" pitchFamily="18" charset="0"/>
              </a:rPr>
              <a:t> </a:t>
            </a:r>
            <a:r>
              <a:rPr lang="vi-VN" sz="4000" b="1" dirty="0">
                <a:solidFill>
                  <a:srgbClr val="FF0000"/>
                </a:solidFill>
                <a:latin typeface="Times New Roman" pitchFamily="18" charset="0"/>
                <a:cs typeface="Times New Roman" pitchFamily="18" charset="0"/>
              </a:rPr>
              <a:t>x</a:t>
            </a:r>
            <a:r>
              <a:rPr lang="vi-VN" sz="4000" b="1" dirty="0">
                <a:solidFill>
                  <a:srgbClr val="0000CC"/>
                </a:solidFill>
                <a:latin typeface="Times New Roman" pitchFamily="18" charset="0"/>
                <a:cs typeface="Times New Roman" pitchFamily="18" charset="0"/>
              </a:rPr>
              <a:t>ảo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p:cNvSpPr/>
          <p:nvPr/>
        </p:nvSpPr>
        <p:spPr>
          <a:xfrm>
            <a:off x="442119" y="4377722"/>
            <a:ext cx="2895600" cy="707886"/>
          </a:xfrm>
          <a:prstGeom prst="rect">
            <a:avLst/>
          </a:prstGeom>
        </p:spPr>
        <p:txBody>
          <a:bodyPr wrap="square">
            <a:spAutoFit/>
          </a:bodyPr>
          <a:lstStyle/>
          <a:p>
            <a:pPr algn="just"/>
            <a:r>
              <a:rPr lang="vi-VN" sz="4000" b="1" dirty="0">
                <a:solidFill>
                  <a:srgbClr val="0000CC"/>
                </a:solidFill>
                <a:latin typeface="Times New Roman" pitchFamily="18" charset="0"/>
                <a:cs typeface="Times New Roman" pitchFamily="18" charset="0"/>
              </a:rPr>
              <a:t>ch</a:t>
            </a:r>
            <a:r>
              <a:rPr lang="vi-VN" sz="4000" b="1" dirty="0">
                <a:solidFill>
                  <a:srgbClr val="FF0000"/>
                </a:solidFill>
                <a:latin typeface="Times New Roman" pitchFamily="18" charset="0"/>
                <a:cs typeface="Times New Roman" pitchFamily="18" charset="0"/>
              </a:rPr>
              <a:t>oàng</a:t>
            </a:r>
            <a:r>
              <a:rPr lang="vi-VN" sz="4000" b="1" dirty="0">
                <a:solidFill>
                  <a:srgbClr val="0000CC"/>
                </a:solidFill>
                <a:latin typeface="Times New Roman" pitchFamily="18" charset="0"/>
                <a:cs typeface="Times New Roman" pitchFamily="18" charset="0"/>
              </a:rPr>
              <a:t> tay,</a:t>
            </a:r>
            <a:endParaRPr lang="en-US" sz="4000" b="1" dirty="0">
              <a:solidFill>
                <a:srgbClr val="0000CC"/>
              </a:solidFill>
              <a:latin typeface="Times New Roman" pitchFamily="18" charset="0"/>
              <a:cs typeface="Times New Roman" pitchFamily="18" charset="0"/>
            </a:endParaRPr>
          </a:p>
        </p:txBody>
      </p:sp>
      <p:sp>
        <p:nvSpPr>
          <p:cNvPr id="12" name="Rectangle 11"/>
          <p:cNvSpPr/>
          <p:nvPr/>
        </p:nvSpPr>
        <p:spPr>
          <a:xfrm>
            <a:off x="5206303" y="4098355"/>
            <a:ext cx="10628216" cy="3277820"/>
          </a:xfrm>
          <a:prstGeom prst="rect">
            <a:avLst/>
          </a:prstGeom>
        </p:spPr>
        <p:txBody>
          <a:bodyPr wrap="square">
            <a:spAutoFit/>
          </a:bodyPr>
          <a:lstStyle/>
          <a:p>
            <a:pPr algn="just">
              <a:lnSpc>
                <a:spcPct val="115000"/>
              </a:lnSpc>
              <a:spcAft>
                <a:spcPts val="0"/>
              </a:spcAft>
            </a:pPr>
            <a:r>
              <a:rPr lang="vi-VN" sz="3600" b="1" smtClean="0">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   </a:t>
            </a:r>
            <a:r>
              <a:rPr lang="nl-NL" sz="3600" b="1" smtClean="0">
                <a:solidFill>
                  <a:srgbClr val="0000CC"/>
                </a:solidFill>
                <a:latin typeface="Times New Roman"/>
                <a:ea typeface="Times New Roman"/>
              </a:rPr>
              <a:t>+ </a:t>
            </a:r>
            <a:r>
              <a:rPr lang="en-US" sz="3600" b="1" dirty="0" err="1">
                <a:solidFill>
                  <a:srgbClr val="0000CC"/>
                </a:solidFill>
                <a:latin typeface="Times New Roman"/>
                <a:ea typeface="Times New Roman"/>
              </a:rPr>
              <a:t>Dương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nghĩ</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từ</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bây</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giờ</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mình</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mới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là</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người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đưa</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tay</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ông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nắm</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vì</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Dương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tự</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cảm</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thấy</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mình</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đã</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lớn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trong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ông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đã</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già</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và</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yếu</a:t>
            </a:r>
            <a:r>
              <a:rPr lang="en-US" sz="3600" b="1" dirty="0">
                <a:solidFill>
                  <a:srgbClr val="0000CC"/>
                </a:solidFill>
                <a:latin typeface="Times New Roman"/>
                <a:ea typeface="Times New Roman"/>
              </a:rPr>
              <a:t>, do </a:t>
            </a:r>
            <a:r>
              <a:rPr lang="en-US" sz="3600" b="1" dirty="0" err="1">
                <a:solidFill>
                  <a:srgbClr val="0000CC"/>
                </a:solidFill>
                <a:latin typeface="Times New Roman"/>
                <a:ea typeface="Times New Roman"/>
              </a:rPr>
              <a:t>vậy</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mình</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phải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là</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người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bảo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vệ</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ông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chăm</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sóc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ông</a:t>
            </a:r>
            <a:r>
              <a:rPr lang="en-US" sz="3600" b="1" dirty="0">
                <a:solidFill>
                  <a:srgbClr val="0000CC"/>
                </a:solidFill>
                <a:latin typeface="Times New Roman"/>
                <a:ea typeface="Times New Roman"/>
              </a:rPr>
              <a:t>. Qua </a:t>
            </a:r>
            <a:r>
              <a:rPr lang="en-US" sz="3600" b="1" dirty="0" err="1">
                <a:solidFill>
                  <a:srgbClr val="0000CC"/>
                </a:solidFill>
                <a:latin typeface="Times New Roman"/>
                <a:ea typeface="Times New Roman"/>
              </a:rPr>
              <a:t>đó</a:t>
            </a:r>
            <a:r>
              <a:rPr lang="en-US" sz="3600" b="1" dirty="0">
                <a:solidFill>
                  <a:srgbClr val="0000CC"/>
                </a:solidFill>
                <a:latin typeface="Times New Roman"/>
                <a:ea typeface="Times New Roman"/>
              </a:rPr>
              <a:t>, ta </a:t>
            </a:r>
            <a:r>
              <a:rPr lang="en-US" sz="3600" b="1" dirty="0" err="1">
                <a:solidFill>
                  <a:srgbClr val="0000CC"/>
                </a:solidFill>
                <a:latin typeface="Times New Roman"/>
                <a:ea typeface="Times New Roman"/>
              </a:rPr>
              <a:t>có</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thể</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thấy</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Dương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rất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yêu</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ông</a:t>
            </a:r>
            <a:r>
              <a:rPr lang="en-US" sz="3600" b="1" dirty="0">
                <a:solidFill>
                  <a:srgbClr val="0000CC"/>
                </a:solidFill>
                <a:latin typeface="Times New Roman"/>
                <a:ea typeface="Times New Roman"/>
              </a:rPr>
              <a:t>.</a:t>
            </a:r>
            <a:endParaRPr lang="en-US" sz="3200" b="1" dirty="0">
              <a:solidFill>
                <a:srgbClr val="0000CC"/>
              </a:solidFill>
              <a:effectLst/>
              <a:latin typeface="Times New Roman"/>
              <a:ea typeface="Times New Roman"/>
            </a:endParaRPr>
          </a:p>
        </p:txBody>
      </p:sp>
      <p:grpSp>
        <p:nvGrpSpPr>
          <p:cNvPr id="22" name="Group 21"/>
          <p:cNvGrpSpPr/>
          <p:nvPr/>
        </p:nvGrpSpPr>
        <p:grpSpPr>
          <a:xfrm>
            <a:off x="4861720" y="76200"/>
            <a:ext cx="6781799" cy="1461684"/>
            <a:chOff x="4404519" y="290916"/>
            <a:chExt cx="6781799" cy="1461684"/>
          </a:xfrm>
        </p:grpSpPr>
        <p:grpSp>
          <p:nvGrpSpPr>
            <p:cNvPr id="23" name="Group 22"/>
            <p:cNvGrpSpPr/>
            <p:nvPr/>
          </p:nvGrpSpPr>
          <p:grpSpPr>
            <a:xfrm>
              <a:off x="5084510" y="290916"/>
              <a:ext cx="5492209" cy="852892"/>
              <a:chOff x="4998717" y="351875"/>
              <a:chExt cx="5399539" cy="852892"/>
            </a:xfrm>
          </p:grpSpPr>
          <p:grpSp>
            <p:nvGrpSpPr>
              <p:cNvPr id="25" name="Group 24"/>
              <p:cNvGrpSpPr/>
              <p:nvPr/>
            </p:nvGrpSpPr>
            <p:grpSpPr>
              <a:xfrm>
                <a:off x="4998717" y="351875"/>
                <a:ext cx="5399539" cy="852892"/>
                <a:chOff x="4998717" y="351875"/>
                <a:chExt cx="5399539" cy="852892"/>
              </a:xfrm>
            </p:grpSpPr>
            <p:sp>
              <p:nvSpPr>
                <p:cNvPr id="34" name="TextBox 33"/>
                <p:cNvSpPr txBox="1"/>
                <p:nvPr/>
              </p:nvSpPr>
              <p:spPr>
                <a:xfrm>
                  <a:off x="4998717" y="351875"/>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5" name="TextBox 34"/>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3" name="Straight Connector 32"/>
              <p:cNvCxnSpPr/>
              <p:nvPr/>
            </p:nvCxnSpPr>
            <p:spPr>
              <a:xfrm>
                <a:off x="6802577" y="1168671"/>
                <a:ext cx="1647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p:cNvSpPr txBox="1">
              <a:spLocks noChangeArrowheads="1"/>
            </p:cNvSpPr>
            <p:nvPr/>
          </p:nvSpPr>
          <p:spPr bwMode="auto">
            <a:xfrm>
              <a:off x="4404519" y="1115066"/>
              <a:ext cx="6781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ĐỂ CHÁU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NẮM TAY ÔNG</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9564724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299474"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Rectangle 44"/>
          <p:cNvSpPr/>
          <p:nvPr/>
        </p:nvSpPr>
        <p:spPr>
          <a:xfrm>
            <a:off x="302419" y="5215125"/>
            <a:ext cx="5006181" cy="1323439"/>
          </a:xfrm>
          <a:prstGeom prst="rect">
            <a:avLst/>
          </a:prstGeom>
        </p:spPr>
        <p:txBody>
          <a:bodyPr wrap="square">
            <a:spAutoFit/>
          </a:bodyPr>
          <a:lstStyle/>
          <a:p>
            <a:pPr lvl="0"/>
            <a:r>
              <a:rPr lang="en-US" sz="4000" b="1" dirty="0" err="1">
                <a:solidFill>
                  <a:srgbClr val="0000CC"/>
                </a:solidFill>
                <a:latin typeface="Times New Roman"/>
                <a:ea typeface="Times New Roman"/>
              </a:rPr>
              <a:t>Ông</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ngoại</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ơi</a:t>
            </a:r>
            <a:r>
              <a:rPr lang="en-US" sz="4000" b="1" dirty="0">
                <a:solidFill>
                  <a:srgbClr val="0000CC"/>
                </a:solidFill>
                <a:latin typeface="Times New Roman"/>
                <a:ea typeface="Times New Roman"/>
              </a:rPr>
              <a:t>,</a:t>
            </a:r>
            <a:r>
              <a:rPr lang="en-US" sz="4000" b="1" dirty="0">
                <a:solidFill>
                  <a:srgbClr val="FF0000"/>
                </a:solidFill>
                <a:latin typeface="Times New Roman"/>
                <a:ea typeface="Times New Roman"/>
              </a:rPr>
              <a:t>/</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cháu</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yêu</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ông</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nhiều</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lắm</a:t>
            </a:r>
            <a:r>
              <a:rPr lang="en-US" sz="4000" b="1" dirty="0">
                <a:solidFill>
                  <a:srgbClr val="0000CC"/>
                </a:solidFill>
                <a:latin typeface="Times New Roman"/>
                <a:ea typeface="Times New Roman"/>
              </a:rPr>
              <a:t>!</a:t>
            </a:r>
            <a:r>
              <a:rPr lang="en-US" sz="4000" b="1" dirty="0">
                <a:solidFill>
                  <a:srgbClr val="FF0000"/>
                </a:solidFill>
                <a:latin typeface="Times New Roman"/>
                <a:ea typeface="Times New Roman"/>
              </a:rPr>
              <a:t>//</a:t>
            </a:r>
            <a:endParaRPr lang="en-US" sz="3600" b="1" dirty="0">
              <a:solidFill>
                <a:srgbClr val="FF0000"/>
              </a:solidFill>
              <a:latin typeface="Times New Roman" pitchFamily="18" charset="0"/>
              <a:cs typeface="Times New Roman" pitchFamily="18" charset="0"/>
            </a:endParaRPr>
          </a:p>
        </p:txBody>
      </p:sp>
      <p:sp>
        <p:nvSpPr>
          <p:cNvPr id="46" name="Rectangle 45"/>
          <p:cNvSpPr/>
          <p:nvPr/>
        </p:nvSpPr>
        <p:spPr>
          <a:xfrm>
            <a:off x="594519" y="2917091"/>
            <a:ext cx="4343400" cy="707886"/>
          </a:xfrm>
          <a:prstGeom prst="rect">
            <a:avLst/>
          </a:prstGeom>
        </p:spPr>
        <p:txBody>
          <a:bodyPr wrap="square">
            <a:spAutoFit/>
          </a:bodyPr>
          <a:lstStyle/>
          <a:p>
            <a:pPr lvl="0" algn="just"/>
            <a:r>
              <a:rPr lang="vi-VN" sz="4000" b="1" dirty="0">
                <a:solidFill>
                  <a:srgbClr val="0000CC"/>
                </a:solidFill>
                <a:latin typeface="Times New Roman" pitchFamily="18" charset="0"/>
                <a:cs typeface="Times New Roman" pitchFamily="18" charset="0"/>
              </a:rPr>
              <a:t>Tháp Bà Pô-na-ga</a:t>
            </a:r>
            <a:r>
              <a:rPr lang="en-US" sz="4000" b="1" dirty="0">
                <a:solidFill>
                  <a:srgbClr val="0000CC"/>
                </a:solidFill>
                <a:latin typeface="Times New Roman" pitchFamily="18" charset="0"/>
                <a:cs typeface="Times New Roman" pitchFamily="18" charset="0"/>
              </a:rPr>
              <a:t>, </a:t>
            </a:r>
          </a:p>
        </p:txBody>
      </p:sp>
      <p:sp>
        <p:nvSpPr>
          <p:cNvPr id="47" name="Rectangle 46"/>
          <p:cNvSpPr/>
          <p:nvPr/>
        </p:nvSpPr>
        <p:spPr>
          <a:xfrm>
            <a:off x="302419" y="3624977"/>
            <a:ext cx="2349500" cy="707886"/>
          </a:xfrm>
          <a:prstGeom prst="rect">
            <a:avLst/>
          </a:prstGeom>
        </p:spPr>
        <p:txBody>
          <a:bodyPr wrap="square">
            <a:spAutoFit/>
          </a:bodyPr>
          <a:lstStyle/>
          <a:p>
            <a:pPr lvl="0" algn="just"/>
            <a:r>
              <a:rPr lang="vi-VN" sz="4000" b="1" dirty="0">
                <a:solidFill>
                  <a:srgbClr val="FF0000"/>
                </a:solidFill>
                <a:latin typeface="Times New Roman" pitchFamily="18" charset="0"/>
                <a:cs typeface="Times New Roman" pitchFamily="18" charset="0"/>
              </a:rPr>
              <a:t>c</a:t>
            </a:r>
            <a:r>
              <a:rPr lang="en-US" sz="4000" b="1" dirty="0">
                <a:solidFill>
                  <a:srgbClr val="FF0000"/>
                </a:solidFill>
                <a:latin typeface="Times New Roman" pitchFamily="18" charset="0"/>
                <a:cs typeface="Times New Roman" pitchFamily="18" charset="0"/>
              </a:rPr>
              <a:t>h</a:t>
            </a:r>
            <a:r>
              <a:rPr lang="vi-VN" sz="4000" b="1" dirty="0">
                <a:solidFill>
                  <a:srgbClr val="0000CC"/>
                </a:solidFill>
                <a:latin typeface="Times New Roman" pitchFamily="18" charset="0"/>
                <a:cs typeface="Times New Roman" pitchFamily="18" charset="0"/>
              </a:rPr>
              <a:t>ạm </a:t>
            </a:r>
            <a:r>
              <a:rPr lang="vi-VN" sz="4000" b="1" dirty="0">
                <a:solidFill>
                  <a:srgbClr val="FF0000"/>
                </a:solidFill>
                <a:latin typeface="Times New Roman" pitchFamily="18" charset="0"/>
                <a:cs typeface="Times New Roman" pitchFamily="18" charset="0"/>
              </a:rPr>
              <a:t>tr</a:t>
            </a:r>
            <a:r>
              <a:rPr lang="vi-VN" sz="4000" b="1" dirty="0">
                <a:solidFill>
                  <a:srgbClr val="0000CC"/>
                </a:solidFill>
                <a:latin typeface="Times New Roman" pitchFamily="18" charset="0"/>
                <a:cs typeface="Times New Roman" pitchFamily="18" charset="0"/>
              </a:rPr>
              <a:t>ổ</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p:cNvSpPr/>
          <p:nvPr/>
        </p:nvSpPr>
        <p:spPr>
          <a:xfrm>
            <a:off x="2575719" y="3631597"/>
            <a:ext cx="2209800" cy="707886"/>
          </a:xfrm>
          <a:prstGeom prst="rect">
            <a:avLst/>
          </a:prstGeom>
        </p:spPr>
        <p:txBody>
          <a:bodyPr wrap="square">
            <a:spAutoFit/>
          </a:bodyPr>
          <a:lstStyle/>
          <a:p>
            <a:pPr lvl="0" algn="just"/>
            <a:r>
              <a:rPr lang="vi-VN" sz="4000" b="1" dirty="0">
                <a:solidFill>
                  <a:srgbClr val="0000CC"/>
                </a:solidFill>
                <a:latin typeface="Times New Roman" pitchFamily="18" charset="0"/>
                <a:cs typeface="Times New Roman" pitchFamily="18" charset="0"/>
              </a:rPr>
              <a:t>t</a:t>
            </a:r>
            <a:r>
              <a:rPr lang="vi-VN" sz="4000" b="1" dirty="0">
                <a:solidFill>
                  <a:srgbClr val="FF0000"/>
                </a:solidFill>
                <a:latin typeface="Times New Roman" pitchFamily="18" charset="0"/>
                <a:cs typeface="Times New Roman" pitchFamily="18" charset="0"/>
              </a:rPr>
              <a:t>inh</a:t>
            </a:r>
            <a:r>
              <a:rPr lang="vi-VN" sz="4000" b="1" dirty="0">
                <a:solidFill>
                  <a:srgbClr val="0000CC"/>
                </a:solidFill>
                <a:latin typeface="Times New Roman" pitchFamily="18" charset="0"/>
                <a:cs typeface="Times New Roman" pitchFamily="18" charset="0"/>
              </a:rPr>
              <a:t> </a:t>
            </a:r>
            <a:r>
              <a:rPr lang="vi-VN" sz="4000" b="1" dirty="0">
                <a:solidFill>
                  <a:srgbClr val="FF0000"/>
                </a:solidFill>
                <a:latin typeface="Times New Roman" pitchFamily="18" charset="0"/>
                <a:cs typeface="Times New Roman" pitchFamily="18" charset="0"/>
              </a:rPr>
              <a:t>x</a:t>
            </a:r>
            <a:r>
              <a:rPr lang="vi-VN" sz="4000" b="1" dirty="0">
                <a:solidFill>
                  <a:srgbClr val="0000CC"/>
                </a:solidFill>
                <a:latin typeface="Times New Roman" pitchFamily="18" charset="0"/>
                <a:cs typeface="Times New Roman" pitchFamily="18" charset="0"/>
              </a:rPr>
              <a:t>ảo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p:cNvSpPr/>
          <p:nvPr/>
        </p:nvSpPr>
        <p:spPr>
          <a:xfrm>
            <a:off x="442119" y="4377722"/>
            <a:ext cx="2743200" cy="707886"/>
          </a:xfrm>
          <a:prstGeom prst="rect">
            <a:avLst/>
          </a:prstGeom>
        </p:spPr>
        <p:txBody>
          <a:bodyPr wrap="square">
            <a:spAutoFit/>
          </a:bodyPr>
          <a:lstStyle/>
          <a:p>
            <a:pPr lvl="0" algn="just"/>
            <a:r>
              <a:rPr lang="vi-VN" sz="4000" b="1" dirty="0">
                <a:solidFill>
                  <a:srgbClr val="0000CC"/>
                </a:solidFill>
                <a:latin typeface="Times New Roman" pitchFamily="18" charset="0"/>
                <a:cs typeface="Times New Roman" pitchFamily="18" charset="0"/>
              </a:rPr>
              <a:t>ch</a:t>
            </a:r>
            <a:r>
              <a:rPr lang="vi-VN" sz="4000" b="1" dirty="0">
                <a:solidFill>
                  <a:srgbClr val="FF0000"/>
                </a:solidFill>
                <a:latin typeface="Times New Roman" pitchFamily="18" charset="0"/>
                <a:cs typeface="Times New Roman" pitchFamily="18" charset="0"/>
              </a:rPr>
              <a:t>oàng</a:t>
            </a:r>
            <a:r>
              <a:rPr lang="vi-VN" sz="4000" b="1" dirty="0">
                <a:solidFill>
                  <a:srgbClr val="0000CC"/>
                </a:solidFill>
                <a:latin typeface="Times New Roman" pitchFamily="18" charset="0"/>
                <a:cs typeface="Times New Roman" pitchFamily="18" charset="0"/>
              </a:rPr>
              <a:t> tay,</a:t>
            </a:r>
            <a:endParaRPr lang="en-US" sz="4000" b="1" dirty="0">
              <a:solidFill>
                <a:srgbClr val="0000CC"/>
              </a:solidFill>
              <a:latin typeface="Times New Roman" pitchFamily="18" charset="0"/>
              <a:cs typeface="Times New Roman" pitchFamily="18" charset="0"/>
            </a:endParaRPr>
          </a:p>
        </p:txBody>
      </p:sp>
      <p:sp>
        <p:nvSpPr>
          <p:cNvPr id="23"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5776123" y="3563423"/>
            <a:ext cx="10134599" cy="4970977"/>
            <a:chOff x="5776123" y="3563423"/>
            <a:chExt cx="10134599" cy="4970977"/>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357934" y="981612"/>
              <a:ext cx="4970977" cy="101345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614319" y="4342180"/>
              <a:ext cx="8526461" cy="3277820"/>
            </a:xfrm>
            <a:prstGeom prst="rect">
              <a:avLst/>
            </a:prstGeom>
          </p:spPr>
          <p:txBody>
            <a:bodyPr wrap="square">
              <a:spAutoFit/>
            </a:bodyPr>
            <a:lstStyle/>
            <a:p>
              <a:pPr algn="just">
                <a:lnSpc>
                  <a:spcPct val="115000"/>
                </a:lnSpc>
                <a:spcAft>
                  <a:spcPts val="0"/>
                </a:spcAft>
              </a:pPr>
              <a:r>
                <a:rPr lang="en-US" sz="3600" b="1" dirty="0" err="1">
                  <a:solidFill>
                    <a:srgbClr val="FF0000"/>
                  </a:solidFill>
                  <a:latin typeface="Times New Roman"/>
                  <a:ea typeface="Times New Roman"/>
                </a:rPr>
                <a:t>Bài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tập</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đọc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nói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sự</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xúc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động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cô</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bé</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Dương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khi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phát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hiện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ra</a:t>
              </a:r>
              <a:r>
                <a:rPr lang="en-US" sz="3600" dirty="0">
                  <a:solidFill>
                    <a:srgbClr val="FF0000"/>
                  </a:solidFill>
                  <a:latin typeface="Times New Roman"/>
                  <a:ea typeface="Times New Roman"/>
                </a:rPr>
                <a:t> </a:t>
              </a:r>
              <a:r>
                <a:rPr lang="nl-NL" sz="3600" b="1" dirty="0">
                  <a:solidFill>
                    <a:srgbClr val="FF0000"/>
                  </a:solidFill>
                  <a:latin typeface="Times New Roman"/>
                  <a:ea typeface="Times New Roman"/>
                </a:rPr>
                <a:t>người ông thân yêu của mình đã già yếu. Cô bé có một suy nghĩ rất “người lớn” đó là muốn trở thành người che chở, chăm sóc và bảo vệ ông.</a:t>
              </a:r>
              <a:endParaRPr lang="en-US" sz="3600" dirty="0">
                <a:solidFill>
                  <a:srgbClr val="FF0000"/>
                </a:solidFill>
                <a:effectLst/>
                <a:latin typeface="Times New Roman"/>
                <a:ea typeface="Times New Roman"/>
              </a:endParaRPr>
            </a:p>
          </p:txBody>
        </p:sp>
      </p:grpSp>
      <p:grpSp>
        <p:nvGrpSpPr>
          <p:cNvPr id="25" name="Group 24"/>
          <p:cNvGrpSpPr/>
          <p:nvPr/>
        </p:nvGrpSpPr>
        <p:grpSpPr>
          <a:xfrm>
            <a:off x="4937920" y="76200"/>
            <a:ext cx="6781799" cy="1461684"/>
            <a:chOff x="4404519" y="290916"/>
            <a:chExt cx="6781799" cy="1461684"/>
          </a:xfrm>
        </p:grpSpPr>
        <p:grpSp>
          <p:nvGrpSpPr>
            <p:cNvPr id="33" name="Group 32"/>
            <p:cNvGrpSpPr/>
            <p:nvPr/>
          </p:nvGrpSpPr>
          <p:grpSpPr>
            <a:xfrm>
              <a:off x="5084510" y="290916"/>
              <a:ext cx="5492209" cy="852892"/>
              <a:chOff x="4998717" y="351875"/>
              <a:chExt cx="5399539" cy="852892"/>
            </a:xfrm>
          </p:grpSpPr>
          <p:grpSp>
            <p:nvGrpSpPr>
              <p:cNvPr id="36" name="Group 35"/>
              <p:cNvGrpSpPr/>
              <p:nvPr/>
            </p:nvGrpSpPr>
            <p:grpSpPr>
              <a:xfrm>
                <a:off x="4998717" y="351875"/>
                <a:ext cx="5399539" cy="852892"/>
                <a:chOff x="4998717" y="351875"/>
                <a:chExt cx="5399539" cy="852892"/>
              </a:xfrm>
            </p:grpSpPr>
            <p:sp>
              <p:nvSpPr>
                <p:cNvPr id="38" name="TextBox 37"/>
                <p:cNvSpPr txBox="1"/>
                <p:nvPr/>
              </p:nvSpPr>
              <p:spPr>
                <a:xfrm>
                  <a:off x="4998717" y="351875"/>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9" name="TextBox 3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7" name="Straight Connector 36"/>
              <p:cNvCxnSpPr/>
              <p:nvPr/>
            </p:nvCxnSpPr>
            <p:spPr>
              <a:xfrm>
                <a:off x="6802577" y="1168671"/>
                <a:ext cx="1647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4404519" y="1115066"/>
              <a:ext cx="6781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ĐỂ CHÁU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NẮM TAY ÔNG</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9574</TotalTime>
  <Words>902</Words>
  <Application>Microsoft Office PowerPoint</Application>
  <PresentationFormat>Custom</PresentationFormat>
  <Paragraphs>118</Paragraphs>
  <Slides>14</Slides>
  <Notes>1</Notes>
  <HiddenSlides>0</HiddenSlides>
  <MMClips>2</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1016</cp:revision>
  <dcterms:created xsi:type="dcterms:W3CDTF">2008-09-09T22:52:10Z</dcterms:created>
  <dcterms:modified xsi:type="dcterms:W3CDTF">2022-08-05T07:05:54Z</dcterms:modified>
</cp:coreProperties>
</file>