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Lst>
  <p:notesMasterIdLst>
    <p:notesMasterId r:id="rId13"/>
  </p:notesMasterIdLst>
  <p:sldIdLst>
    <p:sldId id="257" r:id="rId3"/>
    <p:sldId id="283" r:id="rId4"/>
    <p:sldId id="284" r:id="rId5"/>
    <p:sldId id="285" r:id="rId6"/>
    <p:sldId id="267" r:id="rId7"/>
    <p:sldId id="3822" r:id="rId8"/>
    <p:sldId id="3823" r:id="rId9"/>
    <p:sldId id="3824" r:id="rId10"/>
    <p:sldId id="3825" r:id="rId11"/>
    <p:sldId id="280"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648"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notesMaster" Target="notesMasters/notesMaster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viewProps" Target="view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C14870-2180-4FB0-9C0F-0C36E4735702}" type="datetimeFigureOut">
              <a:rPr lang="en-US" smtClean="0"/>
              <a:t>12/10/2023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BE6C99-FF97-41A0-9719-C1FA05523CE7}" type="slidenum">
              <a:rPr lang="en-US" smtClean="0"/>
              <a:t>‹#›</a:t>
            </a:fld>
            <a:endParaRPr lang="en-US"/>
          </a:p>
        </p:txBody>
      </p:sp>
    </p:spTree>
    <p:extLst>
      <p:ext uri="{BB962C8B-B14F-4D97-AF65-F5344CB8AC3E}">
        <p14:creationId xmlns:p14="http://schemas.microsoft.com/office/powerpoint/2010/main" val="41429996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26B014-D2DC-4DF9-9E85-C79FF91C06A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18777254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26B014-D2DC-4DF9-9E85-C79FF91C06A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39756167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26B014-D2DC-4DF9-9E85-C79FF91C06A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33842991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26B014-D2DC-4DF9-9E85-C79FF91C06A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1570565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26B014-D2DC-4DF9-9E85-C79FF91C06A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38737168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96601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51536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24563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30271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96077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5095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28A81-8003-4773-BB3C-327752147ED6}" type="datetimeFigureOut">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2023/12/10</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Tree>
    <p:extLst>
      <p:ext uri="{BB962C8B-B14F-4D97-AF65-F5344CB8AC3E}">
        <p14:creationId xmlns:p14="http://schemas.microsoft.com/office/powerpoint/2010/main" val="32340871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28A81-8003-4773-BB3C-327752147ED6}" type="datetimeFigureOut">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2023/12/10</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6C2600-C87E-4820-B714-A1CF509802AE}" type="slidenum">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Tree>
    <p:extLst>
      <p:ext uri="{BB962C8B-B14F-4D97-AF65-F5344CB8AC3E}">
        <p14:creationId xmlns:p14="http://schemas.microsoft.com/office/powerpoint/2010/main" val="39657100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28A81-8003-4773-BB3C-327752147ED6}" type="datetimeFigureOut">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2023/12/10</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6C2600-C87E-4820-B714-A1CF509802AE}" type="slidenum">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Tree>
    <p:extLst>
      <p:ext uri="{BB962C8B-B14F-4D97-AF65-F5344CB8AC3E}">
        <p14:creationId xmlns:p14="http://schemas.microsoft.com/office/powerpoint/2010/main" val="10229754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28A81-8003-4773-BB3C-327752147ED6}" type="datetimeFigureOut">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2023/12/10</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6C2600-C87E-4820-B714-A1CF509802AE}" type="slidenum">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Tree>
    <p:extLst>
      <p:ext uri="{BB962C8B-B14F-4D97-AF65-F5344CB8AC3E}">
        <p14:creationId xmlns:p14="http://schemas.microsoft.com/office/powerpoint/2010/main" val="41562385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28A81-8003-4773-BB3C-327752147ED6}" type="datetimeFigureOut">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2023/12/10</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6C2600-C87E-4820-B714-A1CF509802AE}" type="slidenum">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Tree>
    <p:extLst>
      <p:ext uri="{BB962C8B-B14F-4D97-AF65-F5344CB8AC3E}">
        <p14:creationId xmlns:p14="http://schemas.microsoft.com/office/powerpoint/2010/main" val="38283412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43226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28A81-8003-4773-BB3C-327752147ED6}" type="datetimeFigureOut">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2023/12/10</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6C2600-C87E-4820-B714-A1CF509802AE}" type="slidenum">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Tree>
    <p:extLst>
      <p:ext uri="{BB962C8B-B14F-4D97-AF65-F5344CB8AC3E}">
        <p14:creationId xmlns:p14="http://schemas.microsoft.com/office/powerpoint/2010/main" val="207776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28A81-8003-4773-BB3C-327752147ED6}" type="datetimeFigureOut">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2023/12/10</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6C2600-C87E-4820-B714-A1CF509802AE}" type="slidenum">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Tree>
    <p:extLst>
      <p:ext uri="{BB962C8B-B14F-4D97-AF65-F5344CB8AC3E}">
        <p14:creationId xmlns:p14="http://schemas.microsoft.com/office/powerpoint/2010/main" val="39774881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28A81-8003-4773-BB3C-327752147ED6}" type="datetimeFigureOut">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2023/12/10</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6C2600-C87E-4820-B714-A1CF509802AE}" type="slidenum">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Tree>
    <p:extLst>
      <p:ext uri="{BB962C8B-B14F-4D97-AF65-F5344CB8AC3E}">
        <p14:creationId xmlns:p14="http://schemas.microsoft.com/office/powerpoint/2010/main" val="40305383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28A81-8003-4773-BB3C-327752147ED6}" type="datetimeFigureOut">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2023/12/10</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6C2600-C87E-4820-B714-A1CF509802AE}" type="slidenum">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Tree>
    <p:extLst>
      <p:ext uri="{BB962C8B-B14F-4D97-AF65-F5344CB8AC3E}">
        <p14:creationId xmlns:p14="http://schemas.microsoft.com/office/powerpoint/2010/main" val="36614179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28A81-8003-4773-BB3C-327752147ED6}" type="datetimeFigureOut">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2023/12/10</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6C2600-C87E-4820-B714-A1CF509802AE}" type="slidenum">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Tree>
    <p:extLst>
      <p:ext uri="{BB962C8B-B14F-4D97-AF65-F5344CB8AC3E}">
        <p14:creationId xmlns:p14="http://schemas.microsoft.com/office/powerpoint/2010/main" val="825195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28A81-8003-4773-BB3C-327752147ED6}" type="datetimeFigureOut">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2023/12/10</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6C2600-C87E-4820-B714-A1CF509802AE}" type="slidenum">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Tree>
    <p:extLst>
      <p:ext uri="{BB962C8B-B14F-4D97-AF65-F5344CB8AC3E}">
        <p14:creationId xmlns:p14="http://schemas.microsoft.com/office/powerpoint/2010/main" val="14173426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57781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2993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40089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04060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35762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42776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38060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2.jp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Picture 11" descr="A white circle with leaves and blue text&#10;&#10;Description automatically generated">
            <a:extLst>
              <a:ext uri="{FF2B5EF4-FFF2-40B4-BE49-F238E27FC236}">
                <a16:creationId xmlns:a16="http://schemas.microsoft.com/office/drawing/2014/main" id="{C5622A88-7B16-1867-019C-FEE97F7EC5E8}"/>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466851" y="276225"/>
            <a:ext cx="1247775" cy="1247775"/>
          </a:xfrm>
          <a:prstGeom prst="rect">
            <a:avLst/>
          </a:prstGeom>
        </p:spPr>
      </p:pic>
    </p:spTree>
    <p:extLst>
      <p:ext uri="{BB962C8B-B14F-4D97-AF65-F5344CB8AC3E}">
        <p14:creationId xmlns:p14="http://schemas.microsoft.com/office/powerpoint/2010/main" val="100572538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8" name="组合 7"/>
          <p:cNvGrpSpPr/>
          <p:nvPr userDrawn="1"/>
        </p:nvGrpSpPr>
        <p:grpSpPr>
          <a:xfrm>
            <a:off x="326600" y="459350"/>
            <a:ext cx="11459000" cy="5955964"/>
            <a:chOff x="885536" y="1424739"/>
            <a:chExt cx="10624293" cy="4978857"/>
          </a:xfrm>
        </p:grpSpPr>
        <p:sp>
          <p:nvSpPr>
            <p:cNvPr id="9" name="圆角矩形 8"/>
            <p:cNvSpPr/>
            <p:nvPr/>
          </p:nvSpPr>
          <p:spPr>
            <a:xfrm>
              <a:off x="885536" y="1424739"/>
              <a:ext cx="10624293" cy="4978857"/>
            </a:xfrm>
            <a:prstGeom prst="roundRect">
              <a:avLst>
                <a:gd name="adj" fmla="val 1287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Light"/>
                <a:cs typeface="+mn-cs"/>
              </a:endParaRPr>
            </a:p>
          </p:txBody>
        </p:sp>
        <p:sp>
          <p:nvSpPr>
            <p:cNvPr id="10" name="圆角矩形 9"/>
            <p:cNvSpPr/>
            <p:nvPr/>
          </p:nvSpPr>
          <p:spPr>
            <a:xfrm>
              <a:off x="1011953" y="1569882"/>
              <a:ext cx="10352733" cy="4700289"/>
            </a:xfrm>
            <a:prstGeom prst="roundRect">
              <a:avLst>
                <a:gd name="adj" fmla="val 12877"/>
              </a:avLst>
            </a:prstGeom>
            <a:solidFill>
              <a:schemeClr val="bg1"/>
            </a:solidFill>
            <a:ln w="28575">
              <a:solidFill>
                <a:schemeClr val="tx1">
                  <a:lumMod val="85000"/>
                  <a:lumOff val="1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Light"/>
                <a:cs typeface="+mn-cs"/>
              </a:endParaRPr>
            </a:p>
          </p:txBody>
        </p:sp>
      </p:grpSp>
    </p:spTree>
    <p:extLst>
      <p:ext uri="{BB962C8B-B14F-4D97-AF65-F5344CB8AC3E}">
        <p14:creationId xmlns:p14="http://schemas.microsoft.com/office/powerpoint/2010/main" val="3086446576"/>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l" defTabSz="914400" rtl="0" eaLnBrk="1" latinLnBrk="0" hangingPunct="1">
        <a:lnSpc>
          <a:spcPct val="90000"/>
        </a:lnSpc>
        <a:spcBef>
          <a:spcPct val="0"/>
        </a:spcBef>
        <a:buNone/>
        <a:defRPr sz="4400" kern="1200">
          <a:solidFill>
            <a:schemeClr val="tx1"/>
          </a:solidFill>
          <a:latin typeface="思源黑体 CN Light" panose="020B0300000000000000" pitchFamily="34" charset="-122"/>
          <a:ea typeface="思源黑体 CN Light" panose="020B0300000000000000"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黑体 CN Light" panose="020B0300000000000000" pitchFamily="34" charset="-122"/>
          <a:ea typeface="思源黑体 CN Light" panose="020B0300000000000000"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黑体 CN Light" panose="020B0300000000000000" pitchFamily="34" charset="-122"/>
          <a:ea typeface="思源黑体 CN Light" panose="020B0300000000000000"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黑体 CN Light" panose="020B0300000000000000" pitchFamily="34" charset="-122"/>
          <a:ea typeface="思源黑体 CN Light" panose="020B0300000000000000"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Light" panose="020B0300000000000000" pitchFamily="34" charset="-122"/>
          <a:ea typeface="思源黑体 CN Light" panose="020B0300000000000000"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Light" panose="020B0300000000000000" pitchFamily="34" charset="-122"/>
          <a:ea typeface="思源黑体 CN Light" panose="020B0300000000000000"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0.png"/><Relationship Id="rId3" Type="http://schemas.openxmlformats.org/officeDocument/2006/relationships/image" Target="../media/image3.png"/><Relationship Id="rId7" Type="http://schemas.openxmlformats.org/officeDocument/2006/relationships/image" Target="../media/image6.png"/><Relationship Id="rId12" Type="http://schemas.microsoft.com/office/2007/relationships/hdphoto" Target="../media/hdphoto3.wdp"/><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9.png"/><Relationship Id="rId5" Type="http://schemas.microsoft.com/office/2007/relationships/hdphoto" Target="../media/hdphoto1.wdp"/><Relationship Id="rId15" Type="http://schemas.openxmlformats.org/officeDocument/2006/relationships/image" Target="../media/image12.png"/><Relationship Id="rId10" Type="http://schemas.microsoft.com/office/2007/relationships/hdphoto" Target="../media/hdphoto2.wdp"/><Relationship Id="rId4" Type="http://schemas.openxmlformats.org/officeDocument/2006/relationships/image" Target="../media/image4.png"/><Relationship Id="rId9" Type="http://schemas.openxmlformats.org/officeDocument/2006/relationships/image" Target="../media/image8.png"/><Relationship Id="rId14" Type="http://schemas.openxmlformats.org/officeDocument/2006/relationships/image" Target="../media/image11.png"/></Relationships>
</file>

<file path=ppt/slides/_rels/slide1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png"/><Relationship Id="rId7" Type="http://schemas.openxmlformats.org/officeDocument/2006/relationships/image" Target="../media/image14.png"/><Relationship Id="rId2" Type="http://schemas.openxmlformats.org/officeDocument/2006/relationships/image" Target="../media/image2.jpg"/><Relationship Id="rId1" Type="http://schemas.openxmlformats.org/officeDocument/2006/relationships/slideLayout" Target="../slideLayouts/slideLayout21.xml"/><Relationship Id="rId6" Type="http://schemas.openxmlformats.org/officeDocument/2006/relationships/image" Target="../media/image25.png"/><Relationship Id="rId5" Type="http://schemas.openxmlformats.org/officeDocument/2006/relationships/image" Target="../media/image24.png"/><Relationship Id="rId10" Type="http://schemas.openxmlformats.org/officeDocument/2006/relationships/image" Target="../media/image26.png"/><Relationship Id="rId4" Type="http://schemas.openxmlformats.org/officeDocument/2006/relationships/image" Target="../media/image5.png"/><Relationship Id="rId9" Type="http://schemas.openxmlformats.org/officeDocument/2006/relationships/image" Target="../media/image7.png"/></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3.png"/><Relationship Id="rId7" Type="http://schemas.openxmlformats.org/officeDocument/2006/relationships/image" Target="../media/image15.png"/><Relationship Id="rId2" Type="http://schemas.openxmlformats.org/officeDocument/2006/relationships/image" Target="../media/image2.jpg"/><Relationship Id="rId1" Type="http://schemas.openxmlformats.org/officeDocument/2006/relationships/slideLayout" Target="../slideLayouts/slideLayout21.xml"/><Relationship Id="rId6" Type="http://schemas.openxmlformats.org/officeDocument/2006/relationships/image" Target="../media/image14.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3.png"/><Relationship Id="rId7" Type="http://schemas.openxmlformats.org/officeDocument/2006/relationships/image" Target="../media/image15.png"/><Relationship Id="rId2" Type="http://schemas.openxmlformats.org/officeDocument/2006/relationships/image" Target="../media/image2.jpg"/><Relationship Id="rId1" Type="http://schemas.openxmlformats.org/officeDocument/2006/relationships/slideLayout" Target="../slideLayouts/slideLayout21.xml"/><Relationship Id="rId6" Type="http://schemas.openxmlformats.org/officeDocument/2006/relationships/image" Target="../media/image14.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3" name="图片 1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rot="5400000">
            <a:off x="3187202" y="-2821439"/>
            <a:ext cx="6183357" cy="11826242"/>
          </a:xfrm>
          <a:prstGeom prst="rect">
            <a:avLst/>
          </a:prstGeom>
        </p:spPr>
      </p:pic>
      <p:pic>
        <p:nvPicPr>
          <p:cNvPr id="19" name="图片 18"/>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45042" y1="28589" x2="45042" y2="28589"/>
                        <a14:foregroundMark x1="52550" y1="29723" x2="52550" y2="29723"/>
                        <a14:foregroundMark x1="45751" y1="40680" x2="52266" y2="39547"/>
                        <a14:foregroundMark x1="45751" y1="32116" x2="43626" y2="26700"/>
                        <a14:foregroundMark x1="53683" y1="29723" x2="53116" y2="35013"/>
                      </a14:backgroundRemoval>
                    </a14:imgEffect>
                  </a14:imgLayer>
                </a14:imgProps>
              </a:ext>
              <a:ext uri="{28A0092B-C50C-407E-A947-70E740481C1C}">
                <a14:useLocalDpi xmlns:a14="http://schemas.microsoft.com/office/drawing/2010/main" val="0"/>
              </a:ext>
            </a:extLst>
          </a:blip>
          <a:stretch>
            <a:fillRect/>
          </a:stretch>
        </p:blipFill>
        <p:spPr>
          <a:xfrm rot="800920">
            <a:off x="9286107" y="3777437"/>
            <a:ext cx="2932676" cy="2932676"/>
          </a:xfrm>
          <a:prstGeom prst="rect">
            <a:avLst/>
          </a:prstGeom>
        </p:spPr>
      </p:pic>
      <p:pic>
        <p:nvPicPr>
          <p:cNvPr id="20" name="图片 19"/>
          <p:cNvPicPr>
            <a:picLocks noChangeAspect="1"/>
          </p:cNvPicPr>
          <p:nvPr/>
        </p:nvPicPr>
        <p:blipFill rotWithShape="1">
          <a:blip r:embed="rId6"/>
          <a:srcRect r="37374"/>
          <a:stretch/>
        </p:blipFill>
        <p:spPr>
          <a:xfrm>
            <a:off x="-302118" y="2508462"/>
            <a:ext cx="2931919" cy="4681627"/>
          </a:xfrm>
          <a:prstGeom prst="rect">
            <a:avLst/>
          </a:prstGeom>
        </p:spPr>
      </p:pic>
      <p:grpSp>
        <p:nvGrpSpPr>
          <p:cNvPr id="18" name="组合 17">
            <a:extLst>
              <a:ext uri="{FF2B5EF4-FFF2-40B4-BE49-F238E27FC236}">
                <a16:creationId xmlns:a16="http://schemas.microsoft.com/office/drawing/2014/main" id="{5BF58E39-2B03-4CAA-92E9-641CA2D2180D}"/>
              </a:ext>
            </a:extLst>
          </p:cNvPr>
          <p:cNvGrpSpPr/>
          <p:nvPr/>
        </p:nvGrpSpPr>
        <p:grpSpPr>
          <a:xfrm>
            <a:off x="0" y="-19878"/>
            <a:ext cx="12192000" cy="3276138"/>
            <a:chOff x="0" y="0"/>
            <a:chExt cx="9347284" cy="3276138"/>
          </a:xfrm>
        </p:grpSpPr>
        <p:pic>
          <p:nvPicPr>
            <p:cNvPr id="21" name="图片 20">
              <a:extLst>
                <a:ext uri="{FF2B5EF4-FFF2-40B4-BE49-F238E27FC236}">
                  <a16:creationId xmlns:a16="http://schemas.microsoft.com/office/drawing/2014/main" id="{6EAB8C36-A14A-4663-95AC-A167EFE0B57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4337403" y="20176"/>
              <a:ext cx="5009881" cy="3255962"/>
            </a:xfrm>
            <a:prstGeom prst="rect">
              <a:avLst/>
            </a:prstGeom>
          </p:spPr>
        </p:pic>
        <p:pic>
          <p:nvPicPr>
            <p:cNvPr id="24" name="图片 23">
              <a:extLst>
                <a:ext uri="{FF2B5EF4-FFF2-40B4-BE49-F238E27FC236}">
                  <a16:creationId xmlns:a16="http://schemas.microsoft.com/office/drawing/2014/main" id="{65AEEFE8-22C2-4D70-99AA-9210B5A6C3E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0" y="0"/>
              <a:ext cx="2526145" cy="1879143"/>
            </a:xfrm>
            <a:prstGeom prst="rect">
              <a:avLst/>
            </a:prstGeom>
          </p:spPr>
        </p:pic>
      </p:grpSp>
      <p:pic>
        <p:nvPicPr>
          <p:cNvPr id="5" name="Picture 4"/>
          <p:cNvPicPr>
            <a:picLocks noChangeAspect="1"/>
          </p:cNvPicPr>
          <p:nvPr/>
        </p:nvPicPr>
        <p:blipFill>
          <a:blip r:embed="rId9" cstate="print">
            <a:extLst>
              <a:ext uri="{BEBA8EAE-BF5A-486C-A8C5-ECC9F3942E4B}">
                <a14:imgProps xmlns:a14="http://schemas.microsoft.com/office/drawing/2010/main">
                  <a14:imgLayer r:embed="rId10">
                    <a14:imgEffect>
                      <a14:backgroundRemoval t="2544" b="97517" l="1700" r="89939">
                        <a14:foregroundMark x1="5982" y1="79225" x2="4079" y2="85463"/>
                        <a14:foregroundMark x1="6118" y1="87886" x2="8498" y2="78740"/>
                        <a14:foregroundMark x1="7818" y1="77468" x2="5099" y2="84676"/>
                        <a14:foregroundMark x1="6662" y1="78740" x2="4827" y2="87462"/>
                        <a14:foregroundMark x1="6526" y1="87220" x2="5710" y2="81042"/>
                      </a14:backgroundRemoval>
                    </a14:imgEffect>
                  </a14:imgLayer>
                </a14:imgProps>
              </a:ext>
              <a:ext uri="{28A0092B-C50C-407E-A947-70E740481C1C}">
                <a14:useLocalDpi xmlns:a14="http://schemas.microsoft.com/office/drawing/2010/main" val="0"/>
              </a:ext>
            </a:extLst>
          </a:blip>
          <a:stretch>
            <a:fillRect/>
          </a:stretch>
        </p:blipFill>
        <p:spPr>
          <a:xfrm>
            <a:off x="8410332" y="-1495845"/>
            <a:ext cx="3170930" cy="3558742"/>
          </a:xfrm>
          <a:prstGeom prst="rect">
            <a:avLst/>
          </a:prstGeom>
        </p:spPr>
      </p:pic>
      <p:pic>
        <p:nvPicPr>
          <p:cNvPr id="7" name="Picture 6"/>
          <p:cNvPicPr>
            <a:picLocks noChangeAspect="1"/>
          </p:cNvPicPr>
          <p:nvPr/>
        </p:nvPicPr>
        <p:blipFill>
          <a:blip r:embed="rId11" cstate="print">
            <a:extLst>
              <a:ext uri="{BEBA8EAE-BF5A-486C-A8C5-ECC9F3942E4B}">
                <a14:imgProps xmlns:a14="http://schemas.microsoft.com/office/drawing/2010/main">
                  <a14:imgLayer r:embed="rId12">
                    <a14:imgEffect>
                      <a14:backgroundRemoval t="9994" b="96548" l="10000" r="97782"/>
                    </a14:imgEffect>
                  </a14:imgLayer>
                </a14:imgProps>
              </a:ext>
              <a:ext uri="{28A0092B-C50C-407E-A947-70E740481C1C}">
                <a14:useLocalDpi xmlns:a14="http://schemas.microsoft.com/office/drawing/2010/main" val="0"/>
              </a:ext>
            </a:extLst>
          </a:blip>
          <a:stretch>
            <a:fillRect/>
          </a:stretch>
        </p:blipFill>
        <p:spPr>
          <a:xfrm>
            <a:off x="231360" y="4045477"/>
            <a:ext cx="4600343" cy="2761126"/>
          </a:xfrm>
          <a:prstGeom prst="rect">
            <a:avLst/>
          </a:prstGeom>
        </p:spPr>
      </p:pic>
      <p:pic>
        <p:nvPicPr>
          <p:cNvPr id="3" name="Picture 2">
            <a:extLst>
              <a:ext uri="{FF2B5EF4-FFF2-40B4-BE49-F238E27FC236}">
                <a16:creationId xmlns:a16="http://schemas.microsoft.com/office/drawing/2014/main" id="{898CF04A-EA13-018F-7100-F40CCD3CB67E}"/>
              </a:ext>
            </a:extLst>
          </p:cNvPr>
          <p:cNvPicPr>
            <a:picLocks noChangeAspect="1"/>
          </p:cNvPicPr>
          <p:nvPr/>
        </p:nvPicPr>
        <p:blipFill>
          <a:blip r:embed="rId13"/>
          <a:stretch>
            <a:fillRect/>
          </a:stretch>
        </p:blipFill>
        <p:spPr>
          <a:xfrm>
            <a:off x="190242" y="114935"/>
            <a:ext cx="5944115" cy="2932430"/>
          </a:xfrm>
          <a:prstGeom prst="rect">
            <a:avLst/>
          </a:prstGeom>
        </p:spPr>
      </p:pic>
      <p:pic>
        <p:nvPicPr>
          <p:cNvPr id="12" name="Picture 11">
            <a:extLst>
              <a:ext uri="{FF2B5EF4-FFF2-40B4-BE49-F238E27FC236}">
                <a16:creationId xmlns:a16="http://schemas.microsoft.com/office/drawing/2014/main" id="{FC75D07E-152A-3C8B-DC6C-A25324B4DFF2}"/>
              </a:ext>
            </a:extLst>
          </p:cNvPr>
          <p:cNvPicPr>
            <a:picLocks noChangeAspect="1"/>
          </p:cNvPicPr>
          <p:nvPr/>
        </p:nvPicPr>
        <p:blipFill>
          <a:blip r:embed="rId14"/>
          <a:stretch>
            <a:fillRect/>
          </a:stretch>
        </p:blipFill>
        <p:spPr>
          <a:xfrm>
            <a:off x="2815294" y="1709818"/>
            <a:ext cx="6828112" cy="2523963"/>
          </a:xfrm>
          <a:prstGeom prst="rect">
            <a:avLst/>
          </a:prstGeom>
        </p:spPr>
      </p:pic>
      <p:pic>
        <p:nvPicPr>
          <p:cNvPr id="14" name="Picture 13">
            <a:extLst>
              <a:ext uri="{FF2B5EF4-FFF2-40B4-BE49-F238E27FC236}">
                <a16:creationId xmlns:a16="http://schemas.microsoft.com/office/drawing/2014/main" id="{2E66BF20-AF34-72CF-A9FC-34F169A833C7}"/>
              </a:ext>
            </a:extLst>
          </p:cNvPr>
          <p:cNvPicPr>
            <a:picLocks noChangeAspect="1"/>
          </p:cNvPicPr>
          <p:nvPr/>
        </p:nvPicPr>
        <p:blipFill>
          <a:blip r:embed="rId15"/>
          <a:stretch>
            <a:fillRect/>
          </a:stretch>
        </p:blipFill>
        <p:spPr>
          <a:xfrm>
            <a:off x="6231545" y="3820626"/>
            <a:ext cx="2091109" cy="969348"/>
          </a:xfrm>
          <a:prstGeom prst="rect">
            <a:avLst/>
          </a:prstGeom>
        </p:spPr>
      </p:pic>
    </p:spTree>
    <p:extLst>
      <p:ext uri="{BB962C8B-B14F-4D97-AF65-F5344CB8AC3E}">
        <p14:creationId xmlns:p14="http://schemas.microsoft.com/office/powerpoint/2010/main" val="857475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up)">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3" name="图片 1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rot="5400000">
            <a:off x="3191368" y="-1358862"/>
            <a:ext cx="5513763" cy="9570672"/>
          </a:xfrm>
          <a:prstGeom prst="rect">
            <a:avLst/>
          </a:prstGeom>
        </p:spPr>
      </p:pic>
      <p:pic>
        <p:nvPicPr>
          <p:cNvPr id="20" name="图片 19"/>
          <p:cNvPicPr>
            <a:picLocks noChangeAspect="1"/>
          </p:cNvPicPr>
          <p:nvPr/>
        </p:nvPicPr>
        <p:blipFill rotWithShape="1">
          <a:blip r:embed="rId4"/>
          <a:srcRect r="37374"/>
          <a:stretch/>
        </p:blipFill>
        <p:spPr>
          <a:xfrm>
            <a:off x="277762" y="2362773"/>
            <a:ext cx="2931919" cy="4681627"/>
          </a:xfrm>
          <a:prstGeom prst="rect">
            <a:avLst/>
          </a:prstGeom>
        </p:spPr>
      </p:pic>
      <p:pic>
        <p:nvPicPr>
          <p:cNvPr id="3" name="图片 2"/>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3067952" y="5245977"/>
            <a:ext cx="1533078" cy="1625591"/>
          </a:xfrm>
          <a:prstGeom prst="rect">
            <a:avLst/>
          </a:prstGeom>
        </p:spPr>
      </p:pic>
      <p:pic>
        <p:nvPicPr>
          <p:cNvPr id="12" name="图片 11"/>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flipH="1">
            <a:off x="9182991" y="535404"/>
            <a:ext cx="1805207" cy="1785257"/>
          </a:xfrm>
          <a:prstGeom prst="rect">
            <a:avLst/>
          </a:prstGeom>
        </p:spPr>
      </p:pic>
      <p:pic>
        <p:nvPicPr>
          <p:cNvPr id="15" name="图片 14"/>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7338976" y="4764110"/>
            <a:ext cx="1325941" cy="1902876"/>
          </a:xfrm>
          <a:prstGeom prst="rect">
            <a:avLst/>
          </a:prstGeom>
        </p:spPr>
      </p:pic>
      <p:grpSp>
        <p:nvGrpSpPr>
          <p:cNvPr id="18" name="组合 17">
            <a:extLst>
              <a:ext uri="{FF2B5EF4-FFF2-40B4-BE49-F238E27FC236}">
                <a16:creationId xmlns:a16="http://schemas.microsoft.com/office/drawing/2014/main" id="{5BF58E39-2B03-4CAA-92E9-641CA2D2180D}"/>
              </a:ext>
            </a:extLst>
          </p:cNvPr>
          <p:cNvGrpSpPr/>
          <p:nvPr/>
        </p:nvGrpSpPr>
        <p:grpSpPr>
          <a:xfrm>
            <a:off x="0" y="0"/>
            <a:ext cx="12185222" cy="3255962"/>
            <a:chOff x="0" y="0"/>
            <a:chExt cx="12185222" cy="3255962"/>
          </a:xfrm>
        </p:grpSpPr>
        <p:pic>
          <p:nvPicPr>
            <p:cNvPr id="21" name="图片 20">
              <a:extLst>
                <a:ext uri="{FF2B5EF4-FFF2-40B4-BE49-F238E27FC236}">
                  <a16:creationId xmlns:a16="http://schemas.microsoft.com/office/drawing/2014/main" id="{6EAB8C36-A14A-4663-95AC-A167EFE0B57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7175341" y="0"/>
              <a:ext cx="5009881" cy="3255962"/>
            </a:xfrm>
            <a:prstGeom prst="rect">
              <a:avLst/>
            </a:prstGeom>
          </p:spPr>
        </p:pic>
        <p:pic>
          <p:nvPicPr>
            <p:cNvPr id="24" name="图片 23">
              <a:extLst>
                <a:ext uri="{FF2B5EF4-FFF2-40B4-BE49-F238E27FC236}">
                  <a16:creationId xmlns:a16="http://schemas.microsoft.com/office/drawing/2014/main" id="{65AEEFE8-22C2-4D70-99AA-9210B5A6C3E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0" y="0"/>
              <a:ext cx="2526145" cy="1879143"/>
            </a:xfrm>
            <a:prstGeom prst="rect">
              <a:avLst/>
            </a:prstGeom>
          </p:spPr>
        </p:pic>
      </p:grpSp>
      <p:pic>
        <p:nvPicPr>
          <p:cNvPr id="2" name="Picture 1"/>
          <p:cNvPicPr>
            <a:picLocks noChangeAspect="1"/>
          </p:cNvPicPr>
          <p:nvPr/>
        </p:nvPicPr>
        <p:blipFill>
          <a:blip r:embed="rId10"/>
          <a:stretch>
            <a:fillRect/>
          </a:stretch>
        </p:blipFill>
        <p:spPr>
          <a:xfrm>
            <a:off x="3257165" y="1684060"/>
            <a:ext cx="5925826" cy="3627434"/>
          </a:xfrm>
          <a:prstGeom prst="rect">
            <a:avLst/>
          </a:prstGeom>
        </p:spPr>
      </p:pic>
    </p:spTree>
    <p:extLst>
      <p:ext uri="{BB962C8B-B14F-4D97-AF65-F5344CB8AC3E}">
        <p14:creationId xmlns:p14="http://schemas.microsoft.com/office/powerpoint/2010/main" val="3561669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up)">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22257" y="971324"/>
            <a:ext cx="7840808" cy="5261429"/>
          </a:xfrm>
          <a:prstGeom prst="rect">
            <a:avLst/>
          </a:prstGeom>
        </p:spPr>
      </p:pic>
      <p:grpSp>
        <p:nvGrpSpPr>
          <p:cNvPr id="16" name="组合 15">
            <a:extLst>
              <a:ext uri="{FF2B5EF4-FFF2-40B4-BE49-F238E27FC236}">
                <a16:creationId xmlns:a16="http://schemas.microsoft.com/office/drawing/2014/main" id="{5BF58E39-2B03-4CAA-92E9-641CA2D2180D}"/>
              </a:ext>
            </a:extLst>
          </p:cNvPr>
          <p:cNvGrpSpPr/>
          <p:nvPr/>
        </p:nvGrpSpPr>
        <p:grpSpPr>
          <a:xfrm>
            <a:off x="0" y="0"/>
            <a:ext cx="12185222" cy="3255962"/>
            <a:chOff x="0" y="0"/>
            <a:chExt cx="12185222" cy="3255962"/>
          </a:xfrm>
        </p:grpSpPr>
        <p:pic>
          <p:nvPicPr>
            <p:cNvPr id="18" name="图片 17">
              <a:extLst>
                <a:ext uri="{FF2B5EF4-FFF2-40B4-BE49-F238E27FC236}">
                  <a16:creationId xmlns:a16="http://schemas.microsoft.com/office/drawing/2014/main" id="{6EAB8C36-A14A-4663-95AC-A167EFE0B5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175341" y="0"/>
              <a:ext cx="5009881" cy="3255962"/>
            </a:xfrm>
            <a:prstGeom prst="rect">
              <a:avLst/>
            </a:prstGeom>
          </p:spPr>
        </p:pic>
        <p:pic>
          <p:nvPicPr>
            <p:cNvPr id="19" name="图片 18">
              <a:extLst>
                <a:ext uri="{FF2B5EF4-FFF2-40B4-BE49-F238E27FC236}">
                  <a16:creationId xmlns:a16="http://schemas.microsoft.com/office/drawing/2014/main" id="{65AEEFE8-22C2-4D70-99AA-9210B5A6C3E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0" y="0"/>
              <a:ext cx="2526145" cy="1879143"/>
            </a:xfrm>
            <a:prstGeom prst="rect">
              <a:avLst/>
            </a:prstGeom>
          </p:spPr>
        </p:pic>
      </p:grpSp>
      <p:pic>
        <p:nvPicPr>
          <p:cNvPr id="24" name="图片 23"/>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6343589" y="1044121"/>
            <a:ext cx="1101139" cy="1580260"/>
          </a:xfrm>
          <a:prstGeom prst="rect">
            <a:avLst/>
          </a:prstGeom>
        </p:spPr>
      </p:pic>
      <p:pic>
        <p:nvPicPr>
          <p:cNvPr id="13" name="图片 12"/>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rot="10500974" flipV="1">
            <a:off x="347200" y="5858583"/>
            <a:ext cx="1743043" cy="1207642"/>
          </a:xfrm>
          <a:prstGeom prst="rect">
            <a:avLst/>
          </a:prstGeom>
        </p:spPr>
      </p:pic>
      <p:grpSp>
        <p:nvGrpSpPr>
          <p:cNvPr id="2" name="Group 1"/>
          <p:cNvGrpSpPr/>
          <p:nvPr/>
        </p:nvGrpSpPr>
        <p:grpSpPr>
          <a:xfrm>
            <a:off x="6618152" y="2685143"/>
            <a:ext cx="5484774" cy="4049486"/>
            <a:chOff x="6618152" y="2685143"/>
            <a:chExt cx="5484774" cy="4049486"/>
          </a:xfrm>
        </p:grpSpPr>
        <p:pic>
          <p:nvPicPr>
            <p:cNvPr id="4" name="图片 3"/>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6618152" y="2685143"/>
              <a:ext cx="5484774" cy="4049486"/>
            </a:xfrm>
            <a:prstGeom prst="rect">
              <a:avLst/>
            </a:prstGeom>
          </p:spPr>
        </p:pic>
        <p:sp>
          <p:nvSpPr>
            <p:cNvPr id="20" name="Rectangle 19"/>
            <p:cNvSpPr/>
            <p:nvPr/>
          </p:nvSpPr>
          <p:spPr>
            <a:xfrm>
              <a:off x="7452893" y="5442557"/>
              <a:ext cx="1601301" cy="422734"/>
            </a:xfrm>
            <a:prstGeom prst="rect">
              <a:avLst/>
            </a:prstGeom>
            <a:solidFill>
              <a:srgbClr val="94C6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Light"/>
                <a:ea typeface="+mn-ea"/>
                <a:cs typeface="+mn-cs"/>
              </a:endParaRPr>
            </a:p>
          </p:txBody>
        </p:sp>
      </p:grpSp>
      <p:pic>
        <p:nvPicPr>
          <p:cNvPr id="3" name="Picture 2"/>
          <p:cNvPicPr>
            <a:picLocks noChangeAspect="1"/>
          </p:cNvPicPr>
          <p:nvPr/>
        </p:nvPicPr>
        <p:blipFill>
          <a:blip r:embed="rId9"/>
          <a:stretch>
            <a:fillRect/>
          </a:stretch>
        </p:blipFill>
        <p:spPr>
          <a:xfrm>
            <a:off x="1760320" y="2709920"/>
            <a:ext cx="5236918" cy="2859272"/>
          </a:xfrm>
          <a:prstGeom prst="rect">
            <a:avLst/>
          </a:prstGeom>
        </p:spPr>
      </p:pic>
    </p:spTree>
    <p:extLst>
      <p:ext uri="{BB962C8B-B14F-4D97-AF65-F5344CB8AC3E}">
        <p14:creationId xmlns:p14="http://schemas.microsoft.com/office/powerpoint/2010/main" val="756702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hicken Danc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72699" y="940869"/>
            <a:ext cx="10846602" cy="5171174"/>
          </a:xfrm>
          <a:prstGeom prst="roundRect">
            <a:avLst>
              <a:gd name="adj" fmla="val 5439"/>
            </a:avLst>
          </a:prstGeom>
          <a:ln>
            <a:noFill/>
          </a:ln>
          <a:effectLst>
            <a:innerShdw blurRad="114300" dist="50800">
              <a:srgbClr val="000000">
                <a:alpha val="0"/>
              </a:srgbClr>
            </a:innerShdw>
          </a:effectLst>
        </p:spPr>
      </p:pic>
      <p:sp>
        <p:nvSpPr>
          <p:cNvPr id="3" name="Rectangle 2"/>
          <p:cNvSpPr/>
          <p:nvPr/>
        </p:nvSpPr>
        <p:spPr>
          <a:xfrm>
            <a:off x="6300584" y="-369332"/>
            <a:ext cx="480772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思源黑体 CN Light"/>
                <a:ea typeface="+mn-ea"/>
                <a:cs typeface="+mn-cs"/>
              </a:rPr>
              <a:t>https://youtube.com/watch?v=WZJAIkmT3Rg</a:t>
            </a:r>
          </a:p>
        </p:txBody>
      </p:sp>
    </p:spTree>
    <p:extLst>
      <p:ext uri="{BB962C8B-B14F-4D97-AF65-F5344CB8AC3E}">
        <p14:creationId xmlns:p14="http://schemas.microsoft.com/office/powerpoint/2010/main" val="61539777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22257" y="971324"/>
            <a:ext cx="7840808" cy="5261429"/>
          </a:xfrm>
          <a:prstGeom prst="rect">
            <a:avLst/>
          </a:prstGeom>
        </p:spPr>
      </p:pic>
      <p:grpSp>
        <p:nvGrpSpPr>
          <p:cNvPr id="16" name="组合 15">
            <a:extLst>
              <a:ext uri="{FF2B5EF4-FFF2-40B4-BE49-F238E27FC236}">
                <a16:creationId xmlns:a16="http://schemas.microsoft.com/office/drawing/2014/main" id="{5BF58E39-2B03-4CAA-92E9-641CA2D2180D}"/>
              </a:ext>
            </a:extLst>
          </p:cNvPr>
          <p:cNvGrpSpPr/>
          <p:nvPr/>
        </p:nvGrpSpPr>
        <p:grpSpPr>
          <a:xfrm>
            <a:off x="0" y="0"/>
            <a:ext cx="12185222" cy="3255962"/>
            <a:chOff x="0" y="0"/>
            <a:chExt cx="12185222" cy="3255962"/>
          </a:xfrm>
        </p:grpSpPr>
        <p:pic>
          <p:nvPicPr>
            <p:cNvPr id="18" name="图片 17">
              <a:extLst>
                <a:ext uri="{FF2B5EF4-FFF2-40B4-BE49-F238E27FC236}">
                  <a16:creationId xmlns:a16="http://schemas.microsoft.com/office/drawing/2014/main" id="{6EAB8C36-A14A-4663-95AC-A167EFE0B5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175341" y="0"/>
              <a:ext cx="5009881" cy="3255962"/>
            </a:xfrm>
            <a:prstGeom prst="rect">
              <a:avLst/>
            </a:prstGeom>
          </p:spPr>
        </p:pic>
        <p:pic>
          <p:nvPicPr>
            <p:cNvPr id="19" name="图片 18">
              <a:extLst>
                <a:ext uri="{FF2B5EF4-FFF2-40B4-BE49-F238E27FC236}">
                  <a16:creationId xmlns:a16="http://schemas.microsoft.com/office/drawing/2014/main" id="{65AEEFE8-22C2-4D70-99AA-9210B5A6C3E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0" y="0"/>
              <a:ext cx="2526145" cy="1879143"/>
            </a:xfrm>
            <a:prstGeom prst="rect">
              <a:avLst/>
            </a:prstGeom>
          </p:spPr>
        </p:pic>
      </p:grpSp>
      <p:pic>
        <p:nvPicPr>
          <p:cNvPr id="24" name="图片 23"/>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6343589" y="1044121"/>
            <a:ext cx="1101139" cy="1580260"/>
          </a:xfrm>
          <a:prstGeom prst="rect">
            <a:avLst/>
          </a:prstGeom>
        </p:spPr>
      </p:pic>
      <p:pic>
        <p:nvPicPr>
          <p:cNvPr id="13" name="图片 12"/>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rot="10500974" flipV="1">
            <a:off x="347200" y="5858583"/>
            <a:ext cx="1743043" cy="1207642"/>
          </a:xfrm>
          <a:prstGeom prst="rect">
            <a:avLst/>
          </a:prstGeom>
        </p:spPr>
      </p:pic>
      <p:grpSp>
        <p:nvGrpSpPr>
          <p:cNvPr id="2" name="Group 1"/>
          <p:cNvGrpSpPr/>
          <p:nvPr/>
        </p:nvGrpSpPr>
        <p:grpSpPr>
          <a:xfrm>
            <a:off x="6618152" y="2685143"/>
            <a:ext cx="5484774" cy="4049486"/>
            <a:chOff x="6618152" y="2685143"/>
            <a:chExt cx="5484774" cy="4049486"/>
          </a:xfrm>
        </p:grpSpPr>
        <p:pic>
          <p:nvPicPr>
            <p:cNvPr id="4" name="图片 3"/>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6618152" y="2685143"/>
              <a:ext cx="5484774" cy="4049486"/>
            </a:xfrm>
            <a:prstGeom prst="rect">
              <a:avLst/>
            </a:prstGeom>
          </p:spPr>
        </p:pic>
        <p:sp>
          <p:nvSpPr>
            <p:cNvPr id="20" name="Rectangle 19"/>
            <p:cNvSpPr/>
            <p:nvPr/>
          </p:nvSpPr>
          <p:spPr>
            <a:xfrm>
              <a:off x="7452893" y="5442557"/>
              <a:ext cx="1601301" cy="422734"/>
            </a:xfrm>
            <a:prstGeom prst="rect">
              <a:avLst/>
            </a:prstGeom>
            <a:solidFill>
              <a:srgbClr val="94C6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Light"/>
                <a:ea typeface="+mn-ea"/>
                <a:cs typeface="+mn-cs"/>
              </a:endParaRPr>
            </a:p>
          </p:txBody>
        </p:sp>
      </p:grpSp>
      <p:pic>
        <p:nvPicPr>
          <p:cNvPr id="3" name="Picture 2"/>
          <p:cNvPicPr>
            <a:picLocks noChangeAspect="1"/>
          </p:cNvPicPr>
          <p:nvPr/>
        </p:nvPicPr>
        <p:blipFill>
          <a:blip r:embed="rId9"/>
          <a:stretch>
            <a:fillRect/>
          </a:stretch>
        </p:blipFill>
        <p:spPr>
          <a:xfrm>
            <a:off x="2045540" y="2599473"/>
            <a:ext cx="5194242" cy="2859272"/>
          </a:xfrm>
          <a:prstGeom prst="rect">
            <a:avLst/>
          </a:prstGeom>
        </p:spPr>
      </p:pic>
    </p:spTree>
    <p:extLst>
      <p:ext uri="{BB962C8B-B14F-4D97-AF65-F5344CB8AC3E}">
        <p14:creationId xmlns:p14="http://schemas.microsoft.com/office/powerpoint/2010/main" val="2005684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D1E8EA2-5531-4F29-BE64-529067DDD55C}"/>
              </a:ext>
            </a:extLst>
          </p:cNvPr>
          <p:cNvSpPr/>
          <p:nvPr/>
        </p:nvSpPr>
        <p:spPr>
          <a:xfrm>
            <a:off x="1352549" y="770188"/>
            <a:ext cx="9896475" cy="1384995"/>
          </a:xfrm>
          <a:prstGeom prst="rect">
            <a:avLst/>
          </a:prstGeom>
          <a:noFill/>
        </p:spPr>
        <p:txBody>
          <a:bodyPr wrap="square" lIns="91440" tIns="45720" rIns="91440" bIns="45720">
            <a:spAutoFit/>
          </a:bodyPr>
          <a:lstStyle/>
          <a:p>
            <a:pPr lvl="0" algn="just">
              <a:defRPr/>
            </a:pPr>
            <a:r>
              <a:rPr lang="vi-VN" sz="28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Để nấu một bát cơm bạn Lâm cần khoảng 75 g gạo. Nếu mỗi ngày bạn Lâm ăn 4 bát cơm như thế thì 30 ngày bạn Lâm ăn hết khoảng bao nhiêu ki-lô-gam gạo?</a:t>
            </a:r>
            <a:endParaRPr kumimoji="0" lang="en-US" sz="2800" b="1" i="0" u="none" strike="noStrike" kern="1200" cap="none" spc="0" normalizeH="0" baseline="0" noProof="0" dirty="0">
              <a:ln w="0"/>
              <a:solidFill>
                <a:srgbClr val="4472C4">
                  <a:lumMod val="50000"/>
                </a:srgbClr>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sp>
        <p:nvSpPr>
          <p:cNvPr id="2" name="Oval 1">
            <a:extLst>
              <a:ext uri="{FF2B5EF4-FFF2-40B4-BE49-F238E27FC236}">
                <a16:creationId xmlns:a16="http://schemas.microsoft.com/office/drawing/2014/main" id="{A4CA6532-233F-2EB3-D7E6-BDE5AF2B92CB}"/>
              </a:ext>
            </a:extLst>
          </p:cNvPr>
          <p:cNvSpPr/>
          <p:nvPr/>
        </p:nvSpPr>
        <p:spPr>
          <a:xfrm>
            <a:off x="590550" y="885825"/>
            <a:ext cx="790575" cy="695325"/>
          </a:xfrm>
          <a:prstGeom prst="ellipse">
            <a:avLst/>
          </a:prstGeom>
          <a:solidFill>
            <a:srgbClr val="F883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Cambria" panose="02040503050406030204" pitchFamily="18" charset="0"/>
                <a:ea typeface="Cambria" panose="02040503050406030204" pitchFamily="18" charset="0"/>
              </a:rPr>
              <a:t>4</a:t>
            </a:r>
          </a:p>
        </p:txBody>
      </p:sp>
      <p:pic>
        <p:nvPicPr>
          <p:cNvPr id="8" name="Picture 7">
            <a:extLst>
              <a:ext uri="{FF2B5EF4-FFF2-40B4-BE49-F238E27FC236}">
                <a16:creationId xmlns:a16="http://schemas.microsoft.com/office/drawing/2014/main" id="{882B5851-4B97-8EB1-BCDC-188FF992FBC8}"/>
              </a:ext>
            </a:extLst>
          </p:cNvPr>
          <p:cNvPicPr>
            <a:picLocks noChangeAspect="1"/>
          </p:cNvPicPr>
          <p:nvPr/>
        </p:nvPicPr>
        <p:blipFill>
          <a:blip r:embed="rId3"/>
          <a:stretch>
            <a:fillRect/>
          </a:stretch>
        </p:blipFill>
        <p:spPr>
          <a:xfrm>
            <a:off x="7075775" y="2666999"/>
            <a:ext cx="4339937" cy="3164685"/>
          </a:xfrm>
          <a:prstGeom prst="rect">
            <a:avLst/>
          </a:prstGeom>
        </p:spPr>
      </p:pic>
      <p:sp>
        <p:nvSpPr>
          <p:cNvPr id="9" name="TextBox 8">
            <a:extLst>
              <a:ext uri="{FF2B5EF4-FFF2-40B4-BE49-F238E27FC236}">
                <a16:creationId xmlns:a16="http://schemas.microsoft.com/office/drawing/2014/main" id="{3784BD99-0C91-B592-D504-F92F2B391226}"/>
              </a:ext>
            </a:extLst>
          </p:cNvPr>
          <p:cNvSpPr txBox="1"/>
          <p:nvPr/>
        </p:nvSpPr>
        <p:spPr>
          <a:xfrm>
            <a:off x="800100" y="2286000"/>
            <a:ext cx="4257675" cy="1569660"/>
          </a:xfrm>
          <a:prstGeom prst="rect">
            <a:avLst/>
          </a:prstGeom>
          <a:noFill/>
        </p:spPr>
        <p:txBody>
          <a:bodyPr wrap="square" rtlCol="0">
            <a:spAutoFit/>
          </a:bodyPr>
          <a:lstStyle/>
          <a:p>
            <a:pPr algn="ctr" latinLnBrk="0"/>
            <a:r>
              <a:rPr lang="en-US" sz="2400" b="1" i="0" dirty="0" err="1">
                <a:solidFill>
                  <a:srgbClr val="000000"/>
                </a:solidFill>
                <a:effectLst/>
                <a:latin typeface="Cambria" panose="02040503050406030204" pitchFamily="18" charset="0"/>
                <a:ea typeface="Cambria" panose="02040503050406030204" pitchFamily="18" charset="0"/>
              </a:rPr>
              <a:t>Tóm</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tắt</a:t>
            </a:r>
            <a:r>
              <a:rPr lang="en-US" sz="2400" b="1" i="0" dirty="0">
                <a:solidFill>
                  <a:srgbClr val="000000"/>
                </a:solidFill>
                <a:effectLst/>
                <a:latin typeface="Cambria" panose="02040503050406030204" pitchFamily="18" charset="0"/>
                <a:ea typeface="Cambria" panose="02040503050406030204" pitchFamily="18" charset="0"/>
              </a:rPr>
              <a:t>:</a:t>
            </a:r>
          </a:p>
          <a:p>
            <a:pPr algn="just" latinLnBrk="0"/>
            <a:r>
              <a:rPr lang="en-US" sz="2400" b="0" i="0" dirty="0">
                <a:solidFill>
                  <a:srgbClr val="000000"/>
                </a:solidFill>
                <a:effectLst/>
                <a:latin typeface="Cambria" panose="02040503050406030204" pitchFamily="18" charset="0"/>
                <a:ea typeface="Cambria" panose="02040503050406030204" pitchFamily="18" charset="0"/>
              </a:rPr>
              <a:t>1 </a:t>
            </a:r>
            <a:r>
              <a:rPr lang="en-US" sz="2400" b="0" i="0" dirty="0" err="1">
                <a:solidFill>
                  <a:srgbClr val="000000"/>
                </a:solidFill>
                <a:effectLst/>
                <a:latin typeface="Cambria" panose="02040503050406030204" pitchFamily="18" charset="0"/>
                <a:ea typeface="Cambria" panose="02040503050406030204" pitchFamily="18" charset="0"/>
              </a:rPr>
              <a:t>bát</a:t>
            </a:r>
            <a:r>
              <a:rPr lang="en-US" sz="2400" b="0" i="0" dirty="0">
                <a:solidFill>
                  <a:srgbClr val="000000"/>
                </a:solidFill>
                <a:effectLst/>
                <a:latin typeface="Cambria" panose="02040503050406030204" pitchFamily="18" charset="0"/>
                <a:ea typeface="Cambria" panose="02040503050406030204" pitchFamily="18" charset="0"/>
              </a:rPr>
              <a:t>: 75 g</a:t>
            </a:r>
          </a:p>
          <a:p>
            <a:pPr algn="just" latinLnBrk="0"/>
            <a:r>
              <a:rPr lang="en-US" sz="2400" b="0" i="0" dirty="0">
                <a:solidFill>
                  <a:srgbClr val="000000"/>
                </a:solidFill>
                <a:effectLst/>
                <a:latin typeface="Cambria" panose="02040503050406030204" pitchFamily="18" charset="0"/>
                <a:ea typeface="Cambria" panose="02040503050406030204" pitchFamily="18" charset="0"/>
              </a:rPr>
              <a:t>1 </a:t>
            </a:r>
            <a:r>
              <a:rPr lang="en-US" sz="2400" b="0" i="0" dirty="0" err="1">
                <a:solidFill>
                  <a:srgbClr val="000000"/>
                </a:solidFill>
                <a:effectLst/>
                <a:latin typeface="Cambria" panose="02040503050406030204" pitchFamily="18" charset="0"/>
                <a:ea typeface="Cambria" panose="02040503050406030204" pitchFamily="18" charset="0"/>
              </a:rPr>
              <a:t>ngày</a:t>
            </a:r>
            <a:r>
              <a:rPr lang="en-US" sz="2400" b="0" i="0" dirty="0">
                <a:solidFill>
                  <a:srgbClr val="000000"/>
                </a:solidFill>
                <a:effectLst/>
                <a:latin typeface="Cambria" panose="02040503050406030204" pitchFamily="18" charset="0"/>
                <a:ea typeface="Cambria" panose="02040503050406030204" pitchFamily="18" charset="0"/>
              </a:rPr>
              <a:t>: 4 </a:t>
            </a:r>
            <a:r>
              <a:rPr lang="en-US" sz="2400" b="0" i="0" dirty="0" err="1">
                <a:solidFill>
                  <a:srgbClr val="000000"/>
                </a:solidFill>
                <a:effectLst/>
                <a:latin typeface="Cambria" panose="02040503050406030204" pitchFamily="18" charset="0"/>
                <a:ea typeface="Cambria" panose="02040503050406030204" pitchFamily="18" charset="0"/>
              </a:rPr>
              <a:t>bát</a:t>
            </a:r>
            <a:endParaRPr lang="en-US" sz="2400" b="0" i="0" dirty="0">
              <a:solidFill>
                <a:srgbClr val="000000"/>
              </a:solidFill>
              <a:effectLst/>
              <a:latin typeface="Cambria" panose="02040503050406030204" pitchFamily="18" charset="0"/>
              <a:ea typeface="Cambria" panose="02040503050406030204" pitchFamily="18" charset="0"/>
            </a:endParaRPr>
          </a:p>
          <a:p>
            <a:pPr algn="just" latinLnBrk="0"/>
            <a:r>
              <a:rPr lang="en-US" sz="2400" b="0" i="0" dirty="0">
                <a:solidFill>
                  <a:srgbClr val="000000"/>
                </a:solidFill>
                <a:effectLst/>
                <a:latin typeface="Cambria" panose="02040503050406030204" pitchFamily="18" charset="0"/>
                <a:ea typeface="Cambria" panose="02040503050406030204" pitchFamily="18" charset="0"/>
              </a:rPr>
              <a:t>30 </a:t>
            </a:r>
            <a:r>
              <a:rPr lang="en-US" sz="2400" b="0" i="0" dirty="0" err="1">
                <a:solidFill>
                  <a:srgbClr val="000000"/>
                </a:solidFill>
                <a:effectLst/>
                <a:latin typeface="Cambria" panose="02040503050406030204" pitchFamily="18" charset="0"/>
                <a:ea typeface="Cambria" panose="02040503050406030204" pitchFamily="18" charset="0"/>
              </a:rPr>
              <a:t>ngày</a:t>
            </a:r>
            <a:r>
              <a:rPr lang="en-US" sz="2400" b="0" i="0" dirty="0">
                <a:solidFill>
                  <a:srgbClr val="000000"/>
                </a:solidFill>
                <a:effectLst/>
                <a:latin typeface="Cambria" panose="02040503050406030204" pitchFamily="18" charset="0"/>
                <a:ea typeface="Cambria" panose="02040503050406030204" pitchFamily="18" charset="0"/>
              </a:rPr>
              <a:t>: ... ? kg</a:t>
            </a:r>
          </a:p>
        </p:txBody>
      </p:sp>
      <p:sp>
        <p:nvSpPr>
          <p:cNvPr id="10" name="TextBox 9">
            <a:extLst>
              <a:ext uri="{FF2B5EF4-FFF2-40B4-BE49-F238E27FC236}">
                <a16:creationId xmlns:a16="http://schemas.microsoft.com/office/drawing/2014/main" id="{D0CC8B15-6882-2FCE-D103-CE75BA6BB59B}"/>
              </a:ext>
            </a:extLst>
          </p:cNvPr>
          <p:cNvSpPr txBox="1"/>
          <p:nvPr/>
        </p:nvSpPr>
        <p:spPr>
          <a:xfrm>
            <a:off x="676275" y="3914775"/>
            <a:ext cx="6267450" cy="2308324"/>
          </a:xfrm>
          <a:prstGeom prst="rect">
            <a:avLst/>
          </a:prstGeom>
          <a:noFill/>
        </p:spPr>
        <p:txBody>
          <a:bodyPr wrap="square" rtlCol="0">
            <a:spAutoFit/>
          </a:bodyPr>
          <a:lstStyle/>
          <a:p>
            <a:pPr algn="ctr"/>
            <a:r>
              <a:rPr lang="en-US" sz="2400" b="1" dirty="0" err="1">
                <a:solidFill>
                  <a:srgbClr val="FF0000"/>
                </a:solidFill>
                <a:latin typeface="Cambria" panose="02040503050406030204" pitchFamily="18" charset="0"/>
                <a:ea typeface="Cambria" panose="02040503050406030204" pitchFamily="18" charset="0"/>
              </a:rPr>
              <a:t>Bài</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giải</a:t>
            </a:r>
            <a:r>
              <a:rPr lang="en-US" sz="2400" b="1" dirty="0">
                <a:solidFill>
                  <a:srgbClr val="FF0000"/>
                </a:solidFill>
                <a:latin typeface="Cambria" panose="02040503050406030204" pitchFamily="18" charset="0"/>
                <a:ea typeface="Cambria" panose="02040503050406030204" pitchFamily="18" charset="0"/>
              </a:rPr>
              <a:t>:</a:t>
            </a:r>
          </a:p>
          <a:p>
            <a:pPr algn="ctr"/>
            <a:r>
              <a:rPr lang="en-US" sz="2400" b="1" dirty="0">
                <a:solidFill>
                  <a:srgbClr val="FF0000"/>
                </a:solidFill>
                <a:latin typeface="Cambria" panose="02040503050406030204" pitchFamily="18" charset="0"/>
                <a:ea typeface="Cambria" panose="02040503050406030204" pitchFamily="18" charset="0"/>
              </a:rPr>
              <a:t>Trong 30 </a:t>
            </a:r>
            <a:r>
              <a:rPr lang="en-US" sz="2400" b="1" dirty="0" err="1">
                <a:solidFill>
                  <a:srgbClr val="FF0000"/>
                </a:solidFill>
                <a:latin typeface="Cambria" panose="02040503050406030204" pitchFamily="18" charset="0"/>
                <a:ea typeface="Cambria" panose="02040503050406030204" pitchFamily="18" charset="0"/>
              </a:rPr>
              <a:t>ngày</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bạn</a:t>
            </a:r>
            <a:r>
              <a:rPr lang="en-US" sz="2400" b="1" dirty="0">
                <a:solidFill>
                  <a:srgbClr val="FF0000"/>
                </a:solidFill>
                <a:latin typeface="Cambria" panose="02040503050406030204" pitchFamily="18" charset="0"/>
                <a:ea typeface="Cambria" panose="02040503050406030204" pitchFamily="18" charset="0"/>
              </a:rPr>
              <a:t> Lâm </a:t>
            </a:r>
            <a:r>
              <a:rPr lang="en-US" sz="2400" b="1" dirty="0" err="1">
                <a:solidFill>
                  <a:srgbClr val="FF0000"/>
                </a:solidFill>
                <a:latin typeface="Cambria" panose="02040503050406030204" pitchFamily="18" charset="0"/>
                <a:ea typeface="Cambria" panose="02040503050406030204" pitchFamily="18" charset="0"/>
              </a:rPr>
              <a:t>ăn</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hết</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khoảng</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số</a:t>
            </a:r>
            <a:r>
              <a:rPr lang="en-US" sz="2400" b="1" dirty="0">
                <a:solidFill>
                  <a:srgbClr val="FF0000"/>
                </a:solidFill>
                <a:latin typeface="Cambria" panose="02040503050406030204" pitchFamily="18" charset="0"/>
                <a:ea typeface="Cambria" panose="02040503050406030204" pitchFamily="18" charset="0"/>
              </a:rPr>
              <a:t> ki-</a:t>
            </a:r>
            <a:r>
              <a:rPr lang="en-US" sz="2400" b="1" dirty="0" err="1">
                <a:solidFill>
                  <a:srgbClr val="FF0000"/>
                </a:solidFill>
                <a:latin typeface="Cambria" panose="02040503050406030204" pitchFamily="18" charset="0"/>
                <a:ea typeface="Cambria" panose="02040503050406030204" pitchFamily="18" charset="0"/>
              </a:rPr>
              <a:t>lô</a:t>
            </a:r>
            <a:r>
              <a:rPr lang="en-US" sz="2400" b="1" dirty="0">
                <a:solidFill>
                  <a:srgbClr val="FF0000"/>
                </a:solidFill>
                <a:latin typeface="Cambria" panose="02040503050406030204" pitchFamily="18" charset="0"/>
                <a:ea typeface="Cambria" panose="02040503050406030204" pitchFamily="18" charset="0"/>
              </a:rPr>
              <a:t>-gam </a:t>
            </a:r>
            <a:r>
              <a:rPr lang="en-US" sz="2400" b="1" dirty="0" err="1">
                <a:solidFill>
                  <a:srgbClr val="FF0000"/>
                </a:solidFill>
                <a:latin typeface="Cambria" panose="02040503050406030204" pitchFamily="18" charset="0"/>
                <a:ea typeface="Cambria" panose="02040503050406030204" pitchFamily="18" charset="0"/>
              </a:rPr>
              <a:t>gạo</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là</a:t>
            </a:r>
            <a:r>
              <a:rPr lang="en-US" sz="2400" b="1" dirty="0">
                <a:solidFill>
                  <a:srgbClr val="FF0000"/>
                </a:solidFill>
                <a:latin typeface="Cambria" panose="02040503050406030204" pitchFamily="18" charset="0"/>
                <a:ea typeface="Cambria" panose="02040503050406030204" pitchFamily="18" charset="0"/>
              </a:rPr>
              <a:t>:</a:t>
            </a:r>
          </a:p>
          <a:p>
            <a:pPr algn="ctr"/>
            <a:r>
              <a:rPr lang="en-US" sz="2400" b="1" dirty="0">
                <a:solidFill>
                  <a:srgbClr val="FF0000"/>
                </a:solidFill>
                <a:latin typeface="Cambria" panose="02040503050406030204" pitchFamily="18" charset="0"/>
                <a:ea typeface="Cambria" panose="02040503050406030204" pitchFamily="18" charset="0"/>
              </a:rPr>
              <a:t>75 x 4 x 30 = 9000 (g)</a:t>
            </a:r>
          </a:p>
          <a:p>
            <a:pPr algn="ctr"/>
            <a:r>
              <a:rPr lang="en-US" sz="2400" b="1" dirty="0" err="1">
                <a:solidFill>
                  <a:srgbClr val="FF0000"/>
                </a:solidFill>
                <a:latin typeface="Cambria" panose="02040503050406030204" pitchFamily="18" charset="0"/>
                <a:ea typeface="Cambria" panose="02040503050406030204" pitchFamily="18" charset="0"/>
              </a:rPr>
              <a:t>Đổi</a:t>
            </a:r>
            <a:r>
              <a:rPr lang="en-US" sz="2400" b="1" dirty="0">
                <a:solidFill>
                  <a:srgbClr val="FF0000"/>
                </a:solidFill>
                <a:latin typeface="Cambria" panose="02040503050406030204" pitchFamily="18" charset="0"/>
                <a:ea typeface="Cambria" panose="02040503050406030204" pitchFamily="18" charset="0"/>
              </a:rPr>
              <a:t>: 9000 g = 9 kg</a:t>
            </a:r>
          </a:p>
          <a:p>
            <a:pPr algn="r"/>
            <a:r>
              <a:rPr lang="en-US" sz="2400" b="1" dirty="0" err="1">
                <a:solidFill>
                  <a:srgbClr val="FF0000"/>
                </a:solidFill>
                <a:latin typeface="Cambria" panose="02040503050406030204" pitchFamily="18" charset="0"/>
                <a:ea typeface="Cambria" panose="02040503050406030204" pitchFamily="18" charset="0"/>
              </a:rPr>
              <a:t>Đáp</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số</a:t>
            </a:r>
            <a:r>
              <a:rPr lang="en-US" sz="2400" b="1" dirty="0">
                <a:solidFill>
                  <a:srgbClr val="FF0000"/>
                </a:solidFill>
                <a:latin typeface="Cambria" panose="02040503050406030204" pitchFamily="18" charset="0"/>
                <a:ea typeface="Cambria" panose="02040503050406030204" pitchFamily="18" charset="0"/>
              </a:rPr>
              <a:t>: 9 kg </a:t>
            </a:r>
            <a:r>
              <a:rPr lang="en-US" sz="2400" b="1" dirty="0" err="1">
                <a:solidFill>
                  <a:srgbClr val="FF0000"/>
                </a:solidFill>
                <a:latin typeface="Cambria" panose="02040503050406030204" pitchFamily="18" charset="0"/>
                <a:ea typeface="Cambria" panose="02040503050406030204" pitchFamily="18" charset="0"/>
              </a:rPr>
              <a:t>gạo</a:t>
            </a:r>
            <a:endParaRPr lang="en-US" sz="24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46144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down)">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 grpId="0" animBg="1"/>
      <p:bldP spid="9"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D1E8EA2-5531-4F29-BE64-529067DDD55C}"/>
              </a:ext>
            </a:extLst>
          </p:cNvPr>
          <p:cNvSpPr/>
          <p:nvPr/>
        </p:nvSpPr>
        <p:spPr>
          <a:xfrm>
            <a:off x="1352549" y="770188"/>
            <a:ext cx="10210801" cy="954107"/>
          </a:xfrm>
          <a:prstGeom prst="rect">
            <a:avLst/>
          </a:prstGeom>
          <a:noFill/>
        </p:spPr>
        <p:txBody>
          <a:bodyPr wrap="square" lIns="91440" tIns="45720" rIns="91440" bIns="45720">
            <a:spAutoFit/>
          </a:bodyPr>
          <a:lstStyle/>
          <a:p>
            <a:pPr lvl="0" algn="just">
              <a:defRPr/>
            </a:pPr>
            <a:r>
              <a:rPr lang="vi-VN" sz="28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Người ta cắt tấm gỗ sau ra thành 20 đoạn bằng nhau. Hỏi mỗi đoạn dài bao nhiêu xăng-ti-mét (mạch cưa không đáng kể)?</a:t>
            </a:r>
            <a:endParaRPr kumimoji="0" lang="en-US" sz="2800" b="1" i="0" u="none" strike="noStrike" kern="1200" cap="none" spc="0" normalizeH="0" baseline="0" noProof="0" dirty="0">
              <a:ln w="0"/>
              <a:solidFill>
                <a:srgbClr val="4472C4">
                  <a:lumMod val="50000"/>
                </a:srgbClr>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sp>
        <p:nvSpPr>
          <p:cNvPr id="2" name="Oval 1">
            <a:extLst>
              <a:ext uri="{FF2B5EF4-FFF2-40B4-BE49-F238E27FC236}">
                <a16:creationId xmlns:a16="http://schemas.microsoft.com/office/drawing/2014/main" id="{A4CA6532-233F-2EB3-D7E6-BDE5AF2B92CB}"/>
              </a:ext>
            </a:extLst>
          </p:cNvPr>
          <p:cNvSpPr/>
          <p:nvPr/>
        </p:nvSpPr>
        <p:spPr>
          <a:xfrm>
            <a:off x="590550" y="885825"/>
            <a:ext cx="790575" cy="695325"/>
          </a:xfrm>
          <a:prstGeom prst="ellipse">
            <a:avLst/>
          </a:prstGeom>
          <a:solidFill>
            <a:srgbClr val="F883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5</a:t>
            </a:r>
          </a:p>
        </p:txBody>
      </p:sp>
      <p:pic>
        <p:nvPicPr>
          <p:cNvPr id="4" name="Picture 3">
            <a:extLst>
              <a:ext uri="{FF2B5EF4-FFF2-40B4-BE49-F238E27FC236}">
                <a16:creationId xmlns:a16="http://schemas.microsoft.com/office/drawing/2014/main" id="{6B1A786D-27A7-FFE2-70B4-35F00AEBC754}"/>
              </a:ext>
            </a:extLst>
          </p:cNvPr>
          <p:cNvPicPr>
            <a:picLocks noChangeAspect="1"/>
          </p:cNvPicPr>
          <p:nvPr/>
        </p:nvPicPr>
        <p:blipFill>
          <a:blip r:embed="rId3"/>
          <a:stretch>
            <a:fillRect/>
          </a:stretch>
        </p:blipFill>
        <p:spPr>
          <a:xfrm>
            <a:off x="4733925" y="2058230"/>
            <a:ext cx="6834187" cy="1568798"/>
          </a:xfrm>
          <a:prstGeom prst="rect">
            <a:avLst/>
          </a:prstGeom>
        </p:spPr>
      </p:pic>
      <p:sp>
        <p:nvSpPr>
          <p:cNvPr id="5" name="TextBox 4">
            <a:extLst>
              <a:ext uri="{FF2B5EF4-FFF2-40B4-BE49-F238E27FC236}">
                <a16:creationId xmlns:a16="http://schemas.microsoft.com/office/drawing/2014/main" id="{5DA40FC1-A87E-49AB-CAF5-E9442EE7FE71}"/>
              </a:ext>
            </a:extLst>
          </p:cNvPr>
          <p:cNvSpPr txBox="1"/>
          <p:nvPr/>
        </p:nvSpPr>
        <p:spPr>
          <a:xfrm>
            <a:off x="704850" y="2000250"/>
            <a:ext cx="4286250" cy="1824282"/>
          </a:xfrm>
          <a:prstGeom prst="rect">
            <a:avLst/>
          </a:prstGeom>
          <a:noFill/>
        </p:spPr>
        <p:txBody>
          <a:bodyPr wrap="square" rtlCol="0">
            <a:spAutoFit/>
          </a:bodyPr>
          <a:lstStyle/>
          <a:p>
            <a:pPr marL="0" marR="0" algn="ctr">
              <a:lnSpc>
                <a:spcPct val="120000"/>
              </a:lnSpc>
              <a:spcBef>
                <a:spcPts val="0"/>
              </a:spcBef>
              <a:spcAft>
                <a:spcPts val="0"/>
              </a:spcAft>
            </a:pPr>
            <a:r>
              <a:rPr lang="nl-NL" sz="2400" b="1" dirty="0">
                <a:effectLst/>
                <a:latin typeface="Cambria" panose="02040503050406030204" pitchFamily="18" charset="0"/>
                <a:ea typeface="Cambria" panose="02040503050406030204" pitchFamily="18" charset="0"/>
              </a:rPr>
              <a:t>Tóm tắt:</a:t>
            </a:r>
            <a:endParaRPr lang="en-US" sz="2400" dirty="0">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2400" dirty="0">
                <a:effectLst/>
                <a:latin typeface="Cambria" panose="02040503050406030204" pitchFamily="18" charset="0"/>
                <a:ea typeface="Cambria" panose="02040503050406030204" pitchFamily="18" charset="0"/>
              </a:rPr>
              <a:t>Tấm gỗ dài: 4m</a:t>
            </a:r>
            <a:endParaRPr lang="en-US" sz="2400" dirty="0">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2400" dirty="0">
                <a:effectLst/>
                <a:latin typeface="Cambria" panose="02040503050406030204" pitchFamily="18" charset="0"/>
                <a:ea typeface="Cambria" panose="02040503050406030204" pitchFamily="18" charset="0"/>
              </a:rPr>
              <a:t>Cắt tấm gỗ : 20 đoạn bằng nhau</a:t>
            </a:r>
            <a:endParaRPr lang="en-US" sz="2400" dirty="0">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2400" dirty="0">
                <a:effectLst/>
                <a:latin typeface="Cambria" panose="02040503050406030204" pitchFamily="18" charset="0"/>
                <a:ea typeface="Cambria" panose="02040503050406030204" pitchFamily="18" charset="0"/>
              </a:rPr>
              <a:t>Mỗi đoạn:....cm?</a:t>
            </a:r>
            <a:endParaRPr lang="en-US" sz="2400" dirty="0">
              <a:effectLst/>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4A8472E7-E778-EE50-C412-07450F3971F2}"/>
              </a:ext>
            </a:extLst>
          </p:cNvPr>
          <p:cNvSpPr txBox="1"/>
          <p:nvPr/>
        </p:nvSpPr>
        <p:spPr>
          <a:xfrm>
            <a:off x="3838575" y="3933825"/>
            <a:ext cx="4476750" cy="2267480"/>
          </a:xfrm>
          <a:prstGeom prst="rect">
            <a:avLst/>
          </a:prstGeom>
          <a:noFill/>
        </p:spPr>
        <p:txBody>
          <a:bodyPr wrap="square" rtlCol="0">
            <a:spAutoFit/>
          </a:bodyPr>
          <a:lstStyle/>
          <a:p>
            <a:pPr algn="ctr">
              <a:lnSpc>
                <a:spcPct val="120000"/>
              </a:lnSpc>
            </a:pPr>
            <a:r>
              <a:rPr lang="nl-NL" sz="2400" b="1" dirty="0">
                <a:solidFill>
                  <a:srgbClr val="FF0000"/>
                </a:solidFill>
                <a:latin typeface="Cambria" panose="02040503050406030204" pitchFamily="18" charset="0"/>
                <a:ea typeface="Cambria" panose="02040503050406030204" pitchFamily="18" charset="0"/>
              </a:rPr>
              <a:t>Bài giải:</a:t>
            </a:r>
          </a:p>
          <a:p>
            <a:pPr algn="ctr">
              <a:lnSpc>
                <a:spcPct val="120000"/>
              </a:lnSpc>
            </a:pPr>
            <a:r>
              <a:rPr lang="nl-NL" sz="2400" b="1" dirty="0">
                <a:solidFill>
                  <a:srgbClr val="FF0000"/>
                </a:solidFill>
                <a:latin typeface="Cambria" panose="02040503050406030204" pitchFamily="18" charset="0"/>
                <a:ea typeface="Cambria" panose="02040503050406030204" pitchFamily="18" charset="0"/>
              </a:rPr>
              <a:t>Đổi 4m = 400 cm</a:t>
            </a:r>
          </a:p>
          <a:p>
            <a:pPr algn="ctr">
              <a:lnSpc>
                <a:spcPct val="120000"/>
              </a:lnSpc>
            </a:pPr>
            <a:r>
              <a:rPr lang="nl-NL" sz="2400" b="1" dirty="0">
                <a:solidFill>
                  <a:srgbClr val="FF0000"/>
                </a:solidFill>
                <a:latin typeface="Cambria" panose="02040503050406030204" pitchFamily="18" charset="0"/>
                <a:ea typeface="Cambria" panose="02040503050406030204" pitchFamily="18" charset="0"/>
              </a:rPr>
              <a:t>Mỗi đoạn gỗ dài là:</a:t>
            </a:r>
          </a:p>
          <a:p>
            <a:pPr algn="ctr">
              <a:lnSpc>
                <a:spcPct val="120000"/>
              </a:lnSpc>
            </a:pPr>
            <a:r>
              <a:rPr lang="nl-NL" sz="2400" b="1" dirty="0">
                <a:solidFill>
                  <a:srgbClr val="FF0000"/>
                </a:solidFill>
                <a:latin typeface="Cambria" panose="02040503050406030204" pitchFamily="18" charset="0"/>
                <a:ea typeface="Cambria" panose="02040503050406030204" pitchFamily="18" charset="0"/>
              </a:rPr>
              <a:t>400 : 20 = 20 (cm)</a:t>
            </a:r>
          </a:p>
          <a:p>
            <a:pPr algn="r">
              <a:lnSpc>
                <a:spcPct val="120000"/>
              </a:lnSpc>
            </a:pPr>
            <a:r>
              <a:rPr lang="nl-NL" sz="2400" b="1" dirty="0">
                <a:solidFill>
                  <a:srgbClr val="FF0000"/>
                </a:solidFill>
                <a:latin typeface="Cambria" panose="02040503050406030204" pitchFamily="18" charset="0"/>
                <a:ea typeface="Cambria" panose="02040503050406030204" pitchFamily="18" charset="0"/>
              </a:rPr>
              <a:t>         Đáp số: 20 cm</a:t>
            </a:r>
          </a:p>
        </p:txBody>
      </p:sp>
    </p:spTree>
    <p:extLst>
      <p:ext uri="{BB962C8B-B14F-4D97-AF65-F5344CB8AC3E}">
        <p14:creationId xmlns:p14="http://schemas.microsoft.com/office/powerpoint/2010/main" val="1272911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 grpId="0" animBg="1"/>
      <p:bldP spid="5"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D1E8EA2-5531-4F29-BE64-529067DDD55C}"/>
              </a:ext>
            </a:extLst>
          </p:cNvPr>
          <p:cNvSpPr/>
          <p:nvPr/>
        </p:nvSpPr>
        <p:spPr>
          <a:xfrm>
            <a:off x="1352549" y="770188"/>
            <a:ext cx="10210801" cy="1384995"/>
          </a:xfrm>
          <a:prstGeom prst="rect">
            <a:avLst/>
          </a:prstGeom>
          <a:noFill/>
        </p:spPr>
        <p:txBody>
          <a:bodyPr wrap="square" lIns="91440" tIns="45720" rIns="91440" bIns="45720">
            <a:spAutoFit/>
          </a:bodyPr>
          <a:lstStyle/>
          <a:p>
            <a:pPr lvl="0" algn="just">
              <a:defRPr/>
            </a:pPr>
            <a:r>
              <a:rPr lang="vi-VN" sz="28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a) Anh Hồng đóng số hành tím thu hoạch được vào các túi, mỗi túi 5 kg thì được 132 túi. Hỏi nếu anh Hồng đóng số hành tím đó vào các túi, mỗi túi 3 kg thì được bao nhiêu túi?</a:t>
            </a:r>
            <a:endParaRPr kumimoji="0" lang="en-US" sz="2800" b="1" i="0" u="none" strike="noStrike" kern="1200" cap="none" spc="0" normalizeH="0" baseline="0" noProof="0" dirty="0">
              <a:ln w="0"/>
              <a:solidFill>
                <a:srgbClr val="4472C4">
                  <a:lumMod val="50000"/>
                </a:srgbClr>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endParaRPr>
          </a:p>
        </p:txBody>
      </p:sp>
      <p:sp>
        <p:nvSpPr>
          <p:cNvPr id="2" name="Oval 1">
            <a:extLst>
              <a:ext uri="{FF2B5EF4-FFF2-40B4-BE49-F238E27FC236}">
                <a16:creationId xmlns:a16="http://schemas.microsoft.com/office/drawing/2014/main" id="{A4CA6532-233F-2EB3-D7E6-BDE5AF2B92CB}"/>
              </a:ext>
            </a:extLst>
          </p:cNvPr>
          <p:cNvSpPr/>
          <p:nvPr/>
        </p:nvSpPr>
        <p:spPr>
          <a:xfrm>
            <a:off x="590550" y="885825"/>
            <a:ext cx="790575" cy="695325"/>
          </a:xfrm>
          <a:prstGeom prst="ellipse">
            <a:avLst/>
          </a:prstGeom>
          <a:solidFill>
            <a:srgbClr val="F883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6</a:t>
            </a:r>
          </a:p>
        </p:txBody>
      </p:sp>
      <p:pic>
        <p:nvPicPr>
          <p:cNvPr id="7" name="Picture 6">
            <a:extLst>
              <a:ext uri="{FF2B5EF4-FFF2-40B4-BE49-F238E27FC236}">
                <a16:creationId xmlns:a16="http://schemas.microsoft.com/office/drawing/2014/main" id="{46D03E31-93BA-CDD3-2229-4B9CD18F8269}"/>
              </a:ext>
            </a:extLst>
          </p:cNvPr>
          <p:cNvPicPr>
            <a:picLocks noChangeAspect="1"/>
          </p:cNvPicPr>
          <p:nvPr/>
        </p:nvPicPr>
        <p:blipFill>
          <a:blip r:embed="rId3"/>
          <a:stretch>
            <a:fillRect/>
          </a:stretch>
        </p:blipFill>
        <p:spPr>
          <a:xfrm>
            <a:off x="7684911" y="2400300"/>
            <a:ext cx="3854626" cy="3428999"/>
          </a:xfrm>
          <a:prstGeom prst="rect">
            <a:avLst/>
          </a:prstGeom>
        </p:spPr>
      </p:pic>
      <p:sp>
        <p:nvSpPr>
          <p:cNvPr id="8" name="TextBox 7">
            <a:extLst>
              <a:ext uri="{FF2B5EF4-FFF2-40B4-BE49-F238E27FC236}">
                <a16:creationId xmlns:a16="http://schemas.microsoft.com/office/drawing/2014/main" id="{24140911-63C8-12AE-B07F-28B38A5E6AA9}"/>
              </a:ext>
            </a:extLst>
          </p:cNvPr>
          <p:cNvSpPr txBox="1"/>
          <p:nvPr/>
        </p:nvSpPr>
        <p:spPr>
          <a:xfrm>
            <a:off x="704850" y="2143125"/>
            <a:ext cx="3724275" cy="1905009"/>
          </a:xfrm>
          <a:prstGeom prst="rect">
            <a:avLst/>
          </a:prstGeom>
          <a:noFill/>
        </p:spPr>
        <p:txBody>
          <a:bodyPr wrap="square" rtlCol="0">
            <a:spAutoFit/>
          </a:bodyPr>
          <a:lstStyle/>
          <a:p>
            <a:pPr marL="0" marR="0" algn="ctr">
              <a:lnSpc>
                <a:spcPct val="120000"/>
              </a:lnSpc>
              <a:spcBef>
                <a:spcPts val="0"/>
              </a:spcBef>
              <a:spcAft>
                <a:spcPts val="0"/>
              </a:spcAft>
            </a:pPr>
            <a:r>
              <a:rPr lang="nl-NL" sz="2000" b="1" dirty="0">
                <a:effectLst/>
                <a:latin typeface="Cambria" panose="02040503050406030204" pitchFamily="18" charset="0"/>
                <a:ea typeface="Cambria" panose="02040503050406030204" pitchFamily="18" charset="0"/>
              </a:rPr>
              <a:t>Tóm tắt:</a:t>
            </a:r>
          </a:p>
          <a:p>
            <a:pPr marL="0" marR="0" algn="just">
              <a:lnSpc>
                <a:spcPct val="120000"/>
              </a:lnSpc>
              <a:spcBef>
                <a:spcPts val="0"/>
              </a:spcBef>
              <a:spcAft>
                <a:spcPts val="0"/>
              </a:spcAft>
            </a:pPr>
            <a:r>
              <a:rPr lang="nl-NL" sz="2000" dirty="0">
                <a:effectLst/>
                <a:latin typeface="Cambria" panose="02040503050406030204" pitchFamily="18" charset="0"/>
                <a:ea typeface="Cambria" panose="02040503050406030204" pitchFamily="18" charset="0"/>
              </a:rPr>
              <a:t>Một túi: 5kg</a:t>
            </a:r>
            <a:endParaRPr lang="en-US" sz="2000" dirty="0">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2000" dirty="0">
                <a:effectLst/>
                <a:latin typeface="Cambria" panose="02040503050406030204" pitchFamily="18" charset="0"/>
                <a:ea typeface="Cambria" panose="02040503050406030204" pitchFamily="18" charset="0"/>
              </a:rPr>
              <a:t>Đóng được: 132 túi </a:t>
            </a:r>
            <a:endParaRPr lang="en-US" sz="2000" dirty="0">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2000" dirty="0">
                <a:effectLst/>
                <a:latin typeface="Cambria" panose="02040503050406030204" pitchFamily="18" charset="0"/>
                <a:ea typeface="Cambria" panose="02040503050406030204" pitchFamily="18" charset="0"/>
              </a:rPr>
              <a:t>Mỗi túi: 3kg</a:t>
            </a:r>
            <a:endParaRPr lang="en-US" sz="2000" dirty="0">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2000" dirty="0">
                <a:effectLst/>
                <a:latin typeface="Cambria" panose="02040503050406030204" pitchFamily="18" charset="0"/>
                <a:ea typeface="Cambria" panose="02040503050406030204" pitchFamily="18" charset="0"/>
              </a:rPr>
              <a:t>Đóng được:....túi?</a:t>
            </a:r>
            <a:endParaRPr lang="en-US" sz="2000" dirty="0">
              <a:effectLst/>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5F7BF357-7990-DE8E-6207-954135E9E05F}"/>
              </a:ext>
            </a:extLst>
          </p:cNvPr>
          <p:cNvSpPr txBox="1"/>
          <p:nvPr/>
        </p:nvSpPr>
        <p:spPr>
          <a:xfrm>
            <a:off x="3048000" y="2895600"/>
            <a:ext cx="4629150" cy="3153877"/>
          </a:xfrm>
          <a:prstGeom prst="rect">
            <a:avLst/>
          </a:prstGeom>
          <a:noFill/>
        </p:spPr>
        <p:txBody>
          <a:bodyPr wrap="square" rtlCol="0">
            <a:spAutoFit/>
          </a:bodyPr>
          <a:lstStyle/>
          <a:p>
            <a:pPr algn="ctr">
              <a:lnSpc>
                <a:spcPct val="120000"/>
              </a:lnSpc>
            </a:pPr>
            <a:r>
              <a:rPr lang="en-US" sz="2400" b="1" dirty="0" err="1">
                <a:solidFill>
                  <a:srgbClr val="FF0000"/>
                </a:solidFill>
                <a:latin typeface="Cambria" panose="02040503050406030204" pitchFamily="18" charset="0"/>
                <a:ea typeface="Cambria" panose="02040503050406030204" pitchFamily="18" charset="0"/>
              </a:rPr>
              <a:t>Bài</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giải</a:t>
            </a:r>
            <a:r>
              <a:rPr lang="en-US" sz="2400" b="1" dirty="0">
                <a:solidFill>
                  <a:srgbClr val="FF0000"/>
                </a:solidFill>
                <a:latin typeface="Cambria" panose="02040503050406030204" pitchFamily="18" charset="0"/>
                <a:ea typeface="Cambria" panose="02040503050406030204" pitchFamily="18" charset="0"/>
              </a:rPr>
              <a:t>:</a:t>
            </a:r>
          </a:p>
          <a:p>
            <a:pPr algn="ctr">
              <a:lnSpc>
                <a:spcPct val="120000"/>
              </a:lnSpc>
            </a:pPr>
            <a:r>
              <a:rPr lang="vi-VN" sz="2400" b="1" dirty="0">
                <a:solidFill>
                  <a:srgbClr val="FF0000"/>
                </a:solidFill>
                <a:latin typeface="Cambria" panose="02040503050406030204" pitchFamily="18" charset="0"/>
                <a:ea typeface="Cambria" panose="02040503050406030204" pitchFamily="18" charset="0"/>
              </a:rPr>
              <a:t>Tổng cân nặng của số hành tím thu hoạch được là:</a:t>
            </a:r>
          </a:p>
          <a:p>
            <a:pPr algn="ctr">
              <a:lnSpc>
                <a:spcPct val="120000"/>
              </a:lnSpc>
            </a:pPr>
            <a:r>
              <a:rPr lang="vi-VN" sz="2400" b="1" dirty="0">
                <a:solidFill>
                  <a:srgbClr val="FF0000"/>
                </a:solidFill>
                <a:latin typeface="Cambria" panose="02040503050406030204" pitchFamily="18" charset="0"/>
                <a:ea typeface="Cambria" panose="02040503050406030204" pitchFamily="18" charset="0"/>
              </a:rPr>
              <a:t> 5 x 132 = 660 (kg)</a:t>
            </a:r>
          </a:p>
          <a:p>
            <a:pPr algn="ctr">
              <a:lnSpc>
                <a:spcPct val="120000"/>
              </a:lnSpc>
            </a:pPr>
            <a:r>
              <a:rPr lang="vi-VN" sz="2400" b="1" dirty="0">
                <a:solidFill>
                  <a:srgbClr val="FF0000"/>
                </a:solidFill>
                <a:latin typeface="Cambria" panose="02040503050406030204" pitchFamily="18" charset="0"/>
                <a:ea typeface="Cambria" panose="02040503050406030204" pitchFamily="18" charset="0"/>
              </a:rPr>
              <a:t>Đóng vào các túi, mỗi túi 3kg thì cần số túi là:</a:t>
            </a:r>
          </a:p>
          <a:p>
            <a:pPr algn="r">
              <a:lnSpc>
                <a:spcPct val="120000"/>
              </a:lnSpc>
            </a:pPr>
            <a:r>
              <a:rPr lang="vi-VN" sz="2400" b="1" dirty="0">
                <a:solidFill>
                  <a:srgbClr val="FF0000"/>
                </a:solidFill>
                <a:latin typeface="Cambria" panose="02040503050406030204" pitchFamily="18" charset="0"/>
                <a:ea typeface="Cambria" panose="02040503050406030204" pitchFamily="18" charset="0"/>
              </a:rPr>
              <a:t>660 : 3 = 220 (túi)</a:t>
            </a:r>
          </a:p>
        </p:txBody>
      </p:sp>
    </p:spTree>
    <p:extLst>
      <p:ext uri="{BB962C8B-B14F-4D97-AF65-F5344CB8AC3E}">
        <p14:creationId xmlns:p14="http://schemas.microsoft.com/office/powerpoint/2010/main" val="3384308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 grpId="0" animBg="1"/>
      <p:bldP spid="8"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D1E8EA2-5531-4F29-BE64-529067DDD55C}"/>
              </a:ext>
            </a:extLst>
          </p:cNvPr>
          <p:cNvSpPr/>
          <p:nvPr/>
        </p:nvSpPr>
        <p:spPr>
          <a:xfrm>
            <a:off x="1352549" y="770188"/>
            <a:ext cx="10210801" cy="1077218"/>
          </a:xfrm>
          <a:prstGeom prst="rect">
            <a:avLst/>
          </a:prstGeom>
          <a:noFill/>
        </p:spPr>
        <p:txBody>
          <a:bodyPr wrap="square" lIns="91440" tIns="45720" rIns="91440" bIns="45720">
            <a:spAutoFit/>
          </a:bodyPr>
          <a:lstStyle/>
          <a:p>
            <a:pPr lvl="0" algn="just">
              <a:defRPr/>
            </a:pPr>
            <a:r>
              <a:rPr lang="vi-VN" sz="32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b) 5 kg hành tím bán với giá 195 000 đồng. Hỏi với cùng giá đó thì 3 kg hành tím có giá bao nhiêu tiền?</a:t>
            </a:r>
            <a:endParaRPr kumimoji="0" lang="en-US" sz="3200" b="1" i="0" u="none" strike="noStrike" kern="1200" cap="none" spc="0" normalizeH="0" baseline="0" noProof="0" dirty="0">
              <a:ln w="0"/>
              <a:solidFill>
                <a:srgbClr val="4472C4">
                  <a:lumMod val="50000"/>
                </a:srgbClr>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sp>
        <p:nvSpPr>
          <p:cNvPr id="2" name="Oval 1">
            <a:extLst>
              <a:ext uri="{FF2B5EF4-FFF2-40B4-BE49-F238E27FC236}">
                <a16:creationId xmlns:a16="http://schemas.microsoft.com/office/drawing/2014/main" id="{A4CA6532-233F-2EB3-D7E6-BDE5AF2B92CB}"/>
              </a:ext>
            </a:extLst>
          </p:cNvPr>
          <p:cNvSpPr/>
          <p:nvPr/>
        </p:nvSpPr>
        <p:spPr>
          <a:xfrm>
            <a:off x="590550" y="885825"/>
            <a:ext cx="790575" cy="695325"/>
          </a:xfrm>
          <a:prstGeom prst="ellipse">
            <a:avLst/>
          </a:prstGeom>
          <a:solidFill>
            <a:srgbClr val="F883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6</a:t>
            </a:r>
          </a:p>
        </p:txBody>
      </p:sp>
      <p:pic>
        <p:nvPicPr>
          <p:cNvPr id="7" name="Picture 6">
            <a:extLst>
              <a:ext uri="{FF2B5EF4-FFF2-40B4-BE49-F238E27FC236}">
                <a16:creationId xmlns:a16="http://schemas.microsoft.com/office/drawing/2014/main" id="{46D03E31-93BA-CDD3-2229-4B9CD18F8269}"/>
              </a:ext>
            </a:extLst>
          </p:cNvPr>
          <p:cNvPicPr>
            <a:picLocks noChangeAspect="1"/>
          </p:cNvPicPr>
          <p:nvPr/>
        </p:nvPicPr>
        <p:blipFill>
          <a:blip r:embed="rId3"/>
          <a:stretch>
            <a:fillRect/>
          </a:stretch>
        </p:blipFill>
        <p:spPr>
          <a:xfrm>
            <a:off x="7684911" y="2400300"/>
            <a:ext cx="3854626" cy="3428999"/>
          </a:xfrm>
          <a:prstGeom prst="rect">
            <a:avLst/>
          </a:prstGeom>
        </p:spPr>
      </p:pic>
      <p:sp>
        <p:nvSpPr>
          <p:cNvPr id="8" name="TextBox 7">
            <a:extLst>
              <a:ext uri="{FF2B5EF4-FFF2-40B4-BE49-F238E27FC236}">
                <a16:creationId xmlns:a16="http://schemas.microsoft.com/office/drawing/2014/main" id="{24140911-63C8-12AE-B07F-28B38A5E6AA9}"/>
              </a:ext>
            </a:extLst>
          </p:cNvPr>
          <p:cNvSpPr txBox="1"/>
          <p:nvPr/>
        </p:nvSpPr>
        <p:spPr>
          <a:xfrm>
            <a:off x="600075" y="1952625"/>
            <a:ext cx="3724275" cy="1381084"/>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nl-NL"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Tóm tắt:</a:t>
            </a:r>
          </a:p>
          <a:p>
            <a:pPr lvl="0" algn="just">
              <a:lnSpc>
                <a:spcPct val="120000"/>
              </a:lnSpc>
            </a:pPr>
            <a:r>
              <a:rPr lang="nl-NL" sz="2400" dirty="0">
                <a:solidFill>
                  <a:prstClr val="black"/>
                </a:solidFill>
                <a:latin typeface="Cambria" panose="02040503050406030204" pitchFamily="18" charset="0"/>
                <a:ea typeface="Cambria" panose="02040503050406030204" pitchFamily="18" charset="0"/>
              </a:rPr>
              <a:t>5kg: 195 000 đồng</a:t>
            </a:r>
          </a:p>
          <a:p>
            <a:pPr lvl="0" algn="just">
              <a:lnSpc>
                <a:spcPct val="120000"/>
              </a:lnSpc>
            </a:pPr>
            <a:r>
              <a:rPr lang="nl-NL" sz="2400" dirty="0">
                <a:solidFill>
                  <a:prstClr val="black"/>
                </a:solidFill>
                <a:latin typeface="Cambria" panose="02040503050406030204" pitchFamily="18" charset="0"/>
                <a:ea typeface="Cambria" panose="02040503050406030204" pitchFamily="18" charset="0"/>
              </a:rPr>
              <a:t>3kg:.....đồng?</a:t>
            </a:r>
          </a:p>
        </p:txBody>
      </p:sp>
      <p:sp>
        <p:nvSpPr>
          <p:cNvPr id="9" name="TextBox 8">
            <a:extLst>
              <a:ext uri="{FF2B5EF4-FFF2-40B4-BE49-F238E27FC236}">
                <a16:creationId xmlns:a16="http://schemas.microsoft.com/office/drawing/2014/main" id="{5F7BF357-7990-DE8E-6207-954135E9E05F}"/>
              </a:ext>
            </a:extLst>
          </p:cNvPr>
          <p:cNvSpPr txBox="1"/>
          <p:nvPr/>
        </p:nvSpPr>
        <p:spPr>
          <a:xfrm>
            <a:off x="2743200" y="2895600"/>
            <a:ext cx="5143500" cy="3153877"/>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Bài</a:t>
            </a:r>
            <a:r>
              <a:rPr kumimoji="0" lang="en-US"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giải</a:t>
            </a:r>
            <a:r>
              <a:rPr kumimoji="0" lang="en-US"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a:t>
            </a:r>
          </a:p>
          <a:p>
            <a:pPr lvl="0" algn="ctr">
              <a:lnSpc>
                <a:spcPct val="120000"/>
              </a:lnSpc>
            </a:pPr>
            <a:r>
              <a:rPr lang="en-US" sz="2400" b="1" dirty="0" err="1">
                <a:solidFill>
                  <a:srgbClr val="FF0000"/>
                </a:solidFill>
                <a:latin typeface="Cambria" panose="02040503050406030204" pitchFamily="18" charset="0"/>
                <a:ea typeface="Cambria" panose="02040503050406030204" pitchFamily="18" charset="0"/>
              </a:rPr>
              <a:t>Giá</a:t>
            </a:r>
            <a:r>
              <a:rPr lang="vi-VN" sz="2400" b="1" dirty="0">
                <a:solidFill>
                  <a:srgbClr val="FF0000"/>
                </a:solidFill>
                <a:latin typeface="Cambria" panose="02040503050406030204" pitchFamily="18" charset="0"/>
                <a:ea typeface="Cambria" panose="02040503050406030204" pitchFamily="18" charset="0"/>
              </a:rPr>
              <a:t> tiền của một kg hành tím là: 195 000 : 5 = 39 000 (đồng)</a:t>
            </a:r>
          </a:p>
          <a:p>
            <a:pPr lvl="0" algn="ctr">
              <a:lnSpc>
                <a:spcPct val="120000"/>
              </a:lnSpc>
            </a:pPr>
            <a:r>
              <a:rPr lang="vi-VN" sz="2400" b="1" dirty="0">
                <a:solidFill>
                  <a:srgbClr val="FF0000"/>
                </a:solidFill>
                <a:latin typeface="Cambria" panose="02040503050406030204" pitchFamily="18" charset="0"/>
                <a:ea typeface="Cambria" panose="02040503050406030204" pitchFamily="18" charset="0"/>
              </a:rPr>
              <a:t>Vậy 3</a:t>
            </a:r>
            <a:r>
              <a:rPr lang="en-US" sz="2400" b="1" dirty="0">
                <a:solidFill>
                  <a:srgbClr val="FF0000"/>
                </a:solidFill>
                <a:latin typeface="Cambria" panose="02040503050406030204" pitchFamily="18" charset="0"/>
                <a:ea typeface="Cambria" panose="02040503050406030204" pitchFamily="18" charset="0"/>
              </a:rPr>
              <a:t> </a:t>
            </a:r>
            <a:r>
              <a:rPr lang="vi-VN" sz="2400" b="1" dirty="0">
                <a:solidFill>
                  <a:srgbClr val="FF0000"/>
                </a:solidFill>
                <a:latin typeface="Cambria" panose="02040503050406030204" pitchFamily="18" charset="0"/>
                <a:ea typeface="Cambria" panose="02040503050406030204" pitchFamily="18" charset="0"/>
              </a:rPr>
              <a:t>kg hành tím có giá tiền là:</a:t>
            </a:r>
          </a:p>
          <a:p>
            <a:pPr lvl="0" algn="ctr">
              <a:lnSpc>
                <a:spcPct val="120000"/>
              </a:lnSpc>
            </a:pPr>
            <a:r>
              <a:rPr lang="vi-VN" sz="2400" b="1" dirty="0">
                <a:solidFill>
                  <a:srgbClr val="FF0000"/>
                </a:solidFill>
                <a:latin typeface="Cambria" panose="02040503050406030204" pitchFamily="18" charset="0"/>
                <a:ea typeface="Cambria" panose="02040503050406030204" pitchFamily="18" charset="0"/>
              </a:rPr>
              <a:t>39 000 x 3 = 117 000 (đồng)</a:t>
            </a:r>
          </a:p>
          <a:p>
            <a:pPr lvl="0" algn="ctr">
              <a:lnSpc>
                <a:spcPct val="120000"/>
              </a:lnSpc>
            </a:pPr>
            <a:r>
              <a:rPr lang="vi-VN" sz="2400" b="1" dirty="0">
                <a:solidFill>
                  <a:srgbClr val="FF0000"/>
                </a:solidFill>
                <a:latin typeface="Cambria" panose="02040503050406030204" pitchFamily="18" charset="0"/>
                <a:ea typeface="Cambria" panose="02040503050406030204" pitchFamily="18" charset="0"/>
              </a:rPr>
              <a:t>         Đáp số: a) 220 túi</a:t>
            </a:r>
          </a:p>
          <a:p>
            <a:pPr lvl="0" algn="ctr">
              <a:lnSpc>
                <a:spcPct val="120000"/>
              </a:lnSpc>
            </a:pPr>
            <a:r>
              <a:rPr lang="vi-VN" sz="2400" b="1" dirty="0">
                <a:solidFill>
                  <a:srgbClr val="FF0000"/>
                </a:solidFill>
                <a:latin typeface="Cambria" panose="02040503050406030204" pitchFamily="18" charset="0"/>
                <a:ea typeface="Cambria" panose="02040503050406030204" pitchFamily="18" charset="0"/>
              </a:rPr>
              <a:t>                     </a:t>
            </a:r>
            <a:r>
              <a:rPr lang="en-US" sz="2400" b="1" dirty="0">
                <a:solidFill>
                  <a:srgbClr val="FF0000"/>
                </a:solidFill>
                <a:latin typeface="Cambria" panose="02040503050406030204" pitchFamily="18" charset="0"/>
                <a:ea typeface="Cambria" panose="02040503050406030204" pitchFamily="18" charset="0"/>
              </a:rPr>
              <a:t>          </a:t>
            </a:r>
            <a:r>
              <a:rPr lang="vi-VN" sz="2400" b="1" dirty="0">
                <a:solidFill>
                  <a:srgbClr val="FF0000"/>
                </a:solidFill>
                <a:latin typeface="Cambria" panose="02040503050406030204" pitchFamily="18" charset="0"/>
                <a:ea typeface="Cambria" panose="02040503050406030204" pitchFamily="18" charset="0"/>
              </a:rPr>
              <a:t> </a:t>
            </a:r>
            <a:r>
              <a:rPr lang="en-US" sz="2400" b="1" dirty="0">
                <a:solidFill>
                  <a:srgbClr val="FF0000"/>
                </a:solidFill>
                <a:latin typeface="Cambria" panose="02040503050406030204" pitchFamily="18" charset="0"/>
                <a:ea typeface="Cambria" panose="02040503050406030204" pitchFamily="18" charset="0"/>
              </a:rPr>
              <a:t>    </a:t>
            </a:r>
            <a:r>
              <a:rPr lang="vi-VN" sz="2400" b="1" dirty="0">
                <a:solidFill>
                  <a:srgbClr val="FF0000"/>
                </a:solidFill>
                <a:latin typeface="Cambria" panose="02040503050406030204" pitchFamily="18" charset="0"/>
                <a:ea typeface="Cambria" panose="02040503050406030204" pitchFamily="18" charset="0"/>
              </a:rPr>
              <a:t>b) 117 000 đồng</a:t>
            </a:r>
          </a:p>
        </p:txBody>
      </p:sp>
    </p:spTree>
    <p:extLst>
      <p:ext uri="{BB962C8B-B14F-4D97-AF65-F5344CB8AC3E}">
        <p14:creationId xmlns:p14="http://schemas.microsoft.com/office/powerpoint/2010/main" val="1606183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 grpId="0" animBg="1"/>
      <p:bldP spid="8"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D1E8EA2-5531-4F29-BE64-529067DDD55C}"/>
              </a:ext>
            </a:extLst>
          </p:cNvPr>
          <p:cNvSpPr/>
          <p:nvPr/>
        </p:nvSpPr>
        <p:spPr>
          <a:xfrm>
            <a:off x="1314449" y="655888"/>
            <a:ext cx="9963151" cy="1815882"/>
          </a:xfrm>
          <a:prstGeom prst="rect">
            <a:avLst/>
          </a:prstGeom>
          <a:noFill/>
        </p:spPr>
        <p:txBody>
          <a:bodyPr wrap="square" lIns="91440" tIns="45720" rIns="91440" bIns="45720">
            <a:spAutoFit/>
          </a:bodyPr>
          <a:lstStyle/>
          <a:p>
            <a:pPr lvl="0" algn="just">
              <a:defRPr/>
            </a:pPr>
            <a:r>
              <a:rPr lang="vi-VN" sz="28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Linh nhìn thấy dòng chữ trong thang máy "Số người tối đa: 12 người. Cân nặng tối đa: 900 kg". Theo em, nếu thang máy đã chở tối đa cân nặng và có 12 người trong thang máy thì cân nặng trung bình của mỗi người là bao nhiêu ki-lô-gam?</a:t>
            </a:r>
            <a:endParaRPr kumimoji="0" lang="en-US" sz="2800" b="1" i="0" u="none" strike="noStrike" kern="1200" cap="none" spc="0" normalizeH="0" baseline="0" noProof="0" dirty="0">
              <a:ln w="0"/>
              <a:solidFill>
                <a:srgbClr val="4472C4">
                  <a:lumMod val="50000"/>
                </a:srgbClr>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endParaRPr>
          </a:p>
        </p:txBody>
      </p:sp>
      <p:sp>
        <p:nvSpPr>
          <p:cNvPr id="2" name="Oval 1">
            <a:extLst>
              <a:ext uri="{FF2B5EF4-FFF2-40B4-BE49-F238E27FC236}">
                <a16:creationId xmlns:a16="http://schemas.microsoft.com/office/drawing/2014/main" id="{A4CA6532-233F-2EB3-D7E6-BDE5AF2B92CB}"/>
              </a:ext>
            </a:extLst>
          </p:cNvPr>
          <p:cNvSpPr/>
          <p:nvPr/>
        </p:nvSpPr>
        <p:spPr>
          <a:xfrm>
            <a:off x="590550" y="885825"/>
            <a:ext cx="790575" cy="695325"/>
          </a:xfrm>
          <a:prstGeom prst="ellipse">
            <a:avLst/>
          </a:prstGeom>
          <a:solidFill>
            <a:srgbClr val="F883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7</a:t>
            </a:r>
          </a:p>
        </p:txBody>
      </p:sp>
      <p:pic>
        <p:nvPicPr>
          <p:cNvPr id="7" name="Picture 6">
            <a:extLst>
              <a:ext uri="{FF2B5EF4-FFF2-40B4-BE49-F238E27FC236}">
                <a16:creationId xmlns:a16="http://schemas.microsoft.com/office/drawing/2014/main" id="{03D20CF2-B7C9-D0AD-9049-0CBD66E23DBB}"/>
              </a:ext>
            </a:extLst>
          </p:cNvPr>
          <p:cNvPicPr>
            <a:picLocks noChangeAspect="1"/>
          </p:cNvPicPr>
          <p:nvPr/>
        </p:nvPicPr>
        <p:blipFill>
          <a:blip r:embed="rId3"/>
          <a:stretch>
            <a:fillRect/>
          </a:stretch>
        </p:blipFill>
        <p:spPr>
          <a:xfrm>
            <a:off x="6762750" y="2496768"/>
            <a:ext cx="4572000" cy="3794494"/>
          </a:xfrm>
          <a:prstGeom prst="rect">
            <a:avLst/>
          </a:prstGeom>
        </p:spPr>
      </p:pic>
      <p:sp>
        <p:nvSpPr>
          <p:cNvPr id="8" name="TextBox 7">
            <a:extLst>
              <a:ext uri="{FF2B5EF4-FFF2-40B4-BE49-F238E27FC236}">
                <a16:creationId xmlns:a16="http://schemas.microsoft.com/office/drawing/2014/main" id="{F7CA2051-8031-3EFB-F9D2-7AD1AD6B8863}"/>
              </a:ext>
            </a:extLst>
          </p:cNvPr>
          <p:cNvSpPr txBox="1"/>
          <p:nvPr/>
        </p:nvSpPr>
        <p:spPr>
          <a:xfrm>
            <a:off x="409575" y="3000375"/>
            <a:ext cx="6467475" cy="2112951"/>
          </a:xfrm>
          <a:prstGeom prst="rect">
            <a:avLst/>
          </a:prstGeom>
          <a:noFill/>
        </p:spPr>
        <p:txBody>
          <a:bodyPr wrap="square" rtlCol="0">
            <a:spAutoFit/>
          </a:bodyPr>
          <a:lstStyle/>
          <a:p>
            <a:pPr lvl="0" algn="ctr">
              <a:lnSpc>
                <a:spcPct val="120000"/>
              </a:lnSpc>
            </a:pPr>
            <a:r>
              <a:rPr lang="vi-VN" sz="2800" b="1">
                <a:solidFill>
                  <a:srgbClr val="FF0000"/>
                </a:solidFill>
                <a:latin typeface="Cambria" panose="02040503050406030204" pitchFamily="18" charset="0"/>
                <a:ea typeface="Cambria" panose="02040503050406030204" pitchFamily="18" charset="0"/>
              </a:rPr>
              <a:t>Bài giải</a:t>
            </a:r>
          </a:p>
          <a:p>
            <a:pPr lvl="0" algn="ctr">
              <a:lnSpc>
                <a:spcPct val="120000"/>
              </a:lnSpc>
            </a:pPr>
            <a:r>
              <a:rPr lang="vi-VN" sz="2800" b="1">
                <a:solidFill>
                  <a:srgbClr val="FF0000"/>
                </a:solidFill>
                <a:latin typeface="Cambria" panose="02040503050406030204" pitchFamily="18" charset="0"/>
                <a:ea typeface="Cambria" panose="02040503050406030204" pitchFamily="18" charset="0"/>
              </a:rPr>
              <a:t>Cân nặng trung bình của mỗi người là:</a:t>
            </a:r>
          </a:p>
          <a:p>
            <a:pPr lvl="0" algn="ctr">
              <a:lnSpc>
                <a:spcPct val="120000"/>
              </a:lnSpc>
            </a:pPr>
            <a:r>
              <a:rPr lang="vi-VN" sz="2800" b="1">
                <a:solidFill>
                  <a:srgbClr val="FF0000"/>
                </a:solidFill>
                <a:latin typeface="Cambria" panose="02040503050406030204" pitchFamily="18" charset="0"/>
                <a:ea typeface="Cambria" panose="02040503050406030204" pitchFamily="18" charset="0"/>
              </a:rPr>
              <a:t>900 : 12 = 75 (kg)</a:t>
            </a:r>
          </a:p>
          <a:p>
            <a:pPr lvl="0" algn="ctr">
              <a:lnSpc>
                <a:spcPct val="120000"/>
              </a:lnSpc>
            </a:pPr>
            <a:r>
              <a:rPr lang="vi-VN" sz="2800" b="1">
                <a:solidFill>
                  <a:srgbClr val="FF0000"/>
                </a:solidFill>
                <a:latin typeface="Cambria" panose="02040503050406030204" pitchFamily="18" charset="0"/>
                <a:ea typeface="Cambria" panose="02040503050406030204" pitchFamily="18" charset="0"/>
              </a:rPr>
              <a:t>                Đáp số: 75 kg</a:t>
            </a:r>
            <a:endParaRPr lang="vi-VN" sz="2800" b="1" dirty="0" err="1">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815415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 grpId="0" animBg="1"/>
      <p:bldP spid="8" grpId="0"/>
    </p:bld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思源黑体 CN Light"/>
        <a:ea typeface=""/>
        <a:cs typeface=""/>
        <a:font script="Jpan" typeface="游ゴシック Light"/>
        <a:font script="Hang" typeface="맑은 고딕"/>
        <a:font script="Hans" typeface="思源黑体 C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思源黑体 CN Light"/>
        <a:ea typeface=""/>
        <a:cs typeface=""/>
        <a:font script="Jpan" typeface="游ゴシック"/>
        <a:font script="Hang" typeface="맑은 고딕"/>
        <a:font script="Hans" typeface="思源黑体 CN Light"/>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88334"/>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TotalTime>
  <Words>485</Words>
  <Application>Microsoft Office PowerPoint</Application>
  <PresentationFormat>Widescreen</PresentationFormat>
  <Paragraphs>57</Paragraphs>
  <Slides>10</Slides>
  <Notes>5</Notes>
  <HiddenSlides>0</HiddenSlides>
  <MMClips>1</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10</vt:i4>
      </vt:variant>
    </vt:vector>
  </HeadingPairs>
  <TitlesOfParts>
    <vt:vector size="18" baseType="lpstr">
      <vt:lpstr>等线</vt:lpstr>
      <vt:lpstr>思源黑体 CN Light</vt:lpstr>
      <vt:lpstr>Arial</vt:lpstr>
      <vt:lpstr>Calibri</vt:lpstr>
      <vt:lpstr>Calibri Light</vt:lpstr>
      <vt:lpstr>Cambria</vt:lpstr>
      <vt:lpstr>2_Office Theme</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18</cp:revision>
  <dcterms:created xsi:type="dcterms:W3CDTF">2023-12-10T03:16:41Z</dcterms:created>
  <dcterms:modified xsi:type="dcterms:W3CDTF">2023-12-10T03:28:19Z</dcterms:modified>
</cp:coreProperties>
</file>