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81" r:id="rId4"/>
    <p:sldId id="269" r:id="rId5"/>
    <p:sldId id="257" r:id="rId6"/>
    <p:sldId id="259" r:id="rId7"/>
    <p:sldId id="297" r:id="rId8"/>
    <p:sldId id="295" r:id="rId9"/>
    <p:sldId id="270" r:id="rId10"/>
    <p:sldId id="276" r:id="rId11"/>
    <p:sldId id="277" r:id="rId12"/>
    <p:sldId id="282" r:id="rId13"/>
    <p:sldId id="278" r:id="rId14"/>
    <p:sldId id="284" r:id="rId15"/>
    <p:sldId id="286" r:id="rId16"/>
    <p:sldId id="287" r:id="rId17"/>
    <p:sldId id="289" r:id="rId18"/>
    <p:sldId id="290" r:id="rId19"/>
    <p:sldId id="291" r:id="rId20"/>
    <p:sldId id="292" r:id="rId21"/>
    <p:sldId id="293" r:id="rId22"/>
    <p:sldId id="298" r:id="rId23"/>
    <p:sldId id="294" r:id="rId2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4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9DD86-05F9-408C-A9E1-E54064E0D262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BAC3-BDEF-45B8-86BD-DB9C100000C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5BAC3-BDEF-45B8-86BD-DB9C100000CA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E522-8216-4C3C-B40C-A0089031FE56}" type="datetimeFigureOut">
              <a:rPr lang="vi-VN" smtClean="0"/>
              <a:pPr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A06-DBC3-4CE9-920A-5CB272FFD9F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huuyenmg98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wnloads\video-1634716578.mp4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wnloads\video-1634716585.mp4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unnam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499"/>
          </a:xfrm>
        </p:spPr>
      </p:pic>
      <p:sp>
        <p:nvSpPr>
          <p:cNvPr id="15" name="TextBox 14"/>
          <p:cNvSpPr txBox="1"/>
          <p:nvPr/>
        </p:nvSpPr>
        <p:spPr>
          <a:xfrm>
            <a:off x="1500166" y="16071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1785932"/>
            <a:ext cx="8072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4"/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4"/>
            <a:endParaRPr lang="en-US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lvl="4"/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CC BY/CC BY-SA</a:t>
            </a:r>
          </a:p>
          <a:p>
            <a:pPr lvl="4"/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/>
              </a:rPr>
              <a:t>thuuyenmg98@gmail.com</a:t>
            </a:r>
            <a:endParaRPr lang="en-US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Giàng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La</a:t>
            </a:r>
          </a:p>
          <a:p>
            <a:pPr lvl="4"/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2021</a:t>
            </a:r>
            <a:endParaRPr lang="vi-VN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143240" y="1000114"/>
            <a:ext cx="32147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0100" y="157161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 descr="6693713_pre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8" name="TextBox 7"/>
          <p:cNvSpPr txBox="1"/>
          <p:nvPr/>
        </p:nvSpPr>
        <p:spPr>
          <a:xfrm>
            <a:off x="3571868" y="251817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Kết luận</a:t>
            </a:r>
            <a:endParaRPr lang="vi-VN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3053957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Trong cuộc sống, ai cũng có công việc của mình và mỗi người cần phải tự làm lấy việc của mình.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14296"/>
            <a:ext cx="3357586" cy="40011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Khám phá kiến thức</a:t>
            </a:r>
            <a:endParaRPr lang="vi-VN" sz="24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ang-xan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428564" y="64828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  <a:latin typeface="+mj-lt"/>
              </a:rPr>
              <a:t>HOẠT ĐỘNG 2</a:t>
            </a:r>
          </a:p>
          <a:p>
            <a:pPr algn="ctr"/>
            <a:r>
              <a:rPr lang="vi-VN" b="1" dirty="0" smtClean="0">
                <a:solidFill>
                  <a:schemeClr val="bg1"/>
                </a:solidFill>
                <a:latin typeface="+mj-lt"/>
              </a:rPr>
              <a:t> TÌM HIỂU THẾ NÀO LÀ TỰ LÀM LẤY VIỆC CỦA MÌNH VÀ LỢI  ÍCH CỦA  TỰ LÀM LẤY VIỆC CỦA MÌNH  </a:t>
            </a:r>
            <a:endParaRPr lang="vi-VN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1678775"/>
            <a:ext cx="8215370" cy="892975"/>
          </a:xfrm>
          <a:prstGeom prst="roundRect">
            <a:avLst/>
          </a:prstGeom>
          <a:solidFill>
            <a:schemeClr val="accent6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Điền những từ: </a:t>
            </a:r>
            <a:r>
              <a:rPr lang="vi-V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 bộ, bản thân, cố gắng, làm phiền, dựa dẫm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vào ô trống trong các câu sau cho thích hợp.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518172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Tự làm lấy việc của  mình là ................... làm lấy công việc của ...................mà không..................vào người khác.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Tự làm lấy việc của mình giúp cho em mau..................và không ...................người khác.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261015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cố gắng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16714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bản thân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6914" y="3167141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dựa dẫm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371475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tiến bộ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425322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  <a:latin typeface="+mj-lt"/>
              </a:rPr>
              <a:t>làm phiền</a:t>
            </a:r>
            <a:endParaRPr lang="vi-VN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267874"/>
            <a:ext cx="2928958" cy="30008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endParaRPr lang="vi-VN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214296"/>
            <a:ext cx="2571768" cy="40011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Khám phá kiến thức</a:t>
            </a:r>
            <a:endParaRPr lang="vi-VN" sz="2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251178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3857620" y="214312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2581260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Tự làm lấy việc của mình là cố gắng làm lấy công việc của bản thân mà không dựa dẫm vào người khác.</a:t>
            </a:r>
          </a:p>
          <a:p>
            <a:pPr algn="just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Tự làm lấy việc của mình sẽ giúp em mau tiến bộ và không làm phiền người khác.</a:t>
            </a:r>
          </a:p>
          <a:p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vi-VN" dirty="0"/>
          </a:p>
        </p:txBody>
      </p:sp>
      <p:pic>
        <p:nvPicPr>
          <p:cNvPr id="4" name="Content Placeholder 3" descr="bang-xan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5143500"/>
          </a:xfrm>
        </p:spPr>
      </p:pic>
      <p:sp>
        <p:nvSpPr>
          <p:cNvPr id="6" name="TextBox 5"/>
          <p:cNvSpPr txBox="1"/>
          <p:nvPr/>
        </p:nvSpPr>
        <p:spPr>
          <a:xfrm>
            <a:off x="1071538" y="428610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vi-V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20" y="928676"/>
            <a:ext cx="8715404" cy="11072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 smtClean="0">
                <a:solidFill>
                  <a:schemeClr val="tx1"/>
                </a:solidFill>
                <a:latin typeface="+mj-lt"/>
              </a:rPr>
              <a:t>Khi Việt đang cắt hoa giấy chuẩn bị cho cuộc thi “Hái hoa dân chủ” tuần tới của lớp thì Dũng đến chơi. Dũng bảo Việt:</a:t>
            </a:r>
          </a:p>
          <a:p>
            <a:pPr algn="just"/>
            <a:r>
              <a:rPr lang="vi-VN" sz="2200" dirty="0" smtClean="0">
                <a:solidFill>
                  <a:schemeClr val="tx1"/>
                </a:solidFill>
                <a:latin typeface="+mj-lt"/>
              </a:rPr>
              <a:t>- Tớ khéo tay, cậu để tớ làm thay cho. Còn cậu giỏi toán thì làm bài hộ tớ.</a:t>
            </a:r>
            <a:endParaRPr lang="vi-VN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357686" y="2143123"/>
            <a:ext cx="4572032" cy="121444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 em là Việt, em có đồng ý với đề nghị của Dũng không? Vì sao?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500826" y="3429006"/>
            <a:ext cx="357190" cy="285752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4572000" y="3696898"/>
            <a:ext cx="4286280" cy="11251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bai-3-trang-11-vbt-dao-duc-3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89544"/>
            <a:ext cx="4000528" cy="2786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214296"/>
            <a:ext cx="2571768" cy="40011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Luyện tập thực hành</a:t>
            </a:r>
            <a:endParaRPr lang="vi-VN" sz="2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0" y="1607337"/>
            <a:ext cx="9144000" cy="3536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vi-VN" dirty="0"/>
          </a:p>
        </p:txBody>
      </p:sp>
      <p:sp>
        <p:nvSpPr>
          <p:cNvPr id="6" name="Rectangle 12"/>
          <p:cNvSpPr>
            <a:spLocks noGrp="1"/>
          </p:cNvSpPr>
          <p:nvPr>
            <p:ph idx="1"/>
          </p:nvPr>
        </p:nvSpPr>
        <p:spPr>
          <a:xfrm>
            <a:off x="0" y="0"/>
            <a:ext cx="9144000" cy="24110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8572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0"/>
            <a:ext cx="4468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flipH="1">
            <a:off x="-1185564" y="3000379"/>
            <a:ext cx="1185564" cy="539135"/>
            <a:chOff x="9540552" y="4420621"/>
            <a:chExt cx="1619672" cy="98206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225136" y="4550747"/>
              <a:ext cx="486610" cy="72882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-1185564" y="4125527"/>
            <a:ext cx="1185564" cy="539135"/>
            <a:chOff x="9540552" y="4420621"/>
            <a:chExt cx="1619672" cy="98206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205427" y="4583280"/>
              <a:ext cx="506319" cy="72882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144000" y="2625329"/>
            <a:ext cx="1275158" cy="579878"/>
            <a:chOff x="9540552" y="4420621"/>
            <a:chExt cx="1619672" cy="98206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175763" y="4602100"/>
              <a:ext cx="452421" cy="67761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44000" y="3804056"/>
            <a:ext cx="1347302" cy="612685"/>
            <a:chOff x="9540552" y="4420621"/>
            <a:chExt cx="1619672" cy="98206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094177" y="4633823"/>
              <a:ext cx="445537" cy="641328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294709"/>
            <a:ext cx="2945423" cy="18487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71737" y="2678907"/>
            <a:ext cx="252413" cy="31968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786314" y="2678907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2089543"/>
            <a:ext cx="465614" cy="3492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000760" y="267890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3" y="803659"/>
            <a:ext cx="1773789" cy="251819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143636" y="25717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428610"/>
            <a:ext cx="3169658" cy="169368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 flipH="1">
            <a:off x="5857884" y="0"/>
            <a:ext cx="1426068" cy="630581"/>
            <a:chOff x="9540552" y="4420621"/>
            <a:chExt cx="1619672" cy="98206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9998370" y="4754364"/>
              <a:ext cx="512762" cy="62312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357158" y="1214428"/>
            <a:ext cx="571504" cy="3214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093 L 1.22639 0.01064 " pathEditMode="relative" rAng="0" ptsTypes="AA">
                                      <p:cBhvr>
                                        <p:cTn id="3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" y="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33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1087 L -1.18386 -0.0037 " pathEditMode="relative" rAng="0" ptsTypes="AA">
                                      <p:cBhvr>
                                        <p:cTn id="35" dur="1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" y="-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37" dur="1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0" y="1607337"/>
            <a:ext cx="9144000" cy="35361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Rectangle 12"/>
          <p:cNvSpPr>
            <a:spLocks noGrp="1"/>
          </p:cNvSpPr>
          <p:nvPr>
            <p:ph idx="1"/>
          </p:nvPr>
        </p:nvSpPr>
        <p:spPr>
          <a:xfrm>
            <a:off x="0" y="0"/>
            <a:ext cx="9144000" cy="24110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8572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0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AutoNum type="alphaUcPeriod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514350" indent="-514350">
              <a:buAutoNum type="alphaUcPeriod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 flipH="1">
            <a:off x="-1185564" y="3000379"/>
            <a:ext cx="1185564" cy="539135"/>
            <a:chOff x="9540552" y="4420621"/>
            <a:chExt cx="1619672" cy="98206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179148" y="4550749"/>
              <a:ext cx="532598" cy="7288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 flipH="1">
            <a:off x="-1185564" y="4125527"/>
            <a:ext cx="1185564" cy="539135"/>
            <a:chOff x="9540552" y="4420621"/>
            <a:chExt cx="1619672" cy="98206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205427" y="4583280"/>
              <a:ext cx="506319" cy="72882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9144000" y="2625329"/>
            <a:ext cx="1275158" cy="579878"/>
            <a:chOff x="9540552" y="4420621"/>
            <a:chExt cx="1619672" cy="98206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175763" y="4602098"/>
              <a:ext cx="452421" cy="67761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36"/>
          <p:cNvGrpSpPr/>
          <p:nvPr/>
        </p:nvGrpSpPr>
        <p:grpSpPr>
          <a:xfrm>
            <a:off x="9144000" y="3804056"/>
            <a:ext cx="1347302" cy="612685"/>
            <a:chOff x="9540552" y="4420621"/>
            <a:chExt cx="1619672" cy="98206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227629" y="4621007"/>
              <a:ext cx="445537" cy="64132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294709"/>
            <a:ext cx="2945423" cy="18487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71737" y="2678907"/>
            <a:ext cx="252413" cy="31968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786314" y="2678907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2035965"/>
            <a:ext cx="465614" cy="3492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000760" y="267890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1" y="803659"/>
            <a:ext cx="1773789" cy="251819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143636" y="25717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342" y="428610"/>
            <a:ext cx="3169658" cy="1693686"/>
          </a:xfrm>
          <a:prstGeom prst="rect">
            <a:avLst/>
          </a:prstGeom>
        </p:spPr>
      </p:pic>
      <p:grpSp>
        <p:nvGrpSpPr>
          <p:cNvPr id="9" name="Group 52"/>
          <p:cNvGrpSpPr/>
          <p:nvPr/>
        </p:nvGrpSpPr>
        <p:grpSpPr>
          <a:xfrm flipH="1">
            <a:off x="6286512" y="0"/>
            <a:ext cx="1426068" cy="630581"/>
            <a:chOff x="9540552" y="4420621"/>
            <a:chExt cx="1619672" cy="98206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9998370" y="4754364"/>
              <a:ext cx="512762" cy="62312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214282" y="857238"/>
            <a:ext cx="571504" cy="3214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9759E-6 L 1.22865 0.00957 " pathEditMode="relative" rAng="0" ptsTypes="AA">
                                      <p:cBhvr>
                                        <p:cTn id="31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" y="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33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1087 L -1.18386 -0.0037 " pathEditMode="relative" rAng="0" ptsTypes="AA">
                                      <p:cBhvr>
                                        <p:cTn id="35" dur="1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" y="-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37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ang-xan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TextBox 5"/>
          <p:cNvSpPr txBox="1"/>
          <p:nvPr/>
        </p:nvSpPr>
        <p:spPr>
          <a:xfrm>
            <a:off x="2857488" y="35717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Ở TRƯỜNG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 descr="unname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803659"/>
            <a:ext cx="4286280" cy="1982405"/>
          </a:xfrm>
          <a:prstGeom prst="rect">
            <a:avLst/>
          </a:prstGeom>
        </p:spPr>
      </p:pic>
      <p:pic>
        <p:nvPicPr>
          <p:cNvPr id="9" name="Picture 8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93221"/>
            <a:ext cx="4000528" cy="1950243"/>
          </a:xfrm>
          <a:prstGeom prst="rect">
            <a:avLst/>
          </a:prstGeom>
        </p:spPr>
      </p:pic>
      <p:pic>
        <p:nvPicPr>
          <p:cNvPr id="10" name="Picture 9" descr="1152020nt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803660"/>
            <a:ext cx="4000528" cy="1982405"/>
          </a:xfrm>
          <a:prstGeom prst="rect">
            <a:avLst/>
          </a:prstGeom>
        </p:spPr>
      </p:pic>
      <p:pic>
        <p:nvPicPr>
          <p:cNvPr id="11" name="Picture 10" descr="unnamed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2893221"/>
            <a:ext cx="4286280" cy="1950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284602"/>
            <a:ext cx="2714644" cy="35832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vi-VN" sz="400" b="1" dirty="0" smtClean="0">
                <a:solidFill>
                  <a:srgbClr val="FFFF00"/>
                </a:solidFill>
                <a:latin typeface="+mj-lt"/>
              </a:rPr>
              <a:t>Vận dụng, trải nghiệm</a:t>
            </a:r>
            <a:endParaRPr lang="vi-VN" sz="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ang-xan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TextBox 5"/>
          <p:cNvSpPr txBox="1"/>
          <p:nvPr/>
        </p:nvSpPr>
        <p:spPr>
          <a:xfrm>
            <a:off x="2857488" y="35604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Ở NHÀ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 descr="unnam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803659"/>
            <a:ext cx="4000528" cy="1982405"/>
          </a:xfrm>
          <a:prstGeom prst="rect">
            <a:avLst/>
          </a:prstGeom>
        </p:spPr>
      </p:pic>
      <p:pic>
        <p:nvPicPr>
          <p:cNvPr id="13" name="Picture 12" descr="dang4-156688985950411034280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803659"/>
            <a:ext cx="4286280" cy="1982405"/>
          </a:xfrm>
          <a:prstGeom prst="rect">
            <a:avLst/>
          </a:prstGeom>
        </p:spPr>
      </p:pic>
      <p:pic>
        <p:nvPicPr>
          <p:cNvPr id="14" name="Picture 13" descr="unnamed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93221"/>
            <a:ext cx="4000528" cy="1928826"/>
          </a:xfrm>
          <a:prstGeom prst="rect">
            <a:avLst/>
          </a:prstGeom>
        </p:spPr>
      </p:pic>
      <p:pic>
        <p:nvPicPr>
          <p:cNvPr id="15" name="Picture 14" descr="7590ef66-14738408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2893221"/>
            <a:ext cx="4286280" cy="1928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7158" y="270088"/>
            <a:ext cx="2500330" cy="40011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vi-VN" sz="400" b="1" dirty="0" smtClean="0">
                <a:solidFill>
                  <a:srgbClr val="FFFF00"/>
                </a:solidFill>
                <a:latin typeface="+mj-lt"/>
              </a:rPr>
              <a:t>Vận dụng, trải nghiệm</a:t>
            </a:r>
            <a:endParaRPr lang="vi-VN" sz="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 descr="bang-xanh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7" name="video-163471657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0232" y="642923"/>
            <a:ext cx="4786346" cy="378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ang-xanh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video-163471658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71670" y="571485"/>
            <a:ext cx="4572032" cy="3857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n3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1214414" y="160718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50018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257175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endParaRPr lang="vi-V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35717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GIÀNG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ang-xan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4" descr="2014121810062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53"/>
            <a:ext cx="4000528" cy="2250282"/>
          </a:xfrm>
          <a:prstGeom prst="rect">
            <a:avLst/>
          </a:prstGeom>
        </p:spPr>
      </p:pic>
      <p:pic>
        <p:nvPicPr>
          <p:cNvPr id="6" name="Picture 5" descr="Anh-12-551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678907"/>
            <a:ext cx="4000528" cy="2150269"/>
          </a:xfrm>
          <a:prstGeom prst="rect">
            <a:avLst/>
          </a:prstGeom>
        </p:spPr>
      </p:pic>
      <p:pic>
        <p:nvPicPr>
          <p:cNvPr id="7" name="Picture 6" descr="1-hoai-thuong-1-1440311905895-14615708175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21453"/>
            <a:ext cx="4286260" cy="2250297"/>
          </a:xfrm>
          <a:prstGeom prst="rect">
            <a:avLst/>
          </a:prstGeom>
        </p:spPr>
      </p:pic>
      <p:pic>
        <p:nvPicPr>
          <p:cNvPr id="8" name="Picture 7" descr="ttxvn_2209_y_juli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2678907"/>
            <a:ext cx="4286280" cy="214314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pngtree-school-season-learning-background-material-seasonlearning-a-cornerlearning-image_672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1000100" y="1017974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thế nào là tự làm lấy việc của mình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1393023"/>
            <a:ext cx="750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Tự làm lấy việc của mình là cố gắng làm lấy công việc của bản thân mà không dựa dẫm vào người khác.</a:t>
            </a:r>
          </a:p>
          <a:p>
            <a:r>
              <a:rPr lang="en-US" dirty="0" smtClean="0"/>
              <a:t> 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221456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264318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Tự làm lấy việc của mình giúp em mau tiến bộ và không làm phiền người khác.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482189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6050" y="1928808"/>
            <a:ext cx="3717621" cy="52322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 descr="hoc-tap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2500298" y="78580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 LIỆU THAM KHẢO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1553759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Sách bài tập Đạo Đức lớp 3</a:t>
            </a:r>
          </a:p>
          <a:p>
            <a:pPr>
              <a:buFont typeface="Arial" charset="0"/>
              <a:buChar char="•"/>
            </a:pP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Sách giáo viên Đạo Đức lớp 3</a:t>
            </a:r>
          </a:p>
          <a:p>
            <a:pPr>
              <a:buFont typeface="Arial" charset="0"/>
              <a:buChar char="•"/>
            </a:pP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Hình ảnh và video trên trang wed:</a:t>
            </a:r>
          </a:p>
          <a:p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Youtobe.com, Google.com</a:t>
            </a: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ang-xan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2643174" y="357172"/>
            <a:ext cx="3929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endParaRPr lang="vi-VN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714362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1071552"/>
            <a:ext cx="7143800" cy="23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hiểu một biểu hiện của tự làm lấy việc của mình.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 động 2: Tìm hiểu thế nào là tự làm lấy việc của mình và lợi ích của tự làm lấy việc của mình.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4357700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+mj-lt"/>
              </a:rPr>
              <a:t>4. Vận dụng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429006"/>
            <a:ext cx="6429420" cy="96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Luyện tập thực hành</a:t>
            </a:r>
          </a:p>
          <a:p>
            <a:pPr>
              <a:lnSpc>
                <a:spcPct val="150000"/>
              </a:lnSpc>
            </a:pP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Xử lí tình huống</a:t>
            </a:r>
            <a:endParaRPr lang="vi-VN" sz="2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 descr="bang-xan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2857488" y="696503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14494"/>
            <a:ext cx="2071702" cy="2143140"/>
          </a:xfrm>
          <a:prstGeom prst="rect">
            <a:avLst/>
          </a:prstGeom>
        </p:spPr>
      </p:pic>
      <p:pic>
        <p:nvPicPr>
          <p:cNvPr id="9" name="Picture 8" descr="BiLu0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714494"/>
            <a:ext cx="2071702" cy="2143140"/>
          </a:xfrm>
          <a:prstGeom prst="rect">
            <a:avLst/>
          </a:prstGeom>
        </p:spPr>
      </p:pic>
      <p:pic>
        <p:nvPicPr>
          <p:cNvPr id="10" name="Picture 9" descr="870_PC_023_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714494"/>
            <a:ext cx="2143140" cy="214314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ai-van-mau-nghi-luan-xa-hoi-ve-tinh-tu-l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0718"/>
            <a:ext cx="8572560" cy="4822065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pngtree-school-season-learning-background-material-seasonlearning-a-cornerlearning-image_672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4" descr="243911894_1239197643210066_921598210274508569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24"/>
            <a:ext cx="2357454" cy="2089562"/>
          </a:xfrm>
          <a:prstGeom prst="rect">
            <a:avLst/>
          </a:prstGeom>
        </p:spPr>
      </p:pic>
      <p:pic>
        <p:nvPicPr>
          <p:cNvPr id="6" name="Picture 5" descr="243930301_4596066883808216_368837542549622308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642924"/>
            <a:ext cx="2500330" cy="2089562"/>
          </a:xfrm>
          <a:prstGeom prst="rect">
            <a:avLst/>
          </a:prstGeom>
        </p:spPr>
      </p:pic>
      <p:pic>
        <p:nvPicPr>
          <p:cNvPr id="7" name="Picture 6" descr="244407166_391123566032665_174308749399361187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642924"/>
            <a:ext cx="2500330" cy="208956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500166" y="2839643"/>
            <a:ext cx="357190" cy="3214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Down Arrow 8"/>
          <p:cNvSpPr/>
          <p:nvPr/>
        </p:nvSpPr>
        <p:spPr>
          <a:xfrm>
            <a:off x="4214810" y="2839643"/>
            <a:ext cx="357190" cy="3214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Down Arrow 9"/>
          <p:cNvSpPr/>
          <p:nvPr/>
        </p:nvSpPr>
        <p:spPr>
          <a:xfrm>
            <a:off x="7000892" y="2839643"/>
            <a:ext cx="357190" cy="3214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571472" y="3214692"/>
            <a:ext cx="2214578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+mj-lt"/>
              </a:rPr>
              <a:t>Mang quần áo bẩn vào chậu</a:t>
            </a:r>
            <a:endParaRPr lang="vi-VN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86116" y="3214692"/>
            <a:ext cx="2214578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 quần áo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00760" y="3214692"/>
            <a:ext cx="2428892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Cất tất vào tủ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57356" y="4143386"/>
            <a:ext cx="5429288" cy="6608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Bạn nhỏ đã biết tự làm lấy việc của mình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_nen_dep_danh_cho_giao_vien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70"/>
            <a:ext cx="9144000" cy="5429270"/>
          </a:xfrm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11095">
            <a:off x="3406539" y="2085570"/>
            <a:ext cx="1698980" cy="2107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8794" y="0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852">
            <a:off x="4307070" y="2156239"/>
            <a:ext cx="1722984" cy="213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 descr="hinh-nen-mam-non_d22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7" name="TextBox 6"/>
          <p:cNvSpPr txBox="1"/>
          <p:nvPr/>
        </p:nvSpPr>
        <p:spPr>
          <a:xfrm>
            <a:off x="2786050" y="214296"/>
            <a:ext cx="3857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714362"/>
            <a:ext cx="6786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tự làm lấy việc của 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	- Hiểu ích lợi của việc tự làm lấy việc của mình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1857370"/>
            <a:ext cx="77153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làm lấy việc của 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Content Placeholder 9" descr="bang-xan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3" name="TextBox 12"/>
          <p:cNvSpPr txBox="1"/>
          <p:nvPr/>
        </p:nvSpPr>
        <p:spPr>
          <a:xfrm>
            <a:off x="214282" y="357172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  <a:latin typeface="+mj-lt"/>
              </a:rPr>
              <a:t>HOẠT ĐỘNG 1</a:t>
            </a:r>
          </a:p>
          <a:p>
            <a:pPr algn="ctr"/>
            <a:r>
              <a:rPr lang="vi-VN" b="1" dirty="0" smtClean="0">
                <a:solidFill>
                  <a:schemeClr val="bg1"/>
                </a:solidFill>
                <a:latin typeface="+mj-lt"/>
              </a:rPr>
              <a:t>TÌM HIỂU MỘT BIỂU HIỆN CỦA TỰ LÀM LẤY VIỆC CỦA MÌNH </a:t>
            </a:r>
            <a:endParaRPr lang="vi-VN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 descr="screenshot-48-15918271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928808"/>
            <a:ext cx="4000528" cy="291852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57158" y="1125130"/>
            <a:ext cx="8286808" cy="69652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 smtClean="0">
                <a:solidFill>
                  <a:schemeClr val="tx1"/>
                </a:solidFill>
                <a:latin typeface="+mj-lt"/>
              </a:rPr>
              <a:t>Gặp bài toán khó, Đại loay hoay mãi chưa giải được. Thấy vậy, An đưa bài giải sẵn cho bạn chép.</a:t>
            </a:r>
            <a:endParaRPr lang="vi-VN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429124" y="1928808"/>
            <a:ext cx="4500594" cy="1017992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 smtClean="0">
                <a:solidFill>
                  <a:schemeClr val="bg1"/>
                </a:solidFill>
                <a:latin typeface="+mj-lt"/>
              </a:rPr>
              <a:t>Nếu là Đại, em sẽ làm gì khi đó? Vì sao?</a:t>
            </a:r>
            <a:endParaRPr lang="vi-VN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429388" y="3107535"/>
            <a:ext cx="500066" cy="3214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4429124" y="3482585"/>
            <a:ext cx="4429156" cy="11787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 smtClean="0">
                <a:solidFill>
                  <a:schemeClr val="tx1"/>
                </a:solidFill>
                <a:latin typeface="+mj-lt"/>
              </a:rPr>
              <a:t>Em sẽ không chép bài bạn An, mà nhờ bạn An hướng dẫn để hiểu hơn, rồi sau đó em sẽ tự làm của mình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214296"/>
            <a:ext cx="2571768" cy="40011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Khám phá kiến thức</a:t>
            </a:r>
            <a:endParaRPr lang="vi-VN" sz="2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801</Words>
  <Application>Microsoft Office PowerPoint</Application>
  <PresentationFormat>On-screen Show (16:9)</PresentationFormat>
  <Paragraphs>117</Paragraphs>
  <Slides>23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www.tinhocsieutoc.com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TIẾN MẠNH</dc:creator>
  <cp:lastModifiedBy>TIẾN MẠNH</cp:lastModifiedBy>
  <cp:revision>149</cp:revision>
  <dcterms:created xsi:type="dcterms:W3CDTF">2021-10-04T01:47:09Z</dcterms:created>
  <dcterms:modified xsi:type="dcterms:W3CDTF">2021-10-24T10:49:53Z</dcterms:modified>
</cp:coreProperties>
</file>