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53" r:id="rId2"/>
    <p:sldId id="568" r:id="rId3"/>
    <p:sldId id="569" r:id="rId4"/>
    <p:sldId id="549" r:id="rId5"/>
    <p:sldId id="548" r:id="rId6"/>
    <p:sldId id="546" r:id="rId7"/>
    <p:sldId id="563" r:id="rId8"/>
    <p:sldId id="564" r:id="rId9"/>
    <p:sldId id="566" r:id="rId10"/>
    <p:sldId id="558" r:id="rId11"/>
    <p:sldId id="559" r:id="rId12"/>
    <p:sldId id="567" r:id="rId13"/>
    <p:sldId id="55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500"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23625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72389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96429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052781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248727"/>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181204"/>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CB75557-E6FB-DC58-EA7D-3D76FC24A5D8}"/>
              </a:ext>
            </a:extLst>
          </p:cNvPr>
          <p:cNvPicPr>
            <a:picLocks noChangeAspect="1"/>
          </p:cNvPicPr>
          <p:nvPr userDrawn="1"/>
        </p:nvPicPr>
        <p:blipFill>
          <a:blip r:embed="rId2"/>
          <a:stretch>
            <a:fillRect/>
          </a:stretch>
        </p:blipFill>
        <p:spPr>
          <a:xfrm>
            <a:off x="2790893" y="7283869"/>
            <a:ext cx="6230652" cy="1054699"/>
          </a:xfrm>
          <a:prstGeom prst="rect">
            <a:avLst/>
          </a:prstGeom>
        </p:spPr>
      </p:pic>
      <p:pic>
        <p:nvPicPr>
          <p:cNvPr id="4" name="Picture 3">
            <a:extLst>
              <a:ext uri="{FF2B5EF4-FFF2-40B4-BE49-F238E27FC236}">
                <a16:creationId xmlns="" xmlns:a16="http://schemas.microsoft.com/office/drawing/2014/main" id="{40286C9A-B839-9C09-7FF8-625225C869DC}"/>
              </a:ext>
            </a:extLst>
          </p:cNvPr>
          <p:cNvPicPr>
            <a:picLocks noChangeAspect="1"/>
          </p:cNvPicPr>
          <p:nvPr userDrawn="1"/>
        </p:nvPicPr>
        <p:blipFill>
          <a:blip r:embed="rId3"/>
          <a:stretch>
            <a:fillRect/>
          </a:stretch>
        </p:blipFill>
        <p:spPr>
          <a:xfrm>
            <a:off x="2010049" y="7101692"/>
            <a:ext cx="958526" cy="1054699"/>
          </a:xfrm>
          <a:prstGeom prst="rect">
            <a:avLst/>
          </a:prstGeom>
        </p:spPr>
      </p:pic>
    </p:spTree>
    <p:extLst>
      <p:ext uri="{BB962C8B-B14F-4D97-AF65-F5344CB8AC3E}">
        <p14:creationId xmlns:p14="http://schemas.microsoft.com/office/powerpoint/2010/main" val="385181971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83086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25977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793410"/>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281443"/>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58370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366424"/>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91812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736557"/>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57291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 xmlns:a16="http://schemas.microsoft.com/office/drawing/2014/main" id="{EBC225F0-2EE7-59A6-3CF1-D43FC3BDEBC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2432130" y="221080"/>
            <a:ext cx="1196140" cy="1196140"/>
          </a:xfrm>
          <a:prstGeom prst="rect">
            <a:avLst/>
          </a:prstGeom>
        </p:spPr>
      </p:pic>
    </p:spTree>
    <p:extLst>
      <p:ext uri="{BB962C8B-B14F-4D97-AF65-F5344CB8AC3E}">
        <p14:creationId xmlns:p14="http://schemas.microsoft.com/office/powerpoint/2010/main" val="3745227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1.png"/><Relationship Id="rId5" Type="http://schemas.microsoft.com/office/2007/relationships/hdphoto" Target="../media/hdphoto3.wdp"/><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18896" y="0"/>
            <a:ext cx="12192000" cy="6858000"/>
          </a:xfrm>
          <a:prstGeom prst="rect">
            <a:avLst/>
          </a:prstGeom>
        </p:spPr>
      </p:pic>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24" name="图片 14">
            <a:extLst>
              <a:ext uri="{FF2B5EF4-FFF2-40B4-BE49-F238E27FC236}">
                <a16:creationId xmlns="" xmlns:a16="http://schemas.microsoft.com/office/drawing/2014/main" id="{3C1F6657-7D1B-4745-8E90-A3FCCEA3A17F}"/>
              </a:ext>
            </a:extLst>
          </p:cNvPr>
          <p:cNvPicPr>
            <a:picLocks noChangeAspect="1"/>
          </p:cNvPicPr>
          <p:nvPr/>
        </p:nvPicPr>
        <p:blipFill rotWithShape="1">
          <a:blip r:embed="rId4">
            <a:extLst>
              <a:ext uri="{28A0092B-C50C-407E-A947-70E740481C1C}">
                <a14:useLocalDpi xmlns:a14="http://schemas.microsoft.com/office/drawing/2010/main" val="0"/>
              </a:ext>
            </a:extLst>
          </a:blip>
          <a:srcRect t="18957"/>
          <a:stretch/>
        </p:blipFill>
        <p:spPr>
          <a:xfrm>
            <a:off x="5400871" y="3619481"/>
            <a:ext cx="5438954" cy="2877709"/>
          </a:xfrm>
          <a:prstGeom prst="rect">
            <a:avLst/>
          </a:prstGeom>
        </p:spPr>
      </p:pic>
      <p:pic>
        <p:nvPicPr>
          <p:cNvPr id="25" name="图片 13">
            <a:extLst>
              <a:ext uri="{FF2B5EF4-FFF2-40B4-BE49-F238E27FC236}">
                <a16:creationId xmlns="" xmlns:a16="http://schemas.microsoft.com/office/drawing/2014/main" id="{8EEEDCCE-D833-4257-A4C1-8D9CCFC7F6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103" y="168526"/>
            <a:ext cx="1028700" cy="1028700"/>
          </a:xfrm>
          <a:prstGeom prst="rect">
            <a:avLst/>
          </a:prstGeom>
        </p:spPr>
      </p:pic>
      <p:pic>
        <p:nvPicPr>
          <p:cNvPr id="30" name="图片 13">
            <a:extLst>
              <a:ext uri="{FF2B5EF4-FFF2-40B4-BE49-F238E27FC236}">
                <a16:creationId xmlns="" xmlns:a16="http://schemas.microsoft.com/office/drawing/2014/main" id="{8EEEDCCE-D833-4257-A4C1-8D9CCFC7F6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9045" y="0"/>
            <a:ext cx="1028700" cy="1028700"/>
          </a:xfrm>
          <a:prstGeom prst="rect">
            <a:avLst/>
          </a:prstGeom>
        </p:spPr>
      </p:pic>
      <p:pic>
        <p:nvPicPr>
          <p:cNvPr id="31" name="图片 16">
            <a:extLst>
              <a:ext uri="{FF2B5EF4-FFF2-40B4-BE49-F238E27FC236}">
                <a16:creationId xmlns="" xmlns:a16="http://schemas.microsoft.com/office/drawing/2014/main" id="{7CC90469-9A72-44C6-B4C7-5B86E3E4C8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1741" y="3193728"/>
            <a:ext cx="771525" cy="771525"/>
          </a:xfrm>
          <a:prstGeom prst="rect">
            <a:avLst/>
          </a:prstGeom>
        </p:spPr>
      </p:pic>
      <p:pic>
        <p:nvPicPr>
          <p:cNvPr id="32" name="图片 23">
            <a:extLst>
              <a:ext uri="{FF2B5EF4-FFF2-40B4-BE49-F238E27FC236}">
                <a16:creationId xmlns="" xmlns:a16="http://schemas.microsoft.com/office/drawing/2014/main" id="{0930D76A-5229-4D3B-A710-F272C77C7B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99833" y="2933169"/>
            <a:ext cx="1123950" cy="847725"/>
          </a:xfrm>
          <a:prstGeom prst="rect">
            <a:avLst/>
          </a:prstGeom>
        </p:spPr>
      </p:pic>
      <p:pic>
        <p:nvPicPr>
          <p:cNvPr id="2" name="Picture 1">
            <a:extLst>
              <a:ext uri="{FF2B5EF4-FFF2-40B4-BE49-F238E27FC236}">
                <a16:creationId xmlns="" xmlns:a16="http://schemas.microsoft.com/office/drawing/2014/main" id="{2967D8A5-DA1B-9263-68F3-43CA167DDB8A}"/>
              </a:ext>
            </a:extLst>
          </p:cNvPr>
          <p:cNvPicPr>
            <a:picLocks noChangeAspect="1"/>
          </p:cNvPicPr>
          <p:nvPr/>
        </p:nvPicPr>
        <p:blipFill>
          <a:blip r:embed="rId8"/>
          <a:stretch>
            <a:fillRect/>
          </a:stretch>
        </p:blipFill>
        <p:spPr>
          <a:xfrm>
            <a:off x="178904" y="1328245"/>
            <a:ext cx="12192000" cy="2034779"/>
          </a:xfrm>
          <a:prstGeom prst="rect">
            <a:avLst/>
          </a:prstGeom>
        </p:spPr>
      </p:pic>
    </p:spTree>
    <p:extLst>
      <p:ext uri="{BB962C8B-B14F-4D97-AF65-F5344CB8AC3E}">
        <p14:creationId xmlns:p14="http://schemas.microsoft.com/office/powerpoint/2010/main" val="163157407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18896" y="0"/>
            <a:ext cx="12192000" cy="6858000"/>
          </a:xfrm>
          <a:prstGeom prst="rect">
            <a:avLst/>
          </a:prstGeom>
        </p:spPr>
      </p:pic>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25" name="图片 13">
            <a:extLst>
              <a:ext uri="{FF2B5EF4-FFF2-40B4-BE49-F238E27FC236}">
                <a16:creationId xmlns="" xmlns:a16="http://schemas.microsoft.com/office/drawing/2014/main" id="{8EEEDCCE-D833-4257-A4C1-8D9CCFC7F6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103" y="168526"/>
            <a:ext cx="1028700" cy="1028700"/>
          </a:xfrm>
          <a:prstGeom prst="rect">
            <a:avLst/>
          </a:prstGeom>
        </p:spPr>
      </p:pic>
      <p:pic>
        <p:nvPicPr>
          <p:cNvPr id="30" name="图片 13">
            <a:extLst>
              <a:ext uri="{FF2B5EF4-FFF2-40B4-BE49-F238E27FC236}">
                <a16:creationId xmlns="" xmlns:a16="http://schemas.microsoft.com/office/drawing/2014/main" id="{8EEEDCCE-D833-4257-A4C1-8D9CCFC7F6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9045" y="0"/>
            <a:ext cx="1028700" cy="1028700"/>
          </a:xfrm>
          <a:prstGeom prst="rect">
            <a:avLst/>
          </a:prstGeom>
        </p:spPr>
      </p:pic>
      <p:pic>
        <p:nvPicPr>
          <p:cNvPr id="31" name="图片 16">
            <a:extLst>
              <a:ext uri="{FF2B5EF4-FFF2-40B4-BE49-F238E27FC236}">
                <a16:creationId xmlns="" xmlns:a16="http://schemas.microsoft.com/office/drawing/2014/main" id="{7CC90469-9A72-44C6-B4C7-5B86E3E4C8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1741" y="3193728"/>
            <a:ext cx="771525" cy="771525"/>
          </a:xfrm>
          <a:prstGeom prst="rect">
            <a:avLst/>
          </a:prstGeom>
        </p:spPr>
      </p:pic>
      <p:pic>
        <p:nvPicPr>
          <p:cNvPr id="32" name="图片 23">
            <a:extLst>
              <a:ext uri="{FF2B5EF4-FFF2-40B4-BE49-F238E27FC236}">
                <a16:creationId xmlns="" xmlns:a16="http://schemas.microsoft.com/office/drawing/2014/main" id="{0930D76A-5229-4D3B-A710-F272C77C7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9833" y="2933169"/>
            <a:ext cx="1123950" cy="847725"/>
          </a:xfrm>
          <a:prstGeom prst="rect">
            <a:avLst/>
          </a:prstGeom>
        </p:spPr>
      </p:pic>
      <p:pic>
        <p:nvPicPr>
          <p:cNvPr id="2" name="Picture 1">
            <a:extLst>
              <a:ext uri="{FF2B5EF4-FFF2-40B4-BE49-F238E27FC236}">
                <a16:creationId xmlns="" xmlns:a16="http://schemas.microsoft.com/office/drawing/2014/main" id="{01BF3DF5-FEA3-106A-46B3-2362FAF89F40}"/>
              </a:ext>
            </a:extLst>
          </p:cNvPr>
          <p:cNvPicPr>
            <a:picLocks noChangeAspect="1"/>
          </p:cNvPicPr>
          <p:nvPr/>
        </p:nvPicPr>
        <p:blipFill>
          <a:blip r:embed="rId7"/>
          <a:stretch>
            <a:fillRect/>
          </a:stretch>
        </p:blipFill>
        <p:spPr>
          <a:xfrm>
            <a:off x="824948" y="1224813"/>
            <a:ext cx="12192000" cy="1923590"/>
          </a:xfrm>
          <a:prstGeom prst="rect">
            <a:avLst/>
          </a:prstGeom>
        </p:spPr>
      </p:pic>
    </p:spTree>
    <p:extLst>
      <p:ext uri="{BB962C8B-B14F-4D97-AF65-F5344CB8AC3E}">
        <p14:creationId xmlns:p14="http://schemas.microsoft.com/office/powerpoint/2010/main" val="54032538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8" name="Picture 7" descr="A picture containing graphical user interface&#10;&#10;Description automatically generated">
            <a:extLst>
              <a:ext uri="{FF2B5EF4-FFF2-40B4-BE49-F238E27FC236}">
                <a16:creationId xmlns="" xmlns:a16="http://schemas.microsoft.com/office/drawing/2014/main" id="{2D713F77-1E58-44A5-8C16-B9F38AD5B15A}"/>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76" b="99273" l="9994" r="89976">
                        <a14:foregroundMark x1="43186" y1="60743" x2="52150" y2="64620"/>
                        <a14:foregroundMark x1="52150" y1="64620" x2="49849" y2="61591"/>
                        <a14:foregroundMark x1="11750" y1="12682" x2="11024" y2="76050"/>
                        <a14:foregroundMark x1="11024" y1="76050" x2="21593" y2="77666"/>
                        <a14:foregroundMark x1="12053" y1="11834" x2="57056" y2="14055"/>
                        <a14:foregroundMark x1="57056" y1="14055" x2="73834" y2="13813"/>
                        <a14:foregroundMark x1="73834" y1="13813" x2="86796" y2="14176"/>
                        <a14:foregroundMark x1="86796" y1="14176" x2="88764" y2="22334"/>
                        <a14:foregroundMark x1="88764" y1="22334" x2="86887" y2="60864"/>
                        <a14:foregroundMark x1="86887" y1="60864" x2="88492" y2="70638"/>
                        <a14:foregroundMark x1="88492" y1="70638" x2="83131" y2="75444"/>
                        <a14:foregroundMark x1="83131" y1="75444" x2="58086" y2="76817"/>
                        <a14:foregroundMark x1="65718" y1="85703" x2="72592" y2="83845"/>
                        <a14:foregroundMark x1="72592" y1="83845" x2="69352" y2="83401"/>
                        <a14:foregroundMark x1="40642" y1="60299" x2="53180" y2="57997"/>
                        <a14:foregroundMark x1="37614" y1="82754" x2="43943" y2="86066"/>
                        <a14:foregroundMark x1="43943" y1="86066" x2="45700" y2="86147"/>
                        <a14:foregroundMark x1="22380" y1="90994" x2="62174" y2="96809"/>
                        <a14:foregroundMark x1="62174" y1="96809" x2="78134" y2="92649"/>
                        <a14:foregroundMark x1="78134" y1="92649" x2="33162" y2="92892"/>
                        <a14:foregroundMark x1="72380" y1="83805" x2="71139" y2="94426"/>
                        <a14:foregroundMark x1="71139" y1="94426" x2="33283" y2="99677"/>
                        <a14:foregroundMark x1="33283" y1="99677" x2="27135" y2="98748"/>
                        <a14:foregroundMark x1="27135" y1="98748" x2="27710" y2="89540"/>
                        <a14:foregroundMark x1="27710" y1="89540" x2="27953" y2="89095"/>
                        <a14:foregroundMark x1="29830" y1="87399" x2="70442" y2="89499"/>
                        <a14:foregroundMark x1="70442" y1="89499" x2="76408" y2="88813"/>
                        <a14:foregroundMark x1="76408" y1="88813" x2="75924" y2="95880"/>
                        <a14:foregroundMark x1="75924" y1="95880" x2="67777" y2="99273"/>
                        <a14:foregroundMark x1="71108" y1="83603" x2="75409" y2="85703"/>
                        <a14:foregroundMark x1="47456" y1="12682" x2="56360" y2="11632"/>
                        <a14:foregroundMark x1="56360" y1="11632" x2="71502" y2="13691"/>
                        <a14:foregroundMark x1="71502" y1="13691" x2="85494" y2="12439"/>
                        <a14:foregroundMark x1="85494" y1="12439" x2="88462" y2="19144"/>
                        <a14:foregroundMark x1="88462" y1="19144" x2="88098" y2="64136"/>
                        <a14:foregroundMark x1="80164" y1="73667" x2="81890" y2="73667"/>
                        <a14:foregroundMark x1="17929" y1="59047" x2="12629" y2="64943"/>
                        <a14:foregroundMark x1="12629" y1="64943" x2="16626" y2="74313"/>
                        <a14:foregroundMark x1="16626" y1="74313" x2="19200" y2="74919"/>
                        <a14:foregroundMark x1="36039" y1="73667" x2="37129" y2="85501"/>
                        <a14:foregroundMark x1="53664" y1="87197" x2="56663" y2="86995"/>
                      </a14:backgroundRemoval>
                    </a14:imgEffect>
                  </a14:imgLayer>
                </a14:imgProps>
              </a:ext>
              <a:ext uri="{28A0092B-C50C-407E-A947-70E740481C1C}">
                <a14:useLocalDpi xmlns:a14="http://schemas.microsoft.com/office/drawing/2010/main" val="0"/>
              </a:ext>
            </a:extLst>
          </a:blip>
          <a:stretch>
            <a:fillRect/>
          </a:stretch>
        </p:blipFill>
        <p:spPr>
          <a:xfrm>
            <a:off x="318948" y="-638629"/>
            <a:ext cx="10915110" cy="7496629"/>
          </a:xfrm>
          <a:prstGeom prst="rect">
            <a:avLst/>
          </a:prstGeom>
        </p:spPr>
      </p:pic>
      <p:pic>
        <p:nvPicPr>
          <p:cNvPr id="2" name="Picture 1">
            <a:extLst>
              <a:ext uri="{FF2B5EF4-FFF2-40B4-BE49-F238E27FC236}">
                <a16:creationId xmlns="" xmlns:a16="http://schemas.microsoft.com/office/drawing/2014/main" id="{12482F77-2D26-D6A8-A141-F128B862B75B}"/>
              </a:ext>
            </a:extLst>
          </p:cNvPr>
          <p:cNvPicPr>
            <a:picLocks noChangeAspect="1"/>
          </p:cNvPicPr>
          <p:nvPr/>
        </p:nvPicPr>
        <p:blipFill>
          <a:blip r:embed="rId6"/>
          <a:stretch>
            <a:fillRect/>
          </a:stretch>
        </p:blipFill>
        <p:spPr>
          <a:xfrm>
            <a:off x="2409134" y="526824"/>
            <a:ext cx="7145131" cy="2280102"/>
          </a:xfrm>
          <a:prstGeom prst="rect">
            <a:avLst/>
          </a:prstGeom>
        </p:spPr>
      </p:pic>
    </p:spTree>
    <p:extLst>
      <p:ext uri="{BB962C8B-B14F-4D97-AF65-F5344CB8AC3E}">
        <p14:creationId xmlns:p14="http://schemas.microsoft.com/office/powerpoint/2010/main" val="2459321364"/>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1539433"/>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1777531" y="5419932"/>
            <a:ext cx="15232283" cy="162136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121922" y="-497417"/>
            <a:ext cx="11921067" cy="1621365"/>
          </a:xfrm>
          <a:prstGeom prst="rect">
            <a:avLst/>
          </a:prstGeom>
        </p:spPr>
      </p:pic>
      <p:sp>
        <p:nvSpPr>
          <p:cNvPr id="7" name="Rectangle: Rounded Corners 6">
            <a:extLst>
              <a:ext uri="{FF2B5EF4-FFF2-40B4-BE49-F238E27FC236}">
                <a16:creationId xmlns="" xmlns:a16="http://schemas.microsoft.com/office/drawing/2014/main" id="{AC79A0AF-AB96-43A8-981A-259C25C7ED82}"/>
              </a:ext>
            </a:extLst>
          </p:cNvPr>
          <p:cNvSpPr/>
          <p:nvPr/>
        </p:nvSpPr>
        <p:spPr>
          <a:xfrm>
            <a:off x="209862" y="449705"/>
            <a:ext cx="11589283" cy="5846164"/>
          </a:xfrm>
          <a:prstGeom prst="roundRect">
            <a:avLst/>
          </a:prstGeom>
          <a:solidFill>
            <a:schemeClr val="bg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white"/>
                </a:solidFill>
                <a:effectLst/>
                <a:uLnTx/>
                <a:uFillTx/>
                <a:latin typeface="Calibri" panose="020F0502020204030204"/>
                <a:ea typeface="+mn-ea"/>
                <a:cs typeface="+mn-cs"/>
              </a:rPr>
              <a:t>Em đã tự làm sản phẩm này như thế nào?</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图片 2">
            <a:extLst>
              <a:ext uri="{FF2B5EF4-FFF2-40B4-BE49-F238E27FC236}">
                <a16:creationId xmlns="" xmlns:a16="http://schemas.microsoft.com/office/drawing/2014/main" id="{A4134408-D22E-FB43-795A-173111EC6B03}"/>
              </a:ext>
            </a:extLst>
          </p:cNvPr>
          <p:cNvPicPr>
            <a:picLocks noChangeAspect="1"/>
          </p:cNvPicPr>
          <p:nvPr/>
        </p:nvPicPr>
        <p:blipFill>
          <a:blip r:embed="rId5" cstate="print">
            <a:extLst>
              <a:ext uri="{28A0092B-C50C-407E-A947-70E740481C1C}">
                <a14:useLocalDpi xmlns:a14="http://schemas.microsoft.com/office/drawing/2010/main" val="0"/>
              </a:ext>
            </a:extLst>
          </a:blip>
          <a:srcRect l="22688" r="22688"/>
          <a:stretch/>
        </p:blipFill>
        <p:spPr>
          <a:xfrm>
            <a:off x="-75369" y="1971675"/>
            <a:ext cx="2601452" cy="4762501"/>
          </a:xfrm>
          <a:prstGeom prst="rect">
            <a:avLst/>
          </a:prstGeom>
        </p:spPr>
      </p:pic>
      <p:sp>
        <p:nvSpPr>
          <p:cNvPr id="10" name="TextBox 9">
            <a:extLst>
              <a:ext uri="{FF2B5EF4-FFF2-40B4-BE49-F238E27FC236}">
                <a16:creationId xmlns="" xmlns:a16="http://schemas.microsoft.com/office/drawing/2014/main" id="{2F3D5542-327A-47F3-7CF0-C677A488E2DB}"/>
              </a:ext>
            </a:extLst>
          </p:cNvPr>
          <p:cNvSpPr txBox="1"/>
          <p:nvPr/>
        </p:nvSpPr>
        <p:spPr>
          <a:xfrm>
            <a:off x="3552825" y="296861"/>
            <a:ext cx="4806315" cy="783193"/>
          </a:xfrm>
          <a:prstGeom prst="roundRect">
            <a:avLst/>
          </a:prstGeom>
          <a:solidFill>
            <a:srgbClr val="FBFBFB"/>
          </a:solidFill>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4472C4"/>
                </a:solidFill>
                <a:latin typeface="Cambria" panose="02040503050406030204" pitchFamily="18" charset="0"/>
                <a:ea typeface="Cambria" panose="02040503050406030204" pitchFamily="18" charset="0"/>
              </a:rPr>
              <a:t>Luật</a:t>
            </a:r>
            <a:r>
              <a:rPr lang="en-US" sz="4000" b="1" dirty="0">
                <a:solidFill>
                  <a:srgbClr val="4472C4"/>
                </a:solidFill>
                <a:latin typeface="Cambria" panose="02040503050406030204" pitchFamily="18" charset="0"/>
                <a:ea typeface="Cambria" panose="02040503050406030204" pitchFamily="18" charset="0"/>
              </a:rPr>
              <a:t> </a:t>
            </a:r>
            <a:r>
              <a:rPr lang="en-US" sz="4000" b="1" dirty="0" err="1">
                <a:solidFill>
                  <a:srgbClr val="4472C4"/>
                </a:solidFill>
                <a:latin typeface="Cambria" panose="02040503050406030204" pitchFamily="18" charset="0"/>
                <a:ea typeface="Cambria" panose="02040503050406030204" pitchFamily="18" charset="0"/>
              </a:rPr>
              <a:t>chơi</a:t>
            </a:r>
            <a:endPar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 xmlns:a16="http://schemas.microsoft.com/office/drawing/2014/main" id="{9085C7F1-B0C4-292D-BB27-36723FEF0982}"/>
              </a:ext>
            </a:extLst>
          </p:cNvPr>
          <p:cNvSpPr txBox="1"/>
          <p:nvPr/>
        </p:nvSpPr>
        <p:spPr>
          <a:xfrm>
            <a:off x="2514600" y="1943100"/>
            <a:ext cx="8810625" cy="3539430"/>
          </a:xfrm>
          <a:prstGeom prst="rect">
            <a:avLst/>
          </a:prstGeom>
          <a:noFill/>
        </p:spPr>
        <p:txBody>
          <a:bodyPr wrap="square" rtlCol="0">
            <a:spAutoFit/>
          </a:bodyPr>
          <a:lstStyle/>
          <a:p>
            <a:pPr marL="457200" indent="-457200" algn="just">
              <a:buFont typeface="Wingdings" panose="05000000000000000000" pitchFamily="2" charset="2"/>
              <a:buChar char="v"/>
            </a:pPr>
            <a:r>
              <a:rPr lang="en-US" sz="3200" b="1" dirty="0">
                <a:solidFill>
                  <a:srgbClr val="FF0000"/>
                </a:solidFill>
                <a:latin typeface="Cambria" panose="02040503050406030204" pitchFamily="18" charset="0"/>
                <a:ea typeface="Cambria" panose="02040503050406030204" pitchFamily="18" charset="0"/>
              </a:rPr>
              <a:t>M</a:t>
            </a:r>
            <a:r>
              <a:rPr lang="vi-VN" sz="3200" b="1" dirty="0">
                <a:solidFill>
                  <a:srgbClr val="FF0000"/>
                </a:solidFill>
                <a:latin typeface="Cambria" panose="02040503050406030204" pitchFamily="18" charset="0"/>
                <a:ea typeface="Cambria" panose="02040503050406030204" pitchFamily="18" charset="0"/>
              </a:rPr>
              <a:t>ỗi nhóm thảo luận và chọn một bạn đại diện lên trước lớp giới thiệu về một sản phẩm tự làm mà em tâm đắc nhất trong tiết học hôm nay. (</a:t>
            </a:r>
            <a:r>
              <a:rPr lang="en-US" sz="3200" b="1" dirty="0">
                <a:solidFill>
                  <a:srgbClr val="FF0000"/>
                </a:solidFill>
                <a:latin typeface="Cambria" panose="02040503050406030204" pitchFamily="18" charset="0"/>
                <a:ea typeface="Cambria" panose="02040503050406030204" pitchFamily="18" charset="0"/>
              </a:rPr>
              <a:t>G</a:t>
            </a:r>
            <a:r>
              <a:rPr lang="vi-VN" sz="3200" b="1" dirty="0">
                <a:solidFill>
                  <a:srgbClr val="FF0000"/>
                </a:solidFill>
                <a:latin typeface="Cambria" panose="02040503050406030204" pitchFamily="18" charset="0"/>
                <a:ea typeface="Cambria" panose="02040503050406030204" pitchFamily="18" charset="0"/>
              </a:rPr>
              <a:t>iới thiệu những nét nổi bật của sản phẩm đó)</a:t>
            </a:r>
            <a:endParaRPr lang="en-US" sz="3200" b="1" dirty="0">
              <a:solidFill>
                <a:srgbClr val="FF0000"/>
              </a:solidFill>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v"/>
            </a:pPr>
            <a:r>
              <a:rPr lang="en-US" sz="3200" b="1" dirty="0">
                <a:solidFill>
                  <a:srgbClr val="FF0000"/>
                </a:solidFill>
                <a:latin typeface="Cambria" panose="02040503050406030204" pitchFamily="18" charset="0"/>
                <a:ea typeface="Cambria" panose="02040503050406030204" pitchFamily="18" charset="0"/>
              </a:rPr>
              <a:t>B</a:t>
            </a:r>
            <a:r>
              <a:rPr lang="vi-VN" sz="3200" b="1" dirty="0">
                <a:solidFill>
                  <a:srgbClr val="FF0000"/>
                </a:solidFill>
                <a:latin typeface="Cambria" panose="02040503050406030204" pitchFamily="18" charset="0"/>
                <a:ea typeface="Cambria" panose="02040503050406030204" pitchFamily="18" charset="0"/>
              </a:rPr>
              <a:t>ạn nào giới thiệu hay, sáng tạo, hấp dẫn, sẽ được chọn giải nhất, nhì, ba,…</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434230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309" y="1229176"/>
            <a:ext cx="12192000" cy="5734051"/>
          </a:xfrm>
          <a:prstGeom prst="rect">
            <a:avLst/>
          </a:prstGeom>
        </p:spPr>
      </p:pic>
      <p:sp>
        <p:nvSpPr>
          <p:cNvPr id="9" name="Rectangle: Rounded Corners 8">
            <a:extLst>
              <a:ext uri="{FF2B5EF4-FFF2-40B4-BE49-F238E27FC236}">
                <a16:creationId xmlns="" xmlns:a16="http://schemas.microsoft.com/office/drawing/2014/main" id="{F19ACEA1-31E6-4C73-535D-43A166638413}"/>
              </a:ext>
            </a:extLst>
          </p:cNvPr>
          <p:cNvSpPr/>
          <p:nvPr/>
        </p:nvSpPr>
        <p:spPr>
          <a:xfrm>
            <a:off x="1294545" y="1894870"/>
            <a:ext cx="10325528" cy="1115030"/>
          </a:xfrm>
          <a:prstGeom prst="roundRect">
            <a:avLst/>
          </a:prstGeom>
          <a:solidFill>
            <a:schemeClr val="accent2">
              <a:lumMod val="20000"/>
              <a:lumOff val="80000"/>
              <a:alpha val="73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 xmlns:a16="http://schemas.microsoft.com/office/drawing/2014/main" id="{AB54A204-7D7D-0A41-99AC-44124F7C1D67}"/>
              </a:ext>
            </a:extLst>
          </p:cNvPr>
          <p:cNvSpPr/>
          <p:nvPr/>
        </p:nvSpPr>
        <p:spPr>
          <a:xfrm>
            <a:off x="1294544" y="3229273"/>
            <a:ext cx="9863191" cy="1409402"/>
          </a:xfrm>
          <a:prstGeom prst="roundRect">
            <a:avLst/>
          </a:prstGeom>
          <a:solidFill>
            <a:schemeClr val="accent2">
              <a:lumMod val="20000"/>
              <a:lumOff val="80000"/>
              <a:alpha val="73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TextBox 11">
            <a:extLst>
              <a:ext uri="{FF2B5EF4-FFF2-40B4-BE49-F238E27FC236}">
                <a16:creationId xmlns="" xmlns:a16="http://schemas.microsoft.com/office/drawing/2014/main" id="{F371D908-0398-3F8A-9B9F-654184C3DC3D}"/>
              </a:ext>
            </a:extLst>
          </p:cNvPr>
          <p:cNvSpPr txBox="1"/>
          <p:nvPr/>
        </p:nvSpPr>
        <p:spPr>
          <a:xfrm>
            <a:off x="1490874" y="1757519"/>
            <a:ext cx="9913820" cy="1200329"/>
          </a:xfrm>
          <a:prstGeom prst="rect">
            <a:avLst/>
          </a:prstGeom>
          <a:noFill/>
        </p:spPr>
        <p:txBody>
          <a:bodyPr wrap="square" rtlCol="0">
            <a:spAutoFit/>
          </a:bodyPr>
          <a:lstStyle/>
          <a:p>
            <a:pPr lvl="0" defTabSz="609585"/>
            <a:r>
              <a:rPr lang="vi-VN" sz="3600" b="1" dirty="0">
                <a:solidFill>
                  <a:srgbClr val="ED7D31">
                    <a:lumMod val="50000"/>
                  </a:srgbClr>
                </a:solidFill>
                <a:latin typeface="Cambria" panose="02040503050406030204" pitchFamily="18" charset="0"/>
                <a:ea typeface="Cambria" panose="02040503050406030204" pitchFamily="18" charset="0"/>
              </a:rPr>
              <a:t>Chia sẻ với người thân về sản phẩm em đã giới thiệu ở hoạt động Nói và nghe.</a:t>
            </a:r>
            <a:endParaRPr kumimoji="0" lang="vi-V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sp>
        <p:nvSpPr>
          <p:cNvPr id="13" name="TextBox 12">
            <a:extLst>
              <a:ext uri="{FF2B5EF4-FFF2-40B4-BE49-F238E27FC236}">
                <a16:creationId xmlns="" xmlns:a16="http://schemas.microsoft.com/office/drawing/2014/main" id="{74F5BF10-75C6-DCB2-8ABE-13C8DB7B1D1D}"/>
              </a:ext>
            </a:extLst>
          </p:cNvPr>
          <p:cNvSpPr txBox="1"/>
          <p:nvPr/>
        </p:nvSpPr>
        <p:spPr>
          <a:xfrm>
            <a:off x="1484016" y="3344644"/>
            <a:ext cx="9673719" cy="1200329"/>
          </a:xfrm>
          <a:prstGeom prst="rect">
            <a:avLst/>
          </a:prstGeom>
          <a:noFill/>
        </p:spPr>
        <p:txBody>
          <a:bodyPr wrap="square" rtlCol="0">
            <a:spAutoFit/>
          </a:bodyPr>
          <a:lstStyle/>
          <a:p>
            <a:pPr lvl="0" defTabSz="609585"/>
            <a:r>
              <a:rPr lang="en-US" sz="3600" b="1" dirty="0" err="1">
                <a:solidFill>
                  <a:srgbClr val="ED7D31">
                    <a:lumMod val="50000"/>
                  </a:srgbClr>
                </a:solidFill>
                <a:latin typeface="Cambria" panose="02040503050406030204" pitchFamily="18" charset="0"/>
                <a:ea typeface="Cambria" panose="02040503050406030204" pitchFamily="18" charset="0"/>
              </a:rPr>
              <a:t>Tìm</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hiểu</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và</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đọc</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sách</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truyện</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về</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các</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phát</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minh</a:t>
            </a:r>
            <a:r>
              <a:rPr lang="en-US" sz="3600" b="1" dirty="0">
                <a:solidFill>
                  <a:srgbClr val="ED7D31">
                    <a:lumMod val="50000"/>
                  </a:srgbClr>
                </a:solidFill>
                <a:latin typeface="Cambria" panose="02040503050406030204" pitchFamily="18" charset="0"/>
                <a:ea typeface="Cambria" panose="02040503050406030204" pitchFamily="18" charset="0"/>
              </a:rPr>
              <a:t> khoa </a:t>
            </a:r>
            <a:r>
              <a:rPr lang="en-US" sz="3600" b="1" dirty="0" err="1">
                <a:solidFill>
                  <a:srgbClr val="ED7D31">
                    <a:lumMod val="50000"/>
                  </a:srgbClr>
                </a:solidFill>
                <a:latin typeface="Cambria" panose="02040503050406030204" pitchFamily="18" charset="0"/>
                <a:ea typeface="Cambria" panose="02040503050406030204" pitchFamily="18" charset="0"/>
              </a:rPr>
              <a:t>học</a:t>
            </a:r>
            <a:r>
              <a:rPr lang="en-US" sz="3600" b="1" dirty="0">
                <a:solidFill>
                  <a:srgbClr val="ED7D31">
                    <a:lumMod val="50000"/>
                  </a:srgbClr>
                </a:solidFill>
                <a:latin typeface="Cambria" panose="02040503050406030204" pitchFamily="18" charset="0"/>
                <a:ea typeface="Cambria" panose="02040503050406030204" pitchFamily="18" charset="0"/>
              </a:rPr>
              <a:t>.</a:t>
            </a:r>
            <a:endParaRPr kumimoji="0" lang="vi-V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 xmlns:a16="http://schemas.microsoft.com/office/drawing/2014/main" id="{D5AED48F-B5C2-0179-B045-2341A42ABEC6}"/>
              </a:ext>
            </a:extLst>
          </p:cNvPr>
          <p:cNvPicPr>
            <a:picLocks noChangeAspect="1"/>
          </p:cNvPicPr>
          <p:nvPr/>
        </p:nvPicPr>
        <p:blipFill>
          <a:blip r:embed="rId6"/>
          <a:stretch>
            <a:fillRect/>
          </a:stretch>
        </p:blipFill>
        <p:spPr>
          <a:xfrm>
            <a:off x="4325233" y="488370"/>
            <a:ext cx="5998984" cy="1652159"/>
          </a:xfrm>
          <a:prstGeom prst="rect">
            <a:avLst/>
          </a:prstGeom>
        </p:spPr>
      </p:pic>
    </p:spTree>
    <p:extLst>
      <p:ext uri="{BB962C8B-B14F-4D97-AF65-F5344CB8AC3E}">
        <p14:creationId xmlns:p14="http://schemas.microsoft.com/office/powerpoint/2010/main" val="3625199533"/>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ua Đèn ông sao truyền thống chơi Trung thu | Ti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438" y="1268744"/>
            <a:ext cx="3941462" cy="394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268866"/>
      </p:ext>
    </p:extLst>
  </p:cSld>
  <p:clrMapOvr>
    <a:masterClrMapping/>
  </p:clrMapOvr>
  <mc:AlternateContent xmlns:mc="http://schemas.openxmlformats.org/markup-compatibility/2006">
    <mc:Choice xmlns:p14="http://schemas.microsoft.com/office/powerpoint/2010/main" Requires="p14">
      <p:transition p14:dur="10">
        <p:push dir="u"/>
      </p:transition>
    </mc:Choice>
    <mc:Fallback>
      <p:transition>
        <p:push dir="u"/>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173571"/>
      </p:ext>
    </p:extLst>
  </p:cSld>
  <p:clrMapOvr>
    <a:masterClrMapping/>
  </p:clrMapOvr>
  <mc:AlternateContent xmlns:mc="http://schemas.openxmlformats.org/markup-compatibility/2006">
    <mc:Choice xmlns:p14="http://schemas.microsoft.com/office/powerpoint/2010/main" Requires="p14">
      <p:transition p14:dur="10">
        <p:push dir="u"/>
      </p:transition>
    </mc:Choice>
    <mc:Fallback>
      <p:transition>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1539433"/>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1777531" y="5419932"/>
            <a:ext cx="15232283" cy="162136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121922" y="-497417"/>
            <a:ext cx="11921067" cy="1621365"/>
          </a:xfrm>
          <a:prstGeom prst="rect">
            <a:avLst/>
          </a:prstGeom>
        </p:spPr>
      </p:pic>
      <p:sp>
        <p:nvSpPr>
          <p:cNvPr id="2" name="Rectangle: Rounded Corners 1">
            <a:extLst>
              <a:ext uri="{FF2B5EF4-FFF2-40B4-BE49-F238E27FC236}">
                <a16:creationId xmlns="" xmlns:a16="http://schemas.microsoft.com/office/drawing/2014/main" id="{9E1F9054-04C0-BF7B-F3CA-F3248E7B1780}"/>
              </a:ext>
            </a:extLst>
          </p:cNvPr>
          <p:cNvSpPr/>
          <p:nvPr/>
        </p:nvSpPr>
        <p:spPr>
          <a:xfrm>
            <a:off x="392855" y="485775"/>
            <a:ext cx="11373541" cy="5744839"/>
          </a:xfrm>
          <a:prstGeom prst="roundRect">
            <a:avLst/>
          </a:prstGeom>
          <a:solidFill>
            <a:schemeClr val="bg1">
              <a:alpha val="49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a:extLst>
              <a:ext uri="{FF2B5EF4-FFF2-40B4-BE49-F238E27FC236}">
                <a16:creationId xmlns="" xmlns:a16="http://schemas.microsoft.com/office/drawing/2014/main" id="{4981C198-CE1E-4BA4-C91C-C11F7083E6CD}"/>
              </a:ext>
            </a:extLst>
          </p:cNvPr>
          <p:cNvSpPr txBox="1"/>
          <p:nvPr/>
        </p:nvSpPr>
        <p:spPr>
          <a:xfrm>
            <a:off x="990447" y="1476565"/>
            <a:ext cx="9155102" cy="2794493"/>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3" name="Picture 12" descr="Shape&#10;&#10;Description automatically generated">
            <a:extLst>
              <a:ext uri="{FF2B5EF4-FFF2-40B4-BE49-F238E27FC236}">
                <a16:creationId xmlns="" xmlns:a16="http://schemas.microsoft.com/office/drawing/2014/main" id="{74F98628-611B-44F8-FC1F-00B8DCF3503E}"/>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1000" l="10000" r="90000">
                        <a14:foregroundMark x1="69000" y1="31500" x2="72250" y2="44250"/>
                        <a14:foregroundMark x1="72250" y1="44250" x2="72250" y2="44250"/>
                        <a14:foregroundMark x1="18500" y1="66750" x2="28500" y2="62500"/>
                        <a14:foregroundMark x1="14250" y1="65500" x2="25750" y2="61750"/>
                        <a14:foregroundMark x1="13750" y1="60250" x2="18750" y2="63000"/>
                        <a14:foregroundMark x1="74500" y1="39500" x2="77250" y2="46000"/>
                        <a14:foregroundMark x1="30250" y1="93000" x2="55250" y2="90750"/>
                        <a14:foregroundMark x1="55250" y1="90750" x2="62750" y2="91000"/>
                      </a14:backgroundRemoval>
                    </a14:imgEffect>
                  </a14:imgLayer>
                </a14:imgProps>
              </a:ext>
              <a:ext uri="{28A0092B-C50C-407E-A947-70E740481C1C}">
                <a14:useLocalDpi xmlns:a14="http://schemas.microsoft.com/office/drawing/2010/main" val="0"/>
              </a:ext>
            </a:extLst>
          </a:blip>
          <a:stretch>
            <a:fillRect/>
          </a:stretch>
        </p:blipFill>
        <p:spPr>
          <a:xfrm rot="534581">
            <a:off x="745275" y="345639"/>
            <a:ext cx="1004552" cy="1004552"/>
          </a:xfrm>
          <a:prstGeom prst="rect">
            <a:avLst/>
          </a:prstGeom>
        </p:spPr>
      </p:pic>
      <p:sp>
        <p:nvSpPr>
          <p:cNvPr id="14" name="TextBox 13">
            <a:extLst>
              <a:ext uri="{FF2B5EF4-FFF2-40B4-BE49-F238E27FC236}">
                <a16:creationId xmlns="" xmlns:a16="http://schemas.microsoft.com/office/drawing/2014/main" id="{170A887D-87D4-AEFA-F3E1-8588E239F178}"/>
              </a:ext>
            </a:extLst>
          </p:cNvPr>
          <p:cNvSpPr txBox="1"/>
          <p:nvPr/>
        </p:nvSpPr>
        <p:spPr>
          <a:xfrm>
            <a:off x="1574873" y="516157"/>
            <a:ext cx="10150748" cy="707886"/>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4000" b="1" noProof="0" dirty="0">
                <a:solidFill>
                  <a:prstClr val="black"/>
                </a:solidFill>
                <a:latin typeface="Cambria" panose="02040503050406030204" pitchFamily="18" charset="0"/>
                <a:ea typeface="Cambria" panose="02040503050406030204" pitchFamily="18" charset="0"/>
              </a:rPr>
              <a:t>CHUẨN BỊ</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 xmlns:a16="http://schemas.microsoft.com/office/drawing/2014/main" id="{8A90F624-9F00-BD7D-88A7-69C391D5A0AE}"/>
              </a:ext>
            </a:extLst>
          </p:cNvPr>
          <p:cNvSpPr txBox="1"/>
          <p:nvPr/>
        </p:nvSpPr>
        <p:spPr>
          <a:xfrm>
            <a:off x="942751" y="1540245"/>
            <a:ext cx="10232420" cy="4031873"/>
          </a:xfrm>
          <a:prstGeom prst="rect">
            <a:avLst/>
          </a:prstGeom>
          <a:noFill/>
        </p:spPr>
        <p:txBody>
          <a:bodyPr wrap="square" rtlCol="0">
            <a:spAutoFit/>
          </a:bodyPr>
          <a:lstStyle/>
          <a:p>
            <a:pPr algn="just"/>
            <a:r>
              <a:rPr lang="vi-VN" sz="3200" b="1" dirty="0">
                <a:solidFill>
                  <a:srgbClr val="00B050"/>
                </a:solidFill>
                <a:latin typeface="Cambria" panose="02040503050406030204" pitchFamily="18" charset="0"/>
                <a:ea typeface="Cambria" panose="02040503050406030204" pitchFamily="18" charset="0"/>
              </a:rPr>
              <a:t>Gợi ý:</a:t>
            </a:r>
          </a:p>
          <a:p>
            <a:pPr marL="457200" indent="-457200" algn="just">
              <a:buFont typeface="Wingdings" panose="05000000000000000000" pitchFamily="2" charset="2"/>
              <a:buChar char="q"/>
            </a:pPr>
            <a:r>
              <a:rPr lang="vi-VN" sz="3200" dirty="0">
                <a:latin typeface="Cambria" panose="02040503050406030204" pitchFamily="18" charset="0"/>
                <a:ea typeface="Cambria" panose="02040503050406030204" pitchFamily="18" charset="0"/>
              </a:rPr>
              <a:t>Có thể giới thiệu về chiếc máy bay, con diều, chiếc đèn ông sao,... hoặc bất kì sản phẩm nào do em tự tay làm ra.</a:t>
            </a:r>
          </a:p>
          <a:p>
            <a:pPr marL="457200" indent="-457200" algn="just">
              <a:buFont typeface="Wingdings" panose="05000000000000000000" pitchFamily="2" charset="2"/>
              <a:buChar char="q"/>
            </a:pPr>
            <a:r>
              <a:rPr lang="vi-VN" sz="3200" dirty="0">
                <a:latin typeface="Cambria" panose="02040503050406030204" pitchFamily="18" charset="0"/>
                <a:ea typeface="Cambria" panose="02040503050406030204" pitchFamily="18" charset="0"/>
              </a:rPr>
              <a:t>Giới thiệu tên gọi, hình dáng, chất liệu, màu sắc, cách làm, điểm đặc biệt nhất của sản phẩm.</a:t>
            </a:r>
          </a:p>
          <a:p>
            <a:pPr marL="457200" indent="-457200" algn="just">
              <a:buFont typeface="Wingdings" panose="05000000000000000000" pitchFamily="2" charset="2"/>
              <a:buChar char="q"/>
            </a:pPr>
            <a:r>
              <a:rPr lang="vi-VN" sz="3200" dirty="0">
                <a:latin typeface="Cambria" panose="02040503050406030204" pitchFamily="18" charset="0"/>
                <a:ea typeface="Cambria" panose="02040503050406030204" pitchFamily="18" charset="0"/>
              </a:rPr>
              <a:t>Kết hợp sử dụng tranh ảnh, vật thật,... để cuốn hút người nghe.</a:t>
            </a:r>
          </a:p>
        </p:txBody>
      </p:sp>
    </p:spTree>
    <p:extLst>
      <p:ext uri="{BB962C8B-B14F-4D97-AF65-F5344CB8AC3E}">
        <p14:creationId xmlns:p14="http://schemas.microsoft.com/office/powerpoint/2010/main" val="27844230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wipe(down)">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wipe(down)">
                                      <p:cBhvr>
                                        <p:cTn id="20" dur="500"/>
                                        <p:tgtEl>
                                          <p:spTgt spid="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wipe(down)">
                                      <p:cBhvr>
                                        <p:cTn id="25" dur="500"/>
                                        <p:tgtEl>
                                          <p:spTgt spid="2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2">
                                            <p:txEl>
                                              <p:pRg st="3" end="3"/>
                                            </p:txEl>
                                          </p:spTgt>
                                        </p:tgtEl>
                                        <p:attrNameLst>
                                          <p:attrName>style.visibility</p:attrName>
                                        </p:attrNameLst>
                                      </p:cBhvr>
                                      <p:to>
                                        <p:strVal val="visible"/>
                                      </p:to>
                                    </p:set>
                                    <p:animEffect transition="in" filter="wipe(down)">
                                      <p:cBhvr>
                                        <p:cTn id="30"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2">
            <a:extLst>
              <a:ext uri="{FF2B5EF4-FFF2-40B4-BE49-F238E27FC236}">
                <a16:creationId xmlns="" xmlns:a16="http://schemas.microsoft.com/office/drawing/2014/main" id="{BA6F67EC-2057-4817-BDA3-1F70A6E205C6}"/>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sp>
        <p:nvSpPr>
          <p:cNvPr id="21" name="Rectangle 20">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picture containing metalware, accessory, chain&#10;&#10;Description automatically generated">
            <a:extLst>
              <a:ext uri="{FF2B5EF4-FFF2-40B4-BE49-F238E27FC236}">
                <a16:creationId xmlns="" xmlns:a16="http://schemas.microsoft.com/office/drawing/2014/main" id="{762DDD84-CF9B-197F-7C6D-7A66195252A5}"/>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984" b="90582" l="6728" r="91221">
                        <a14:foregroundMark x1="12359" y1="56912" x2="17470" y2="54082"/>
                        <a14:foregroundMark x1="17470" y1="54082" x2="24285" y2="59458"/>
                        <a14:foregroundMark x1="77505" y1="57761" x2="82270" y2="54689"/>
                        <a14:foregroundMark x1="82270" y1="54689" x2="88969" y2="55416"/>
                        <a14:foregroundMark x1="88969" y1="55416" x2="91279" y2="57559"/>
                        <a14:foregroundMark x1="6757" y1="67098" x2="6757" y2="75546"/>
                        <a14:foregroundMark x1="6757" y1="75546" x2="6757" y2="75546"/>
                        <a14:foregroundMark x1="24459" y1="68795" x2="27231" y2="75829"/>
                        <a14:foregroundMark x1="27231" y1="75829" x2="27924" y2="80841"/>
                        <a14:foregroundMark x1="20214" y1="85287" x2="19607" y2="88036"/>
                        <a14:foregroundMark x1="80075" y1="83185" x2="80999" y2="90582"/>
                        <a14:foregroundMark x1="80999" y1="90582" x2="80999" y2="90582"/>
                        <a14:foregroundMark x1="85388" y1="81690" x2="84464" y2="88036"/>
                      </a14:backgroundRemoval>
                    </a14:imgEffect>
                  </a14:imgLayer>
                </a14:imgProps>
              </a:ext>
              <a:ext uri="{28A0092B-C50C-407E-A947-70E740481C1C}">
                <a14:useLocalDpi xmlns:a14="http://schemas.microsoft.com/office/drawing/2010/main" val="0"/>
              </a:ext>
            </a:extLst>
          </a:blip>
          <a:stretch>
            <a:fillRect/>
          </a:stretch>
        </p:blipFill>
        <p:spPr>
          <a:xfrm>
            <a:off x="1633803" y="191020"/>
            <a:ext cx="8336149" cy="5955617"/>
          </a:xfrm>
          <a:prstGeom prst="rect">
            <a:avLst/>
          </a:prstGeom>
        </p:spPr>
      </p:pic>
      <p:pic>
        <p:nvPicPr>
          <p:cNvPr id="7" name="图片 4">
            <a:extLst>
              <a:ext uri="{FF2B5EF4-FFF2-40B4-BE49-F238E27FC236}">
                <a16:creationId xmlns="" xmlns:a16="http://schemas.microsoft.com/office/drawing/2014/main" id="{F4EE2D27-0071-4149-B4E6-16E99645E80C}"/>
              </a:ext>
            </a:extLst>
          </p:cNvPr>
          <p:cNvPicPr>
            <a:picLocks noChangeAspect="1"/>
          </p:cNvPicPr>
          <p:nvPr/>
        </p:nvPicPr>
        <p:blipFill rotWithShape="1">
          <a:blip r:embed="rId5">
            <a:extLst>
              <a:ext uri="{28A0092B-C50C-407E-A947-70E740481C1C}">
                <a14:useLocalDpi xmlns:a14="http://schemas.microsoft.com/office/drawing/2010/main" val="0"/>
              </a:ext>
            </a:extLst>
          </a:blip>
          <a:srcRect t="40148"/>
          <a:stretch/>
        </p:blipFill>
        <p:spPr>
          <a:xfrm>
            <a:off x="-1777531" y="5419932"/>
            <a:ext cx="15232283" cy="1621365"/>
          </a:xfrm>
          <a:prstGeom prst="rect">
            <a:avLst/>
          </a:prstGeom>
        </p:spPr>
      </p:pic>
      <p:pic>
        <p:nvPicPr>
          <p:cNvPr id="2" name="Picture 1">
            <a:extLst>
              <a:ext uri="{FF2B5EF4-FFF2-40B4-BE49-F238E27FC236}">
                <a16:creationId xmlns="" xmlns:a16="http://schemas.microsoft.com/office/drawing/2014/main" id="{900F844F-7D91-43D1-06A5-4A18D98C3E49}"/>
              </a:ext>
            </a:extLst>
          </p:cNvPr>
          <p:cNvPicPr>
            <a:picLocks noChangeAspect="1"/>
          </p:cNvPicPr>
          <p:nvPr/>
        </p:nvPicPr>
        <p:blipFill>
          <a:blip r:embed="rId6"/>
          <a:stretch>
            <a:fillRect/>
          </a:stretch>
        </p:blipFill>
        <p:spPr>
          <a:xfrm>
            <a:off x="3053859" y="1482752"/>
            <a:ext cx="5474682" cy="2292295"/>
          </a:xfrm>
          <a:prstGeom prst="rect">
            <a:avLst/>
          </a:prstGeom>
        </p:spPr>
      </p:pic>
    </p:spTree>
    <p:extLst>
      <p:ext uri="{BB962C8B-B14F-4D97-AF65-F5344CB8AC3E}">
        <p14:creationId xmlns:p14="http://schemas.microsoft.com/office/powerpoint/2010/main" val="30782698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8" name="Picture 7" descr="A picture containing graphical user interface&#10;&#10;Description automatically generated">
            <a:extLst>
              <a:ext uri="{FF2B5EF4-FFF2-40B4-BE49-F238E27FC236}">
                <a16:creationId xmlns="" xmlns:a16="http://schemas.microsoft.com/office/drawing/2014/main" id="{2D713F77-1E58-44A5-8C16-B9F38AD5B15A}"/>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76" b="99273" l="9994" r="89976">
                        <a14:foregroundMark x1="43186" y1="60743" x2="52150" y2="64620"/>
                        <a14:foregroundMark x1="52150" y1="64620" x2="49849" y2="61591"/>
                        <a14:foregroundMark x1="11750" y1="12682" x2="11024" y2="76050"/>
                        <a14:foregroundMark x1="11024" y1="76050" x2="21593" y2="77666"/>
                        <a14:foregroundMark x1="12053" y1="11834" x2="57056" y2="14055"/>
                        <a14:foregroundMark x1="57056" y1="14055" x2="73834" y2="13813"/>
                        <a14:foregroundMark x1="73834" y1="13813" x2="86796" y2="14176"/>
                        <a14:foregroundMark x1="86796" y1="14176" x2="88764" y2="22334"/>
                        <a14:foregroundMark x1="88764" y1="22334" x2="86887" y2="60864"/>
                        <a14:foregroundMark x1="86887" y1="60864" x2="88492" y2="70638"/>
                        <a14:foregroundMark x1="88492" y1="70638" x2="83131" y2="75444"/>
                        <a14:foregroundMark x1="83131" y1="75444" x2="58086" y2="76817"/>
                        <a14:foregroundMark x1="65718" y1="85703" x2="72592" y2="83845"/>
                        <a14:foregroundMark x1="72592" y1="83845" x2="69352" y2="83401"/>
                        <a14:foregroundMark x1="40642" y1="60299" x2="53180" y2="57997"/>
                        <a14:foregroundMark x1="37614" y1="82754" x2="43943" y2="86066"/>
                        <a14:foregroundMark x1="43943" y1="86066" x2="45700" y2="86147"/>
                        <a14:foregroundMark x1="22380" y1="90994" x2="62174" y2="96809"/>
                        <a14:foregroundMark x1="62174" y1="96809" x2="78134" y2="92649"/>
                        <a14:foregroundMark x1="78134" y1="92649" x2="33162" y2="92892"/>
                        <a14:foregroundMark x1="72380" y1="83805" x2="71139" y2="94426"/>
                        <a14:foregroundMark x1="71139" y1="94426" x2="33283" y2="99677"/>
                        <a14:foregroundMark x1="33283" y1="99677" x2="27135" y2="98748"/>
                        <a14:foregroundMark x1="27135" y1="98748" x2="27710" y2="89540"/>
                        <a14:foregroundMark x1="27710" y1="89540" x2="27953" y2="89095"/>
                        <a14:foregroundMark x1="29830" y1="87399" x2="70442" y2="89499"/>
                        <a14:foregroundMark x1="70442" y1="89499" x2="76408" y2="88813"/>
                        <a14:foregroundMark x1="76408" y1="88813" x2="75924" y2="95880"/>
                        <a14:foregroundMark x1="75924" y1="95880" x2="67777" y2="99273"/>
                        <a14:foregroundMark x1="71108" y1="83603" x2="75409" y2="85703"/>
                        <a14:foregroundMark x1="47456" y1="12682" x2="56360" y2="11632"/>
                        <a14:foregroundMark x1="56360" y1="11632" x2="71502" y2="13691"/>
                        <a14:foregroundMark x1="71502" y1="13691" x2="85494" y2="12439"/>
                        <a14:foregroundMark x1="85494" y1="12439" x2="88462" y2="19144"/>
                        <a14:foregroundMark x1="88462" y1="19144" x2="88098" y2="64136"/>
                        <a14:foregroundMark x1="80164" y1="73667" x2="81890" y2="73667"/>
                        <a14:foregroundMark x1="17929" y1="59047" x2="12629" y2="64943"/>
                        <a14:foregroundMark x1="12629" y1="64943" x2="16626" y2="74313"/>
                        <a14:foregroundMark x1="16626" y1="74313" x2="19200" y2="74919"/>
                        <a14:foregroundMark x1="36039" y1="73667" x2="37129" y2="85501"/>
                        <a14:foregroundMark x1="53664" y1="87197" x2="56663" y2="86995"/>
                      </a14:backgroundRemoval>
                    </a14:imgEffect>
                  </a14:imgLayer>
                </a14:imgProps>
              </a:ext>
              <a:ext uri="{28A0092B-C50C-407E-A947-70E740481C1C}">
                <a14:useLocalDpi xmlns:a14="http://schemas.microsoft.com/office/drawing/2010/main" val="0"/>
              </a:ext>
            </a:extLst>
          </a:blip>
          <a:stretch>
            <a:fillRect/>
          </a:stretch>
        </p:blipFill>
        <p:spPr>
          <a:xfrm>
            <a:off x="318948" y="-638629"/>
            <a:ext cx="10915110" cy="7496629"/>
          </a:xfrm>
          <a:prstGeom prst="rect">
            <a:avLst/>
          </a:prstGeom>
        </p:spPr>
      </p:pic>
      <p:sp>
        <p:nvSpPr>
          <p:cNvPr id="9" name="TextBox 8">
            <a:extLst>
              <a:ext uri="{FF2B5EF4-FFF2-40B4-BE49-F238E27FC236}">
                <a16:creationId xmlns="" xmlns:a16="http://schemas.microsoft.com/office/drawing/2014/main" id="{5BB68DCC-B8E5-4171-8496-5722230594E0}"/>
              </a:ext>
            </a:extLst>
          </p:cNvPr>
          <p:cNvSpPr txBox="1"/>
          <p:nvPr/>
        </p:nvSpPr>
        <p:spPr>
          <a:xfrm>
            <a:off x="2455937" y="858063"/>
            <a:ext cx="6317281" cy="1862048"/>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2. </a:t>
            </a:r>
            <a:r>
              <a:rPr lang="en-US" sz="11500" b="1" noProof="0" dirty="0" err="1">
                <a:solidFill>
                  <a:srgbClr val="FFFF00"/>
                </a:solidFill>
                <a:latin typeface="Cambria" panose="02040503050406030204" pitchFamily="18" charset="0"/>
                <a:ea typeface="Cambria" panose="02040503050406030204" pitchFamily="18" charset="0"/>
                <a:cs typeface="Arial" panose="020B0604020202020204" pitchFamily="34" charset="0"/>
              </a:rPr>
              <a:t>Nói</a:t>
            </a:r>
            <a:endParaRPr kumimoji="0" lang="vi-VN" sz="115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06201377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1539433"/>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1777531" y="5419932"/>
            <a:ext cx="15232283" cy="162136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121922" y="-497417"/>
            <a:ext cx="11921067" cy="1621365"/>
          </a:xfrm>
          <a:prstGeom prst="rect">
            <a:avLst/>
          </a:prstGeom>
        </p:spPr>
      </p:pic>
      <p:sp>
        <p:nvSpPr>
          <p:cNvPr id="2" name="Rectangle: Rounded Corners 1">
            <a:extLst>
              <a:ext uri="{FF2B5EF4-FFF2-40B4-BE49-F238E27FC236}">
                <a16:creationId xmlns="" xmlns:a16="http://schemas.microsoft.com/office/drawing/2014/main" id="{9E1F9054-04C0-BF7B-F3CA-F3248E7B1780}"/>
              </a:ext>
            </a:extLst>
          </p:cNvPr>
          <p:cNvSpPr/>
          <p:nvPr/>
        </p:nvSpPr>
        <p:spPr>
          <a:xfrm>
            <a:off x="392855" y="539647"/>
            <a:ext cx="11528212" cy="6004234"/>
          </a:xfrm>
          <a:prstGeom prst="roundRect">
            <a:avLst>
              <a:gd name="adj" fmla="val 8256"/>
            </a:avLst>
          </a:prstGeom>
          <a:solidFill>
            <a:schemeClr val="bg1">
              <a:alpha val="49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3" name="Picture 12" descr="Shape&#10;&#10;Description automatically generated">
            <a:extLst>
              <a:ext uri="{FF2B5EF4-FFF2-40B4-BE49-F238E27FC236}">
                <a16:creationId xmlns="" xmlns:a16="http://schemas.microsoft.com/office/drawing/2014/main" id="{512C692D-84AE-359C-52BD-1B987B77E9F5}"/>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1000" l="10000" r="90000">
                        <a14:foregroundMark x1="69000" y1="31500" x2="72250" y2="44250"/>
                        <a14:foregroundMark x1="72250" y1="44250" x2="72250" y2="44250"/>
                        <a14:foregroundMark x1="18500" y1="66750" x2="28500" y2="62500"/>
                        <a14:foregroundMark x1="14250" y1="65500" x2="25750" y2="61750"/>
                        <a14:foregroundMark x1="13750" y1="60250" x2="18750" y2="63000"/>
                        <a14:foregroundMark x1="74500" y1="39500" x2="77250" y2="46000"/>
                        <a14:foregroundMark x1="30250" y1="93000" x2="55250" y2="90750"/>
                        <a14:foregroundMark x1="55250" y1="90750" x2="62750" y2="91000"/>
                      </a14:backgroundRemoval>
                    </a14:imgEffect>
                  </a14:imgLayer>
                </a14:imgProps>
              </a:ext>
              <a:ext uri="{28A0092B-C50C-407E-A947-70E740481C1C}">
                <a14:useLocalDpi xmlns:a14="http://schemas.microsoft.com/office/drawing/2010/main" val="0"/>
              </a:ext>
            </a:extLst>
          </a:blip>
          <a:stretch>
            <a:fillRect/>
          </a:stretch>
        </p:blipFill>
        <p:spPr>
          <a:xfrm rot="534581">
            <a:off x="754800" y="974289"/>
            <a:ext cx="1004552" cy="1004552"/>
          </a:xfrm>
          <a:prstGeom prst="rect">
            <a:avLst/>
          </a:prstGeom>
        </p:spPr>
      </p:pic>
      <p:sp>
        <p:nvSpPr>
          <p:cNvPr id="14" name="TextBox 13">
            <a:extLst>
              <a:ext uri="{FF2B5EF4-FFF2-40B4-BE49-F238E27FC236}">
                <a16:creationId xmlns="" xmlns:a16="http://schemas.microsoft.com/office/drawing/2014/main" id="{AD52724D-9F5F-4550-81F2-A2ECE54D6FA2}"/>
              </a:ext>
            </a:extLst>
          </p:cNvPr>
          <p:cNvSpPr txBox="1"/>
          <p:nvPr/>
        </p:nvSpPr>
        <p:spPr>
          <a:xfrm>
            <a:off x="1698388" y="1096114"/>
            <a:ext cx="10150748" cy="1323439"/>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Theo em, để giới thiệu sản phẩm của mình em sẽ giới thiệu về những đặc điểm nào?</a:t>
            </a:r>
            <a:endParaRPr lang="en-US" sz="4000" b="1" dirty="0" err="1">
              <a:latin typeface="Cambria" panose="02040503050406030204" pitchFamily="18" charset="0"/>
              <a:ea typeface="Cambria" panose="02040503050406030204" pitchFamily="18" charset="0"/>
            </a:endParaRPr>
          </a:p>
        </p:txBody>
      </p:sp>
      <p:sp>
        <p:nvSpPr>
          <p:cNvPr id="15" name="TextBox 14">
            <a:extLst>
              <a:ext uri="{FF2B5EF4-FFF2-40B4-BE49-F238E27FC236}">
                <a16:creationId xmlns="" xmlns:a16="http://schemas.microsoft.com/office/drawing/2014/main" id="{079FAEBD-8335-B5BD-5EEC-3B978526A0A8}"/>
              </a:ext>
            </a:extLst>
          </p:cNvPr>
          <p:cNvSpPr txBox="1"/>
          <p:nvPr/>
        </p:nvSpPr>
        <p:spPr>
          <a:xfrm>
            <a:off x="923925" y="2768623"/>
            <a:ext cx="7013311" cy="2554545"/>
          </a:xfrm>
          <a:prstGeom prst="rect">
            <a:avLst/>
          </a:prstGeom>
          <a:noFill/>
        </p:spPr>
        <p:txBody>
          <a:bodyPr wrap="square" rtlCol="0">
            <a:spAutoFit/>
          </a:bodyPr>
          <a:lstStyle/>
          <a:p>
            <a:pPr algn="just"/>
            <a:r>
              <a:rPr lang="vi-VN" sz="3200" b="1" dirty="0">
                <a:solidFill>
                  <a:srgbClr val="FF0000"/>
                </a:solidFill>
                <a:latin typeface="Cambria" panose="02040503050406030204" pitchFamily="18" charset="0"/>
                <a:ea typeface="Cambria" panose="02040503050406030204" pitchFamily="18" charset="0"/>
              </a:rPr>
              <a:t>Để giới thiệu sản phẩm của mình em sẽ giới thiệu về tên sản phẩm, màu sắc, chất liệu, các bước làm sản phẩm và cả cách chơi của món đồ chơi đó.</a:t>
            </a:r>
          </a:p>
        </p:txBody>
      </p:sp>
      <p:pic>
        <p:nvPicPr>
          <p:cNvPr id="19" name="Picture 18" descr="A picture containing icon&#10;&#10;Description automatically generated">
            <a:extLst>
              <a:ext uri="{FF2B5EF4-FFF2-40B4-BE49-F238E27FC236}">
                <a16:creationId xmlns="" xmlns:a16="http://schemas.microsoft.com/office/drawing/2014/main" id="{5EF80C43-4454-F0C4-EE18-1FF83929C0A3}"/>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9976" b="93619" l="8643" r="90913">
                        <a14:foregroundMark x1="18982" y1="16559" x2="24919" y2="11228"/>
                        <a14:foregroundMark x1="24919" y1="11228" x2="34289" y2="8562"/>
                        <a14:foregroundMark x1="34289" y1="8562" x2="41276" y2="12197"/>
                        <a14:foregroundMark x1="41276" y1="12197" x2="55614" y2="24152"/>
                        <a14:foregroundMark x1="55614" y1="24152" x2="51898" y2="33360"/>
                        <a14:foregroundMark x1="51898" y1="33360" x2="44265" y2="40832"/>
                        <a14:foregroundMark x1="44265" y1="40832" x2="37561" y2="42892"/>
                        <a14:foregroundMark x1="37561" y1="42892" x2="13853" y2="38732"/>
                        <a14:foregroundMark x1="13853" y1="38732" x2="8199" y2="30170"/>
                        <a14:foregroundMark x1="8199" y1="30170" x2="8683" y2="20396"/>
                        <a14:foregroundMark x1="8683" y1="20396" x2="17165" y2="16721"/>
                        <a14:foregroundMark x1="17165" y1="16721" x2="17165" y2="16721"/>
                        <a14:foregroundMark x1="9208" y1="25485" x2="37964" y2="14782"/>
                        <a14:foregroundMark x1="37964" y1="14782" x2="45113" y2="22052"/>
                        <a14:foregroundMark x1="45113" y1="22052" x2="46729" y2="28998"/>
                        <a14:foregroundMark x1="46729" y1="28998" x2="36591" y2="35662"/>
                        <a14:foregroundMark x1="36591" y1="35662" x2="26777" y2="36066"/>
                        <a14:foregroundMark x1="26777" y1="36066" x2="18296" y2="31300"/>
                        <a14:foregroundMark x1="18296" y1="31300" x2="14620" y2="27019"/>
                        <a14:foregroundMark x1="39580" y1="45557" x2="38409" y2="44911"/>
                        <a14:foregroundMark x1="49879" y1="79483" x2="57795" y2="73910"/>
                        <a14:foregroundMark x1="57795" y1="73910" x2="65711" y2="77221"/>
                        <a14:foregroundMark x1="65711" y1="77221" x2="55977" y2="82795"/>
                        <a14:foregroundMark x1="55977" y1="82795" x2="51050" y2="78635"/>
                        <a14:foregroundMark x1="59855" y1="82027" x2="71809" y2="92246"/>
                        <a14:foregroundMark x1="71809" y1="92246" x2="79645" y2="85097"/>
                        <a14:foregroundMark x1="79645" y1="85097" x2="78998" y2="77342"/>
                        <a14:foregroundMark x1="78998" y1="77342" x2="77383" y2="74273"/>
                        <a14:foregroundMark x1="59693" y1="84370" x2="63611" y2="92003"/>
                        <a14:foregroundMark x1="63611" y1="92003" x2="76252" y2="92730"/>
                        <a14:foregroundMark x1="76252" y1="92730" x2="66478" y2="88934"/>
                        <a14:foregroundMark x1="66478" y1="88934" x2="61874" y2="84572"/>
                        <a14:foregroundMark x1="61026" y1="61753" x2="63732" y2="61753"/>
                        <a14:foregroundMark x1="75889" y1="62803" x2="78069" y2="64822"/>
                        <a14:foregroundMark x1="59330" y1="90792" x2="78595" y2="93619"/>
                        <a14:foregroundMark x1="78595" y1="93619" x2="59006" y2="90145"/>
                        <a14:foregroundMark x1="90388" y1="63449" x2="89701" y2="67326"/>
                        <a14:foregroundMark x1="90388" y1="74435" x2="90913" y2="86753"/>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962900" y="2650425"/>
            <a:ext cx="4158842" cy="4158842"/>
          </a:xfrm>
          <a:prstGeom prst="rect">
            <a:avLst/>
          </a:prstGeom>
        </p:spPr>
      </p:pic>
    </p:spTree>
    <p:extLst>
      <p:ext uri="{BB962C8B-B14F-4D97-AF65-F5344CB8AC3E}">
        <p14:creationId xmlns:p14="http://schemas.microsoft.com/office/powerpoint/2010/main" val="2413318608"/>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800" decel="100000"/>
                                        <p:tgtEl>
                                          <p:spTgt spid="15"/>
                                        </p:tgtEl>
                                      </p:cBhvr>
                                    </p:animEffect>
                                    <p:anim calcmode="lin" valueType="num">
                                      <p:cBhvr>
                                        <p:cTn id="8" dur="800" decel="100000" fill="hold"/>
                                        <p:tgtEl>
                                          <p:spTgt spid="15"/>
                                        </p:tgtEl>
                                        <p:attrNameLst>
                                          <p:attrName>style.rotation</p:attrName>
                                        </p:attrNameLst>
                                      </p:cBhvr>
                                      <p:tavLst>
                                        <p:tav tm="0">
                                          <p:val>
                                            <p:fltVal val="-90"/>
                                          </p:val>
                                        </p:tav>
                                        <p:tav tm="100000">
                                          <p:val>
                                            <p:fltVal val="0"/>
                                          </p:val>
                                        </p:tav>
                                      </p:tavLst>
                                    </p:anim>
                                    <p:anim calcmode="lin" valueType="num">
                                      <p:cBhvr>
                                        <p:cTn id="9" dur="800" decel="100000" fill="hold"/>
                                        <p:tgtEl>
                                          <p:spTgt spid="15"/>
                                        </p:tgtEl>
                                        <p:attrNameLst>
                                          <p:attrName>ppt_x</p:attrName>
                                        </p:attrNameLst>
                                      </p:cBhvr>
                                      <p:tavLst>
                                        <p:tav tm="0">
                                          <p:val>
                                            <p:strVal val="#ppt_x+0.4"/>
                                          </p:val>
                                        </p:tav>
                                        <p:tav tm="100000">
                                          <p:val>
                                            <p:strVal val="#ppt_x-0.05"/>
                                          </p:val>
                                        </p:tav>
                                      </p:tavLst>
                                    </p:anim>
                                    <p:anim calcmode="lin" valueType="num">
                                      <p:cBhvr>
                                        <p:cTn id="10" dur="800" decel="100000" fill="hold"/>
                                        <p:tgtEl>
                                          <p:spTgt spid="1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1539433"/>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1777531" y="5419932"/>
            <a:ext cx="15232283" cy="162136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121922" y="-497417"/>
            <a:ext cx="11921067" cy="1621365"/>
          </a:xfrm>
          <a:prstGeom prst="rect">
            <a:avLst/>
          </a:prstGeom>
        </p:spPr>
      </p:pic>
      <p:sp>
        <p:nvSpPr>
          <p:cNvPr id="2" name="Rectangle: Rounded Corners 1">
            <a:extLst>
              <a:ext uri="{FF2B5EF4-FFF2-40B4-BE49-F238E27FC236}">
                <a16:creationId xmlns="" xmlns:a16="http://schemas.microsoft.com/office/drawing/2014/main" id="{9E1F9054-04C0-BF7B-F3CA-F3248E7B1780}"/>
              </a:ext>
            </a:extLst>
          </p:cNvPr>
          <p:cNvSpPr/>
          <p:nvPr/>
        </p:nvSpPr>
        <p:spPr>
          <a:xfrm>
            <a:off x="392855" y="539647"/>
            <a:ext cx="11528212" cy="6004234"/>
          </a:xfrm>
          <a:prstGeom prst="roundRect">
            <a:avLst>
              <a:gd name="adj" fmla="val 8256"/>
            </a:avLst>
          </a:prstGeom>
          <a:solidFill>
            <a:schemeClr val="bg1">
              <a:alpha val="49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 xmlns:a16="http://schemas.microsoft.com/office/drawing/2014/main" id="{AD52724D-9F5F-4550-81F2-A2ECE54D6FA2}"/>
              </a:ext>
            </a:extLst>
          </p:cNvPr>
          <p:cNvSpPr txBox="1"/>
          <p:nvPr/>
        </p:nvSpPr>
        <p:spPr>
          <a:xfrm>
            <a:off x="1698388" y="1096114"/>
            <a:ext cx="1015074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Khi giới thiệu về sản phẩm của mình em cần lưu ý gì?</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5" name="TextBox 14">
            <a:extLst>
              <a:ext uri="{FF2B5EF4-FFF2-40B4-BE49-F238E27FC236}">
                <a16:creationId xmlns="" xmlns:a16="http://schemas.microsoft.com/office/drawing/2014/main" id="{079FAEBD-8335-B5BD-5EEC-3B978526A0A8}"/>
              </a:ext>
            </a:extLst>
          </p:cNvPr>
          <p:cNvSpPr txBox="1"/>
          <p:nvPr/>
        </p:nvSpPr>
        <p:spPr>
          <a:xfrm>
            <a:off x="923925" y="2768623"/>
            <a:ext cx="7013311" cy="1569660"/>
          </a:xfrm>
          <a:prstGeom prst="rect">
            <a:avLst/>
          </a:prstGeom>
          <a:noFill/>
        </p:spPr>
        <p:txBody>
          <a:bodyPr wrap="square" rtlCol="0">
            <a:spAutoFit/>
          </a:bodyPr>
          <a:lstStyle/>
          <a:p>
            <a:pPr lvl="0" algn="just"/>
            <a:r>
              <a:rPr lang="vi-VN" sz="3200" b="1" dirty="0">
                <a:solidFill>
                  <a:srgbClr val="FF0000"/>
                </a:solidFill>
                <a:latin typeface="Cambria" panose="02040503050406030204" pitchFamily="18" charset="0"/>
                <a:ea typeface="Cambria" panose="02040503050406030204" pitchFamily="18" charset="0"/>
              </a:rPr>
              <a:t>Em cần chú ý sử dụng các tính từ, hình ảnh so sánh để làm nổi bật đặc điểm của sản phẩm đó.</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9" name="Picture 18" descr="A picture containing icon&#10;&#10;Description automatically generated">
            <a:extLst>
              <a:ext uri="{FF2B5EF4-FFF2-40B4-BE49-F238E27FC236}">
                <a16:creationId xmlns="" xmlns:a16="http://schemas.microsoft.com/office/drawing/2014/main" id="{5EF80C43-4454-F0C4-EE18-1FF83929C0A3}"/>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76" b="93619" l="8643" r="90913">
                        <a14:foregroundMark x1="18982" y1="16559" x2="24919" y2="11228"/>
                        <a14:foregroundMark x1="24919" y1="11228" x2="34289" y2="8562"/>
                        <a14:foregroundMark x1="34289" y1="8562" x2="41276" y2="12197"/>
                        <a14:foregroundMark x1="41276" y1="12197" x2="55614" y2="24152"/>
                        <a14:foregroundMark x1="55614" y1="24152" x2="51898" y2="33360"/>
                        <a14:foregroundMark x1="51898" y1="33360" x2="44265" y2="40832"/>
                        <a14:foregroundMark x1="44265" y1="40832" x2="37561" y2="42892"/>
                        <a14:foregroundMark x1="37561" y1="42892" x2="13853" y2="38732"/>
                        <a14:foregroundMark x1="13853" y1="38732" x2="8199" y2="30170"/>
                        <a14:foregroundMark x1="8199" y1="30170" x2="8683" y2="20396"/>
                        <a14:foregroundMark x1="8683" y1="20396" x2="17165" y2="16721"/>
                        <a14:foregroundMark x1="17165" y1="16721" x2="17165" y2="16721"/>
                        <a14:foregroundMark x1="9208" y1="25485" x2="37964" y2="14782"/>
                        <a14:foregroundMark x1="37964" y1="14782" x2="45113" y2="22052"/>
                        <a14:foregroundMark x1="45113" y1="22052" x2="46729" y2="28998"/>
                        <a14:foregroundMark x1="46729" y1="28998" x2="36591" y2="35662"/>
                        <a14:foregroundMark x1="36591" y1="35662" x2="26777" y2="36066"/>
                        <a14:foregroundMark x1="26777" y1="36066" x2="18296" y2="31300"/>
                        <a14:foregroundMark x1="18296" y1="31300" x2="14620" y2="27019"/>
                        <a14:foregroundMark x1="39580" y1="45557" x2="38409" y2="44911"/>
                        <a14:foregroundMark x1="49879" y1="79483" x2="57795" y2="73910"/>
                        <a14:foregroundMark x1="57795" y1="73910" x2="65711" y2="77221"/>
                        <a14:foregroundMark x1="65711" y1="77221" x2="55977" y2="82795"/>
                        <a14:foregroundMark x1="55977" y1="82795" x2="51050" y2="78635"/>
                        <a14:foregroundMark x1="59855" y1="82027" x2="71809" y2="92246"/>
                        <a14:foregroundMark x1="71809" y1="92246" x2="79645" y2="85097"/>
                        <a14:foregroundMark x1="79645" y1="85097" x2="78998" y2="77342"/>
                        <a14:foregroundMark x1="78998" y1="77342" x2="77383" y2="74273"/>
                        <a14:foregroundMark x1="59693" y1="84370" x2="63611" y2="92003"/>
                        <a14:foregroundMark x1="63611" y1="92003" x2="76252" y2="92730"/>
                        <a14:foregroundMark x1="76252" y1="92730" x2="66478" y2="88934"/>
                        <a14:foregroundMark x1="66478" y1="88934" x2="61874" y2="84572"/>
                        <a14:foregroundMark x1="61026" y1="61753" x2="63732" y2="61753"/>
                        <a14:foregroundMark x1="75889" y1="62803" x2="78069" y2="64822"/>
                        <a14:foregroundMark x1="59330" y1="90792" x2="78595" y2="93619"/>
                        <a14:foregroundMark x1="78595" y1="93619" x2="59006" y2="90145"/>
                        <a14:foregroundMark x1="90388" y1="63449" x2="89701" y2="67326"/>
                        <a14:foregroundMark x1="90388" y1="74435" x2="90913" y2="86753"/>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962900" y="2650425"/>
            <a:ext cx="4158842" cy="4158842"/>
          </a:xfrm>
          <a:prstGeom prst="rect">
            <a:avLst/>
          </a:prstGeom>
        </p:spPr>
      </p:pic>
      <p:pic>
        <p:nvPicPr>
          <p:cNvPr id="7" name="Hình ảnh 3">
            <a:extLst>
              <a:ext uri="{FF2B5EF4-FFF2-40B4-BE49-F238E27FC236}">
                <a16:creationId xmlns="" xmlns:a16="http://schemas.microsoft.com/office/drawing/2014/main" id="{B594ABA9-25C0-D8C4-B3BF-EAF869DF13F2}"/>
              </a:ext>
            </a:extLst>
          </p:cNvPr>
          <p:cNvPicPr>
            <a:picLocks noChangeAspect="1"/>
          </p:cNvPicPr>
          <p:nvPr/>
        </p:nvPicPr>
        <p:blipFill rotWithShape="1">
          <a:blip r:embed="rId7"/>
          <a:srcRect l="50655" t="3903" r="28184" b="63507"/>
          <a:stretch/>
        </p:blipFill>
        <p:spPr>
          <a:xfrm>
            <a:off x="736981" y="954991"/>
            <a:ext cx="845676" cy="1302425"/>
          </a:xfrm>
          <a:prstGeom prst="roundRect">
            <a:avLst/>
          </a:prstGeom>
        </p:spPr>
      </p:pic>
    </p:spTree>
    <p:extLst>
      <p:ext uri="{BB962C8B-B14F-4D97-AF65-F5344CB8AC3E}">
        <p14:creationId xmlns:p14="http://schemas.microsoft.com/office/powerpoint/2010/main" val="75533970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800" decel="100000"/>
                                        <p:tgtEl>
                                          <p:spTgt spid="15"/>
                                        </p:tgtEl>
                                      </p:cBhvr>
                                    </p:animEffect>
                                    <p:anim calcmode="lin" valueType="num">
                                      <p:cBhvr>
                                        <p:cTn id="8" dur="800" decel="100000" fill="hold"/>
                                        <p:tgtEl>
                                          <p:spTgt spid="15"/>
                                        </p:tgtEl>
                                        <p:attrNameLst>
                                          <p:attrName>style.rotation</p:attrName>
                                        </p:attrNameLst>
                                      </p:cBhvr>
                                      <p:tavLst>
                                        <p:tav tm="0">
                                          <p:val>
                                            <p:fltVal val="-90"/>
                                          </p:val>
                                        </p:tav>
                                        <p:tav tm="100000">
                                          <p:val>
                                            <p:fltVal val="0"/>
                                          </p:val>
                                        </p:tav>
                                      </p:tavLst>
                                    </p:anim>
                                    <p:anim calcmode="lin" valueType="num">
                                      <p:cBhvr>
                                        <p:cTn id="9" dur="800" decel="100000" fill="hold"/>
                                        <p:tgtEl>
                                          <p:spTgt spid="15"/>
                                        </p:tgtEl>
                                        <p:attrNameLst>
                                          <p:attrName>ppt_x</p:attrName>
                                        </p:attrNameLst>
                                      </p:cBhvr>
                                      <p:tavLst>
                                        <p:tav tm="0">
                                          <p:val>
                                            <p:strVal val="#ppt_x+0.4"/>
                                          </p:val>
                                        </p:tav>
                                        <p:tav tm="100000">
                                          <p:val>
                                            <p:strVal val="#ppt_x-0.05"/>
                                          </p:val>
                                        </p:tav>
                                      </p:tavLst>
                                    </p:anim>
                                    <p:anim calcmode="lin" valueType="num">
                                      <p:cBhvr>
                                        <p:cTn id="10" dur="800" decel="100000" fill="hold"/>
                                        <p:tgtEl>
                                          <p:spTgt spid="1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1539433"/>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1777531" y="5419932"/>
            <a:ext cx="15232283" cy="162136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121922" y="-497417"/>
            <a:ext cx="11921067" cy="1621365"/>
          </a:xfrm>
          <a:prstGeom prst="rect">
            <a:avLst/>
          </a:prstGeom>
        </p:spPr>
      </p:pic>
      <p:sp>
        <p:nvSpPr>
          <p:cNvPr id="2" name="Rectangle: Rounded Corners 1">
            <a:extLst>
              <a:ext uri="{FF2B5EF4-FFF2-40B4-BE49-F238E27FC236}">
                <a16:creationId xmlns="" xmlns:a16="http://schemas.microsoft.com/office/drawing/2014/main" id="{9E1F9054-04C0-BF7B-F3CA-F3248E7B1780}"/>
              </a:ext>
            </a:extLst>
          </p:cNvPr>
          <p:cNvSpPr/>
          <p:nvPr/>
        </p:nvSpPr>
        <p:spPr>
          <a:xfrm>
            <a:off x="392855" y="539647"/>
            <a:ext cx="11528212" cy="6004234"/>
          </a:xfrm>
          <a:prstGeom prst="roundRect">
            <a:avLst>
              <a:gd name="adj" fmla="val 8256"/>
            </a:avLst>
          </a:prstGeom>
          <a:solidFill>
            <a:schemeClr val="bg1">
              <a:alpha val="49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8" name="Hình ảnh 22">
            <a:extLst>
              <a:ext uri="{FF2B5EF4-FFF2-40B4-BE49-F238E27FC236}">
                <a16:creationId xmlns="" xmlns:a16="http://schemas.microsoft.com/office/drawing/2014/main" id="{8230D102-A7D2-5044-86C5-23FA7F2BE585}"/>
              </a:ext>
            </a:extLst>
          </p:cNvPr>
          <p:cNvPicPr>
            <a:picLocks noChangeAspect="1"/>
          </p:cNvPicPr>
          <p:nvPr/>
        </p:nvPicPr>
        <p:blipFill rotWithShape="1">
          <a:blip r:embed="rId5"/>
          <a:srcRect l="71687" t="2707" r="6176" b="64704"/>
          <a:stretch/>
        </p:blipFill>
        <p:spPr>
          <a:xfrm>
            <a:off x="1170903" y="601738"/>
            <a:ext cx="869819" cy="1186611"/>
          </a:xfrm>
          <a:prstGeom prst="rect">
            <a:avLst/>
          </a:prstGeom>
        </p:spPr>
      </p:pic>
      <p:sp>
        <p:nvSpPr>
          <p:cNvPr id="9" name="TextBox 8">
            <a:extLst>
              <a:ext uri="{FF2B5EF4-FFF2-40B4-BE49-F238E27FC236}">
                <a16:creationId xmlns="" xmlns:a16="http://schemas.microsoft.com/office/drawing/2014/main" id="{ABD9AA51-911F-5744-54C0-05CE9DC234A4}"/>
              </a:ext>
            </a:extLst>
          </p:cNvPr>
          <p:cNvSpPr txBox="1"/>
          <p:nvPr/>
        </p:nvSpPr>
        <p:spPr>
          <a:xfrm>
            <a:off x="1831738" y="972289"/>
            <a:ext cx="1015074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TRAO ĐỔI, GÓP Ý</a:t>
            </a:r>
          </a:p>
        </p:txBody>
      </p:sp>
      <p:grpSp>
        <p:nvGrpSpPr>
          <p:cNvPr id="10" name="Group 9">
            <a:extLst>
              <a:ext uri="{FF2B5EF4-FFF2-40B4-BE49-F238E27FC236}">
                <a16:creationId xmlns="" xmlns:a16="http://schemas.microsoft.com/office/drawing/2014/main" id="{C80CA9DA-3F6F-FA84-85A9-A5EBCDE1EF4C}"/>
              </a:ext>
            </a:extLst>
          </p:cNvPr>
          <p:cNvGrpSpPr/>
          <p:nvPr/>
        </p:nvGrpSpPr>
        <p:grpSpPr>
          <a:xfrm>
            <a:off x="892354" y="3551275"/>
            <a:ext cx="4370762" cy="2382166"/>
            <a:chOff x="892354" y="3758439"/>
            <a:chExt cx="4278451" cy="2175001"/>
          </a:xfrm>
        </p:grpSpPr>
        <p:pic>
          <p:nvPicPr>
            <p:cNvPr id="11" name="Picture 9">
              <a:extLst>
                <a:ext uri="{FF2B5EF4-FFF2-40B4-BE49-F238E27FC236}">
                  <a16:creationId xmlns="" xmlns:a16="http://schemas.microsoft.com/office/drawing/2014/main" id="{16A4A3C6-124C-383C-620B-49774B467BE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11">
              <a:extLst>
                <a:ext uri="{FF2B5EF4-FFF2-40B4-BE49-F238E27FC236}">
                  <a16:creationId xmlns="" xmlns:a16="http://schemas.microsoft.com/office/drawing/2014/main" id="{A780981E-1C2F-8704-C4B0-B1EEC61B8871}"/>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grpSp>
        <p:nvGrpSpPr>
          <p:cNvPr id="13" name="Nhóm 29">
            <a:extLst>
              <a:ext uri="{FF2B5EF4-FFF2-40B4-BE49-F238E27FC236}">
                <a16:creationId xmlns="" xmlns:a16="http://schemas.microsoft.com/office/drawing/2014/main" id="{0AC58DB1-B16B-0C09-3F58-151A7863AFFB}"/>
              </a:ext>
            </a:extLst>
          </p:cNvPr>
          <p:cNvGrpSpPr/>
          <p:nvPr/>
        </p:nvGrpSpPr>
        <p:grpSpPr>
          <a:xfrm>
            <a:off x="3572541" y="1850065"/>
            <a:ext cx="8225207" cy="1326780"/>
            <a:chOff x="857660" y="2917643"/>
            <a:chExt cx="6120725" cy="1990170"/>
          </a:xfrm>
        </p:grpSpPr>
        <p:sp>
          <p:nvSpPr>
            <p:cNvPr id="16" name="Hình chữ nhật: Góc Tròn 27">
              <a:extLst>
                <a:ext uri="{FF2B5EF4-FFF2-40B4-BE49-F238E27FC236}">
                  <a16:creationId xmlns="" xmlns:a16="http://schemas.microsoft.com/office/drawing/2014/main" id="{68129CBC-8545-7A11-6DB7-0F997ED4D90E}"/>
                </a:ext>
              </a:extLst>
            </p:cNvPr>
            <p:cNvSpPr/>
            <p:nvPr/>
          </p:nvSpPr>
          <p:spPr>
            <a:xfrm>
              <a:off x="857660" y="2917643"/>
              <a:ext cx="6100257" cy="1990170"/>
            </a:xfrm>
            <a:prstGeom prst="roundRect">
              <a:avLst>
                <a:gd name="adj" fmla="val 43834"/>
              </a:avLst>
            </a:prstGeom>
            <a:solidFill>
              <a:srgbClr val="D9EEFA"/>
            </a:solidFill>
            <a:ln w="76200">
              <a:solidFill>
                <a:srgbClr val="4DAB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1200">
                <a:solidFill>
                  <a:prstClr val="white"/>
                </a:solidFill>
                <a:latin typeface="Arial" panose="020B0604020202020204" pitchFamily="34" charset="0"/>
              </a:endParaRPr>
            </a:p>
          </p:txBody>
        </p:sp>
        <p:sp>
          <p:nvSpPr>
            <p:cNvPr id="17" name="Hình chữ nhật 28">
              <a:extLst>
                <a:ext uri="{FF2B5EF4-FFF2-40B4-BE49-F238E27FC236}">
                  <a16:creationId xmlns="" xmlns:a16="http://schemas.microsoft.com/office/drawing/2014/main" id="{59531AC3-BEC4-DC33-5E3A-AF0FFCF590DC}"/>
                </a:ext>
              </a:extLst>
            </p:cNvPr>
            <p:cNvSpPr/>
            <p:nvPr/>
          </p:nvSpPr>
          <p:spPr>
            <a:xfrm>
              <a:off x="943144" y="3052475"/>
              <a:ext cx="6035241" cy="1569660"/>
            </a:xfrm>
            <a:prstGeom prst="rect">
              <a:avLst/>
            </a:prstGeom>
            <a:noFill/>
          </p:spPr>
          <p:txBody>
            <a:bodyPr wrap="square" lIns="60960" tIns="30480" rIns="60960" bIns="30480">
              <a:spAutoFit/>
            </a:bodyPr>
            <a:lstStyle/>
            <a:p>
              <a:pPr algn="ctr" defTabSz="609630"/>
              <a:r>
                <a:rPr lang="en-US" sz="3200" b="1" dirty="0" err="1">
                  <a:effectLst/>
                  <a:latin typeface="Cambria" panose="02040503050406030204" pitchFamily="18" charset="0"/>
                  <a:ea typeface="Cambria" panose="02040503050406030204" pitchFamily="18" charset="0"/>
                </a:rPr>
                <a:t>Trao</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đổi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góp</a:t>
              </a:r>
              <a:r>
                <a:rPr lang="en-US" sz="3200" b="1" dirty="0">
                  <a:effectLst/>
                  <a:latin typeface="Cambria" panose="02040503050406030204" pitchFamily="18" charset="0"/>
                  <a:ea typeface="Cambria" panose="02040503050406030204" pitchFamily="18" charset="0"/>
                </a:rPr>
                <a:t> ý </a:t>
              </a:r>
              <a:r>
                <a:rPr lang="en-US" sz="3200" b="1" dirty="0" err="1">
                  <a:effectLst/>
                  <a:latin typeface="Cambria" panose="02040503050406030204" pitchFamily="18" charset="0"/>
                  <a:ea typeface="Cambria" panose="02040503050406030204" pitchFamily="18" charset="0"/>
                </a:rPr>
                <a:t>về</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nội</a:t>
              </a:r>
              <a:r>
                <a:rPr lang="en-US" sz="3200" b="1" dirty="0">
                  <a:effectLst/>
                  <a:latin typeface="Cambria" panose="02040503050406030204" pitchFamily="18" charset="0"/>
                  <a:ea typeface="Cambria" panose="02040503050406030204" pitchFamily="18" charset="0"/>
                </a:rPr>
                <a:t> dung, </a:t>
              </a:r>
              <a:r>
                <a:rPr lang="en-US" sz="3200" b="1" dirty="0" err="1">
                  <a:effectLst/>
                  <a:latin typeface="Cambria" panose="02040503050406030204" pitchFamily="18" charset="0"/>
                  <a:ea typeface="Cambria" panose="02040503050406030204" pitchFamily="18" charset="0"/>
                </a:rPr>
                <a:t>cách</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nói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cử</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chỉ</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điệu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bộ</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khi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nói</a:t>
              </a:r>
              <a:endParaRPr lang="vi-VN" sz="88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Calibri" panose="020F0502020204030204" pitchFamily="34" charset="0"/>
              </a:endParaRPr>
            </a:p>
          </p:txBody>
        </p:sp>
      </p:grpSp>
      <p:grpSp>
        <p:nvGrpSpPr>
          <p:cNvPr id="18" name="Nhóm 29">
            <a:extLst>
              <a:ext uri="{FF2B5EF4-FFF2-40B4-BE49-F238E27FC236}">
                <a16:creationId xmlns="" xmlns:a16="http://schemas.microsoft.com/office/drawing/2014/main" id="{DF73DAC2-099D-C96F-5773-16ADB0F0E0FC}"/>
              </a:ext>
            </a:extLst>
          </p:cNvPr>
          <p:cNvGrpSpPr/>
          <p:nvPr/>
        </p:nvGrpSpPr>
        <p:grpSpPr>
          <a:xfrm>
            <a:off x="5063411" y="3518183"/>
            <a:ext cx="7128589" cy="1326780"/>
            <a:chOff x="857660" y="2917643"/>
            <a:chExt cx="6100257" cy="1990170"/>
          </a:xfrm>
        </p:grpSpPr>
        <p:sp>
          <p:nvSpPr>
            <p:cNvPr id="20" name="Hình chữ nhật: Góc Tròn 27">
              <a:extLst>
                <a:ext uri="{FF2B5EF4-FFF2-40B4-BE49-F238E27FC236}">
                  <a16:creationId xmlns="" xmlns:a16="http://schemas.microsoft.com/office/drawing/2014/main" id="{895A6D7D-6251-D80B-5B7F-C5C2BCF704D5}"/>
                </a:ext>
              </a:extLst>
            </p:cNvPr>
            <p:cNvSpPr/>
            <p:nvPr/>
          </p:nvSpPr>
          <p:spPr>
            <a:xfrm>
              <a:off x="857660" y="2917643"/>
              <a:ext cx="6100257" cy="1990170"/>
            </a:xfrm>
            <a:prstGeom prst="roundRect">
              <a:avLst>
                <a:gd name="adj" fmla="val 43834"/>
              </a:avLst>
            </a:prstGeom>
            <a:solidFill>
              <a:srgbClr val="D9EEFA"/>
            </a:solidFill>
            <a:ln w="76200">
              <a:solidFill>
                <a:srgbClr val="4DAB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1200">
                <a:solidFill>
                  <a:prstClr val="white"/>
                </a:solidFill>
                <a:latin typeface="Arial" panose="020B0604020202020204" pitchFamily="34" charset="0"/>
              </a:endParaRPr>
            </a:p>
          </p:txBody>
        </p:sp>
        <p:sp>
          <p:nvSpPr>
            <p:cNvPr id="21" name="Hình chữ nhật 28">
              <a:extLst>
                <a:ext uri="{FF2B5EF4-FFF2-40B4-BE49-F238E27FC236}">
                  <a16:creationId xmlns="" xmlns:a16="http://schemas.microsoft.com/office/drawing/2014/main" id="{16A5A36E-7E9B-D85F-4808-221DC1C3DB60}"/>
                </a:ext>
              </a:extLst>
            </p:cNvPr>
            <p:cNvSpPr/>
            <p:nvPr/>
          </p:nvSpPr>
          <p:spPr>
            <a:xfrm>
              <a:off x="943144" y="3052475"/>
              <a:ext cx="5635849" cy="1783565"/>
            </a:xfrm>
            <a:prstGeom prst="rect">
              <a:avLst/>
            </a:prstGeom>
            <a:noFill/>
          </p:spPr>
          <p:txBody>
            <a:bodyPr wrap="square" lIns="60960" tIns="30480" rIns="60960" bIns="30480">
              <a:spAutoFit/>
            </a:bodyPr>
            <a:lstStyle/>
            <a:p>
              <a:pPr marL="0" marR="0" algn="ctr">
                <a:lnSpc>
                  <a:spcPct val="120000"/>
                </a:lnSpc>
                <a:spcBef>
                  <a:spcPts val="0"/>
                </a:spcBef>
                <a:spcAft>
                  <a:spcPts val="0"/>
                </a:spcAft>
              </a:pPr>
              <a:r>
                <a:rPr lang="en-US" sz="3200" b="1" dirty="0" err="1">
                  <a:effectLst/>
                  <a:latin typeface="Cambria" panose="02040503050406030204" pitchFamily="18" charset="0"/>
                  <a:ea typeface="Cambria" panose="02040503050406030204" pitchFamily="18" charset="0"/>
                </a:rPr>
                <a:t>Nhanh</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tay</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ghi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lại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những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góp</a:t>
              </a:r>
              <a:r>
                <a:rPr lang="en-US" sz="3200" b="1" dirty="0">
                  <a:effectLst/>
                  <a:latin typeface="Cambria" panose="02040503050406030204" pitchFamily="18" charset="0"/>
                  <a:ea typeface="Cambria" panose="02040503050406030204" pitchFamily="18" charset="0"/>
                </a:rPr>
                <a:t> ý </a:t>
              </a:r>
              <a:r>
                <a:rPr lang="en-US" sz="3200" b="1" dirty="0" err="1">
                  <a:effectLst/>
                  <a:latin typeface="Cambria" panose="02040503050406030204" pitchFamily="18" charset="0"/>
                  <a:ea typeface="Cambria" panose="02040503050406030204" pitchFamily="18" charset="0"/>
                </a:rPr>
                <a:t>của</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bạn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và</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cách</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làm</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của</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bạn</a:t>
              </a:r>
              <a:endParaRPr lang="en-US" sz="3200" b="1" dirty="0">
                <a:effectLst/>
                <a:latin typeface="Cambria" panose="02040503050406030204" pitchFamily="18" charset="0"/>
                <a:ea typeface="Cambria" panose="02040503050406030204" pitchFamily="18" charset="0"/>
              </a:endParaRPr>
            </a:p>
          </p:txBody>
        </p:sp>
      </p:grpSp>
      <p:grpSp>
        <p:nvGrpSpPr>
          <p:cNvPr id="22" name="Nhóm 29">
            <a:extLst>
              <a:ext uri="{FF2B5EF4-FFF2-40B4-BE49-F238E27FC236}">
                <a16:creationId xmlns="" xmlns:a16="http://schemas.microsoft.com/office/drawing/2014/main" id="{0F7E33FD-22C8-2F45-582B-8710DFE7044E}"/>
              </a:ext>
            </a:extLst>
          </p:cNvPr>
          <p:cNvGrpSpPr/>
          <p:nvPr/>
        </p:nvGrpSpPr>
        <p:grpSpPr>
          <a:xfrm>
            <a:off x="5368211" y="5404133"/>
            <a:ext cx="6576139" cy="796642"/>
            <a:chOff x="857660" y="2917643"/>
            <a:chExt cx="6100257" cy="1990170"/>
          </a:xfrm>
        </p:grpSpPr>
        <p:sp>
          <p:nvSpPr>
            <p:cNvPr id="23" name="Hình chữ nhật: Góc Tròn 27">
              <a:extLst>
                <a:ext uri="{FF2B5EF4-FFF2-40B4-BE49-F238E27FC236}">
                  <a16:creationId xmlns="" xmlns:a16="http://schemas.microsoft.com/office/drawing/2014/main" id="{BEB6AF62-07A3-03FB-8BC9-4A3D0713873E}"/>
                </a:ext>
              </a:extLst>
            </p:cNvPr>
            <p:cNvSpPr/>
            <p:nvPr/>
          </p:nvSpPr>
          <p:spPr>
            <a:xfrm>
              <a:off x="857660" y="2917643"/>
              <a:ext cx="6100257" cy="1990170"/>
            </a:xfrm>
            <a:prstGeom prst="roundRect">
              <a:avLst>
                <a:gd name="adj" fmla="val 43834"/>
              </a:avLst>
            </a:prstGeom>
            <a:solidFill>
              <a:srgbClr val="D9EEFA"/>
            </a:solidFill>
            <a:ln w="76200">
              <a:solidFill>
                <a:srgbClr val="4DAB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1200">
                <a:solidFill>
                  <a:prstClr val="white"/>
                </a:solidFill>
                <a:latin typeface="Arial" panose="020B0604020202020204" pitchFamily="34" charset="0"/>
              </a:endParaRPr>
            </a:p>
          </p:txBody>
        </p:sp>
        <p:sp>
          <p:nvSpPr>
            <p:cNvPr id="24" name="Hình chữ nhật 28">
              <a:extLst>
                <a:ext uri="{FF2B5EF4-FFF2-40B4-BE49-F238E27FC236}">
                  <a16:creationId xmlns="" xmlns:a16="http://schemas.microsoft.com/office/drawing/2014/main" id="{B1A3721A-B339-7203-04AD-68E767971953}"/>
                </a:ext>
              </a:extLst>
            </p:cNvPr>
            <p:cNvSpPr/>
            <p:nvPr/>
          </p:nvSpPr>
          <p:spPr>
            <a:xfrm>
              <a:off x="943144" y="3052475"/>
              <a:ext cx="5925112" cy="897168"/>
            </a:xfrm>
            <a:prstGeom prst="rect">
              <a:avLst/>
            </a:prstGeom>
            <a:noFill/>
          </p:spPr>
          <p:txBody>
            <a:bodyPr wrap="square" lIns="60960" tIns="30480" rIns="60960" bIns="30480">
              <a:spAutoFit/>
            </a:bodyPr>
            <a:lstStyle/>
            <a:p>
              <a:pPr marL="0" marR="0" algn="ctr">
                <a:lnSpc>
                  <a:spcPct val="120000"/>
                </a:lnSpc>
                <a:spcBef>
                  <a:spcPts val="0"/>
                </a:spcBef>
                <a:spcAft>
                  <a:spcPts val="0"/>
                </a:spcAft>
              </a:pPr>
              <a:r>
                <a:rPr lang="en-US" sz="3200" b="1" dirty="0" err="1">
                  <a:effectLst/>
                  <a:latin typeface="Cambria" panose="02040503050406030204" pitchFamily="18" charset="0"/>
                  <a:ea typeface="Cambria" panose="02040503050406030204" pitchFamily="18" charset="0"/>
                </a:rPr>
                <a:t>Nói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điều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em</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mong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muốn</a:t>
              </a:r>
              <a:r>
                <a:rPr lang="en-US" sz="3200" b="1" dirty="0">
                  <a:effectLst/>
                  <a:latin typeface="Cambria" panose="02040503050406030204" pitchFamily="18" charset="0"/>
                  <a:ea typeface="Cambria" panose="02040503050406030204" pitchFamily="18" charset="0"/>
                </a:rPr>
                <a:t> ở </a:t>
              </a:r>
              <a:r>
                <a:rPr lang="en-US" sz="3200" b="1" dirty="0" err="1">
                  <a:effectLst/>
                  <a:latin typeface="Cambria" panose="02040503050406030204" pitchFamily="18" charset="0"/>
                  <a:ea typeface="Cambria" panose="02040503050406030204" pitchFamily="18" charset="0"/>
                </a:rPr>
                <a:t>bạn</a:t>
              </a:r>
              <a:r>
                <a:rPr lang="en-US" sz="3200" b="1" dirty="0">
                  <a:effectLst/>
                  <a:latin typeface="Cambria" panose="02040503050406030204" pitchFamily="18" charset="0"/>
                  <a:ea typeface="Cambria" panose="02040503050406030204" pitchFamily="18" charset="0"/>
                </a:rPr>
                <a:t>. </a:t>
              </a:r>
              <a:endParaRPr lang="en-US" sz="48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175567258"/>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AAAAAAAAAAAAAAAAAAAAAAAAAAA">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alpha val="73000"/>
          </a:schemeClr>
        </a:solidFill>
        <a:ln>
          <a:solidFill>
            <a:schemeClr val="bg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341</Words>
  <Application>Microsoft Office PowerPoint</Application>
  <PresentationFormat>Widescreen</PresentationFormat>
  <Paragraphs>21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vt:lpstr>
      <vt:lpstr>Wingdings</vt:lpstr>
      <vt:lpstr>1_AAAAAAAAAAAAAAAAAAAAAAAAAAA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LVA</cp:lastModifiedBy>
  <cp:revision>25</cp:revision>
  <dcterms:created xsi:type="dcterms:W3CDTF">2023-08-23T07:50:55Z</dcterms:created>
  <dcterms:modified xsi:type="dcterms:W3CDTF">2024-11-12T12:57:12Z</dcterms:modified>
</cp:coreProperties>
</file>