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60" r:id="rId4"/>
    <p:sldId id="258" r:id="rId5"/>
    <p:sldId id="257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3EE83-3CF7-4632-BC0A-B816A2CA234D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BDEF3-283C-481F-B751-B76DEB8C73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85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5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14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76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1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092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8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3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1A8F-44EF-4F82-2193-ED72720B2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57960-DEA1-6EA0-5821-A965DAC09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0FB17-3A16-A54C-9C93-22ACA4B6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839AC-3663-A8C0-A901-B80BE6CC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DCAB1-D68C-B886-584D-80A59D43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46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A52B-9F0A-0687-FB95-279CD66D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27B95-8070-8CF1-EE94-29D68EC6A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CC543-58BD-DDEE-599C-35CEDB0F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9EB45-51B0-2A32-90B3-FB704C63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61465-1E55-07F9-2F18-D27EBD3B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97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98241-2173-02AB-385F-2740C577A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21456-0BB0-1D92-157E-D64A55927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39A9D-9CA8-FFC3-CA59-AD80BC2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40721-B868-DCB0-D744-BDF553A7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4EDAE-F846-70ED-1904-D848184E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82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kids riding a train&#10;&#10;Description automatically generated">
            <a:extLst>
              <a:ext uri="{FF2B5EF4-FFF2-40B4-BE49-F238E27FC236}">
                <a16:creationId xmlns:a16="http://schemas.microsoft.com/office/drawing/2014/main" id="{951B8E32-D931-F627-E294-AA31346A8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6" y="0"/>
            <a:ext cx="12180864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5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7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b="8360"/>
          <a:stretch/>
        </p:blipFill>
        <p:spPr>
          <a:xfrm>
            <a:off x="-1057" y="-24981"/>
            <a:ext cx="12193057" cy="706833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76941" y="376644"/>
            <a:ext cx="11038115" cy="6126480"/>
            <a:chOff x="576943" y="1867989"/>
            <a:chExt cx="11038115" cy="4428308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727166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4367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rcRect b="10611"/>
          <a:stretch/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576943" y="1867989"/>
            <a:ext cx="11038115" cy="4428308"/>
            <a:chOff x="576943" y="1867989"/>
            <a:chExt cx="11038115" cy="4428308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727165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8136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C6EF8-640F-194D-607D-67CD0500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9F3EB-0B73-E9E0-41D1-99F30C28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7B896-91F3-88B8-7725-7863D06C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6A474-0A47-15FD-178C-B6B93944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0F579-8E17-60C7-4374-96AEB28B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142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5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5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in the clouds&#10;&#10;Description automatically generated">
            <a:extLst>
              <a:ext uri="{FF2B5EF4-FFF2-40B4-BE49-F238E27FC236}">
                <a16:creationId xmlns:a16="http://schemas.microsoft.com/office/drawing/2014/main" id="{AD2749F2-7D3A-39D9-E41C-2666F0B0B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542544" y="1743456"/>
            <a:ext cx="11106912" cy="4389120"/>
            <a:chOff x="633984" y="1743456"/>
            <a:chExt cx="11106912" cy="4389120"/>
          </a:xfrm>
        </p:grpSpPr>
        <p:sp>
          <p:nvSpPr>
            <p:cNvPr id="12" name="Rounded Rectangle 11"/>
            <p:cNvSpPr/>
            <p:nvPr userDrawn="1"/>
          </p:nvSpPr>
          <p:spPr>
            <a:xfrm>
              <a:off x="633984" y="1743456"/>
              <a:ext cx="11106912" cy="4389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792480" y="1914144"/>
              <a:ext cx="10789920" cy="40477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73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/>
          <a:stretch/>
        </p:blipFill>
        <p:spPr>
          <a:xfrm>
            <a:off x="-1" y="0"/>
            <a:ext cx="12192001" cy="68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719" y="247818"/>
            <a:ext cx="11656562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9263C-5BEB-860E-DE92-37F4B63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37E4B-62F5-C167-044B-653998DE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57038-33F1-EC8D-5244-79FB3DB2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0DC5C-8AF1-4001-3F15-41E266A3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CEF77-8385-E2B5-858F-DC9CEFAA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326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3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3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2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6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6A2C-0508-405B-9B74-CFB53B0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CC2D-FA45-3A71-7D98-BB8222EFA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3B076-4CB7-1122-38EA-FF535F30D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50534-7ECB-FDA1-CA0C-64A4EA64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4A385-6AD3-FEF3-E87C-23475309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73C-7BFD-BDE4-9651-9CAD596B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34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69FF-E00D-8436-A3D0-74CCA38B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0AD31-0FD2-43B8-B446-5171D3B62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7F0F2-1B38-BF72-0155-5E2A25F07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BCCB9-3ACC-333C-7D55-4C3AA5CC7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97F1B-9AB3-F928-25CC-C513BD4AF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63F8B-BB8A-AD18-79B2-CB4EFE7D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95984-635D-D52E-C2AE-329CB177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C7A425-92EF-3938-DD0E-5DE95641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61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FF88-C0D7-D5A7-16F2-DC7FEB46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BD4D4-2718-1CEE-F51B-CB1C6D16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642CF-8504-AE5D-C0D2-BD5F5186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89426-BBFB-1944-8CD0-8A7D0184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81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E4985-0DBF-1366-937D-13B85DAA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31007-82E3-1522-28A2-620C6CE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B5609-9F1A-052B-9C53-1DED4823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10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B8A6-B57E-3482-A346-6ADB51B7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8881D-49A5-470F-6596-41F93D6C6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DF33B-657A-A945-7870-5A9FC8EFF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3FB35-EC3E-EEA9-24A7-0741E50D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A5F73-5767-0E0E-96F0-AF2159F3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845C9-DA04-86DB-1BCE-86EFF781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3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3DF5-EC4D-79DF-615E-AA633B755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CECDF-955F-59EC-BBB7-343DD30DC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06C1E-3D4F-A385-FD10-05F4F3B2D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97E5B-728E-E7E1-9DBF-8D234FF0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D1EF2-C40E-B784-10A2-6A5FDFA2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BA024-26B7-4203-719E-FD50B7D5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52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E9D67-DBF1-CA37-C0D0-3958FAFC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B135E-52F3-9E15-2598-341966E6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5A010-3E47-3D20-6C3B-08380909B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A6F736-5E38-4A1C-B861-D179271807B6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5853F-AEDD-C884-081F-E486E395F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C9F3-D47E-7258-2BAF-D92BBCCCA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6A4CB-8EAA-412E-A795-C6647C007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94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H1rFDZ5Lf3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20" y="1782057"/>
            <a:ext cx="8498561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6</a:t>
            </a:r>
            <a:endParaRPr lang="vi-VN" sz="5400" b="1" dirty="0"/>
          </a:p>
        </p:txBody>
      </p:sp>
      <p:pic>
        <p:nvPicPr>
          <p:cNvPr id="6" name="Picture 5" descr="A graph on a white sheet&#10;&#10;Description automatically generated">
            <a:extLst>
              <a:ext uri="{FF2B5EF4-FFF2-40B4-BE49-F238E27FC236}">
                <a16:creationId xmlns:a16="http://schemas.microsoft.com/office/drawing/2014/main" id="{E2E33295-1E68-545D-4C5B-580670261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22863" r="6140" b="14337"/>
          <a:stretch/>
        </p:blipFill>
        <p:spPr>
          <a:xfrm>
            <a:off x="3190313" y="2637535"/>
            <a:ext cx="6945229" cy="37724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C2EDC8-1AEE-96D2-B0DD-D69069686F48}"/>
              </a:ext>
            </a:extLst>
          </p:cNvPr>
          <p:cNvSpPr/>
          <p:nvPr/>
        </p:nvSpPr>
        <p:spPr>
          <a:xfrm>
            <a:off x="1883664" y="877824"/>
            <a:ext cx="9948672" cy="148132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Thành phố Hồ Chí Minh có mật độ dân số lớn nhất.</a:t>
            </a:r>
          </a:p>
          <a:p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Thành phố Đà </a:t>
            </a:r>
            <a:r>
              <a:rPr lang="vi-VN" sz="32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mật độ dân số thấp nhất.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87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7</a:t>
            </a:r>
            <a:endParaRPr lang="vi-VN" sz="5400" b="1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ADA8F-AAB9-F5FF-B91A-DF8138CD8893}"/>
              </a:ext>
            </a:extLst>
          </p:cNvPr>
          <p:cNvSpPr txBox="1"/>
          <p:nvPr/>
        </p:nvSpPr>
        <p:spPr>
          <a:xfrm>
            <a:off x="1755648" y="704088"/>
            <a:ext cx="100401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hiểu trên sách, báo,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Internet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 các phương tiện truyền thông khác thông tin về diện tích. Chẳng hạn: Liên bang Nga là quốc gia có diện tích lớn nhất thế giới với hơn 17 triệu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Diện tích đất liền trên Trái Đất khoảng 149 triệu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(Nguồn: 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https://vi.wikipedia.org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children looking at a map&#10;&#10;Description automatically generated">
            <a:extLst>
              <a:ext uri="{FF2B5EF4-FFF2-40B4-BE49-F238E27FC236}">
                <a16:creationId xmlns:a16="http://schemas.microsoft.com/office/drawing/2014/main" id="{3E269424-65CF-C3BF-353D-3D0DE89A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4" t="41580" r="26404" b="7177"/>
          <a:stretch/>
        </p:blipFill>
        <p:spPr>
          <a:xfrm>
            <a:off x="4294631" y="3505521"/>
            <a:ext cx="3925825" cy="23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1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28" y="1039714"/>
            <a:ext cx="589534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4910" y="-445923"/>
            <a:ext cx="5128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4"/>
              </a:rPr>
              <a:t>https://www.youtube.com/watch?v=H1rFDZ5Lf3I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Clap clap sound -  percusión corporal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757" y="359227"/>
            <a:ext cx="11288486" cy="61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547F-224C-633E-0EC5-16E8604CE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3F737-5CDE-8921-3193-E797675EA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3B5E2D47-C3C3-1CC5-3957-3DD9E433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8F6C6-D5C3-0C58-0F2B-9FBE72CB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38" y="620884"/>
            <a:ext cx="2270363" cy="1628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649922-9497-D039-FB1B-21C2C6789B6F}"/>
              </a:ext>
            </a:extLst>
          </p:cNvPr>
          <p:cNvGrpSpPr/>
          <p:nvPr/>
        </p:nvGrpSpPr>
        <p:grpSpPr>
          <a:xfrm>
            <a:off x="886969" y="2028616"/>
            <a:ext cx="7991856" cy="2800767"/>
            <a:chOff x="886969" y="2028616"/>
            <a:chExt cx="7991856" cy="2800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B0F552-216C-7E6B-1D63-3C1260FF5732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3EE7B0"/>
                    </a:outerShdw>
                  </a:effectLst>
                  <a:uLnTx/>
                  <a:uFillTx/>
                  <a:latin typeface="#9Slide07 SVNBrandon Printed Sh" panose="02000000000000000000" pitchFamily="2" charset="0"/>
                  <a:ea typeface="+mn-ea"/>
                  <a:cs typeface="+mn-cs"/>
                </a:rPr>
                <a:t>KI- LÔ- MÉT VUÔNG</a:t>
              </a:r>
              <a:endParaRPr kumimoji="0" lang="vi-VN" sz="88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3EE7B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DC3BCE-1243-B417-FC99-6856A9CC73A7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8000">
                        <a:srgbClr val="FFC000"/>
                      </a:gs>
                      <a:gs pos="67000">
                        <a:srgbClr val="FF9933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SVNBrandon Printed Sh" panose="02000000000000000000" pitchFamily="2" charset="0"/>
                  <a:ea typeface="+mn-ea"/>
                  <a:cs typeface="+mn-cs"/>
                </a:rPr>
                <a:t>KI- LÔ- MÉT VUÔNG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FFC000"/>
                    </a:gs>
                    <a:gs pos="67000">
                      <a:srgbClr val="FF9933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038F17-4207-2690-C233-105CC3DD4532}"/>
              </a:ext>
            </a:extLst>
          </p:cNvPr>
          <p:cNvSpPr txBox="1"/>
          <p:nvPr/>
        </p:nvSpPr>
        <p:spPr>
          <a:xfrm>
            <a:off x="5518515" y="4995932"/>
            <a:ext cx="150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Tiết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3198F-61AA-A4FF-C56D-7DCA844B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828830"/>
            <a:ext cx="653547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965960" y="704088"/>
            <a:ext cx="9518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đơn vị đo diện tích (km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ha, 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thích hợp cho ô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A212E4-9943-25E8-7928-F3518FDD1D47}"/>
              </a:ext>
            </a:extLst>
          </p:cNvPr>
          <p:cNvSpPr/>
          <p:nvPr/>
        </p:nvSpPr>
        <p:spPr>
          <a:xfrm>
            <a:off x="3118104" y="1260098"/>
            <a:ext cx="502920" cy="521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F70EFB2-AC4F-A84A-A625-15E801F9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788" y="1872793"/>
            <a:ext cx="7810151" cy="33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Diện tích căn phòng khoảng 60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Diện tích hồ nước khoảng 6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c) Diện tích khu rừng khoảng 6</a:t>
            </a:r>
            <a:endParaRPr kumimoji="0" lang="vi-VN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0D1055-214B-2D26-4B48-AD52EAA5E63A}"/>
              </a:ext>
            </a:extLst>
          </p:cNvPr>
          <p:cNvSpPr/>
          <p:nvPr/>
        </p:nvSpPr>
        <p:spPr>
          <a:xfrm>
            <a:off x="8485632" y="2275082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78EAEA-B510-0F66-1506-180BE970B7C5}"/>
              </a:ext>
            </a:extLst>
          </p:cNvPr>
          <p:cNvSpPr/>
          <p:nvPr/>
        </p:nvSpPr>
        <p:spPr>
          <a:xfrm>
            <a:off x="7900416" y="3547880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7F60E1-7160-07BD-E416-CBC4E0324114}"/>
              </a:ext>
            </a:extLst>
          </p:cNvPr>
          <p:cNvSpPr/>
          <p:nvPr/>
        </p:nvSpPr>
        <p:spPr>
          <a:xfrm>
            <a:off x="8115300" y="4526297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965960" y="704088"/>
            <a:ext cx="9518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đơn vị đo diện tích (km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ha, 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thích hợp cho ô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A212E4-9943-25E8-7928-F3518FDD1D47}"/>
              </a:ext>
            </a:extLst>
          </p:cNvPr>
          <p:cNvSpPr/>
          <p:nvPr/>
        </p:nvSpPr>
        <p:spPr>
          <a:xfrm>
            <a:off x="3118104" y="1260098"/>
            <a:ext cx="502920" cy="521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F70EFB2-AC4F-A84A-A625-15E801F9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788" y="1872793"/>
            <a:ext cx="7810151" cy="33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Diện tích căn phòng khoảng 60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Diện tích hồ nước khoảng 6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c) Diện tích khu rừng khoảng 6</a:t>
            </a:r>
            <a:endParaRPr kumimoji="0" lang="vi-VN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0D1055-214B-2D26-4B48-AD52EAA5E63A}"/>
              </a:ext>
            </a:extLst>
          </p:cNvPr>
          <p:cNvSpPr/>
          <p:nvPr/>
        </p:nvSpPr>
        <p:spPr>
          <a:xfrm>
            <a:off x="8485631" y="2275082"/>
            <a:ext cx="987553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E578EA-BA7D-B90A-1ED3-8373B3E41DAF}"/>
              </a:ext>
            </a:extLst>
          </p:cNvPr>
          <p:cNvSpPr/>
          <p:nvPr/>
        </p:nvSpPr>
        <p:spPr>
          <a:xfrm>
            <a:off x="8110726" y="3529592"/>
            <a:ext cx="1225297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05681-A52F-2A6D-788B-7620A954ED20}"/>
              </a:ext>
            </a:extLst>
          </p:cNvPr>
          <p:cNvSpPr/>
          <p:nvPr/>
        </p:nvSpPr>
        <p:spPr>
          <a:xfrm>
            <a:off x="8110725" y="4434810"/>
            <a:ext cx="1225297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5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965960" y="58743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là một phần trong Quần thể di tích Cố đô Huế có diện tích khoảng 520 ha (Nguồn: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Đại Nội Huế có diện tích bao nhiêu mét vuông?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building with a few rectangular pools&#10;&#10;Description automatically generated with medium confidence">
            <a:extLst>
              <a:ext uri="{FF2B5EF4-FFF2-40B4-BE49-F238E27FC236}">
                <a16:creationId xmlns:a16="http://schemas.microsoft.com/office/drawing/2014/main" id="{74275C91-6D26-5ECC-44AB-F0A862A9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36859" r="26169" b="1039"/>
          <a:stretch/>
        </p:blipFill>
        <p:spPr>
          <a:xfrm>
            <a:off x="1965960" y="2649539"/>
            <a:ext cx="5506721" cy="35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5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965960" y="58743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là một phần trong Quần thể di tích Cố đô Huế có diện tích khoảng 520 ha (Nguồn: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Đại Nội Huế có diện tích bao nhiêu mét vuông?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building with a few rectangular pools&#10;&#10;Description automatically generated with medium confidence">
            <a:extLst>
              <a:ext uri="{FF2B5EF4-FFF2-40B4-BE49-F238E27FC236}">
                <a16:creationId xmlns:a16="http://schemas.microsoft.com/office/drawing/2014/main" id="{74275C91-6D26-5ECC-44AB-F0A862A9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36859" r="26169" b="1039"/>
          <a:stretch/>
        </p:blipFill>
        <p:spPr>
          <a:xfrm>
            <a:off x="589279" y="2649539"/>
            <a:ext cx="5506721" cy="3555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C02C6-3027-6012-D153-01E147438CF2}"/>
              </a:ext>
            </a:extLst>
          </p:cNvPr>
          <p:cNvSpPr txBox="1"/>
          <p:nvPr/>
        </p:nvSpPr>
        <p:spPr>
          <a:xfrm>
            <a:off x="6280404" y="2931189"/>
            <a:ext cx="48569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có diện tích </a:t>
            </a:r>
            <a:endParaRPr lang="en-GB" sz="32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5 200 000 mét vuông.</a:t>
            </a:r>
          </a:p>
          <a:p>
            <a:pPr algn="just"/>
            <a:r>
              <a:rPr lang="vi-VN" sz="3200" b="1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thích</a:t>
            </a:r>
            <a:endParaRPr lang="vi-VN" sz="32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520 ha = 520 ha × 10 000 = 5 200 000 m</a:t>
            </a:r>
            <a:r>
              <a:rPr lang="vi-VN" sz="3200" b="0" i="0" baseline="300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7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6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965960" y="58743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 độ dân số là số chỉ số dân trung bình sinh sống trên 1 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lãnh thổ (hoặc diện tích đất tự nhiên).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biểu đồ dưới đây rồi trả lời các câu hỏi</a:t>
            </a:r>
          </a:p>
        </p:txBody>
      </p:sp>
      <p:pic>
        <p:nvPicPr>
          <p:cNvPr id="6" name="Picture 5" descr="A graph on a white sheet&#10;&#10;Description automatically generated">
            <a:extLst>
              <a:ext uri="{FF2B5EF4-FFF2-40B4-BE49-F238E27FC236}">
                <a16:creationId xmlns:a16="http://schemas.microsoft.com/office/drawing/2014/main" id="{E2E33295-1E68-545D-4C5B-580670261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22863" r="6140" b="14337"/>
          <a:stretch/>
        </p:blipFill>
        <p:spPr>
          <a:xfrm>
            <a:off x="265176" y="3085591"/>
            <a:ext cx="6945229" cy="37724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C2EDC8-1AEE-96D2-B0DD-D69069686F48}"/>
              </a:ext>
            </a:extLst>
          </p:cNvPr>
          <p:cNvSpPr/>
          <p:nvPr/>
        </p:nvSpPr>
        <p:spPr>
          <a:xfrm>
            <a:off x="7306056" y="2889503"/>
            <a:ext cx="4620768" cy="3772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3FA92BF-E3A2-FE2B-C760-DF8F4264C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633" y="3383279"/>
            <a:ext cx="42531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</a:t>
            </a:r>
            <a:r>
              <a:rPr lang="en-GB" altLang="vi-V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ựa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vào biểu đồ, trả lời các câu hỏi:</a:t>
            </a:r>
            <a:endParaRPr kumimoji="0" lang="vi-VN" altLang="vi-VN" sz="14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Thành phố nào có mật độ dân số lớn nhất?</a:t>
            </a:r>
            <a:endParaRPr kumimoji="0" lang="vi-VN" altLang="vi-V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Thành phố nào có mật độ dân số thấp nhất?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3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532</Words>
  <Application>Microsoft Office PowerPoint</Application>
  <PresentationFormat>Widescreen</PresentationFormat>
  <Paragraphs>62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#9Slide03 BoosterNextFYBlack</vt:lpstr>
      <vt:lpstr>#9Slide07 SVNBrandon Printed Sh</vt:lpstr>
      <vt:lpstr>Aptos</vt:lpstr>
      <vt:lpstr>Aptos Display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2024-09-22T16:39:08Z</dcterms:created>
  <dcterms:modified xsi:type="dcterms:W3CDTF">2024-09-22T17:54:20Z</dcterms:modified>
</cp:coreProperties>
</file>