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22"/>
  </p:notesMasterIdLst>
  <p:sldIdLst>
    <p:sldId id="298" r:id="rId3"/>
    <p:sldId id="299" r:id="rId4"/>
    <p:sldId id="300" r:id="rId5"/>
    <p:sldId id="301" r:id="rId6"/>
    <p:sldId id="324" r:id="rId7"/>
    <p:sldId id="303" r:id="rId8"/>
    <p:sldId id="304" r:id="rId9"/>
    <p:sldId id="257" r:id="rId10"/>
    <p:sldId id="325" r:id="rId11"/>
    <p:sldId id="326" r:id="rId12"/>
    <p:sldId id="327" r:id="rId13"/>
    <p:sldId id="328" r:id="rId14"/>
    <p:sldId id="329" r:id="rId15"/>
    <p:sldId id="330" r:id="rId16"/>
    <p:sldId id="331" r:id="rId17"/>
    <p:sldId id="332" r:id="rId18"/>
    <p:sldId id="333" r:id="rId19"/>
    <p:sldId id="334" r:id="rId20"/>
    <p:sldId id="335" r:id="rId21"/>
  </p:sldIdLst>
  <p:sldSz cx="12192000" cy="6858000"/>
  <p:notesSz cx="6858000" cy="9144000"/>
  <p:embeddedFontLst>
    <p:embeddedFont>
      <p:font typeface="DengXian" panose="02010600030101010101" pitchFamily="2" charset="-122"/>
      <p:regular r:id="rId23"/>
      <p:bold r:id="rId24"/>
    </p:embeddedFont>
    <p:embeddedFont>
      <p:font typeface="仓耳暖男手札体 W01" panose="020B0604020202020204" charset="-122"/>
      <p:regular r:id="rId25"/>
    </p:embeddedFont>
    <p:embeddedFont>
      <p:font typeface="#9Slide03 AmpleSoft Bold" panose="02000000000000000000" pitchFamily="2" charset="-93"/>
      <p:regular r:id="rId26"/>
    </p:embeddedFont>
    <p:embeddedFont>
      <p:font typeface="#9Slide07 SVNDessert Menu Scrip" panose="00000500000000000000" pitchFamily="2" charset="0"/>
      <p:regular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SVN-Ziclets" panose="02000603000000000000" pitchFamily="2" charset="0"/>
      <p:regular r:id="rId32"/>
    </p:embeddedFont>
    <p:embeddedFont>
      <p:font typeface="UTM Avo" panose="02040603050506020204" pitchFamily="18" charset="0"/>
      <p:regular r:id="rId33"/>
      <p:bold r:id="rId34"/>
      <p:italic r:id="rId35"/>
      <p:boldItalic r:id="rId36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68" d="100"/>
          <a:sy n="68" d="100"/>
        </p:scale>
        <p:origin x="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A2C15A-D6E3-4732-89CD-A40A2FC61DA8}" type="datetimeFigureOut">
              <a:rPr lang="vi-VN" smtClean="0"/>
              <a:t>20/09/2024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4E8F05-07E1-4099-AFBB-49888E18E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2774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phổ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HS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nhổ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,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sâu</a:t>
            </a:r>
            <a:r>
              <a:rPr lang="en-US" dirty="0"/>
              <a:t>, </a:t>
            </a:r>
            <a:r>
              <a:rPr lang="en-US" dirty="0" err="1"/>
              <a:t>tưới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rau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nhiệm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,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hoạch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rau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. </a:t>
            </a:r>
          </a:p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đám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tưới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,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con </a:t>
            </a:r>
            <a:r>
              <a:rPr lang="en-US" dirty="0" err="1"/>
              <a:t>sâu</a:t>
            </a:r>
            <a:r>
              <a:rPr lang="en-US" dirty="0"/>
              <a:t> (</a:t>
            </a:r>
            <a:r>
              <a:rPr lang="en-US" dirty="0" err="1"/>
              <a:t>gần</a:t>
            </a:r>
            <a:r>
              <a:rPr lang="en-US" dirty="0"/>
              <a:t> con </a:t>
            </a:r>
            <a:r>
              <a:rPr lang="en-US" dirty="0" err="1"/>
              <a:t>thỏ</a:t>
            </a:r>
            <a:r>
              <a:rPr lang="en-US" dirty="0"/>
              <a:t>)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slide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hoạch</a:t>
            </a:r>
            <a:r>
              <a:rPr lang="en-US" dirty="0"/>
              <a:t> </a:t>
            </a:r>
            <a:r>
              <a:rPr lang="en-US" dirty="0" err="1"/>
              <a:t>rau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678A30-3D4D-466A-91D9-2DC26ACB46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277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GV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chiếc</a:t>
            </a:r>
            <a:r>
              <a:rPr lang="en-US" dirty="0"/>
              <a:t> </a:t>
            </a:r>
            <a:r>
              <a:rPr lang="en-US" dirty="0" err="1"/>
              <a:t>giỏ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6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678A30-3D4D-466A-91D9-2DC26ACB46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381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27A28-3EBC-7B0D-4AA6-68BA860945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7069FA-9545-F818-4DFE-5A33725F09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74274-FB42-5331-F73A-5686EA577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D698-C3A9-40DF-A3A4-8C13E8B0872A}" type="datetimeFigureOut">
              <a:rPr lang="vi-VN" smtClean="0"/>
              <a:t>20/09/2024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497566-DDF7-5089-6190-5BE652B6C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7D1D2-2E85-D62B-5853-FD57F4242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7BC0-B6C0-44E3-9DC9-7A083C2595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7536357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88EEF-0EB3-5707-BCC2-0D8620832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1E4C81-A132-CC7E-B807-CE53242E5C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65B3E7-0181-1B31-C27E-8D0D9D662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D698-C3A9-40DF-A3A4-8C13E8B0872A}" type="datetimeFigureOut">
              <a:rPr lang="vi-VN" smtClean="0"/>
              <a:t>20/09/2024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54C56-1D56-DE12-8012-CA8CD41B6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05119-538B-557B-0BE4-9A6BE5A68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7BC0-B6C0-44E3-9DC9-7A083C2595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1391466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909232-1EE7-218C-1D01-351EEC6424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A60453-8970-6ACA-84C8-1F25B9BECE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BA271-D231-059A-D360-90D654FBA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D698-C3A9-40DF-A3A4-8C13E8B0872A}" type="datetimeFigureOut">
              <a:rPr lang="vi-VN" smtClean="0"/>
              <a:t>20/09/2024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6DFB5-C07F-CB15-188D-FEEA24235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8DF89D-24D4-ACC6-3D03-B709E1D4C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7BC0-B6C0-44E3-9DC9-7A083C2595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623625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263929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136042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224598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606892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83077-DB79-3E2D-8682-7FA84428E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9A453-5235-7D72-0AE9-DFBD5B11F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4035CE-88E3-E099-55A3-2B25D9E90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D698-C3A9-40DF-A3A4-8C13E8B0872A}" type="datetimeFigureOut">
              <a:rPr lang="vi-VN" smtClean="0"/>
              <a:t>20/09/2024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4C347-347D-1CA7-A6E7-93F36E995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F86DB-4D6B-5A1C-88F0-3C2627A04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7BC0-B6C0-44E3-9DC9-7A083C2595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9244618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28120-E36F-F059-17D9-95307EB6B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DC5831-D92A-F2EC-F240-E49420A89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B26FE-D3B0-1A8C-2CE0-5EA3F6E67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D698-C3A9-40DF-A3A4-8C13E8B0872A}" type="datetimeFigureOut">
              <a:rPr lang="vi-VN" smtClean="0"/>
              <a:t>20/09/2024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3EB83-B472-F843-8380-ADB4D4107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FC74D-1B01-829E-0A58-444BAB2B7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7BC0-B6C0-44E3-9DC9-7A083C2595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3590241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49CB8-163E-AD4B-0667-6FB70E90D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1CC7-01B7-87CE-46A1-D0F230121C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AD764F-BBF6-E649-5B32-18752F3C9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4F5D66-B7B2-FB3F-014F-9E6F1AFCD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D698-C3A9-40DF-A3A4-8C13E8B0872A}" type="datetimeFigureOut">
              <a:rPr lang="vi-VN" smtClean="0"/>
              <a:t>20/09/2024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125193-C6FC-B1D8-FB92-EC43ECBCD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2DAF09-F6CA-94A0-43A8-F6DB7BEDD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7BC0-B6C0-44E3-9DC9-7A083C2595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1984839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3966B-2416-E86B-46E6-DC996DF1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8A353-4D98-F4EF-3770-BD0083778A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B145E1-14B3-3A7E-B665-35CD32EF7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8AFB90-FF99-6D7A-F4C2-DC2633B51A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DA475F-05E0-A317-BA23-98E76888C6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5AAA6-29F1-280F-B49D-14D9B65F3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D698-C3A9-40DF-A3A4-8C13E8B0872A}" type="datetimeFigureOut">
              <a:rPr lang="vi-VN" smtClean="0"/>
              <a:t>20/09/2024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DFF14F-85BA-255A-6105-FB3D84979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60C21A-DF80-963E-2F40-02BD69B23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7BC0-B6C0-44E3-9DC9-7A083C2595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3738751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735FF-C07F-C4C4-1C2E-A13656975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90B657-0F1F-8AEE-5058-739B3909F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D698-C3A9-40DF-A3A4-8C13E8B0872A}" type="datetimeFigureOut">
              <a:rPr lang="vi-VN" smtClean="0"/>
              <a:t>20/09/2024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41E313-7366-039F-DBCA-61750DC8D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FE8B33-5826-8007-6860-A2E916721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7BC0-B6C0-44E3-9DC9-7A083C2595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518401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537326-B1D3-0BC1-D0BA-690677599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D698-C3A9-40DF-A3A4-8C13E8B0872A}" type="datetimeFigureOut">
              <a:rPr lang="vi-VN" smtClean="0"/>
              <a:t>20/09/2024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F27DD5-74E3-D6EF-ECEC-C3BC363F2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D4A28-2A1C-2342-4D41-8342E4ABC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7BC0-B6C0-44E3-9DC9-7A083C2595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2110754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07DAC-DE9C-5F71-4AB2-180332CE6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00FCF-D33D-D163-D9CC-413B7C71E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C99EC0-3779-A47C-E46D-51468C0D8C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F373B3-FFE0-0D2E-3911-53F3251CD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D698-C3A9-40DF-A3A4-8C13E8B0872A}" type="datetimeFigureOut">
              <a:rPr lang="vi-VN" smtClean="0"/>
              <a:t>20/09/2024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27566-CBBF-461C-01D9-BB989E4BD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B57B45-3D48-A448-5749-C8557C901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7BC0-B6C0-44E3-9DC9-7A083C2595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4018545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54C96-DEA1-FA84-2E03-5C9535301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90201C-1AC5-F0A0-3156-A7AA42F6A0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E6B948-D0B3-2985-6F95-DC7174D058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59CB1A-5B85-84AD-6C1F-3D12651D1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D698-C3A9-40DF-A3A4-8C13E8B0872A}" type="datetimeFigureOut">
              <a:rPr lang="vi-VN" smtClean="0"/>
              <a:t>20/09/2024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933F21-4219-AA28-63D6-E71441FDE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58071-C78C-AE26-B365-120F89DE1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7BC0-B6C0-44E3-9DC9-7A083C2595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0976434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D6446A-A7F3-4A9A-E2CD-AE0747D4C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1E695-E364-46ED-1D34-397ABEA91A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B24AD-8B74-93A3-B3D6-A3895E9D07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08D698-C3A9-40DF-A3A4-8C13E8B0872A}" type="datetimeFigureOut">
              <a:rPr lang="vi-VN" smtClean="0"/>
              <a:t>20/09/2024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B903-5340-8281-A550-E8E753E08E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F8C85-D496-E186-B4B5-E24911BE6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A67BC0-B6C0-44E3-9DC9-7A083C2595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5154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Cartoon animals on a field&#10;&#10;Description automatically generated">
            <a:extLst>
              <a:ext uri="{FF2B5EF4-FFF2-40B4-BE49-F238E27FC236}">
                <a16:creationId xmlns:a16="http://schemas.microsoft.com/office/drawing/2014/main" id="{A23D3C2E-2D91-3068-E082-8C2F89D881A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2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10.png"/><Relationship Id="rId12" Type="http://schemas.openxmlformats.org/officeDocument/2006/relationships/slide" Target="slide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7.xml"/><Relationship Id="rId11" Type="http://schemas.microsoft.com/office/2007/relationships/hdphoto" Target="../media/hdphoto3.wdp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slide" Target="slide5.xml"/><Relationship Id="rId9" Type="http://schemas.openxmlformats.org/officeDocument/2006/relationships/slide" Target="slide4.xml"/><Relationship Id="rId1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3.xml"/><Relationship Id="rId1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openxmlformats.org/officeDocument/2006/relationships/image" Target="../media/image20.png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3.xml"/><Relationship Id="rId15" Type="http://schemas.microsoft.com/office/2007/relationships/hdphoto" Target="../media/hdphoto5.wdp"/><Relationship Id="rId10" Type="http://schemas.openxmlformats.org/officeDocument/2006/relationships/image" Target="../media/image16.png"/><Relationship Id="rId4" Type="http://schemas.openxmlformats.org/officeDocument/2006/relationships/audio" Target="../media/media3.mp3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3" Type="http://schemas.microsoft.com/office/2007/relationships/media" Target="../media/media3.mp3"/><Relationship Id="rId7" Type="http://schemas.openxmlformats.org/officeDocument/2006/relationships/image" Target="../media/image14.png"/><Relationship Id="rId12" Type="http://schemas.openxmlformats.org/officeDocument/2006/relationships/slide" Target="slide3.xml"/><Relationship Id="rId17" Type="http://schemas.openxmlformats.org/officeDocument/2006/relationships/image" Target="../media/image7.png"/><Relationship Id="rId2" Type="http://schemas.openxmlformats.org/officeDocument/2006/relationships/audio" Target="../media/media2.mp3"/><Relationship Id="rId16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3.png"/><Relationship Id="rId10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image" Target="../media/image16.png"/><Relationship Id="rId1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3" Type="http://schemas.microsoft.com/office/2007/relationships/media" Target="../media/media3.mp3"/><Relationship Id="rId7" Type="http://schemas.openxmlformats.org/officeDocument/2006/relationships/image" Target="../media/image14.png"/><Relationship Id="rId12" Type="http://schemas.openxmlformats.org/officeDocument/2006/relationships/slide" Target="slide3.xml"/><Relationship Id="rId17" Type="http://schemas.openxmlformats.org/officeDocument/2006/relationships/image" Target="../media/image7.png"/><Relationship Id="rId2" Type="http://schemas.openxmlformats.org/officeDocument/2006/relationships/audio" Target="../media/media2.mp3"/><Relationship Id="rId16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3.png"/><Relationship Id="rId10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image" Target="../media/image16.png"/><Relationship Id="rId1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FD2A093-EFBC-4176-8D57-348553E7833F}"/>
              </a:ext>
            </a:extLst>
          </p:cNvPr>
          <p:cNvSpPr/>
          <p:nvPr/>
        </p:nvSpPr>
        <p:spPr>
          <a:xfrm>
            <a:off x="812156" y="708949"/>
            <a:ext cx="10567687" cy="544010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暖男手札体 W01" panose="02020400000000000000" pitchFamily="18" charset="-122"/>
              <a:ea typeface="仓耳暖男手札体 W01" panose="02020400000000000000" pitchFamily="18" charset="-122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56E5A1C-956E-4D21-A47D-C05ADD1991AB}"/>
              </a:ext>
            </a:extLst>
          </p:cNvPr>
          <p:cNvSpPr/>
          <p:nvPr/>
        </p:nvSpPr>
        <p:spPr>
          <a:xfrm>
            <a:off x="3680748" y="0"/>
            <a:ext cx="243069" cy="1388962"/>
          </a:xfrm>
          <a:prstGeom prst="rect">
            <a:avLst/>
          </a:prstGeom>
          <a:solidFill>
            <a:srgbClr val="BDB886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暖男手札体 W01" panose="02020400000000000000" pitchFamily="18" charset="-122"/>
              <a:ea typeface="仓耳暖男手札体 W01" panose="02020400000000000000" pitchFamily="18" charset="-122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B8B76F7-4E61-43FA-BAF3-2D71EE7A5D0E}"/>
              </a:ext>
            </a:extLst>
          </p:cNvPr>
          <p:cNvSpPr/>
          <p:nvPr/>
        </p:nvSpPr>
        <p:spPr>
          <a:xfrm>
            <a:off x="8268185" y="14463"/>
            <a:ext cx="243069" cy="1388962"/>
          </a:xfrm>
          <a:prstGeom prst="rect">
            <a:avLst/>
          </a:prstGeom>
          <a:solidFill>
            <a:srgbClr val="BDB886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暖男手札体 W01" panose="02020400000000000000" pitchFamily="18" charset="-122"/>
              <a:ea typeface="仓耳暖男手札体 W01" panose="02020400000000000000" pitchFamily="18" charset="-122"/>
              <a:cs typeface="+mn-cs"/>
            </a:endParaRPr>
          </a:p>
        </p:txBody>
      </p:sp>
      <p:pic>
        <p:nvPicPr>
          <p:cNvPr id="2" name="Picture 1" descr="A cartoon of a child&#10;&#10;Description automatically generated">
            <a:extLst>
              <a:ext uri="{FF2B5EF4-FFF2-40B4-BE49-F238E27FC236}">
                <a16:creationId xmlns:a16="http://schemas.microsoft.com/office/drawing/2014/main" id="{059B6456-E0A2-A76D-5F84-3F4A944FE3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79" b="98949" l="9980" r="89980">
                        <a14:foregroundMark x1="39556" y1="9899" x2="46667" y2="7394"/>
                        <a14:foregroundMark x1="46667" y1="7394" x2="58505" y2="7879"/>
                        <a14:foregroundMark x1="58505" y1="7879" x2="67717" y2="10949"/>
                        <a14:foregroundMark x1="47717" y1="89172" x2="48444" y2="98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90" y="756230"/>
            <a:ext cx="5345537" cy="53455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EA545C-D3E0-68F9-CF4C-2096DC9418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2465"/>
          <a:stretch/>
        </p:blipFill>
        <p:spPr>
          <a:xfrm>
            <a:off x="5064143" y="1199530"/>
            <a:ext cx="5345537" cy="23740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ED73DA-3553-4FAD-34D9-EBF3135A8D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306" b="6091"/>
          <a:stretch/>
        </p:blipFill>
        <p:spPr>
          <a:xfrm>
            <a:off x="4971761" y="2996119"/>
            <a:ext cx="7210509" cy="266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89300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FD2A093-EFBC-4176-8D57-348553E7833F}"/>
              </a:ext>
            </a:extLst>
          </p:cNvPr>
          <p:cNvSpPr/>
          <p:nvPr/>
        </p:nvSpPr>
        <p:spPr>
          <a:xfrm>
            <a:off x="727314" y="280447"/>
            <a:ext cx="11018483" cy="629710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暖男手札体 W01" panose="02020400000000000000" pitchFamily="18" charset="-122"/>
              <a:ea typeface="仓耳暖男手札体 W01" panose="02020400000000000000" pitchFamily="18" charset="-122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3465000-DC5C-0C8E-E2F0-ADDBAD10261C}"/>
              </a:ext>
            </a:extLst>
          </p:cNvPr>
          <p:cNvSpPr/>
          <p:nvPr/>
        </p:nvSpPr>
        <p:spPr>
          <a:xfrm>
            <a:off x="1046375" y="480767"/>
            <a:ext cx="914400" cy="9144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chemeClr val="bg1"/>
                </a:solidFill>
                <a:latin typeface="#9Slide03 AmpleSoft Bold" panose="02000000000000000000" pitchFamily="2" charset="-93"/>
              </a:rPr>
              <a:t>3</a:t>
            </a:r>
            <a:endParaRPr lang="vi-VN" sz="6000" dirty="0">
              <a:solidFill>
                <a:schemeClr val="bg1"/>
              </a:solidFill>
              <a:latin typeface="#9Slide03 AmpleSoft Bold" panose="02000000000000000000" pitchFamily="2" charset="-9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64BD3A-333C-4B15-12B8-7AD062BD3946}"/>
              </a:ext>
            </a:extLst>
          </p:cNvPr>
          <p:cNvSpPr txBox="1"/>
          <p:nvPr/>
        </p:nvSpPr>
        <p:spPr>
          <a:xfrm>
            <a:off x="2057399" y="480767"/>
            <a:ext cx="908822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Sân bóng đá Mỹ Đình (Hà Nội) có dạng hình chữ nhật với chiều dài 105 m, chiều rộng 68 m (Nguồn: </a:t>
            </a:r>
            <a:r>
              <a:rPr lang="vi-VN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http://vi.wikipedia.org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 Hỏi diện tích sân bóng đá Mỹ Đình lớn hơn hay bé hơn 1 ha?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FFC988-CD43-E769-C72D-9C856EF73C05}"/>
              </a:ext>
            </a:extLst>
          </p:cNvPr>
          <p:cNvSpPr txBox="1"/>
          <p:nvPr/>
        </p:nvSpPr>
        <p:spPr>
          <a:xfrm>
            <a:off x="2057399" y="3028361"/>
            <a:ext cx="908822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Một bãi đỗ xe có diện tích 1 ha, mỗi chỗ để xe ô tô con có diện tích khoảng 25 m2 (bao gồm cả diện tích dùng làm lối đi). Hỏi có nhiều nhất bao nhiêu ô tô con đỗ được cùng một lúc trong bãi đỗ xe đó?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9034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FD2A093-EFBC-4176-8D57-348553E7833F}"/>
              </a:ext>
            </a:extLst>
          </p:cNvPr>
          <p:cNvSpPr/>
          <p:nvPr/>
        </p:nvSpPr>
        <p:spPr>
          <a:xfrm>
            <a:off x="727314" y="280447"/>
            <a:ext cx="11018483" cy="629710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暖男手札体 W01" panose="02020400000000000000" pitchFamily="18" charset="-122"/>
              <a:ea typeface="仓耳暖男手札体 W01" panose="02020400000000000000" pitchFamily="18" charset="-122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3465000-DC5C-0C8E-E2F0-ADDBAD10261C}"/>
              </a:ext>
            </a:extLst>
          </p:cNvPr>
          <p:cNvSpPr/>
          <p:nvPr/>
        </p:nvSpPr>
        <p:spPr>
          <a:xfrm>
            <a:off x="1046375" y="480767"/>
            <a:ext cx="914400" cy="9144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chemeClr val="bg1"/>
                </a:solidFill>
                <a:latin typeface="#9Slide03 AmpleSoft Bold" panose="02000000000000000000" pitchFamily="2" charset="-93"/>
              </a:rPr>
              <a:t>3</a:t>
            </a:r>
            <a:endParaRPr lang="vi-VN" sz="6000" dirty="0">
              <a:solidFill>
                <a:schemeClr val="bg1"/>
              </a:solidFill>
              <a:latin typeface="#9Slide03 AmpleSoft Bold" panose="02000000000000000000" pitchFamily="2" charset="-9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64BD3A-333C-4B15-12B8-7AD062BD3946}"/>
              </a:ext>
            </a:extLst>
          </p:cNvPr>
          <p:cNvSpPr txBox="1"/>
          <p:nvPr/>
        </p:nvSpPr>
        <p:spPr>
          <a:xfrm>
            <a:off x="2057399" y="480767"/>
            <a:ext cx="908822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Sân bóng đá Mỹ Đình (Hà Nội) có dạng hình chữ nhật với chiều dài 105 m, chiều rộng 68 m (Nguồn: </a:t>
            </a:r>
            <a:r>
              <a:rPr lang="vi-VN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http://vi.wikipedia.org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 Hỏi diện tích sân bóng đá Mỹ Đình lớn hơn hay bé hơn 1 ha?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E29230EE-579C-EF2C-E9F4-69509E2245AA}"/>
              </a:ext>
            </a:extLst>
          </p:cNvPr>
          <p:cNvSpPr/>
          <p:nvPr/>
        </p:nvSpPr>
        <p:spPr>
          <a:xfrm>
            <a:off x="1432873" y="2761111"/>
            <a:ext cx="2177593" cy="667888"/>
          </a:xfrm>
          <a:prstGeom prst="flowChartAlternate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 err="1"/>
              <a:t>Đáp</a:t>
            </a:r>
            <a:r>
              <a:rPr lang="en-GB" sz="4400" b="1" dirty="0"/>
              <a:t> </a:t>
            </a:r>
            <a:r>
              <a:rPr lang="en-GB" sz="4400" b="1" dirty="0" err="1"/>
              <a:t>án</a:t>
            </a:r>
            <a:endParaRPr lang="vi-VN" sz="4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EA5526-F31F-0A40-2D61-0CC268781074}"/>
              </a:ext>
            </a:extLst>
          </p:cNvPr>
          <p:cNvSpPr txBox="1"/>
          <p:nvPr/>
        </p:nvSpPr>
        <p:spPr>
          <a:xfrm>
            <a:off x="2981226" y="3095055"/>
            <a:ext cx="809840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sân bóng đá Mỹ Đình là: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105 × 68 = 7 140 (m</a:t>
            </a:r>
            <a:r>
              <a:rPr lang="vi-VN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Đổi: 1 ha = 10 000 m</a:t>
            </a:r>
            <a:r>
              <a:rPr lang="vi-VN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 sánh: 7 140 m</a:t>
            </a:r>
            <a:r>
              <a:rPr lang="vi-VN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&lt; 10 000 m</a:t>
            </a:r>
            <a:r>
              <a:rPr lang="vi-VN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diện tích sân bóng đá Mỹ Đình bé hơn 1 ha.</a:t>
            </a:r>
          </a:p>
        </p:txBody>
      </p:sp>
    </p:spTree>
    <p:extLst>
      <p:ext uri="{BB962C8B-B14F-4D97-AF65-F5344CB8AC3E}">
        <p14:creationId xmlns:p14="http://schemas.microsoft.com/office/powerpoint/2010/main" val="16661765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FD2A093-EFBC-4176-8D57-348553E7833F}"/>
              </a:ext>
            </a:extLst>
          </p:cNvPr>
          <p:cNvSpPr/>
          <p:nvPr/>
        </p:nvSpPr>
        <p:spPr>
          <a:xfrm>
            <a:off x="727314" y="280447"/>
            <a:ext cx="11018483" cy="629710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暖男手札体 W01" panose="02020400000000000000" pitchFamily="18" charset="-122"/>
              <a:ea typeface="仓耳暖男手札体 W01" panose="02020400000000000000" pitchFamily="18" charset="-122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3465000-DC5C-0C8E-E2F0-ADDBAD10261C}"/>
              </a:ext>
            </a:extLst>
          </p:cNvPr>
          <p:cNvSpPr/>
          <p:nvPr/>
        </p:nvSpPr>
        <p:spPr>
          <a:xfrm>
            <a:off x="1046375" y="480767"/>
            <a:ext cx="914400" cy="9144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chemeClr val="bg1"/>
                </a:solidFill>
                <a:latin typeface="#9Slide03 AmpleSoft Bold" panose="02000000000000000000" pitchFamily="2" charset="-93"/>
              </a:rPr>
              <a:t>3</a:t>
            </a:r>
            <a:endParaRPr lang="vi-VN" sz="6000" dirty="0">
              <a:solidFill>
                <a:schemeClr val="bg1"/>
              </a:solidFill>
              <a:latin typeface="#9Slide03 AmpleSoft Bold" panose="02000000000000000000" pitchFamily="2" charset="-93"/>
            </a:endParaRP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E29230EE-579C-EF2C-E9F4-69509E2245AA}"/>
              </a:ext>
            </a:extLst>
          </p:cNvPr>
          <p:cNvSpPr/>
          <p:nvPr/>
        </p:nvSpPr>
        <p:spPr>
          <a:xfrm>
            <a:off x="1432873" y="2761111"/>
            <a:ext cx="2177593" cy="667888"/>
          </a:xfrm>
          <a:prstGeom prst="flowChartAlternate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 err="1"/>
              <a:t>Đáp</a:t>
            </a:r>
            <a:r>
              <a:rPr lang="en-GB" sz="4400" b="1" dirty="0"/>
              <a:t> </a:t>
            </a:r>
            <a:r>
              <a:rPr lang="en-GB" sz="4400" b="1" dirty="0" err="1"/>
              <a:t>án</a:t>
            </a:r>
            <a:endParaRPr lang="vi-VN" sz="4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EA5526-F31F-0A40-2D61-0CC268781074}"/>
              </a:ext>
            </a:extLst>
          </p:cNvPr>
          <p:cNvSpPr txBox="1"/>
          <p:nvPr/>
        </p:nvSpPr>
        <p:spPr>
          <a:xfrm>
            <a:off x="2187350" y="3434362"/>
            <a:ext cx="809840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ha = 10 000 m</a:t>
            </a:r>
            <a:r>
              <a:rPr lang="vi-VN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 ô tô con đỗ được cùng một lúc trong bãi đỗ xe đó là: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10 000 : 25 = 400 (cái)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400 cái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68A736-358C-2B8A-CB9C-0DA03DD0356B}"/>
              </a:ext>
            </a:extLst>
          </p:cNvPr>
          <p:cNvSpPr txBox="1"/>
          <p:nvPr/>
        </p:nvSpPr>
        <p:spPr>
          <a:xfrm>
            <a:off x="1991410" y="322756"/>
            <a:ext cx="908822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Một bãi đỗ xe có diện tích 1 ha, mỗi chỗ để xe ô tô con có diện tích khoảng 25 m2 (bao gồm cả diện tích dùng làm lối đi). Hỏi có nhiều nhất bao nhiêu ô tô con đỗ được cùng một lúc trong bãi đỗ xe đó?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7456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FD2A093-EFBC-4176-8D57-348553E7833F}"/>
              </a:ext>
            </a:extLst>
          </p:cNvPr>
          <p:cNvSpPr/>
          <p:nvPr/>
        </p:nvSpPr>
        <p:spPr>
          <a:xfrm>
            <a:off x="727314" y="280447"/>
            <a:ext cx="11018483" cy="629710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暖男手札体 W01" panose="02020400000000000000" pitchFamily="18" charset="-122"/>
              <a:ea typeface="仓耳暖男手札体 W01" panose="02020400000000000000" pitchFamily="18" charset="-122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3465000-DC5C-0C8E-E2F0-ADDBAD10261C}"/>
              </a:ext>
            </a:extLst>
          </p:cNvPr>
          <p:cNvSpPr/>
          <p:nvPr/>
        </p:nvSpPr>
        <p:spPr>
          <a:xfrm>
            <a:off x="1046375" y="480767"/>
            <a:ext cx="914400" cy="9144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chemeClr val="bg1"/>
                </a:solidFill>
                <a:latin typeface="#9Slide03 AmpleSoft Bold" panose="02000000000000000000" pitchFamily="2" charset="-93"/>
              </a:rPr>
              <a:t>4</a:t>
            </a:r>
            <a:endParaRPr lang="vi-VN" sz="6000" dirty="0">
              <a:solidFill>
                <a:schemeClr val="bg1"/>
              </a:solidFill>
              <a:latin typeface="#9Slide03 AmpleSoft Bold" panose="02000000000000000000" pitchFamily="2" charset="-93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68A736-358C-2B8A-CB9C-0DA03DD0356B}"/>
              </a:ext>
            </a:extLst>
          </p:cNvPr>
          <p:cNvSpPr txBox="1"/>
          <p:nvPr/>
        </p:nvSpPr>
        <p:spPr>
          <a:xfrm>
            <a:off x="1991410" y="322756"/>
            <a:ext cx="90882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rừng Cúc Phương là 22 200 ha (Nguồn: https://vi.wikipedia.org). Em hãy viết số đo diện tích rừng Cúc Phương theo đơn vị mét vuông.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 descr="A close-up of a tree&#10;&#10;Description automatically generated">
            <a:extLst>
              <a:ext uri="{FF2B5EF4-FFF2-40B4-BE49-F238E27FC236}">
                <a16:creationId xmlns:a16="http://schemas.microsoft.com/office/drawing/2014/main" id="{1F587EE5-FFBB-912B-45CC-3E9B65771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4" t="30211" r="28286" b="-1"/>
          <a:stretch/>
        </p:blipFill>
        <p:spPr>
          <a:xfrm>
            <a:off x="3047215" y="1934725"/>
            <a:ext cx="5646656" cy="36392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50D0B0-0513-490F-6B71-0C3F555BFBC9}"/>
              </a:ext>
            </a:extLst>
          </p:cNvPr>
          <p:cNvSpPr txBox="1"/>
          <p:nvPr/>
        </p:nvSpPr>
        <p:spPr>
          <a:xfrm>
            <a:off x="1369637" y="5128182"/>
            <a:ext cx="86699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 đo diện tích rừng Cúc Phương là: 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222 000 000 m</a:t>
            </a:r>
            <a:r>
              <a:rPr lang="vi-VN" sz="40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2904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FD2A093-EFBC-4176-8D57-348553E7833F}"/>
              </a:ext>
            </a:extLst>
          </p:cNvPr>
          <p:cNvSpPr/>
          <p:nvPr/>
        </p:nvSpPr>
        <p:spPr>
          <a:xfrm>
            <a:off x="727314" y="280447"/>
            <a:ext cx="11018483" cy="629710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暖男手札体 W01" panose="02020400000000000000" pitchFamily="18" charset="-122"/>
              <a:ea typeface="仓耳暖男手札体 W01" panose="02020400000000000000" pitchFamily="18" charset="-122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3465000-DC5C-0C8E-E2F0-ADDBAD10261C}"/>
              </a:ext>
            </a:extLst>
          </p:cNvPr>
          <p:cNvSpPr/>
          <p:nvPr/>
        </p:nvSpPr>
        <p:spPr>
          <a:xfrm>
            <a:off x="1046375" y="480767"/>
            <a:ext cx="914400" cy="9144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chemeClr val="bg1"/>
                </a:solidFill>
                <a:latin typeface="#9Slide03 AmpleSoft Bold" panose="02000000000000000000" pitchFamily="2" charset="-93"/>
              </a:rPr>
              <a:t>5</a:t>
            </a:r>
            <a:endParaRPr lang="vi-VN" sz="6000" dirty="0">
              <a:solidFill>
                <a:schemeClr val="bg1"/>
              </a:solidFill>
              <a:latin typeface="#9Slide03 AmpleSoft Bold" panose="02000000000000000000" pitchFamily="2" charset="-93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68A736-358C-2B8A-CB9C-0DA03DD0356B}"/>
              </a:ext>
            </a:extLst>
          </p:cNvPr>
          <p:cNvSpPr txBox="1"/>
          <p:nvPr/>
        </p:nvSpPr>
        <p:spPr>
          <a:xfrm>
            <a:off x="1991410" y="322756"/>
            <a:ext cx="90882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Khuôn viên quảng trường Ba Đình ngày nay có dạng hình chữ nhật với chiều dài 320 m và chiều rộng 100 m (Nguồn: https://vi.wikipedia.org).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 descr="A group of people in a field&#10;&#10;Description automatically generated">
            <a:extLst>
              <a:ext uri="{FF2B5EF4-FFF2-40B4-BE49-F238E27FC236}">
                <a16:creationId xmlns:a16="http://schemas.microsoft.com/office/drawing/2014/main" id="{0F7C7827-9886-7141-AD48-75BB399E5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1" t="23606" r="29336" b="31903"/>
          <a:stretch/>
        </p:blipFill>
        <p:spPr>
          <a:xfrm>
            <a:off x="1225485" y="2092736"/>
            <a:ext cx="3535051" cy="2037334"/>
          </a:xfrm>
          <a:prstGeom prst="rect">
            <a:avLst/>
          </a:prstGeom>
        </p:spPr>
      </p:pic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532BC95B-BBBC-E2FF-1AA6-FBA6CFFE31A7}"/>
              </a:ext>
            </a:extLst>
          </p:cNvPr>
          <p:cNvSpPr/>
          <p:nvPr/>
        </p:nvSpPr>
        <p:spPr>
          <a:xfrm>
            <a:off x="4892511" y="2290714"/>
            <a:ext cx="6438507" cy="3535051"/>
          </a:xfrm>
          <a:prstGeom prst="flowChartAlternateProcess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Hương nói rằng quảng trường Ba Đình có diện tích khoảng 3 ha. Theo em, Hương nói có đúng không?</a:t>
            </a:r>
          </a:p>
          <a:p>
            <a:endParaRPr lang="vi-VN" sz="280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Nếu cứ mỗi mét vuông có 4 người đứng thì quảng trường Ba Đình có thể chứa được bao nhiêu người?</a:t>
            </a:r>
          </a:p>
        </p:txBody>
      </p:sp>
    </p:spTree>
    <p:extLst>
      <p:ext uri="{BB962C8B-B14F-4D97-AF65-F5344CB8AC3E}">
        <p14:creationId xmlns:p14="http://schemas.microsoft.com/office/powerpoint/2010/main" val="19285161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FD2A093-EFBC-4176-8D57-348553E7833F}"/>
              </a:ext>
            </a:extLst>
          </p:cNvPr>
          <p:cNvSpPr/>
          <p:nvPr/>
        </p:nvSpPr>
        <p:spPr>
          <a:xfrm>
            <a:off x="727314" y="280447"/>
            <a:ext cx="11018483" cy="629710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暖男手札体 W01" panose="02020400000000000000" pitchFamily="18" charset="-122"/>
              <a:ea typeface="仓耳暖男手札体 W01" panose="02020400000000000000" pitchFamily="18" charset="-122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3465000-DC5C-0C8E-E2F0-ADDBAD10261C}"/>
              </a:ext>
            </a:extLst>
          </p:cNvPr>
          <p:cNvSpPr/>
          <p:nvPr/>
        </p:nvSpPr>
        <p:spPr>
          <a:xfrm>
            <a:off x="1046375" y="480767"/>
            <a:ext cx="914400" cy="9144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chemeClr val="bg1"/>
                </a:solidFill>
                <a:latin typeface="#9Slide03 AmpleSoft Bold" panose="02000000000000000000" pitchFamily="2" charset="-93"/>
              </a:rPr>
              <a:t>5</a:t>
            </a:r>
            <a:endParaRPr lang="vi-VN" sz="6000" dirty="0">
              <a:solidFill>
                <a:schemeClr val="bg1"/>
              </a:solidFill>
              <a:latin typeface="#9Slide03 AmpleSoft Bold" panose="02000000000000000000" pitchFamily="2" charset="-93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68A736-358C-2B8A-CB9C-0DA03DD0356B}"/>
              </a:ext>
            </a:extLst>
          </p:cNvPr>
          <p:cNvSpPr txBox="1"/>
          <p:nvPr/>
        </p:nvSpPr>
        <p:spPr>
          <a:xfrm>
            <a:off x="2057400" y="616736"/>
            <a:ext cx="90882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GB" sz="4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GB" sz="4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532BC95B-BBBC-E2FF-1AA6-FBA6CFFE31A7}"/>
              </a:ext>
            </a:extLst>
          </p:cNvPr>
          <p:cNvSpPr/>
          <p:nvPr/>
        </p:nvSpPr>
        <p:spPr>
          <a:xfrm>
            <a:off x="1197205" y="2187018"/>
            <a:ext cx="10267481" cy="3195687"/>
          </a:xfrm>
          <a:prstGeom prst="flowChartAlternateProcess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Diện tích quảng trường Ba Đình là: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320 × 100 = 32 000 (m</a:t>
            </a:r>
            <a:r>
              <a:rPr lang="vi-VN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 32 000 m</a:t>
            </a:r>
            <a:r>
              <a:rPr lang="vi-VN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 3,2 ha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 tròn 3,2 ha đến hàng đơn vị, ta được số 3 ha.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bạn Hương nói đúng.</a:t>
            </a:r>
          </a:p>
        </p:txBody>
      </p:sp>
    </p:spTree>
    <p:extLst>
      <p:ext uri="{BB962C8B-B14F-4D97-AF65-F5344CB8AC3E}">
        <p14:creationId xmlns:p14="http://schemas.microsoft.com/office/powerpoint/2010/main" val="32342877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FD2A093-EFBC-4176-8D57-348553E7833F}"/>
              </a:ext>
            </a:extLst>
          </p:cNvPr>
          <p:cNvSpPr/>
          <p:nvPr/>
        </p:nvSpPr>
        <p:spPr>
          <a:xfrm>
            <a:off x="727314" y="280447"/>
            <a:ext cx="11018483" cy="629710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暖男手札体 W01" panose="02020400000000000000" pitchFamily="18" charset="-122"/>
              <a:ea typeface="仓耳暖男手札体 W01" panose="02020400000000000000" pitchFamily="18" charset="-122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3465000-DC5C-0C8E-E2F0-ADDBAD10261C}"/>
              </a:ext>
            </a:extLst>
          </p:cNvPr>
          <p:cNvSpPr/>
          <p:nvPr/>
        </p:nvSpPr>
        <p:spPr>
          <a:xfrm>
            <a:off x="1046375" y="480767"/>
            <a:ext cx="914400" cy="9144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chemeClr val="bg1"/>
                </a:solidFill>
                <a:latin typeface="#9Slide03 AmpleSoft Bold" panose="02000000000000000000" pitchFamily="2" charset="-93"/>
              </a:rPr>
              <a:t>5</a:t>
            </a:r>
            <a:endParaRPr lang="vi-VN" sz="6000" dirty="0">
              <a:solidFill>
                <a:schemeClr val="bg1"/>
              </a:solidFill>
              <a:latin typeface="#9Slide03 AmpleSoft Bold" panose="02000000000000000000" pitchFamily="2" charset="-93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68A736-358C-2B8A-CB9C-0DA03DD0356B}"/>
              </a:ext>
            </a:extLst>
          </p:cNvPr>
          <p:cNvSpPr txBox="1"/>
          <p:nvPr/>
        </p:nvSpPr>
        <p:spPr>
          <a:xfrm>
            <a:off x="2057400" y="616736"/>
            <a:ext cx="90882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GB" sz="4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GB" sz="4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532BC95B-BBBC-E2FF-1AA6-FBA6CFFE31A7}"/>
              </a:ext>
            </a:extLst>
          </p:cNvPr>
          <p:cNvSpPr/>
          <p:nvPr/>
        </p:nvSpPr>
        <p:spPr>
          <a:xfrm>
            <a:off x="1197205" y="2187018"/>
            <a:ext cx="10267481" cy="3195687"/>
          </a:xfrm>
          <a:prstGeom prst="flowChartAlternateProcess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Quảng trường Ba Đình có thể chứa được số người là: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32 000 × 4 = 128 000 (người)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128 000 người</a:t>
            </a:r>
          </a:p>
        </p:txBody>
      </p:sp>
    </p:spTree>
    <p:extLst>
      <p:ext uri="{BB962C8B-B14F-4D97-AF65-F5344CB8AC3E}">
        <p14:creationId xmlns:p14="http://schemas.microsoft.com/office/powerpoint/2010/main" val="1614935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FD2A093-EFBC-4176-8D57-348553E7833F}"/>
              </a:ext>
            </a:extLst>
          </p:cNvPr>
          <p:cNvSpPr/>
          <p:nvPr/>
        </p:nvSpPr>
        <p:spPr>
          <a:xfrm>
            <a:off x="812156" y="708949"/>
            <a:ext cx="10567687" cy="544010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暖男手札体 W01" panose="02020400000000000000" pitchFamily="18" charset="-122"/>
              <a:ea typeface="仓耳暖男手札体 W01" panose="02020400000000000000" pitchFamily="18" charset="-122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56E5A1C-956E-4D21-A47D-C05ADD1991AB}"/>
              </a:ext>
            </a:extLst>
          </p:cNvPr>
          <p:cNvSpPr/>
          <p:nvPr/>
        </p:nvSpPr>
        <p:spPr>
          <a:xfrm>
            <a:off x="3680748" y="0"/>
            <a:ext cx="243069" cy="1388962"/>
          </a:xfrm>
          <a:prstGeom prst="rect">
            <a:avLst/>
          </a:prstGeom>
          <a:solidFill>
            <a:srgbClr val="BDB886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暖男手札体 W01" panose="02020400000000000000" pitchFamily="18" charset="-122"/>
              <a:ea typeface="仓耳暖男手札体 W01" panose="02020400000000000000" pitchFamily="18" charset="-122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B8B76F7-4E61-43FA-BAF3-2D71EE7A5D0E}"/>
              </a:ext>
            </a:extLst>
          </p:cNvPr>
          <p:cNvSpPr/>
          <p:nvPr/>
        </p:nvSpPr>
        <p:spPr>
          <a:xfrm>
            <a:off x="8268185" y="14463"/>
            <a:ext cx="243069" cy="1388962"/>
          </a:xfrm>
          <a:prstGeom prst="rect">
            <a:avLst/>
          </a:prstGeom>
          <a:solidFill>
            <a:srgbClr val="BDB886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暖男手札体 W01" panose="02020400000000000000" pitchFamily="18" charset="-122"/>
              <a:ea typeface="仓耳暖男手札体 W01" panose="02020400000000000000" pitchFamily="18" charset="-122"/>
              <a:cs typeface="+mn-cs"/>
            </a:endParaRPr>
          </a:p>
        </p:txBody>
      </p:sp>
      <p:pic>
        <p:nvPicPr>
          <p:cNvPr id="2" name="Picture 1" descr="A cartoon of a child&#10;&#10;Description automatically generated">
            <a:extLst>
              <a:ext uri="{FF2B5EF4-FFF2-40B4-BE49-F238E27FC236}">
                <a16:creationId xmlns:a16="http://schemas.microsoft.com/office/drawing/2014/main" id="{059B6456-E0A2-A76D-5F84-3F4A944FE3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79" b="98949" l="9980" r="89980">
                        <a14:foregroundMark x1="39556" y1="9899" x2="46667" y2="7394"/>
                        <a14:foregroundMark x1="46667" y1="7394" x2="58505" y2="7879"/>
                        <a14:foregroundMark x1="58505" y1="7879" x2="67717" y2="10949"/>
                        <a14:foregroundMark x1="47717" y1="89172" x2="48444" y2="98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857" y="756230"/>
            <a:ext cx="5345537" cy="53455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3401F5-424F-6B60-18E0-2F06764FB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1744" y="2208505"/>
            <a:ext cx="7066955" cy="197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410515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FD2A093-EFBC-4176-8D57-348553E7833F}"/>
              </a:ext>
            </a:extLst>
          </p:cNvPr>
          <p:cNvSpPr/>
          <p:nvPr/>
        </p:nvSpPr>
        <p:spPr>
          <a:xfrm>
            <a:off x="812156" y="708949"/>
            <a:ext cx="10567687" cy="544010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暖男手札体 W01" panose="02020400000000000000" pitchFamily="18" charset="-122"/>
              <a:ea typeface="仓耳暖男手札体 W01" panose="02020400000000000000" pitchFamily="18" charset="-122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56E5A1C-956E-4D21-A47D-C05ADD1991AB}"/>
              </a:ext>
            </a:extLst>
          </p:cNvPr>
          <p:cNvSpPr/>
          <p:nvPr/>
        </p:nvSpPr>
        <p:spPr>
          <a:xfrm>
            <a:off x="3680748" y="0"/>
            <a:ext cx="243069" cy="1388962"/>
          </a:xfrm>
          <a:prstGeom prst="rect">
            <a:avLst/>
          </a:prstGeom>
          <a:solidFill>
            <a:srgbClr val="BDB886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暖男手札体 W01" panose="02020400000000000000" pitchFamily="18" charset="-122"/>
              <a:ea typeface="仓耳暖男手札体 W01" panose="02020400000000000000" pitchFamily="18" charset="-122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B8B76F7-4E61-43FA-BAF3-2D71EE7A5D0E}"/>
              </a:ext>
            </a:extLst>
          </p:cNvPr>
          <p:cNvSpPr/>
          <p:nvPr/>
        </p:nvSpPr>
        <p:spPr>
          <a:xfrm>
            <a:off x="8268185" y="14463"/>
            <a:ext cx="243069" cy="1388962"/>
          </a:xfrm>
          <a:prstGeom prst="rect">
            <a:avLst/>
          </a:prstGeom>
          <a:solidFill>
            <a:srgbClr val="BDB886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暖男手札体 W01" panose="02020400000000000000" pitchFamily="18" charset="-122"/>
              <a:ea typeface="仓耳暖男手札体 W01" panose="02020400000000000000" pitchFamily="18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C5E8AA-F6DC-ECD8-6402-229A426CE40C}"/>
              </a:ext>
            </a:extLst>
          </p:cNvPr>
          <p:cNvSpPr txBox="1"/>
          <p:nvPr/>
        </p:nvSpPr>
        <p:spPr>
          <a:xfrm>
            <a:off x="1561707" y="1726537"/>
            <a:ext cx="906858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 hiểu trên sách, báo, </a:t>
            </a:r>
            <a:r>
              <a:rPr lang="vi-VN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Internet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và các phương tiện truyền thông khác thông tin về diện tích một số vườn quốc gia, khu bảo tồn thiên nhiên, sân vận động...</a:t>
            </a:r>
            <a:endParaRPr lang="vi-VN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5898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FD2A093-EFBC-4176-8D57-348553E7833F}"/>
              </a:ext>
            </a:extLst>
          </p:cNvPr>
          <p:cNvSpPr/>
          <p:nvPr/>
        </p:nvSpPr>
        <p:spPr>
          <a:xfrm>
            <a:off x="812156" y="708949"/>
            <a:ext cx="10567687" cy="544010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暖男手札体 W01" panose="02020400000000000000" pitchFamily="18" charset="-122"/>
              <a:ea typeface="仓耳暖男手札体 W01" panose="02020400000000000000" pitchFamily="18" charset="-122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56E5A1C-956E-4D21-A47D-C05ADD1991AB}"/>
              </a:ext>
            </a:extLst>
          </p:cNvPr>
          <p:cNvSpPr/>
          <p:nvPr/>
        </p:nvSpPr>
        <p:spPr>
          <a:xfrm>
            <a:off x="3680748" y="0"/>
            <a:ext cx="243069" cy="1388962"/>
          </a:xfrm>
          <a:prstGeom prst="rect">
            <a:avLst/>
          </a:prstGeom>
          <a:solidFill>
            <a:srgbClr val="BDB886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暖男手札体 W01" panose="02020400000000000000" pitchFamily="18" charset="-122"/>
              <a:ea typeface="仓耳暖男手札体 W01" panose="02020400000000000000" pitchFamily="18" charset="-122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B8B76F7-4E61-43FA-BAF3-2D71EE7A5D0E}"/>
              </a:ext>
            </a:extLst>
          </p:cNvPr>
          <p:cNvSpPr/>
          <p:nvPr/>
        </p:nvSpPr>
        <p:spPr>
          <a:xfrm>
            <a:off x="8268185" y="14463"/>
            <a:ext cx="243069" cy="1388962"/>
          </a:xfrm>
          <a:prstGeom prst="rect">
            <a:avLst/>
          </a:prstGeom>
          <a:solidFill>
            <a:srgbClr val="BDB886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暖男手札体 W01" panose="02020400000000000000" pitchFamily="18" charset="-122"/>
              <a:ea typeface="仓耳暖男手札体 W01" panose="02020400000000000000" pitchFamily="18" charset="-122"/>
              <a:cs typeface="+mn-cs"/>
            </a:endParaRPr>
          </a:p>
        </p:txBody>
      </p:sp>
      <p:pic>
        <p:nvPicPr>
          <p:cNvPr id="2" name="Picture 1" descr="A cartoon of a child&#10;&#10;Description automatically generated">
            <a:extLst>
              <a:ext uri="{FF2B5EF4-FFF2-40B4-BE49-F238E27FC236}">
                <a16:creationId xmlns:a16="http://schemas.microsoft.com/office/drawing/2014/main" id="{059B6456-E0A2-A76D-5F84-3F4A944FE3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79" b="98949" l="9980" r="89980">
                        <a14:foregroundMark x1="39556" y1="9899" x2="46667" y2="7394"/>
                        <a14:foregroundMark x1="46667" y1="7394" x2="58505" y2="7879"/>
                        <a14:foregroundMark x1="58505" y1="7879" x2="67717" y2="10949"/>
                        <a14:foregroundMark x1="47717" y1="89172" x2="48444" y2="98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857" y="756230"/>
            <a:ext cx="5345537" cy="5345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1B5B54-6043-0537-E1CB-7C46371DF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817" y="2112374"/>
            <a:ext cx="7362662" cy="299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022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5209" y="4463009"/>
            <a:ext cx="3029312" cy="30293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98628BA-FF16-DCFE-659A-117E826CFB9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0336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cắt 1">
            <a:hlinkClick r:id="" action="ppaction://media"/>
            <a:extLst>
              <a:ext uri="{FF2B5EF4-FFF2-40B4-BE49-F238E27FC236}">
                <a16:creationId xmlns:a16="http://schemas.microsoft.com/office/drawing/2014/main" id="{11B213FC-2595-D774-578D-AC646A7FE0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62312" y="1820746"/>
            <a:ext cx="797932" cy="79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307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&#10;&#10;Description automatically generated">
            <a:extLst>
              <a:ext uri="{FF2B5EF4-FFF2-40B4-BE49-F238E27FC236}">
                <a16:creationId xmlns:a16="http://schemas.microsoft.com/office/drawing/2014/main" id="{425FCA90-562A-878C-BCA8-27139A9CBB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26"/>
            <a:ext cx="12192000" cy="6773548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DD88B526-3039-68F4-5AFE-CD887A8EF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3172" y="3248198"/>
            <a:ext cx="1002795" cy="2001903"/>
          </a:xfrm>
          <a:prstGeom prst="rect">
            <a:avLst/>
          </a:prstGeom>
        </p:spPr>
      </p:pic>
      <p:pic>
        <p:nvPicPr>
          <p:cNvPr id="13" name="Picture 12" descr="A close-up of a pumpkin&#10;&#10;Description automatically generated with medium confidence">
            <a:hlinkClick r:id="rId6" action="ppaction://hlinksldjump"/>
            <a:extLst>
              <a:ext uri="{FF2B5EF4-FFF2-40B4-BE49-F238E27FC236}">
                <a16:creationId xmlns:a16="http://schemas.microsoft.com/office/drawing/2014/main" id="{5713A60B-B9DB-5873-48B7-F6F1DB56B2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15" b="89972" l="5483" r="94330">
                        <a14:foregroundMark x1="36988" y1="7319" x2="40556" y2="6955"/>
                        <a14:foregroundMark x1="8674" y1="45289" x2="9463" y2="63890"/>
                        <a14:foregroundMark x1="9463" y1="63890" x2="5933" y2="72584"/>
                        <a14:foregroundMark x1="5933" y1="72584" x2="5520" y2="64052"/>
                        <a14:foregroundMark x1="5520" y1="64052" x2="9163" y2="50586"/>
                        <a14:foregroundMark x1="91626" y1="46947" x2="95081" y2="65791"/>
                        <a14:foregroundMark x1="95081" y1="65791" x2="93504" y2="50505"/>
                        <a14:foregroundMark x1="93504" y1="50505" x2="94330" y2="46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503" y="5517218"/>
            <a:ext cx="1569543" cy="1457811"/>
          </a:xfrm>
          <a:prstGeom prst="rect">
            <a:avLst/>
          </a:prstGeom>
        </p:spPr>
      </p:pic>
      <p:pic>
        <p:nvPicPr>
          <p:cNvPr id="12" name="Picture 11" descr="A close-up of a pumpkin&#10;&#10;Description automatically generated with medium confidence">
            <a:extLst>
              <a:ext uri="{FF2B5EF4-FFF2-40B4-BE49-F238E27FC236}">
                <a16:creationId xmlns:a16="http://schemas.microsoft.com/office/drawing/2014/main" id="{C23B8282-8626-9592-C289-3EF2352A8A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15" b="89972" l="5483" r="94330">
                        <a14:foregroundMark x1="36988" y1="7319" x2="40556" y2="6955"/>
                        <a14:foregroundMark x1="8674" y1="45289" x2="9463" y2="63890"/>
                        <a14:foregroundMark x1="9463" y1="63890" x2="5933" y2="72584"/>
                        <a14:foregroundMark x1="5933" y1="72584" x2="5520" y2="64052"/>
                        <a14:foregroundMark x1="5520" y1="64052" x2="9163" y2="50586"/>
                        <a14:foregroundMark x1="91626" y1="46947" x2="95081" y2="65791"/>
                        <a14:foregroundMark x1="95081" y1="65791" x2="93504" y2="50505"/>
                        <a14:foregroundMark x1="93504" y1="50505" x2="94330" y2="46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325" y="5500396"/>
            <a:ext cx="1569543" cy="1457811"/>
          </a:xfrm>
          <a:prstGeom prst="rect">
            <a:avLst/>
          </a:prstGeom>
        </p:spPr>
      </p:pic>
      <p:pic>
        <p:nvPicPr>
          <p:cNvPr id="8" name="Picture 7" descr="A picture containing accessory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893C414D-526D-6A8A-EB6F-CA113269FC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036" y="4733718"/>
            <a:ext cx="1622120" cy="1622120"/>
          </a:xfrm>
          <a:prstGeom prst="rect">
            <a:avLst/>
          </a:prstGeom>
        </p:spPr>
      </p:pic>
      <p:pic>
        <p:nvPicPr>
          <p:cNvPr id="19" name="Picture 18" descr="A picture containing logo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2E74FB88-C1D2-8574-8AC6-DD2C3FD8DD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8633" y1="42557" x2="40858" y2="57646"/>
                        <a14:foregroundMark x1="40858" y1="57646" x2="32888" y2="48544"/>
                        <a14:foregroundMark x1="32888" y1="48544" x2="34668" y2="45307"/>
                        <a14:foregroundMark x1="26780" y1="52225" x2="25405" y2="40251"/>
                        <a14:foregroundMark x1="25405" y1="40251" x2="33172" y2="34951"/>
                        <a14:foregroundMark x1="33172" y1="34951" x2="41586" y2="37824"/>
                        <a14:foregroundMark x1="29733" y1="39401" x2="22896" y2="45550"/>
                        <a14:foregroundMark x1="22896" y1="45550" x2="27710" y2="53600"/>
                        <a14:foregroundMark x1="27710" y1="53600" x2="27791" y2="53600"/>
                        <a14:foregroundMark x1="66222" y1="50445" x2="83778" y2="68406"/>
                        <a14:foregroundMark x1="70793" y1="46319" x2="84183" y2="65817"/>
                        <a14:foregroundMark x1="60922" y1="48665" x2="69053" y2="46966"/>
                        <a14:foregroundMark x1="69053" y1="46966" x2="78924" y2="52953"/>
                        <a14:foregroundMark x1="78924" y1="52953" x2="86003" y2="69417"/>
                        <a14:foregroundMark x1="86003" y1="69417" x2="73584" y2="64846"/>
                        <a14:foregroundMark x1="73584" y1="64846" x2="74150" y2="50243"/>
                        <a14:foregroundMark x1="65655" y1="49838" x2="78196" y2="67395"/>
                        <a14:foregroundMark x1="78196" y1="67395" x2="81432" y2="56149"/>
                        <a14:foregroundMark x1="81432" y1="56149" x2="76618" y2="49919"/>
                        <a14:foregroundMark x1="76618" y1="49919" x2="66141" y2="46885"/>
                        <a14:foregroundMark x1="66141" y1="46885" x2="61691" y2="48665"/>
                        <a14:foregroundMark x1="68406" y1="45712" x2="77346" y2="50121"/>
                        <a14:foregroundMark x1="77346" y1="50121" x2="77468" y2="50647"/>
                        <a14:foregroundMark x1="73544" y1="65615" x2="75405" y2="73908"/>
                        <a14:foregroundMark x1="75405" y1="73908" x2="75890" y2="73908"/>
                        <a14:foregroundMark x1="76294" y1="69175" x2="81634" y2="67799"/>
                        <a14:foregroundMark x1="79045" y1="68608" x2="78074" y2="71157"/>
                        <a14:foregroundMark x1="78074" y1="71359" x2="78074" y2="71359"/>
                        <a14:foregroundMark x1="76092" y1="73908" x2="86367" y2="71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79086" y="2651663"/>
            <a:ext cx="3203398" cy="416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127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02014 C -0.00729 -0.01806 -0.03229 -0.01598 -0.04141 -0.01598 C -0.09714 -0.01598 -0.15469 -0.04861 -0.15469 -0.08102 C -0.15469 -0.06482 -0.18347 -0.04861 -0.21042 -0.04861 C -0.2392 -0.04861 -0.26602 -0.06505 -0.26602 -0.08102 C -0.26602 -0.07315 -0.28034 -0.06482 -0.29479 -0.06482 C -0.30912 -0.06482 -0.32357 -0.07292 -0.32357 -0.08102 C -0.32357 -0.07709 -0.33086 -0.07315 -0.33789 -0.07315 C -0.34505 -0.07315 -0.35209 -0.07732 -0.35209 -0.08102 C -0.35209 -0.07894 -0.3556 -0.07709 -0.35938 -0.07709 C -0.3612 -0.07709 -0.36667 -0.07917 -0.36667 -0.08102 C -0.36667 -0.0801 -0.36849 -0.07894 -0.37018 -0.07894 C -0.37018 -0.07871 -0.3737 -0.0801 -0.3737 -0.08102 C -0.3737 -0.08056 -0.3737 -0.0801 -0.37552 -0.0801 C -0.37552 -0.08033 -0.37735 -0.08056 -0.37735 -0.08102 C -0.37735 -0.08079 -0.37735 -0.08056 -0.37735 -0.08033 C -0.3793 -0.08033 -0.3793 -0.08056 -0.3793 -0.08079 C -0.38112 -0.08079 -0.38112 -0.08056 -0.38112 -0.08033 C -0.38295 -0.08033 -0.38295 -0.08056 -0.38295 -0.08079 " pathEditMode="relative" rAng="0" ptsTypes="AAAAAAAAAAAAAAAAA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54" y="-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98A077-3EAB-F10B-B894-34985CB401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7726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751E4FC-960C-3567-54D9-153B8430EC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93948" y="1847588"/>
            <a:ext cx="5639289" cy="23715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20AF229-C12F-7303-5A54-22F3E75087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6319" y="4193647"/>
            <a:ext cx="6041660" cy="24812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F60AD0C-D246-E820-0865-55558A2049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8936" y="1967788"/>
            <a:ext cx="6840305" cy="215817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0AA31F8-0C61-8F3B-2F5D-A571A42C0B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29422" y="4507394"/>
            <a:ext cx="6840305" cy="209720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B69CAB9-91DB-B019-E000-47C081EDBD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12153" y="115903"/>
            <a:ext cx="12192000" cy="1619917"/>
          </a:xfrm>
          <a:prstGeom prst="rect">
            <a:avLst/>
          </a:prstGeom>
        </p:spPr>
      </p:pic>
      <p:pic>
        <p:nvPicPr>
          <p:cNvPr id="52" name="Picture 51" descr="A picture containing container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B7387227-22E5-8C13-AC9F-BC22073CC90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532" y="5624854"/>
            <a:ext cx="1207417" cy="1207417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B29A3F72-9FE9-05EE-FCD0-E923060D7296}"/>
              </a:ext>
            </a:extLst>
          </p:cNvPr>
          <p:cNvSpPr txBox="1"/>
          <p:nvPr/>
        </p:nvSpPr>
        <p:spPr>
          <a:xfrm>
            <a:off x="1675229" y="403904"/>
            <a:ext cx="92913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Héc-ta viết tắt là:</a:t>
            </a:r>
            <a:endParaRPr kumimoji="0" lang="en-GB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C0E131B-854D-2086-5808-43A2986CAF5B}"/>
              </a:ext>
            </a:extLst>
          </p:cNvPr>
          <p:cNvSpPr txBox="1"/>
          <p:nvPr/>
        </p:nvSpPr>
        <p:spPr>
          <a:xfrm>
            <a:off x="1621717" y="5394910"/>
            <a:ext cx="378311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</a:t>
            </a:r>
            <a:endParaRPr kumimoji="0" lang="en-GB" sz="50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3C7E4F6-F433-953E-623A-60C4581DAC21}"/>
              </a:ext>
            </a:extLst>
          </p:cNvPr>
          <p:cNvSpPr txBox="1"/>
          <p:nvPr/>
        </p:nvSpPr>
        <p:spPr>
          <a:xfrm>
            <a:off x="1565584" y="2736121"/>
            <a:ext cx="312403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</a:t>
            </a:r>
            <a:r>
              <a:rPr kumimoji="0" lang="vi-VN" sz="5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GB" sz="5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6BFE016-0D4D-8F0D-48B7-0CDD41E3A1CA}"/>
              </a:ext>
            </a:extLst>
          </p:cNvPr>
          <p:cNvSpPr txBox="1"/>
          <p:nvPr/>
        </p:nvSpPr>
        <p:spPr>
          <a:xfrm>
            <a:off x="7367813" y="2753355"/>
            <a:ext cx="388587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0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hec</a:t>
            </a:r>
            <a:r>
              <a:rPr kumimoji="0" lang="vi-VN" sz="50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+mn-cs"/>
              </a:rPr>
              <a:t> </a:t>
            </a:r>
            <a:endParaRPr kumimoji="0" lang="en-GB" sz="5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9126A9C-5E3D-30C9-FADE-A0E7B10C0CAB}"/>
              </a:ext>
            </a:extLst>
          </p:cNvPr>
          <p:cNvSpPr txBox="1"/>
          <p:nvPr/>
        </p:nvSpPr>
        <p:spPr>
          <a:xfrm>
            <a:off x="7351923" y="5322180"/>
            <a:ext cx="360707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hect</a:t>
            </a:r>
            <a:endParaRPr kumimoji="0" lang="en-GB" sz="5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  <a:cs typeface="+mn-cs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981FA553-1A4C-A0BA-1AA2-FCFA4020BD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42675" y="2685223"/>
            <a:ext cx="1225402" cy="122540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40DD2F9-6796-F5EB-0814-EA6A7449105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66598" y="2677520"/>
            <a:ext cx="1225402" cy="122540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F6790A1-3940-0BA9-3C4E-8D9A7521514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04435" y="5123947"/>
            <a:ext cx="1225402" cy="122540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D03A719-0BDC-FEEA-1598-78D9DE83652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92085" y="5216789"/>
            <a:ext cx="1487553" cy="1268078"/>
          </a:xfrm>
          <a:prstGeom prst="rect">
            <a:avLst/>
          </a:prstGeom>
        </p:spPr>
      </p:pic>
      <p:pic>
        <p:nvPicPr>
          <p:cNvPr id="65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A9612A94-17CB-515A-5FBB-0B07A8DF8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46793" y="-365817"/>
            <a:ext cx="1082920" cy="1082920"/>
          </a:xfrm>
          <a:prstGeom prst="rect">
            <a:avLst/>
          </a:prstGeom>
        </p:spPr>
      </p:pic>
      <p:pic>
        <p:nvPicPr>
          <p:cNvPr id="66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866BF50C-F270-65A5-B33E-9AF39DD244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55431" y="1453201"/>
            <a:ext cx="1082920" cy="1082920"/>
          </a:xfrm>
          <a:prstGeom prst="rect">
            <a:avLst/>
          </a:prstGeom>
        </p:spPr>
      </p:pic>
      <p:pic>
        <p:nvPicPr>
          <p:cNvPr id="67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54A26090-1A9F-4FB7-00E0-F1832E0C98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55431" y="2345915"/>
            <a:ext cx="1082920" cy="1082920"/>
          </a:xfrm>
          <a:prstGeom prst="rect">
            <a:avLst/>
          </a:prstGeom>
        </p:spPr>
      </p:pic>
      <p:pic>
        <p:nvPicPr>
          <p:cNvPr id="68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9490ACEA-81B5-EFB4-9790-AC76B79702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46793" y="3189896"/>
            <a:ext cx="1082920" cy="108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04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 mute="1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17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17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276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17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98A077-3EAB-F10B-B894-34985CB401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7726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751E4FC-960C-3567-54D9-153B8430EC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93948" y="1847588"/>
            <a:ext cx="5639289" cy="23715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20AF229-C12F-7303-5A54-22F3E75087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6319" y="4193647"/>
            <a:ext cx="6041660" cy="24812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F60AD0C-D246-E820-0865-55558A2049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1157" y="2021795"/>
            <a:ext cx="6840305" cy="215817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0AA31F8-0C61-8F3B-2F5D-A571A42C0B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1157" y="4620400"/>
            <a:ext cx="6840305" cy="209720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B69CAB9-91DB-B019-E000-47C081EDBD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02759" y="59615"/>
            <a:ext cx="12192000" cy="1619917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  <a:extLst>
              <a:ext uri="{FF2B5EF4-FFF2-40B4-BE49-F238E27FC236}">
                <a16:creationId xmlns:a16="http://schemas.microsoft.com/office/drawing/2014/main" id="{D966A369-60EE-9884-9C99-FE049561728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45341" y="5650887"/>
            <a:ext cx="1207113" cy="12071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FB5B2A-CAE2-C131-1521-8F64E3019167}"/>
              </a:ext>
            </a:extLst>
          </p:cNvPr>
          <p:cNvSpPr txBox="1"/>
          <p:nvPr/>
        </p:nvSpPr>
        <p:spPr>
          <a:xfrm>
            <a:off x="1457187" y="133735"/>
            <a:ext cx="995788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 đo “Bảy phẩy bốn mươi ba héc-ta” viết là:</a:t>
            </a:r>
            <a:endParaRPr kumimoji="0" lang="en-GB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976206-73FA-5CBD-C947-55856260ECC7}"/>
              </a:ext>
            </a:extLst>
          </p:cNvPr>
          <p:cNvSpPr txBox="1"/>
          <p:nvPr/>
        </p:nvSpPr>
        <p:spPr>
          <a:xfrm>
            <a:off x="7320277" y="2976143"/>
            <a:ext cx="47186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7,43 hm</a:t>
            </a:r>
            <a:endParaRPr kumimoji="0" lang="en-GB" sz="54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343FD1-28D7-F303-1459-E3937AEB8204}"/>
              </a:ext>
            </a:extLst>
          </p:cNvPr>
          <p:cNvSpPr txBox="1"/>
          <p:nvPr/>
        </p:nvSpPr>
        <p:spPr>
          <a:xfrm>
            <a:off x="1113878" y="2919593"/>
            <a:ext cx="49767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7,43 ha</a:t>
            </a:r>
            <a:endParaRPr kumimoji="0" lang="en-GB" sz="96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EAFA12-C493-6991-A934-B45461A93420}"/>
              </a:ext>
            </a:extLst>
          </p:cNvPr>
          <p:cNvSpPr txBox="1"/>
          <p:nvPr/>
        </p:nvSpPr>
        <p:spPr>
          <a:xfrm>
            <a:off x="1055378" y="5459841"/>
            <a:ext cx="28878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5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743 ha</a:t>
            </a:r>
            <a:endParaRPr kumimoji="0" lang="en-GB" sz="45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5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71AE11-0942-3C7E-5E7F-F34F744BDC71}"/>
              </a:ext>
            </a:extLst>
          </p:cNvPr>
          <p:cNvSpPr txBox="1"/>
          <p:nvPr/>
        </p:nvSpPr>
        <p:spPr>
          <a:xfrm>
            <a:off x="7323100" y="5592989"/>
            <a:ext cx="347184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7,043 hm</a:t>
            </a:r>
            <a:endParaRPr kumimoji="0" lang="en-GB" sz="45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hlinkClick r:id="rId14" action="ppaction://hlinksldjump"/>
            <a:extLst>
              <a:ext uri="{FF2B5EF4-FFF2-40B4-BE49-F238E27FC236}">
                <a16:creationId xmlns:a16="http://schemas.microsoft.com/office/drawing/2014/main" id="{09F5CD53-D9A0-9D78-52BA-E9FD7133C4A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159" y="2904637"/>
            <a:ext cx="1485280" cy="12668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891D6B-C86F-3200-58EA-9F17495DA83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414" y="5271994"/>
            <a:ext cx="1228944" cy="12207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018AAE-0646-C82A-FD85-71406CD1E47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287" y="5044773"/>
            <a:ext cx="1335185" cy="1326285"/>
          </a:xfrm>
          <a:prstGeom prst="rect">
            <a:avLst/>
          </a:prstGeom>
        </p:spPr>
      </p:pic>
      <p:pic>
        <p:nvPicPr>
          <p:cNvPr id="12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52C17925-BE4A-B558-68C3-B4774C96B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149318" y="-481845"/>
            <a:ext cx="1082920" cy="1082920"/>
          </a:xfrm>
          <a:prstGeom prst="rect">
            <a:avLst/>
          </a:prstGeom>
        </p:spPr>
      </p:pic>
      <p:pic>
        <p:nvPicPr>
          <p:cNvPr id="13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5DCFAEF1-F2BE-A637-420E-5730E8D049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025814" y="928277"/>
            <a:ext cx="1082920" cy="1082920"/>
          </a:xfrm>
          <a:prstGeom prst="rect">
            <a:avLst/>
          </a:prstGeom>
        </p:spPr>
      </p:pic>
      <p:pic>
        <p:nvPicPr>
          <p:cNvPr id="14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D9CB9FB5-D0A6-8F77-2020-CE22A778C2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42170" y="2157841"/>
            <a:ext cx="1082920" cy="1082920"/>
          </a:xfrm>
          <a:prstGeom prst="rect">
            <a:avLst/>
          </a:prstGeom>
        </p:spPr>
      </p:pic>
      <p:pic>
        <p:nvPicPr>
          <p:cNvPr id="15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CDAE8F04-8BFC-706E-ABF9-34B03D46D7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89461" y="3424474"/>
            <a:ext cx="1082920" cy="10829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6303E6-A40C-58FF-16B1-91787C48968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047" y="2876964"/>
            <a:ext cx="1181584" cy="117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3026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mute="1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2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98A077-3EAB-F10B-B894-34985CB401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7726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751E4FC-960C-3567-54D9-153B8430EC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93948" y="1847588"/>
            <a:ext cx="5639289" cy="23715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20AF229-C12F-7303-5A54-22F3E75087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6319" y="4193647"/>
            <a:ext cx="6041660" cy="24812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F60AD0C-D246-E820-0865-55558A2049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0741" y="2035476"/>
            <a:ext cx="6840305" cy="215817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0AA31F8-0C61-8F3B-2F5D-A571A42C0B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422" y="4507394"/>
            <a:ext cx="6840305" cy="209720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B69CAB9-91DB-B019-E000-47C081EDBD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02759" y="59615"/>
            <a:ext cx="12192000" cy="1619917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  <a:extLst>
              <a:ext uri="{FF2B5EF4-FFF2-40B4-BE49-F238E27FC236}">
                <a16:creationId xmlns:a16="http://schemas.microsoft.com/office/drawing/2014/main" id="{6E9457B5-00FD-A6C4-F1BF-628A6A9E6F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27703" y="5689422"/>
            <a:ext cx="1207113" cy="12071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1DC951-D362-E63D-417E-816D1D523099}"/>
              </a:ext>
            </a:extLst>
          </p:cNvPr>
          <p:cNvSpPr txBox="1"/>
          <p:nvPr/>
        </p:nvSpPr>
        <p:spPr>
          <a:xfrm>
            <a:off x="1805358" y="269408"/>
            <a:ext cx="108802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ha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.... m</a:t>
            </a:r>
            <a:r>
              <a:rPr kumimoji="0" lang="vi-VN" sz="72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GB" sz="7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  <a:ea typeface="思源黑体 CN Medium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BC1827-6ABA-A3D9-8428-84578956C1E3}"/>
              </a:ext>
            </a:extLst>
          </p:cNvPr>
          <p:cNvSpPr txBox="1"/>
          <p:nvPr/>
        </p:nvSpPr>
        <p:spPr>
          <a:xfrm>
            <a:off x="1567297" y="2900643"/>
            <a:ext cx="243442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7E0E53-9D65-36DD-4966-BC862AF807E2}"/>
              </a:ext>
            </a:extLst>
          </p:cNvPr>
          <p:cNvSpPr txBox="1"/>
          <p:nvPr/>
        </p:nvSpPr>
        <p:spPr>
          <a:xfrm>
            <a:off x="8006471" y="2887375"/>
            <a:ext cx="254875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5150FA-9BF4-4938-A81A-73FF46FD10EB}"/>
              </a:ext>
            </a:extLst>
          </p:cNvPr>
          <p:cNvSpPr txBox="1"/>
          <p:nvPr/>
        </p:nvSpPr>
        <p:spPr>
          <a:xfrm>
            <a:off x="1648696" y="5253202"/>
            <a:ext cx="246944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0EAF8C-AC61-1207-2F94-E26BF490D6ED}"/>
              </a:ext>
            </a:extLst>
          </p:cNvPr>
          <p:cNvSpPr txBox="1"/>
          <p:nvPr/>
        </p:nvSpPr>
        <p:spPr>
          <a:xfrm>
            <a:off x="7412495" y="5196302"/>
            <a:ext cx="362707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80 000</a:t>
            </a:r>
          </a:p>
        </p:txBody>
      </p:sp>
      <p:pic>
        <p:nvPicPr>
          <p:cNvPr id="10" name="Picture 9">
            <a:hlinkClick r:id="rId14" action="ppaction://hlinksldjump"/>
            <a:extLst>
              <a:ext uri="{FF2B5EF4-FFF2-40B4-BE49-F238E27FC236}">
                <a16:creationId xmlns:a16="http://schemas.microsoft.com/office/drawing/2014/main" id="{4F9217CF-B685-D7D8-2F08-FE290067997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227" y="5026115"/>
            <a:ext cx="1485280" cy="12668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51E813-6036-4681-09F7-1D43AC27599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486" y="2725990"/>
            <a:ext cx="1228944" cy="12207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576367-03E5-F8EB-A72B-5B43E68C061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18" y="5217847"/>
            <a:ext cx="1335185" cy="1326285"/>
          </a:xfrm>
          <a:prstGeom prst="rect">
            <a:avLst/>
          </a:prstGeom>
        </p:spPr>
      </p:pic>
      <p:pic>
        <p:nvPicPr>
          <p:cNvPr id="13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EDD0C23B-3BA5-DCFD-0FA8-6B9C80F3BC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46793" y="-365817"/>
            <a:ext cx="1082920" cy="1082920"/>
          </a:xfrm>
          <a:prstGeom prst="rect">
            <a:avLst/>
          </a:prstGeom>
        </p:spPr>
      </p:pic>
      <p:pic>
        <p:nvPicPr>
          <p:cNvPr id="14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BAFCF9D6-915A-9721-B9FC-87C2F425D9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55431" y="1453201"/>
            <a:ext cx="1082920" cy="1082920"/>
          </a:xfrm>
          <a:prstGeom prst="rect">
            <a:avLst/>
          </a:prstGeom>
        </p:spPr>
      </p:pic>
      <p:pic>
        <p:nvPicPr>
          <p:cNvPr id="15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E68F54B5-B5DE-D251-928B-F8D86A7879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55431" y="2345915"/>
            <a:ext cx="1082920" cy="1082920"/>
          </a:xfrm>
          <a:prstGeom prst="rect">
            <a:avLst/>
          </a:prstGeom>
        </p:spPr>
      </p:pic>
      <p:pic>
        <p:nvPicPr>
          <p:cNvPr id="16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21E471B8-2C41-106E-15DF-60AF778429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46793" y="3189896"/>
            <a:ext cx="1082920" cy="10829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5CE70A6-8B97-D1A0-154B-61E5F707C4C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562" y="2785960"/>
            <a:ext cx="1181584" cy="117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358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mute="1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1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2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C4DFFA-8E4E-44C4-2435-655094D555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659"/>
          <a:stretch/>
        </p:blipFill>
        <p:spPr>
          <a:xfrm>
            <a:off x="0" y="0"/>
            <a:ext cx="12192000" cy="706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34832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B2347-9156-0BF6-126A-B923597D85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8DE249-5D2D-8CCE-1044-4195F59CCF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landscape with trees and clouds&#10;&#10;Description automatically generated">
            <a:extLst>
              <a:ext uri="{FF2B5EF4-FFF2-40B4-BE49-F238E27FC236}">
                <a16:creationId xmlns:a16="http://schemas.microsoft.com/office/drawing/2014/main" id="{1B1C3592-D7DE-DE30-CBCA-FDD613005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3"/>
            <a:ext cx="12192000" cy="6831773"/>
          </a:xfrm>
          <a:prstGeom prst="rect">
            <a:avLst/>
          </a:prstGeom>
        </p:spPr>
      </p:pic>
      <p:sp>
        <p:nvSpPr>
          <p:cNvPr id="6" name="Freeform 15">
            <a:extLst>
              <a:ext uri="{FF2B5EF4-FFF2-40B4-BE49-F238E27FC236}">
                <a16:creationId xmlns:a16="http://schemas.microsoft.com/office/drawing/2014/main" id="{3275C2F2-CC71-B231-F689-6DEE4CC15157}"/>
              </a:ext>
            </a:extLst>
          </p:cNvPr>
          <p:cNvSpPr/>
          <p:nvPr/>
        </p:nvSpPr>
        <p:spPr>
          <a:xfrm>
            <a:off x="-411480" y="2615184"/>
            <a:ext cx="4197096" cy="5107844"/>
          </a:xfrm>
          <a:custGeom>
            <a:avLst/>
            <a:gdLst/>
            <a:ahLst/>
            <a:cxnLst/>
            <a:rect l="l" t="t" r="r" b="b"/>
            <a:pathLst>
              <a:path w="2396484" h="3066655">
                <a:moveTo>
                  <a:pt x="0" y="0"/>
                </a:moveTo>
                <a:lnTo>
                  <a:pt x="2396484" y="0"/>
                </a:lnTo>
                <a:lnTo>
                  <a:pt x="2396484" y="3066654"/>
                </a:lnTo>
                <a:lnTo>
                  <a:pt x="0" y="30666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51E1A1FB-A25D-DF36-7A14-236EE25FA20E}"/>
              </a:ext>
            </a:extLst>
          </p:cNvPr>
          <p:cNvSpPr/>
          <p:nvPr/>
        </p:nvSpPr>
        <p:spPr>
          <a:xfrm>
            <a:off x="6096000" y="1316736"/>
            <a:ext cx="2203704" cy="768096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276F35"/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Toán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276F3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FD07440-F8C0-0DC1-FEDB-C07BE4ED4BEB}"/>
              </a:ext>
            </a:extLst>
          </p:cNvPr>
          <p:cNvGrpSpPr/>
          <p:nvPr/>
        </p:nvGrpSpPr>
        <p:grpSpPr>
          <a:xfrm>
            <a:off x="4184904" y="2567871"/>
            <a:ext cx="6495288" cy="1919154"/>
            <a:chOff x="4184904" y="2567871"/>
            <a:chExt cx="6495288" cy="191915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A01BB75-AF58-A307-858B-9D13E70CCEC1}"/>
                </a:ext>
              </a:extLst>
            </p:cNvPr>
            <p:cNvSpPr txBox="1"/>
            <p:nvPr/>
          </p:nvSpPr>
          <p:spPr>
            <a:xfrm flipH="1">
              <a:off x="4184904" y="2624977"/>
              <a:ext cx="648309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500" b="0" i="0" u="none" strike="noStrike" kern="1200" cap="none" spc="0" normalizeH="0" baseline="0" noProof="0" dirty="0">
                  <a:ln w="5461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FFC000"/>
                    </a:outerShdw>
                  </a:effectLst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HÉC - TA</a:t>
              </a:r>
              <a:endParaRPr kumimoji="0" lang="vi-VN" sz="11500" b="0" i="0" u="none" strike="noStrike" kern="1200" cap="none" spc="0" normalizeH="0" baseline="0" noProof="0" dirty="0">
                <a:ln w="5461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FFC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F5E3963-CA7F-0AD2-E32D-4E876A65A3B9}"/>
                </a:ext>
              </a:extLst>
            </p:cNvPr>
            <p:cNvSpPr txBox="1"/>
            <p:nvPr/>
          </p:nvSpPr>
          <p:spPr>
            <a:xfrm flipH="1">
              <a:off x="4197096" y="2567871"/>
              <a:ext cx="648309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5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60000">
                        <a:srgbClr val="59B3E7"/>
                      </a:gs>
                      <a:gs pos="60000">
                        <a:srgbClr val="F08E22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HÉC - TA</a:t>
              </a:r>
              <a:endParaRPr kumimoji="0" lang="vi-VN" sz="115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0000">
                      <a:srgbClr val="59B3E7"/>
                    </a:gs>
                    <a:gs pos="60000">
                      <a:srgbClr val="F08E22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ED7E614-6248-387F-AC8E-31C42F64F333}"/>
              </a:ext>
            </a:extLst>
          </p:cNvPr>
          <p:cNvSpPr txBox="1"/>
          <p:nvPr/>
        </p:nvSpPr>
        <p:spPr>
          <a:xfrm>
            <a:off x="7755636" y="4651642"/>
            <a:ext cx="24428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(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Tiết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2)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724452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FD2A093-EFBC-4176-8D57-348553E7833F}"/>
              </a:ext>
            </a:extLst>
          </p:cNvPr>
          <p:cNvSpPr/>
          <p:nvPr/>
        </p:nvSpPr>
        <p:spPr>
          <a:xfrm>
            <a:off x="812156" y="708949"/>
            <a:ext cx="10567687" cy="544010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暖男手札体 W01" panose="02020400000000000000" pitchFamily="18" charset="-122"/>
              <a:ea typeface="仓耳暖男手札体 W01" panose="02020400000000000000" pitchFamily="18" charset="-122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56E5A1C-956E-4D21-A47D-C05ADD1991AB}"/>
              </a:ext>
            </a:extLst>
          </p:cNvPr>
          <p:cNvSpPr/>
          <p:nvPr/>
        </p:nvSpPr>
        <p:spPr>
          <a:xfrm>
            <a:off x="3680748" y="0"/>
            <a:ext cx="243069" cy="1388962"/>
          </a:xfrm>
          <a:prstGeom prst="rect">
            <a:avLst/>
          </a:prstGeom>
          <a:solidFill>
            <a:srgbClr val="BDB886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暖男手札体 W01" panose="02020400000000000000" pitchFamily="18" charset="-122"/>
              <a:ea typeface="仓耳暖男手札体 W01" panose="02020400000000000000" pitchFamily="18" charset="-122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B8B76F7-4E61-43FA-BAF3-2D71EE7A5D0E}"/>
              </a:ext>
            </a:extLst>
          </p:cNvPr>
          <p:cNvSpPr/>
          <p:nvPr/>
        </p:nvSpPr>
        <p:spPr>
          <a:xfrm>
            <a:off x="8268185" y="14463"/>
            <a:ext cx="243069" cy="1388962"/>
          </a:xfrm>
          <a:prstGeom prst="rect">
            <a:avLst/>
          </a:prstGeom>
          <a:solidFill>
            <a:srgbClr val="BDB886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暖男手札体 W01" panose="02020400000000000000" pitchFamily="18" charset="-122"/>
              <a:ea typeface="仓耳暖男手札体 W01" panose="02020400000000000000" pitchFamily="18" charset="-122"/>
              <a:cs typeface="+mn-cs"/>
            </a:endParaRPr>
          </a:p>
        </p:txBody>
      </p:sp>
      <p:pic>
        <p:nvPicPr>
          <p:cNvPr id="2" name="Picture 1" descr="A cartoon of a child&#10;&#10;Description automatically generated">
            <a:extLst>
              <a:ext uri="{FF2B5EF4-FFF2-40B4-BE49-F238E27FC236}">
                <a16:creationId xmlns:a16="http://schemas.microsoft.com/office/drawing/2014/main" id="{059B6456-E0A2-A76D-5F84-3F4A944FE3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79" b="98949" l="9980" r="89980">
                        <a14:foregroundMark x1="39556" y1="9899" x2="46667" y2="7394"/>
                        <a14:foregroundMark x1="46667" y1="7394" x2="58505" y2="7879"/>
                        <a14:foregroundMark x1="58505" y1="7879" x2="67717" y2="10949"/>
                        <a14:foregroundMark x1="47717" y1="89172" x2="48444" y2="98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90" y="756230"/>
            <a:ext cx="5345537" cy="53455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86B59E-1FB9-B661-50F6-4E16110AE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033" y="2226356"/>
            <a:ext cx="5998195" cy="157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477794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734</Words>
  <Application>Microsoft Office PowerPoint</Application>
  <PresentationFormat>Widescreen</PresentationFormat>
  <Paragraphs>66</Paragraphs>
  <Slides>19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#9Slide07 SVNDessert Menu Scrip</vt:lpstr>
      <vt:lpstr>Aptos</vt:lpstr>
      <vt:lpstr>Arial</vt:lpstr>
      <vt:lpstr>DengXian</vt:lpstr>
      <vt:lpstr>Cambria</vt:lpstr>
      <vt:lpstr>UTM Avo</vt:lpstr>
      <vt:lpstr>Times New Roman</vt:lpstr>
      <vt:lpstr>#9Slide03 AmpleSoft Bold</vt:lpstr>
      <vt:lpstr>Aptos Display</vt:lpstr>
      <vt:lpstr>SVN-Ziclets</vt:lpstr>
      <vt:lpstr>仓耳暖男手札体 W01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VO THI YEN NHI</dc:creator>
  <cp:lastModifiedBy>VO THI YEN NHI</cp:lastModifiedBy>
  <cp:revision>1</cp:revision>
  <dcterms:created xsi:type="dcterms:W3CDTF">2024-09-20T03:32:26Z</dcterms:created>
  <dcterms:modified xsi:type="dcterms:W3CDTF">2024-09-20T03:50:21Z</dcterms:modified>
</cp:coreProperties>
</file>