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0" r:id="rId2"/>
    <p:sldMasterId id="2147483722" r:id="rId3"/>
  </p:sldMasterIdLst>
  <p:notesMasterIdLst>
    <p:notesMasterId r:id="rId19"/>
  </p:notesMasterIdLst>
  <p:sldIdLst>
    <p:sldId id="260" r:id="rId4"/>
    <p:sldId id="264" r:id="rId5"/>
    <p:sldId id="265" r:id="rId6"/>
    <p:sldId id="266" r:id="rId7"/>
    <p:sldId id="364" r:id="rId8"/>
    <p:sldId id="258" r:id="rId9"/>
    <p:sldId id="259" r:id="rId10"/>
    <p:sldId id="306" r:id="rId11"/>
    <p:sldId id="309" r:id="rId12"/>
    <p:sldId id="308" r:id="rId13"/>
    <p:sldId id="363" r:id="rId14"/>
    <p:sldId id="302" r:id="rId15"/>
    <p:sldId id="281" r:id="rId16"/>
    <p:sldId id="282"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C2C85"/>
    <a:srgbClr val="FCC2FC"/>
    <a:srgbClr val="FF5033"/>
    <a:srgbClr val="FFB2A6"/>
    <a:srgbClr val="F94A29"/>
    <a:srgbClr val="B5F1CC"/>
    <a:srgbClr val="FFF6BD"/>
    <a:srgbClr val="FFF89A"/>
    <a:srgbClr val="FFE7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08" autoAdjust="0"/>
    <p:restoredTop sz="78947" autoAdjust="0"/>
  </p:normalViewPr>
  <p:slideViewPr>
    <p:cSldViewPr snapToGrid="0">
      <p:cViewPr>
        <p:scale>
          <a:sx n="40" d="100"/>
          <a:sy n="40" d="100"/>
        </p:scale>
        <p:origin x="1636" y="5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53DB7-3ED9-480E-95F7-A401D7FCFF4D}"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2B766-1DF4-4786-9114-2F95A1EB91D6}" type="slidenum">
              <a:rPr lang="en-US" smtClean="0"/>
              <a:t>‹#›</a:t>
            </a:fld>
            <a:endParaRPr lang="en-US"/>
          </a:p>
        </p:txBody>
      </p:sp>
    </p:spTree>
    <p:extLst>
      <p:ext uri="{BB962C8B-B14F-4D97-AF65-F5344CB8AC3E}">
        <p14:creationId xmlns:p14="http://schemas.microsoft.com/office/powerpoint/2010/main" val="82644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8</a:t>
            </a:fld>
            <a:endParaRPr lang="en-US"/>
          </a:p>
        </p:txBody>
      </p:sp>
    </p:spTree>
    <p:extLst>
      <p:ext uri="{BB962C8B-B14F-4D97-AF65-F5344CB8AC3E}">
        <p14:creationId xmlns:p14="http://schemas.microsoft.com/office/powerpoint/2010/main" val="3738425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1B2E-F15B-C16B-CCFD-60E734372A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BAE104-4865-D5E3-BA83-97AE76373D0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228321-E5F1-6307-653B-356B31241F0B}"/>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5" name="Footer Placeholder 4">
            <a:extLst>
              <a:ext uri="{FF2B5EF4-FFF2-40B4-BE49-F238E27FC236}">
                <a16:creationId xmlns:a16="http://schemas.microsoft.com/office/drawing/2014/main" id="{D31F8E72-3A6A-BA63-B87F-A31C4DA045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F203CD-15D0-8120-FA63-5A64A44806E2}"/>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716685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E133-AF2B-2E11-BBA3-AE7AC3CC8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292076-E6DE-4D86-5C9A-DBA3515675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4B9C9-671E-8E08-4284-2A1ECC263246}"/>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5" name="Footer Placeholder 4">
            <a:extLst>
              <a:ext uri="{FF2B5EF4-FFF2-40B4-BE49-F238E27FC236}">
                <a16:creationId xmlns:a16="http://schemas.microsoft.com/office/drawing/2014/main" id="{5D7BDE47-8024-3121-E848-6443AF7FD8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24C3EE-25CB-0D3A-6555-1DF4D27937A6}"/>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88980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B8468E-4407-2EE6-C9F1-473B46559C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858B12-89DD-EF0F-217D-DD5F61FCC49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B93D3-A20A-AB66-6448-816426855E00}"/>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5" name="Footer Placeholder 4">
            <a:extLst>
              <a:ext uri="{FF2B5EF4-FFF2-40B4-BE49-F238E27FC236}">
                <a16:creationId xmlns:a16="http://schemas.microsoft.com/office/drawing/2014/main" id="{4E8B379E-702C-ED86-A757-2870185BC6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B4D615-957A-F928-E215-B2DCD91F1B04}"/>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3973027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641517"/>
      </p:ext>
    </p:extLst>
  </p:cSld>
  <p:clrMapOvr>
    <a:masterClrMapping/>
  </p:clrMapOvr>
  <p:transition spd="slow" advClick="0"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494300"/>
      </p:ext>
    </p:extLst>
  </p:cSld>
  <p:clrMapOvr>
    <a:masterClrMapping/>
  </p:clrMapOvr>
  <p:transition spd="slow" advClick="0"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46C38-74C3-E865-2924-D88A87381D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AEFC04-1241-2D95-2C55-700193FAF3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9DB48A-0B24-FBB9-2AD2-1B15E211BCC9}"/>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5" name="Footer Placeholder 4">
            <a:extLst>
              <a:ext uri="{FF2B5EF4-FFF2-40B4-BE49-F238E27FC236}">
                <a16:creationId xmlns:a16="http://schemas.microsoft.com/office/drawing/2014/main" id="{B5017C00-5391-6540-575D-03E264A1AD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356500-5029-7EEF-950D-1925FC1B34EA}"/>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579937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16D67-0DA8-6484-3EDF-C6C7C3BD99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0B257C-8607-F206-5E32-130284B86E8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21532-D0B6-6C05-9576-01002A1FE7BA}"/>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5" name="Footer Placeholder 4">
            <a:extLst>
              <a:ext uri="{FF2B5EF4-FFF2-40B4-BE49-F238E27FC236}">
                <a16:creationId xmlns:a16="http://schemas.microsoft.com/office/drawing/2014/main" id="{952DC439-0490-DDB9-067B-AD47EA6329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3F153A-2883-8388-8D3A-8D28E9F4E7F7}"/>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1428698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351E-5EE7-AACF-E49E-B4B13477AF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974064-F5C9-E179-BCF6-8B3F28FAFD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723834-B4C2-3A58-8FC3-3E2DE539AAE1}"/>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5" name="Footer Placeholder 4">
            <a:extLst>
              <a:ext uri="{FF2B5EF4-FFF2-40B4-BE49-F238E27FC236}">
                <a16:creationId xmlns:a16="http://schemas.microsoft.com/office/drawing/2014/main" id="{F37FFE7E-05D6-AD73-FC64-D5EE33C6A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FBCF69-1828-BF5C-4D23-2E941A1A092D}"/>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1976871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DA854-EAF0-092A-072C-6FFA038AF9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FEB56E-A81D-088A-80B7-00720EE1E1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E73CC1-A790-8C81-22C9-DE58760755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A8187-2110-A417-8271-E3C1571937F8}"/>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6" name="Footer Placeholder 5">
            <a:extLst>
              <a:ext uri="{FF2B5EF4-FFF2-40B4-BE49-F238E27FC236}">
                <a16:creationId xmlns:a16="http://schemas.microsoft.com/office/drawing/2014/main" id="{3732D117-3BF9-79C6-E24D-6C8308C75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8A7517-A8BC-85BB-9DE7-396EDAF983EB}"/>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57673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895B-25FA-7D53-E66D-B5EDA7B0BC9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B434E-26A8-22E2-3EEF-9DFC64507F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5CA2D4-C891-C8A9-581A-05E0746E5FA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4DD922-2EB1-7FF9-A3B7-7C931CAF0F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9ED704-9F8B-3C41-8DA5-09ACBCBC54F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881761-4598-C589-7876-484134D20BAC}"/>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8" name="Footer Placeholder 7">
            <a:extLst>
              <a:ext uri="{FF2B5EF4-FFF2-40B4-BE49-F238E27FC236}">
                <a16:creationId xmlns:a16="http://schemas.microsoft.com/office/drawing/2014/main" id="{182B52A5-1997-CB84-528A-0AA099DFE2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37DC88A-64BA-3C94-31EE-3249464E3524}"/>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419958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569A-4F13-2EEC-2C4A-B42AA1CF1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40167F-D84E-CFED-7A5E-CC84CD593824}"/>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4" name="Footer Placeholder 3">
            <a:extLst>
              <a:ext uri="{FF2B5EF4-FFF2-40B4-BE49-F238E27FC236}">
                <a16:creationId xmlns:a16="http://schemas.microsoft.com/office/drawing/2014/main" id="{CE6B0B72-1EFB-5AF8-365C-EFD98E3A0B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ABD17A-B901-AC51-7F9C-304A8CF9604F}"/>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19738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9D86-35A2-5F7D-17A9-240BC7A974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293173-57DD-3555-D5DA-906394E8FA3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CC01F-DDA4-0FEC-81B8-8460187C0618}"/>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5" name="Footer Placeholder 4">
            <a:extLst>
              <a:ext uri="{FF2B5EF4-FFF2-40B4-BE49-F238E27FC236}">
                <a16:creationId xmlns:a16="http://schemas.microsoft.com/office/drawing/2014/main" id="{D3D18690-7551-BF0D-C35F-B31F23BEF2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06386D-34DE-4A2F-612F-C7396F3B9F2E}"/>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2606485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9F9153-AE30-DBA6-2ED4-3673B1F09155}"/>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3" name="Footer Placeholder 2">
            <a:extLst>
              <a:ext uri="{FF2B5EF4-FFF2-40B4-BE49-F238E27FC236}">
                <a16:creationId xmlns:a16="http://schemas.microsoft.com/office/drawing/2014/main" id="{154FF420-3FE2-BFE4-7B3E-DF2C66F3CD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24489E-49B7-7253-4981-6B9AA9ABC3CB}"/>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546724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CA10-5332-B2A2-1211-34C896EA57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60CC16-325A-F520-982D-5BD5F60D21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6B76F-7509-CC4F-0977-CE37AEC2CD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36F75-CD05-F9E3-E37D-D6453568C09C}"/>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6" name="Footer Placeholder 5">
            <a:extLst>
              <a:ext uri="{FF2B5EF4-FFF2-40B4-BE49-F238E27FC236}">
                <a16:creationId xmlns:a16="http://schemas.microsoft.com/office/drawing/2014/main" id="{162E2777-F6B4-8454-E558-B89ECB479A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109D72A-F214-F34D-3D58-3CF3988C37C8}"/>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125302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7577A-A697-C839-9AED-39CB492AF3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7F64FF-7480-2CAB-45E0-CB1234EAE9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E36692-699C-13CA-81D8-6951F6C451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4AD7C-AE81-5935-55DF-6B926F75537B}"/>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6" name="Footer Placeholder 5">
            <a:extLst>
              <a:ext uri="{FF2B5EF4-FFF2-40B4-BE49-F238E27FC236}">
                <a16:creationId xmlns:a16="http://schemas.microsoft.com/office/drawing/2014/main" id="{25C817CD-5A8B-13E1-8287-B59216A48C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5D0191-4814-9E65-A214-1848941905BC}"/>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1777155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C843-08DA-F1F7-9CD1-B51167E531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347E3D-F82A-EDBC-AF2C-87B7ABCC21E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487B1-6F2A-E793-D20D-A1E7A214C856}"/>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5" name="Footer Placeholder 4">
            <a:extLst>
              <a:ext uri="{FF2B5EF4-FFF2-40B4-BE49-F238E27FC236}">
                <a16:creationId xmlns:a16="http://schemas.microsoft.com/office/drawing/2014/main" id="{295DCDB7-FBC5-63F4-F48C-5D28431302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D751C2-CA86-96BE-F1B2-B0FB119EDCB2}"/>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488250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5BC147-7ACE-3E2F-2D70-36BEA6BEBC4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7C8E86-6A84-A1D2-1976-D62123A2C0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B5E5B-75EA-82B8-5BCE-497AC1CF74DF}"/>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10/12/2024</a:t>
            </a:fld>
            <a:endParaRPr lang="en-US"/>
          </a:p>
        </p:txBody>
      </p:sp>
      <p:sp>
        <p:nvSpPr>
          <p:cNvPr id="5" name="Footer Placeholder 4">
            <a:extLst>
              <a:ext uri="{FF2B5EF4-FFF2-40B4-BE49-F238E27FC236}">
                <a16:creationId xmlns:a16="http://schemas.microsoft.com/office/drawing/2014/main" id="{A2A06DED-BB45-9D47-C4E0-CE0EDA984B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CC05BE-BF40-E0FF-3F1D-73C411D9AE92}"/>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844004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1255249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573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18444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070727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60384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B184-BF36-FACA-E60C-005772CECF0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86C9B8-3DD8-31AF-771F-B7322F7F80F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D96463-222E-153C-6F6B-FD676B00B56A}"/>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5" name="Footer Placeholder 4">
            <a:extLst>
              <a:ext uri="{FF2B5EF4-FFF2-40B4-BE49-F238E27FC236}">
                <a16:creationId xmlns:a16="http://schemas.microsoft.com/office/drawing/2014/main" id="{84931078-E9AF-2B7C-7FFB-AF6D2ECB0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8E752F-9D66-BEF9-2A24-4C1945321A78}"/>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639688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7315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07169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01458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61081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913590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2096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79479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1FB0-5512-5518-DB40-5629660545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C43E28-5C5B-0C54-6F4D-B4C7FC35C63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68C1E-B96F-3046-82B6-56BE26D4A43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AAEB31-FA88-E0D0-5D41-CC4516747639}"/>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6" name="Footer Placeholder 5">
            <a:extLst>
              <a:ext uri="{FF2B5EF4-FFF2-40B4-BE49-F238E27FC236}">
                <a16:creationId xmlns:a16="http://schemas.microsoft.com/office/drawing/2014/main" id="{53DA3FAE-730F-DC61-F005-BEBC9349E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974DDA-45A3-F879-32A1-901C0A080A2A}"/>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50354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F2A5-57C6-DA12-9B84-3C61929C657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C5FF33-4A8D-08CD-A1C6-031F085CE1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5C23C-7769-3377-4714-9B62FCC0C0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B65082-AD59-4B2C-D757-8879C9AD3E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5F42C-C53E-F8EF-6AA8-5B9EDB546C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495576-BCFC-C4C8-B9FD-62564C444D1B}"/>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8" name="Footer Placeholder 7">
            <a:extLst>
              <a:ext uri="{FF2B5EF4-FFF2-40B4-BE49-F238E27FC236}">
                <a16:creationId xmlns:a16="http://schemas.microsoft.com/office/drawing/2014/main" id="{F9A767BD-AD8F-3E4F-3187-4C56BA01FC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73E4B9D-9DAC-96EA-F753-11D3833107E6}"/>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3079053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7E8C-0845-29D0-B905-A2958A8630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350CA7-2745-4EE5-803C-B22824451001}"/>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4" name="Footer Placeholder 3">
            <a:extLst>
              <a:ext uri="{FF2B5EF4-FFF2-40B4-BE49-F238E27FC236}">
                <a16:creationId xmlns:a16="http://schemas.microsoft.com/office/drawing/2014/main" id="{1BBC8DC2-ED85-0B53-B924-1AF6D909CC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7487FF9-7F95-7ACD-2905-77B035716F09}"/>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24853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E0B07-A809-E26A-6DFC-91D73C9826D7}"/>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3" name="Footer Placeholder 2">
            <a:extLst>
              <a:ext uri="{FF2B5EF4-FFF2-40B4-BE49-F238E27FC236}">
                <a16:creationId xmlns:a16="http://schemas.microsoft.com/office/drawing/2014/main" id="{0C9034F9-82DB-9A6C-FF01-90EF06E431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568DC6-B884-6B41-8FD9-4E2FB5595195}"/>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2789805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FBAA-2F9A-AF91-6122-6A034E39A8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7EB78-4396-54F2-0C6D-D4D5C9F32F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2E3CE-2295-5284-E2BD-67E521E7C8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842CCA-3BCF-DCA1-0456-2E08434CB162}"/>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6" name="Footer Placeholder 5">
            <a:extLst>
              <a:ext uri="{FF2B5EF4-FFF2-40B4-BE49-F238E27FC236}">
                <a16:creationId xmlns:a16="http://schemas.microsoft.com/office/drawing/2014/main" id="{288F1B9E-46FC-5475-D368-DDD1FBCBE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880D0-E68A-1DFC-223E-E8E3DDFB6696}"/>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912334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F513-D37D-1755-FAD3-E0B9E2ED09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19311-0574-B416-48F3-49817E26DD4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890E60-514C-F814-4EA2-E247873829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926F7-EBF6-D535-B55D-6768A2478531}"/>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10/12/2024</a:t>
            </a:fld>
            <a:endParaRPr lang="en-US"/>
          </a:p>
        </p:txBody>
      </p:sp>
      <p:sp>
        <p:nvSpPr>
          <p:cNvPr id="6" name="Footer Placeholder 5">
            <a:extLst>
              <a:ext uri="{FF2B5EF4-FFF2-40B4-BE49-F238E27FC236}">
                <a16:creationId xmlns:a16="http://schemas.microsoft.com/office/drawing/2014/main" id="{AEDECD36-FC74-0682-39BD-221B722A90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C1B2B3-711C-8E5C-D046-42159E7A2310}"/>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422807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FE62E61F-344A-6717-4CD1-FBA2C4CBC571}"/>
              </a:ext>
            </a:extLst>
          </p:cNvPr>
          <p:cNvSpPr/>
          <p:nvPr userDrawn="1"/>
        </p:nvSpPr>
        <p:spPr>
          <a:xfrm>
            <a:off x="0" y="-138036"/>
            <a:ext cx="12192000" cy="6996036"/>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15"/>
            <a:stretch>
              <a:fillRect/>
            </a:stretch>
          </a:blipFill>
        </p:spPr>
        <p:txBody>
          <a:bodyPr/>
          <a:lstStyle/>
          <a:p>
            <a:endParaRPr lang="en-US"/>
          </a:p>
        </p:txBody>
      </p:sp>
    </p:spTree>
    <p:extLst>
      <p:ext uri="{BB962C8B-B14F-4D97-AF65-F5344CB8AC3E}">
        <p14:creationId xmlns:p14="http://schemas.microsoft.com/office/powerpoint/2010/main" val="17741741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5BF8112-74CE-4888-65D5-6F7C697BF5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3641" y="0"/>
            <a:ext cx="1604812" cy="1604812"/>
          </a:xfrm>
          <a:prstGeom prst="rect">
            <a:avLst/>
          </a:prstGeom>
        </p:spPr>
      </p:pic>
    </p:spTree>
    <p:extLst>
      <p:ext uri="{BB962C8B-B14F-4D97-AF65-F5344CB8AC3E}">
        <p14:creationId xmlns:p14="http://schemas.microsoft.com/office/powerpoint/2010/main" val="319670505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8831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gif"/><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9.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image" Target="../media/image12.gif"/><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 Target="slide4.xml"/><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slide" Target="slide3.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018" b="6788"/>
          <a:stretch/>
        </p:blipFill>
        <p:spPr>
          <a:xfrm>
            <a:off x="0" y="-342901"/>
            <a:ext cx="12287250" cy="7429501"/>
          </a:xfrm>
        </p:spPr>
      </p:pic>
      <p:pic>
        <p:nvPicPr>
          <p:cNvPr id="6" name="Picture 5" descr="A red and green text on a black background&#10;&#10;Description automatically generated">
            <a:extLst>
              <a:ext uri="{FF2B5EF4-FFF2-40B4-BE49-F238E27FC236}">
                <a16:creationId xmlns:a16="http://schemas.microsoft.com/office/drawing/2014/main" id="{70B9F121-9B26-8928-4368-D930251F8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800" y="597929"/>
            <a:ext cx="7200000" cy="5547841"/>
          </a:xfrm>
          <a:prstGeom prst="rect">
            <a:avLst/>
          </a:prstGeom>
        </p:spPr>
      </p:pic>
    </p:spTree>
    <p:extLst>
      <p:ext uri="{BB962C8B-B14F-4D97-AF65-F5344CB8AC3E}">
        <p14:creationId xmlns:p14="http://schemas.microsoft.com/office/powerpoint/2010/main" val="30406620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80D632-66F3-24E2-D395-10DF2B21F799}"/>
              </a:ext>
            </a:extLst>
          </p:cNvPr>
          <p:cNvPicPr>
            <a:picLocks noChangeAspect="1"/>
          </p:cNvPicPr>
          <p:nvPr/>
        </p:nvPicPr>
        <p:blipFill>
          <a:blip r:embed="rId2"/>
          <a:stretch>
            <a:fillRect/>
          </a:stretch>
        </p:blipFill>
        <p:spPr>
          <a:xfrm>
            <a:off x="-63585" y="0"/>
            <a:ext cx="12255585" cy="7048840"/>
          </a:xfrm>
          <a:prstGeom prst="rect">
            <a:avLst/>
          </a:prstGeom>
        </p:spPr>
      </p:pic>
      <p:sp>
        <p:nvSpPr>
          <p:cNvPr id="9" name="Rectangle: Rounded Corners 7">
            <a:extLst>
              <a:ext uri="{FF2B5EF4-FFF2-40B4-BE49-F238E27FC236}">
                <a16:creationId xmlns:a16="http://schemas.microsoft.com/office/drawing/2014/main" id="{F585643C-603C-711C-47D4-F578E8E6848C}"/>
              </a:ext>
            </a:extLst>
          </p:cNvPr>
          <p:cNvSpPr/>
          <p:nvPr/>
        </p:nvSpPr>
        <p:spPr>
          <a:xfrm>
            <a:off x="183555"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6063A75-5DDC-C94E-F443-92172AADBFA5}"/>
              </a:ext>
            </a:extLst>
          </p:cNvPr>
          <p:cNvSpPr txBox="1"/>
          <p:nvPr/>
        </p:nvSpPr>
        <p:spPr>
          <a:xfrm>
            <a:off x="1637373" y="708127"/>
            <a:ext cx="9935502" cy="4524315"/>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Ví dụ: </a:t>
            </a:r>
            <a:r>
              <a:rPr lang="vi-VN" sz="3600" dirty="0">
                <a:latin typeface="Cambria" panose="02040503050406030204" pitchFamily="18" charset="0"/>
                <a:ea typeface="Cambria" panose="02040503050406030204" pitchFamily="18" charset="0"/>
              </a:rPr>
              <a:t>Tôi đã thực sự xúc động khi đọc bài thơ "Ngưỡng cửa". Lời thơ giản dị nhưng thật sâu sắc. Nhà thơ Vũ Quần Phương đã giúp tôi hiểu ý nghĩa của tình cảm gia đình. Bước qua ngưỡng cửa là được về với nơi đầy ắp tình yêu thương của người thân. Hình ảnh ngưỡng cửa đã tượng trưng cho căn nhà gần gũi, thân thiết với mỗi người qua bao tháng năm. Ấm áp và bình yên biết mấy!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descr="A cartoon of a child writing in a book&#10;&#10;Description automatically generated">
            <a:extLst>
              <a:ext uri="{FF2B5EF4-FFF2-40B4-BE49-F238E27FC236}">
                <a16:creationId xmlns:a16="http://schemas.microsoft.com/office/drawing/2014/main" id="{4A931AF5-4CCB-04E3-5610-71C940C825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3120" y="67666"/>
            <a:ext cx="1912649" cy="1912649"/>
          </a:xfrm>
          <a:prstGeom prst="rect">
            <a:avLst/>
          </a:prstGeom>
        </p:spPr>
      </p:pic>
    </p:spTree>
    <p:extLst>
      <p:ext uri="{BB962C8B-B14F-4D97-AF65-F5344CB8AC3E}">
        <p14:creationId xmlns:p14="http://schemas.microsoft.com/office/powerpoint/2010/main" val="2281768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5"/>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sp>
        <p:nvSpPr>
          <p:cNvPr id="3" name="TextBox 2"/>
          <p:cNvSpPr txBox="1"/>
          <p:nvPr/>
        </p:nvSpPr>
        <p:spPr>
          <a:xfrm>
            <a:off x="377655" y="309622"/>
            <a:ext cx="114366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2.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soát</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và</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chỉnh</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sửa</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a:t>
            </a:r>
          </a:p>
        </p:txBody>
      </p:sp>
      <p:grpSp>
        <p:nvGrpSpPr>
          <p:cNvPr id="16" name="Group 15"/>
          <p:cNvGrpSpPr/>
          <p:nvPr/>
        </p:nvGrpSpPr>
        <p:grpSpPr>
          <a:xfrm rot="342149">
            <a:off x="392027" y="938906"/>
            <a:ext cx="3209090" cy="3193360"/>
            <a:chOff x="-18928" y="632066"/>
            <a:chExt cx="4149561" cy="4129221"/>
          </a:xfrm>
        </p:grpSpPr>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3050" b="52500" l="44150" r="100000"/>
                      </a14:imgEffect>
                    </a14:imgLayer>
                  </a14:imgProps>
                </a:ext>
                <a:ext uri="{28A0092B-C50C-407E-A947-70E740481C1C}">
                  <a14:useLocalDpi xmlns:a14="http://schemas.microsoft.com/office/drawing/2010/main" val="0"/>
                </a:ext>
              </a:extLst>
            </a:blip>
            <a:srcRect l="43334" b="43611"/>
            <a:stretch/>
          </p:blipFill>
          <p:spPr>
            <a:xfrm rot="659428">
              <a:off x="-18928" y="632066"/>
              <a:ext cx="4149561" cy="4129221"/>
            </a:xfrm>
            <a:prstGeom prst="rect">
              <a:avLst/>
            </a:prstGeom>
          </p:spPr>
        </p:pic>
        <p:sp>
          <p:nvSpPr>
            <p:cNvPr id="18" name="TextBox 17"/>
            <p:cNvSpPr txBox="1"/>
            <p:nvPr/>
          </p:nvSpPr>
          <p:spPr>
            <a:xfrm rot="20981604">
              <a:off x="558731" y="2108236"/>
              <a:ext cx="2592578" cy="1233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sắp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ý</a:t>
              </a:r>
            </a:p>
          </p:txBody>
        </p:sp>
      </p:grpSp>
      <p:grpSp>
        <p:nvGrpSpPr>
          <p:cNvPr id="19" name="Group 18"/>
          <p:cNvGrpSpPr/>
          <p:nvPr/>
        </p:nvGrpSpPr>
        <p:grpSpPr>
          <a:xfrm>
            <a:off x="4514952" y="1062489"/>
            <a:ext cx="2667995" cy="2512932"/>
            <a:chOff x="3651480" y="813929"/>
            <a:chExt cx="4146936" cy="3905918"/>
          </a:xfrm>
        </p:grpSpPr>
        <p:pic>
          <p:nvPicPr>
            <p:cNvPr id="20" name="Picture 19"/>
            <p:cNvPicPr>
              <a:picLocks noChangeAspect="1"/>
            </p:cNvPicPr>
            <p:nvPr/>
          </p:nvPicPr>
          <p:blipFill rotWithShape="1">
            <a:blip r:embed="rId8">
              <a:extLst>
                <a:ext uri="{BEBA8EAE-BF5A-486C-A8C5-ECC9F3942E4B}">
                  <a14:imgProps xmlns:a14="http://schemas.microsoft.com/office/drawing/2010/main">
                    <a14:imgLayer r:embed="rId7">
                      <a14:imgEffect>
                        <a14:backgroundRemoval t="50550" b="100000" l="44150" r="100000"/>
                      </a14:imgEffect>
                    </a14:imgLayer>
                  </a14:imgProps>
                </a:ext>
                <a:ext uri="{28A0092B-C50C-407E-A947-70E740481C1C}">
                  <a14:useLocalDpi xmlns:a14="http://schemas.microsoft.com/office/drawing/2010/main" val="0"/>
                </a:ext>
              </a:extLst>
            </a:blip>
            <a:srcRect l="49349" t="53906" r="6479" b="4488"/>
            <a:stretch/>
          </p:blipFill>
          <p:spPr>
            <a:xfrm rot="21361586">
              <a:off x="3651480" y="813929"/>
              <a:ext cx="4146936" cy="3905918"/>
            </a:xfrm>
            <a:prstGeom prst="rect">
              <a:avLst/>
            </a:prstGeom>
          </p:spPr>
        </p:pic>
        <p:sp>
          <p:nvSpPr>
            <p:cNvPr id="21" name="TextBox 20"/>
            <p:cNvSpPr txBox="1"/>
            <p:nvPr/>
          </p:nvSpPr>
          <p:spPr>
            <a:xfrm>
              <a:off x="4237211" y="1799518"/>
              <a:ext cx="3000827" cy="21527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2" name="Group 21"/>
          <p:cNvGrpSpPr/>
          <p:nvPr/>
        </p:nvGrpSpPr>
        <p:grpSpPr>
          <a:xfrm rot="207595">
            <a:off x="7909122" y="1096845"/>
            <a:ext cx="2953632" cy="2749781"/>
            <a:chOff x="7815038" y="1025203"/>
            <a:chExt cx="4540856" cy="4453902"/>
          </a:xfrm>
        </p:grpSpPr>
        <p:pic>
          <p:nvPicPr>
            <p:cNvPr id="23" name="Picture 22"/>
            <p:cNvPicPr>
              <a:picLocks noChangeAspect="1"/>
            </p:cNvPicPr>
            <p:nvPr/>
          </p:nvPicPr>
          <p:blipFill rotWithShape="1">
            <a:blip r:embed="rId9">
              <a:extLst>
                <a:ext uri="{BEBA8EAE-BF5A-486C-A8C5-ECC9F3942E4B}">
                  <a14:imgProps xmlns:a14="http://schemas.microsoft.com/office/drawing/2010/main">
                    <a14:imgLayer r:embed="rId7">
                      <a14:imgEffect>
                        <a14:backgroundRemoval t="47850" b="97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600" t="46731" r="46599" b="1478"/>
            <a:stretch/>
          </p:blipFill>
          <p:spPr>
            <a:xfrm rot="239434">
              <a:off x="7815038" y="1025203"/>
              <a:ext cx="4540856" cy="4453902"/>
            </a:xfrm>
            <a:prstGeom prst="rect">
              <a:avLst/>
            </a:prstGeom>
          </p:spPr>
        </p:pic>
        <p:sp>
          <p:nvSpPr>
            <p:cNvPr id="30" name="TextBox 29"/>
            <p:cNvSpPr txBox="1"/>
            <p:nvPr/>
          </p:nvSpPr>
          <p:spPr>
            <a:xfrm rot="21338696">
              <a:off x="8585053" y="2583068"/>
              <a:ext cx="3000827" cy="1545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hoạ</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1" name="Group 30"/>
          <p:cNvGrpSpPr/>
          <p:nvPr/>
        </p:nvGrpSpPr>
        <p:grpSpPr>
          <a:xfrm rot="21167562">
            <a:off x="6599098" y="3605882"/>
            <a:ext cx="2761583" cy="2489569"/>
            <a:chOff x="6258139" y="4058807"/>
            <a:chExt cx="2761583" cy="2489569"/>
          </a:xfrm>
        </p:grpSpPr>
        <p:pic>
          <p:nvPicPr>
            <p:cNvPr id="32" name="Picture 31"/>
            <p:cNvPicPr>
              <a:picLocks noChangeAspect="1"/>
            </p:cNvPicPr>
            <p:nvPr/>
          </p:nvPicPr>
          <p:blipFill rotWithShape="1">
            <a:blip r:embed="rId10" cstate="hqprint">
              <a:extLst>
                <a:ext uri="{BEBA8EAE-BF5A-486C-A8C5-ECC9F3942E4B}">
                  <a14:imgProps xmlns:a14="http://schemas.microsoft.com/office/drawing/2010/main">
                    <a14:imgLayer r:embed="rId7">
                      <a14:imgEffect>
                        <a14:backgroundRemoval t="3300" b="52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3488" t="4159" r="50687" b="48240"/>
            <a:stretch/>
          </p:blipFill>
          <p:spPr>
            <a:xfrm>
              <a:off x="6258139" y="4058807"/>
              <a:ext cx="2761583" cy="2489569"/>
            </a:xfrm>
            <a:prstGeom prst="rect">
              <a:avLst/>
            </a:prstGeom>
          </p:spPr>
        </p:pic>
        <p:sp>
          <p:nvSpPr>
            <p:cNvPr id="33" name="TextBox 32"/>
            <p:cNvSpPr txBox="1"/>
            <p:nvPr/>
          </p:nvSpPr>
          <p:spPr>
            <a:xfrm rot="269247">
              <a:off x="7416589" y="5026697"/>
              <a:ext cx="5042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p>
          </p:txBody>
        </p:sp>
      </p:grpSp>
      <p:grpSp>
        <p:nvGrpSpPr>
          <p:cNvPr id="37" name="Group 36"/>
          <p:cNvGrpSpPr/>
          <p:nvPr/>
        </p:nvGrpSpPr>
        <p:grpSpPr>
          <a:xfrm rot="514008">
            <a:off x="3292481" y="3194497"/>
            <a:ext cx="3209090" cy="3193360"/>
            <a:chOff x="-18928" y="632066"/>
            <a:chExt cx="4149561" cy="4129221"/>
          </a:xfrm>
        </p:grpSpPr>
        <p:pic>
          <p:nvPicPr>
            <p:cNvPr id="38" name="Picture 37"/>
            <p:cNvPicPr>
              <a:picLocks noChangeAspect="1"/>
            </p:cNvPicPr>
            <p:nvPr/>
          </p:nvPicPr>
          <p:blipFill rotWithShape="1">
            <a:blip r:embed="rId6">
              <a:extLst>
                <a:ext uri="{BEBA8EAE-BF5A-486C-A8C5-ECC9F3942E4B}">
                  <a14:imgProps xmlns:a14="http://schemas.microsoft.com/office/drawing/2010/main">
                    <a14:imgLayer r:embed="rId7">
                      <a14:imgEffect>
                        <a14:backgroundRemoval t="3050" b="52500" l="44150" r="100000"/>
                      </a14:imgEffect>
                    </a14:imgLayer>
                  </a14:imgProps>
                </a:ext>
                <a:ext uri="{28A0092B-C50C-407E-A947-70E740481C1C}">
                  <a14:useLocalDpi xmlns:a14="http://schemas.microsoft.com/office/drawing/2010/main" val="0"/>
                </a:ext>
              </a:extLst>
            </a:blip>
            <a:srcRect l="43334" b="43611"/>
            <a:stretch/>
          </p:blipFill>
          <p:spPr>
            <a:xfrm rot="659428">
              <a:off x="-18928" y="632066"/>
              <a:ext cx="4149561" cy="4129221"/>
            </a:xfrm>
            <a:prstGeom prst="rect">
              <a:avLst/>
            </a:prstGeom>
          </p:spPr>
        </p:pic>
        <p:sp>
          <p:nvSpPr>
            <p:cNvPr id="39" name="TextBox 38"/>
            <p:cNvSpPr txBox="1"/>
            <p:nvPr/>
          </p:nvSpPr>
          <p:spPr>
            <a:xfrm rot="20981604">
              <a:off x="555438" y="2071715"/>
              <a:ext cx="3000826" cy="1233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549928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out)">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Tiếng ting ting.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out)">
                                      <p:cBhvr>
                                        <p:cTn id="22" dur="500"/>
                                        <p:tgtEl>
                                          <p:spTgt spid="37"/>
                                        </p:tgtEl>
                                      </p:cBhvr>
                                    </p:animEffect>
                                  </p:childTnLst>
                                  <p:subTnLst>
                                    <p:audio>
                                      <p:cMediaNode>
                                        <p:cTn display="0" masterRel="sameClick">
                                          <p:stCondLst>
                                            <p:cond evt="begin" delay="0">
                                              <p:tn val="20"/>
                                            </p:cond>
                                          </p:stCondLst>
                                          <p:endCondLst>
                                            <p:cond evt="onStopAudio" delay="0">
                                              <p:tgtEl>
                                                <p:sldTgt/>
                                              </p:tgtEl>
                                            </p:cond>
                                          </p:endCondLst>
                                        </p:cTn>
                                        <p:tgtEl>
                                          <p:sndTgt r:embed="rId2" name="Tiếng ting ting.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ircle(out)">
                                      <p:cBhvr>
                                        <p:cTn id="27" dur="500"/>
                                        <p:tgtEl>
                                          <p:spTgt spid="31"/>
                                        </p:tgtEl>
                                      </p:cBhvr>
                                    </p:animEffect>
                                  </p:childTnLst>
                                  <p:subTnLst>
                                    <p:audio>
                                      <p:cMediaNode>
                                        <p:cTn display="0" masterRel="sameClick">
                                          <p:stCondLst>
                                            <p:cond evt="begin" delay="0">
                                              <p:tn val="2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4018" b="6788"/>
          <a:stretch/>
        </p:blipFill>
        <p:spPr>
          <a:xfrm>
            <a:off x="-95250" y="-342900"/>
            <a:ext cx="12287250" cy="7429500"/>
          </a:xfrm>
          <a:prstGeom prst="rect">
            <a:avLst/>
          </a:prstGeom>
        </p:spPr>
      </p:pic>
      <p:pic>
        <p:nvPicPr>
          <p:cNvPr id="3" name="Picture 2">
            <a:extLst>
              <a:ext uri="{FF2B5EF4-FFF2-40B4-BE49-F238E27FC236}">
                <a16:creationId xmlns:a16="http://schemas.microsoft.com/office/drawing/2014/main" id="{6862EAEC-681F-3BCC-B6D0-518BC278317F}"/>
              </a:ext>
            </a:extLst>
          </p:cNvPr>
          <p:cNvPicPr>
            <a:picLocks noChangeAspect="1"/>
          </p:cNvPicPr>
          <p:nvPr/>
        </p:nvPicPr>
        <p:blipFill>
          <a:blip r:embed="rId3"/>
          <a:stretch>
            <a:fillRect/>
          </a:stretch>
        </p:blipFill>
        <p:spPr>
          <a:xfrm>
            <a:off x="2156902" y="2185348"/>
            <a:ext cx="7382896" cy="1572904"/>
          </a:xfrm>
          <a:prstGeom prst="rect">
            <a:avLst/>
          </a:prstGeom>
        </p:spPr>
      </p:pic>
    </p:spTree>
    <p:extLst>
      <p:ext uri="{BB962C8B-B14F-4D97-AF65-F5344CB8AC3E}">
        <p14:creationId xmlns:p14="http://schemas.microsoft.com/office/powerpoint/2010/main" val="222616810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18" name="Picture 17">
              <a:extLst>
                <a:ext uri="{FF2B5EF4-FFF2-40B4-BE49-F238E27FC236}">
                  <a16:creationId xmlns:a16="http://schemas.microsoft.com/office/drawing/2014/main"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5"/>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grpSp>
        <p:nvGrpSpPr>
          <p:cNvPr id="5" name="Group 4"/>
          <p:cNvGrpSpPr/>
          <p:nvPr/>
        </p:nvGrpSpPr>
        <p:grpSpPr>
          <a:xfrm>
            <a:off x="981075" y="342900"/>
            <a:ext cx="10372725" cy="5854701"/>
            <a:chOff x="2013433" y="1016000"/>
            <a:chExt cx="8799709" cy="518160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6629" b="20883"/>
            <a:stretch/>
          </p:blipFill>
          <p:spPr>
            <a:xfrm>
              <a:off x="2013433" y="1016000"/>
              <a:ext cx="8799709" cy="5181600"/>
            </a:xfrm>
            <a:prstGeom prst="rect">
              <a:avLst/>
            </a:prstGeom>
          </p:spPr>
        </p:pic>
        <p:sp>
          <p:nvSpPr>
            <p:cNvPr id="14" name="TextBox 13"/>
            <p:cNvSpPr txBox="1"/>
            <p:nvPr/>
          </p:nvSpPr>
          <p:spPr>
            <a:xfrm>
              <a:off x="3061662" y="2689590"/>
              <a:ext cx="6851594" cy="2454821"/>
            </a:xfrm>
            <a:prstGeom prst="rect">
              <a:avLst/>
            </a:prstGeom>
            <a:noFill/>
          </p:spPr>
          <p:txBody>
            <a:bodyPr wrap="square" rtlCol="0">
              <a:spAutoFit/>
            </a:bodyPr>
            <a:lstStyle/>
            <a:p>
              <a:pPr algn="just">
                <a:lnSpc>
                  <a:spcPct val="110000"/>
                </a:lnSpc>
              </a:pPr>
              <a:r>
                <a:rPr lang="vi-VN" sz="3200" b="1" dirty="0">
                  <a:latin typeface="Calibri" panose="020F0502020204030204" pitchFamily="34" charset="0"/>
                  <a:cs typeface="Calibri" panose="020F0502020204030204" pitchFamily="34" charset="0"/>
                </a:rPr>
                <a:t>Thực hiện 1 trong 2 nhiệm vụ dưới đây:</a:t>
              </a:r>
            </a:p>
            <a:p>
              <a:pPr algn="just">
                <a:lnSpc>
                  <a:spcPct val="110000"/>
                </a:lnSpc>
              </a:pPr>
              <a:r>
                <a:rPr lang="vi-VN" sz="3200" dirty="0">
                  <a:latin typeface="Calibri" panose="020F0502020204030204" pitchFamily="34" charset="0"/>
                  <a:cs typeface="Calibri" panose="020F0502020204030204" pitchFamily="34" charset="0"/>
                </a:rPr>
                <a:t>a. Đọc đoạn văn của em cho người thân nghe. Chia sẻ cảm xúc của em khi viết đoạn văn đó.</a:t>
              </a:r>
            </a:p>
            <a:p>
              <a:pPr algn="just">
                <a:lnSpc>
                  <a:spcPct val="110000"/>
                </a:lnSpc>
              </a:pPr>
              <a:r>
                <a:rPr lang="vi-VN" sz="3200" dirty="0">
                  <a:latin typeface="Calibri" panose="020F0502020204030204" pitchFamily="34" charset="0"/>
                  <a:cs typeface="Calibri" panose="020F0502020204030204" pitchFamily="34" charset="0"/>
                </a:rPr>
                <a:t>b. Đọc lại một bài thơ em yêu thích và ghi vào phiếu đọc sách những điều em thấy thú vị.</a:t>
              </a:r>
            </a:p>
          </p:txBody>
        </p:sp>
      </p:grpSp>
    </p:spTree>
    <p:extLst>
      <p:ext uri="{BB962C8B-B14F-4D97-AF65-F5344CB8AC3E}">
        <p14:creationId xmlns:p14="http://schemas.microsoft.com/office/powerpoint/2010/main" val="10109201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32" name="Picture 31">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1"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endParaRPr>
          </a:p>
        </p:txBody>
      </p:sp>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hq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19" name="Title 1"/>
          <p:cNvSpPr txBox="1">
            <a:spLocks/>
          </p:cNvSpPr>
          <p:nvPr/>
        </p:nvSpPr>
        <p:spPr>
          <a:xfrm>
            <a:off x="433276" y="1962181"/>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6000" b="1" dirty="0" err="1">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rPr>
              <a:t>Dặn</a:t>
            </a:r>
            <a:r>
              <a:rPr lang="en-US" sz="6000" b="1" dirty="0">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rPr>
              <a:t> </a:t>
            </a:r>
            <a:r>
              <a:rPr lang="en-US" sz="6000" b="1" dirty="0" err="1">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rPr>
              <a:t>dò</a:t>
            </a:r>
            <a:endParaRPr lang="en-US" sz="6000" b="1" dirty="0">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pic>
        <p:nvPicPr>
          <p:cNvPr id="23" name="Picture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pic>
        <p:nvPicPr>
          <p:cNvPr id="27" name="Picture 2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A637CF97-7B7D-D909-9A0A-3CE68DE36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D44B0ED-4D29-D4E7-CC04-78BFFCA300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spTree>
    <p:extLst>
      <p:ext uri="{BB962C8B-B14F-4D97-AF65-F5344CB8AC3E}">
        <p14:creationId xmlns:p14="http://schemas.microsoft.com/office/powerpoint/2010/main" val="32925762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pic>
        <p:nvPicPr>
          <p:cNvPr id="2" name="Picture 1">
            <a:extLst>
              <a:ext uri="{FF2B5EF4-FFF2-40B4-BE49-F238E27FC236}">
                <a16:creationId xmlns:a16="http://schemas.microsoft.com/office/drawing/2014/main" id="{E9A630FB-54B4-8B92-11E5-15FCEB9F84A9}"/>
              </a:ext>
            </a:extLst>
          </p:cNvPr>
          <p:cNvPicPr>
            <a:picLocks noChangeAspect="1"/>
          </p:cNvPicPr>
          <p:nvPr/>
        </p:nvPicPr>
        <p:blipFill>
          <a:blip r:embed="rId3"/>
          <a:stretch>
            <a:fillRect/>
          </a:stretch>
        </p:blipFill>
        <p:spPr>
          <a:xfrm>
            <a:off x="2909364" y="608720"/>
            <a:ext cx="7687722" cy="2706859"/>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3778" y="-6417423"/>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prstDash val="solid"/>
                </a:ln>
                <a:solidFill>
                  <a:srgbClr val="FFFF00"/>
                </a:solidFill>
                <a:effectLst>
                  <a:outerShdw blurRad="12700" dist="63500" dir="2700000" algn="tl" rotWithShape="0">
                    <a:prstClr val="white"/>
                  </a:outerShdw>
                </a:effectLst>
                <a:uLnTx/>
                <a:uFillTx/>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48978" y="-4825262"/>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MAY </a:t>
            </a:r>
            <a:r>
              <a:rPr kumimoji="0" lang="vi-VN"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381057" y="3339061"/>
            <a:ext cx="4108088" cy="399204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733681" y="3124374"/>
            <a:ext cx="4206729" cy="4206729"/>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5952059" y="3375716"/>
            <a:ext cx="3992041" cy="3765748"/>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370547" y="0"/>
            <a:ext cx="10668925" cy="3810330"/>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9893300"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228657" y="-484721"/>
            <a:ext cx="4108088" cy="399204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362325" y="963880"/>
            <a:ext cx="7915275"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Đoạn văn thể hiện tình cảm, cảm xúc về một bài thơ gồm mấy phần?</a:t>
            </a:r>
            <a:endParaRPr kumimoji="0" lang="en-US"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2087441" y="2843905"/>
            <a:ext cx="8809157" cy="1880495"/>
            <a:chOff x="2087441" y="2843905"/>
            <a:chExt cx="8809157" cy="1880495"/>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B7E5D4F7-F7FE-D1B7-4993-17A4CA59DBAC}"/>
                </a:ext>
              </a:extLst>
            </p:cNvPr>
            <p:cNvSpPr/>
            <p:nvPr/>
          </p:nvSpPr>
          <p:spPr>
            <a:xfrm>
              <a:off x="2209800" y="2896639"/>
              <a:ext cx="80065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Đoạn văn thể hiện tình cảm, cảm xúc về một bài thơ gồm 3 phần: Mở đầu, triển khai, kết thúc.</a:t>
              </a:r>
              <a:endParaRPr kumimoji="0" lang="en-US"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466091"/>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HANH TÂM">
            <a:extLst>
              <a:ext uri="{FF2B5EF4-FFF2-40B4-BE49-F238E27FC236}">
                <a16:creationId xmlns:a16="http://schemas.microsoft.com/office/drawing/2014/main" id="{8FC58F09-EBB6-D6CE-6C2F-081FD08CA754}"/>
              </a:ext>
            </a:extLst>
          </p:cNvPr>
          <p:cNvSpPr/>
          <p:nvPr/>
        </p:nvSpPr>
        <p:spPr>
          <a:xfrm>
            <a:off x="3295650" y="854794"/>
            <a:ext cx="7829550" cy="1569660"/>
          </a:xfrm>
          <a:prstGeom prst="rect">
            <a:avLst/>
          </a:prstGeom>
          <a:noFill/>
        </p:spPr>
        <p:txBody>
          <a:bodyPr wrap="square" lIns="91440" tIns="45720" rIns="91440" bIns="45720">
            <a:spAutoFit/>
          </a:bodyPr>
          <a:lstStyle/>
          <a:p>
            <a:pPr lvl="0" algn="ctr">
              <a:defRPr/>
            </a:pPr>
            <a:r>
              <a:rPr lang="vi-VN" sz="32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phần triển khai của đoạn văn thể hiện tình cảm, cảm xúc về một bài thơ, em cần thể hiện điều gì?</a:t>
            </a:r>
            <a:endParaRPr kumimoji="0" lang="en-US" sz="32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439665" y="-609455"/>
            <a:ext cx="4206729" cy="420672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099F28C0-4808-63B9-BAA9-AF1C7C9CFB1E}"/>
              </a:ext>
            </a:extLst>
          </p:cNvPr>
          <p:cNvGrpSpPr/>
          <p:nvPr/>
        </p:nvGrpSpPr>
        <p:grpSpPr>
          <a:xfrm>
            <a:off x="2087441" y="3348730"/>
            <a:ext cx="8809157" cy="1880495"/>
            <a:chOff x="2087441" y="2843905"/>
            <a:chExt cx="8809157" cy="1880495"/>
          </a:xfrm>
        </p:grpSpPr>
        <p:sp>
          <p:nvSpPr>
            <p:cNvPr id="4" name="Rectangle: Rounded Corners 3">
              <a:extLst>
                <a:ext uri="{FF2B5EF4-FFF2-40B4-BE49-F238E27FC236}">
                  <a16:creationId xmlns:a16="http://schemas.microsoft.com/office/drawing/2014/main" id="{10D8FB1D-8624-CB5D-9232-CAD8A43FFE15}"/>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5863AEC0-B3CF-EDD3-FE7B-96D60B382804}"/>
                </a:ext>
              </a:extLst>
            </p:cNvPr>
            <p:cNvSpPr/>
            <p:nvPr/>
          </p:nvSpPr>
          <p:spPr>
            <a:xfrm>
              <a:off x="2209800" y="2896639"/>
              <a:ext cx="80065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Nêu những cái hay, cái đẹp của một bài thơ và biểu lộ tình cảm cảm xúc của em đối với bài thơ.</a:t>
              </a:r>
              <a:endParaRPr kumimoji="0" lang="en-US"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12" name="Picture 2" descr="Cartoon Green Check Mark Icon Isolated Stock Vector (Royalty Free)  666622858 | Shutterstock">
            <a:extLst>
              <a:ext uri="{FF2B5EF4-FFF2-40B4-BE49-F238E27FC236}">
                <a16:creationId xmlns:a16="http://schemas.microsoft.com/office/drawing/2014/main" id="{CF008B3D-5DEC-6B6B-B5E7-DD1BE56EED3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970916"/>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752724" y="797197"/>
            <a:ext cx="8572501"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Kết thúc đoạn văn thể hiện tình cảm, cảm xúc về một bài thơ, em có thể nêu ra điều gì?</a:t>
            </a:r>
            <a:endParaRPr kumimoji="0" lang="en-US"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445766" y="-401917"/>
            <a:ext cx="3992041" cy="3765748"/>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7BE3355F-AB41-047C-C5ED-1D15399A98DD}"/>
              </a:ext>
            </a:extLst>
          </p:cNvPr>
          <p:cNvGrpSpPr/>
          <p:nvPr/>
        </p:nvGrpSpPr>
        <p:grpSpPr>
          <a:xfrm>
            <a:off x="2087441" y="3348730"/>
            <a:ext cx="8809157" cy="1991726"/>
            <a:chOff x="2087441" y="2843905"/>
            <a:chExt cx="8809157" cy="1991726"/>
          </a:xfrm>
        </p:grpSpPr>
        <p:sp>
          <p:nvSpPr>
            <p:cNvPr id="4" name="Rectangle: Rounded Corners 3">
              <a:extLst>
                <a:ext uri="{FF2B5EF4-FFF2-40B4-BE49-F238E27FC236}">
                  <a16:creationId xmlns:a16="http://schemas.microsoft.com/office/drawing/2014/main" id="{476648A6-46E9-1717-B175-146D9924B094}"/>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ACDF85E3-EE28-BC8B-916F-01A3B0E6A7BC}"/>
                </a:ext>
              </a:extLst>
            </p:cNvPr>
            <p:cNvSpPr/>
            <p:nvPr/>
          </p:nvSpPr>
          <p:spPr>
            <a:xfrm>
              <a:off x="2209800" y="2896639"/>
              <a:ext cx="8006532"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Nhấn mạnh, khẳng đinh lại một lần nữa tình cảm, cảm xúc của em đối với bài thơ.</a:t>
              </a:r>
              <a:endParaRPr kumimoji="0" lang="en-US" sz="40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12" name="Picture 2" descr="Cartoon Green Check Mark Icon Isolated Stock Vector (Royalty Free)  666622858 | Shutterstock">
            <a:extLst>
              <a:ext uri="{FF2B5EF4-FFF2-40B4-BE49-F238E27FC236}">
                <a16:creationId xmlns:a16="http://schemas.microsoft.com/office/drawing/2014/main" id="{BABC8BF0-7FA6-29F3-B0D2-00316F1EC3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970916"/>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8" y="-58691"/>
            <a:ext cx="11943221" cy="6858000"/>
          </a:xfrm>
          <a:prstGeom prst="rect">
            <a:avLst/>
          </a:prstGeom>
        </p:spPr>
      </p:pic>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5"/>
          <a:stretch>
            <a:fillRect/>
          </a:stretch>
        </p:blipFill>
        <p:spPr>
          <a:xfrm>
            <a:off x="0" y="5907024"/>
            <a:ext cx="12192000" cy="950976"/>
          </a:xfrm>
          <a:prstGeom prst="rect">
            <a:avLst/>
          </a:prstGeom>
        </p:spPr>
      </p:pic>
      <p:sp>
        <p:nvSpPr>
          <p:cNvPr id="15" name="TextBox 14">
            <a:extLst>
              <a:ext uri="{FF2B5EF4-FFF2-40B4-BE49-F238E27FC236}">
                <a16:creationId xmlns:a16="http://schemas.microsoft.com/office/drawing/2014/main" id="{9C2A888D-D109-16EC-5406-B7649999D934}"/>
              </a:ext>
            </a:extLst>
          </p:cNvPr>
          <p:cNvSpPr txBox="1"/>
          <p:nvPr/>
        </p:nvSpPr>
        <p:spPr>
          <a:xfrm>
            <a:off x="2796419" y="510310"/>
            <a:ext cx="7624588"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4" name="Picture 3">
            <a:extLst>
              <a:ext uri="{FF2B5EF4-FFF2-40B4-BE49-F238E27FC236}">
                <a16:creationId xmlns:a16="http://schemas.microsoft.com/office/drawing/2014/main" id="{628FCFFD-A981-BA11-DA15-95B4E9C9C6CB}"/>
              </a:ext>
            </a:extLst>
          </p:cNvPr>
          <p:cNvPicPr>
            <a:picLocks noChangeAspect="1"/>
          </p:cNvPicPr>
          <p:nvPr/>
        </p:nvPicPr>
        <p:blipFill>
          <a:blip r:embed="rId6"/>
          <a:stretch>
            <a:fillRect/>
          </a:stretch>
        </p:blipFill>
        <p:spPr>
          <a:xfrm>
            <a:off x="4439265" y="1170401"/>
            <a:ext cx="3389670" cy="707197"/>
          </a:xfrm>
          <a:prstGeom prst="rect">
            <a:avLst/>
          </a:prstGeom>
        </p:spPr>
      </p:pic>
      <p:pic>
        <p:nvPicPr>
          <p:cNvPr id="9" name="Picture 8">
            <a:extLst>
              <a:ext uri="{FF2B5EF4-FFF2-40B4-BE49-F238E27FC236}">
                <a16:creationId xmlns:a16="http://schemas.microsoft.com/office/drawing/2014/main" id="{C00F5100-BEB0-70D7-61E4-EE06A90D8D60}"/>
              </a:ext>
            </a:extLst>
          </p:cNvPr>
          <p:cNvPicPr>
            <a:picLocks noChangeAspect="1"/>
          </p:cNvPicPr>
          <p:nvPr/>
        </p:nvPicPr>
        <p:blipFill>
          <a:blip r:embed="rId7"/>
          <a:stretch>
            <a:fillRect/>
          </a:stretch>
        </p:blipFill>
        <p:spPr>
          <a:xfrm>
            <a:off x="1668019" y="2057654"/>
            <a:ext cx="8760711" cy="2914141"/>
          </a:xfrm>
          <a:prstGeom prst="rect">
            <a:avLst/>
          </a:prstGeom>
        </p:spPr>
      </p:pic>
    </p:spTree>
    <p:extLst>
      <p:ext uri="{BB962C8B-B14F-4D97-AF65-F5344CB8AC3E}">
        <p14:creationId xmlns:p14="http://schemas.microsoft.com/office/powerpoint/2010/main" val="2631168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3"/>
          <a:srcRect/>
          <a:stretch>
            <a:fillRect/>
          </a:stretch>
        </p:blipFill>
        <p:spPr>
          <a:xfrm>
            <a:off x="1948866" y="5686836"/>
            <a:ext cx="2473991" cy="1419453"/>
          </a:xfrm>
          <a:prstGeom prst="rect">
            <a:avLst/>
          </a:prstGeom>
        </p:spPr>
      </p:pic>
      <p:sp>
        <p:nvSpPr>
          <p:cNvPr id="11" name="Google Shape;2692;p47">
            <a:extLst>
              <a:ext uri="{FF2B5EF4-FFF2-40B4-BE49-F238E27FC236}">
                <a16:creationId xmlns:a16="http://schemas.microsoft.com/office/drawing/2014/main" id="{9FF3B857-62E4-C3A8-D312-16D930D027AB}"/>
              </a:ext>
            </a:extLst>
          </p:cNvPr>
          <p:cNvSpPr/>
          <p:nvPr/>
        </p:nvSpPr>
        <p:spPr>
          <a:xfrm>
            <a:off x="2707554" y="533088"/>
            <a:ext cx="7663255" cy="903402"/>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00B05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308" b="99796" l="546" r="98818"/>
                    </a14:imgEffect>
                  </a14:imgLayer>
                </a14:imgProps>
              </a:ext>
              <a:ext uri="{28A0092B-C50C-407E-A947-70E740481C1C}">
                <a14:useLocalDpi xmlns:a14="http://schemas.microsoft.com/office/drawing/2010/main" val="0"/>
              </a:ext>
            </a:extLst>
          </a:blip>
          <a:stretch>
            <a:fillRect/>
          </a:stretch>
        </p:blipFill>
        <p:spPr>
          <a:xfrm>
            <a:off x="-252963" y="1265068"/>
            <a:ext cx="12444963" cy="654848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534" y="2107625"/>
            <a:ext cx="1437421" cy="1437421"/>
          </a:xfrm>
          <a:prstGeom prst="rect">
            <a:avLst/>
          </a:prstGeom>
        </p:spPr>
      </p:pic>
      <p:sp>
        <p:nvSpPr>
          <p:cNvPr id="9" name="TextBox 8"/>
          <p:cNvSpPr txBox="1"/>
          <p:nvPr/>
        </p:nvSpPr>
        <p:spPr>
          <a:xfrm>
            <a:off x="2322107" y="2107625"/>
            <a:ext cx="8797359" cy="2585323"/>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Viết được đoạn văn thể hiện tình cảm, cảm xúc về một bài thơ.</a:t>
            </a:r>
            <a:endParaRPr lang="en-US" sz="54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CAD5CD8-2265-09E0-7D93-F89ACB250330}"/>
              </a:ext>
            </a:extLst>
          </p:cNvPr>
          <p:cNvPicPr>
            <a:picLocks noChangeAspect="1"/>
          </p:cNvPicPr>
          <p:nvPr/>
        </p:nvPicPr>
        <p:blipFill>
          <a:blip r:embed="rId7"/>
          <a:stretch>
            <a:fillRect/>
          </a:stretch>
        </p:blipFill>
        <p:spPr>
          <a:xfrm>
            <a:off x="2729556" y="527270"/>
            <a:ext cx="7132938" cy="774259"/>
          </a:xfrm>
          <a:prstGeom prst="rect">
            <a:avLst/>
          </a:prstGeom>
        </p:spPr>
      </p:pic>
    </p:spTree>
    <p:extLst>
      <p:ext uri="{BB962C8B-B14F-4D97-AF65-F5344CB8AC3E}">
        <p14:creationId xmlns:p14="http://schemas.microsoft.com/office/powerpoint/2010/main" val="29129947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21" name="Picture 20">
              <a:extLst>
                <a:ext uri="{FF2B5EF4-FFF2-40B4-BE49-F238E27FC236}">
                  <a16:creationId xmlns:a16="http://schemas.microsoft.com/office/drawing/2014/main"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724" y="0"/>
            <a:ext cx="9932276" cy="5801710"/>
          </a:xfrm>
          <a:prstGeom prst="rect">
            <a:avLst/>
          </a:prstGeom>
          <a:ln>
            <a:noFill/>
          </a:ln>
          <a:effectLst>
            <a:outerShdw blurRad="292100" dist="139700" dir="2700000" algn="tl" rotWithShape="0">
              <a:srgbClr val="333333">
                <a:alpha val="65000"/>
              </a:srgbClr>
            </a:outerShdw>
          </a:effectLst>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8" name="TextBox 17">
            <a:extLst>
              <a:ext uri="{FF2B5EF4-FFF2-40B4-BE49-F238E27FC236}">
                <a16:creationId xmlns:a16="http://schemas.microsoft.com/office/drawing/2014/main" id="{A0FCF4AC-B05D-0414-BDF7-5BC772B38DFA}"/>
              </a:ext>
            </a:extLst>
          </p:cNvPr>
          <p:cNvSpPr txBox="1"/>
          <p:nvPr/>
        </p:nvSpPr>
        <p:spPr>
          <a:xfrm>
            <a:off x="2342658" y="686557"/>
            <a:ext cx="8392017" cy="3970318"/>
          </a:xfrm>
          <a:prstGeom prst="rect">
            <a:avLst/>
          </a:prstGeom>
          <a:noFill/>
        </p:spPr>
        <p:txBody>
          <a:bodyPr wrap="square">
            <a:spAutoFit/>
          </a:bodyPr>
          <a:lstStyle/>
          <a:p>
            <a:pPr algn="ctr"/>
            <a:r>
              <a:rPr lang="vi-VN" sz="3600" b="1" dirty="0">
                <a:ln w="6600">
                  <a:noFill/>
                  <a:prstDash val="solid"/>
                </a:ln>
                <a:latin typeface="Cambria" panose="02040503050406030204" pitchFamily="18" charset="0"/>
                <a:ea typeface="Cambria" panose="02040503050406030204" pitchFamily="18" charset="0"/>
              </a:rPr>
              <a:t>Chọn 1 trong 2 đề dưới đây:</a:t>
            </a:r>
          </a:p>
          <a:p>
            <a:pPr algn="just"/>
            <a:r>
              <a:rPr lang="vi-VN" sz="3600" b="1" dirty="0">
                <a:ln w="6600">
                  <a:noFill/>
                  <a:prstDash val="solid"/>
                </a:ln>
                <a:latin typeface="Cambria" panose="02040503050406030204" pitchFamily="18" charset="0"/>
                <a:ea typeface="Cambria" panose="02040503050406030204" pitchFamily="18" charset="0"/>
              </a:rPr>
              <a:t>Đề 1: </a:t>
            </a:r>
            <a:r>
              <a:rPr lang="vi-VN" sz="3600" dirty="0">
                <a:ln w="6600">
                  <a:noFill/>
                  <a:prstDash val="solid"/>
                </a:ln>
                <a:latin typeface="Cambria" panose="02040503050406030204" pitchFamily="18" charset="0"/>
                <a:ea typeface="Cambria" panose="02040503050406030204" pitchFamily="18" charset="0"/>
              </a:rPr>
              <a:t>Viết đoạn văn thể hiện tình cảm, cảm xúc của em về một bài thơ thuộc chủ điểm Thế giới tuổi thơ.</a:t>
            </a:r>
          </a:p>
          <a:p>
            <a:pPr algn="just"/>
            <a:r>
              <a:rPr lang="vi-VN" sz="3600" b="1" dirty="0">
                <a:ln w="6600">
                  <a:noFill/>
                  <a:prstDash val="solid"/>
                </a:ln>
                <a:latin typeface="Cambria" panose="02040503050406030204" pitchFamily="18" charset="0"/>
                <a:ea typeface="Cambria" panose="02040503050406030204" pitchFamily="18" charset="0"/>
              </a:rPr>
              <a:t>Đề 2: </a:t>
            </a:r>
            <a:r>
              <a:rPr lang="vi-VN" sz="3600" dirty="0">
                <a:ln w="6600">
                  <a:noFill/>
                  <a:prstDash val="solid"/>
                </a:ln>
                <a:latin typeface="Cambria" panose="02040503050406030204" pitchFamily="18" charset="0"/>
                <a:ea typeface="Cambria" panose="02040503050406030204" pitchFamily="18" charset="0"/>
              </a:rPr>
              <a:t>Viết đoạn văn thể hiện tình cảm, cảm xúc của em về một bài thơ ca ngợi vẻ đẹp của thiên nhiên.</a:t>
            </a:r>
            <a:endParaRPr lang="en-US" sz="3600" dirty="0">
              <a:ln w="6600">
                <a:noFill/>
                <a:prstDash val="solid"/>
              </a:ln>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7" cstate="hqprint">
            <a:extLst>
              <a:ext uri="{28A0092B-C50C-407E-A947-70E740481C1C}">
                <a14:useLocalDpi xmlns:a14="http://schemas.microsoft.com/office/drawing/2010/main" val="0"/>
              </a:ext>
            </a:extLst>
          </a:blip>
          <a:srcRect l="74215" t="9747" r="6705" b="72874"/>
          <a:stretch/>
        </p:blipFill>
        <p:spPr>
          <a:xfrm>
            <a:off x="1858014" y="804434"/>
            <a:ext cx="552666" cy="503392"/>
          </a:xfrm>
          <a:prstGeom prst="rect">
            <a:avLst/>
          </a:prstGeom>
        </p:spPr>
      </p:pic>
    </p:spTree>
    <p:extLst>
      <p:ext uri="{BB962C8B-B14F-4D97-AF65-F5344CB8AC3E}">
        <p14:creationId xmlns:p14="http://schemas.microsoft.com/office/powerpoint/2010/main" val="18913712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out)">
                                      <p:cBhvr>
                                        <p:cTn id="14" dur="500"/>
                                        <p:tgtEl>
                                          <p:spTgt spid="2"/>
                                        </p:tgtEl>
                                      </p:cBhvr>
                                    </p:animEffect>
                                  </p:childTnLst>
                                </p:cTn>
                              </p:par>
                            </p:childTnLst>
                          </p:cTn>
                        </p:par>
                        <p:par>
                          <p:cTn id="15" fill="hold">
                            <p:stCondLst>
                              <p:cond delay="500"/>
                            </p:stCondLst>
                            <p:childTnLst>
                              <p:par>
                                <p:cTn id="16" presetID="37" presetClass="entr" presetSubtype="0" fill="hold" grpId="0" nodeType="afterEffect">
                                  <p:stCondLst>
                                    <p:cond delay="0"/>
                                  </p:stCondLst>
                                  <p:iterate type="lt">
                                    <p:tmPct val="1000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500"/>
                                        <p:tgtEl>
                                          <p:spTgt spid="18">
                                            <p:txEl>
                                              <p:pRg st="0" end="0"/>
                                            </p:txEl>
                                          </p:spTgt>
                                        </p:tgtEl>
                                      </p:cBhvr>
                                    </p:animEffect>
                                    <p:anim calcmode="lin" valueType="num">
                                      <p:cBhvr>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0" dur="45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8">
                                            <p:txEl>
                                              <p:pRg st="0" end="0"/>
                                            </p:txEl>
                                          </p:spTgt>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37" presetClass="entr" presetSubtype="0" fill="hold" grpId="0" nodeType="afterEffect">
                                  <p:stCondLst>
                                    <p:cond delay="0"/>
                                  </p:stCondLst>
                                  <p:iterate type="lt">
                                    <p:tmPct val="10000"/>
                                  </p:iterate>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fade">
                                      <p:cBhvr>
                                        <p:cTn id="25" dur="500"/>
                                        <p:tgtEl>
                                          <p:spTgt spid="18">
                                            <p:txEl>
                                              <p:pRg st="1" end="1"/>
                                            </p:txEl>
                                          </p:spTgt>
                                        </p:tgtEl>
                                      </p:cBhvr>
                                    </p:animEffect>
                                    <p:anim calcmode="lin" valueType="num">
                                      <p:cBhvr>
                                        <p:cTn id="26"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7" dur="450" decel="100000" fill="hold"/>
                                        <p:tgtEl>
                                          <p:spTgt spid="18">
                                            <p:txEl>
                                              <p:pRg st="1" end="1"/>
                                            </p:txEl>
                                          </p:spTgt>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18">
                                            <p:txEl>
                                              <p:pRg st="1" end="1"/>
                                            </p:txEl>
                                          </p:spTgt>
                                        </p:tgtEl>
                                        <p:attrNameLst>
                                          <p:attrName>ppt_y</p:attrName>
                                        </p:attrNameLst>
                                      </p:cBhvr>
                                      <p:tavLst>
                                        <p:tav tm="0">
                                          <p:val>
                                            <p:strVal val="#ppt_y-.03"/>
                                          </p:val>
                                        </p:tav>
                                        <p:tav tm="100000">
                                          <p:val>
                                            <p:strVal val="#ppt_y"/>
                                          </p:val>
                                        </p:tav>
                                      </p:tavLst>
                                    </p:anim>
                                  </p:childTnLst>
                                </p:cTn>
                              </p:par>
                            </p:childTnLst>
                          </p:cTn>
                        </p:par>
                        <p:par>
                          <p:cTn id="29" fill="hold">
                            <p:stCondLst>
                              <p:cond delay="6400"/>
                            </p:stCondLst>
                            <p:childTnLst>
                              <p:par>
                                <p:cTn id="30" presetID="37" presetClass="entr" presetSubtype="0" fill="hold" grpId="0" nodeType="afterEffect">
                                  <p:stCondLst>
                                    <p:cond delay="0"/>
                                  </p:stCondLst>
                                  <p:iterate type="lt">
                                    <p:tmPct val="10000"/>
                                  </p:iterate>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fade">
                                      <p:cBhvr>
                                        <p:cTn id="32" dur="500"/>
                                        <p:tgtEl>
                                          <p:spTgt spid="18">
                                            <p:txEl>
                                              <p:pRg st="2" end="2"/>
                                            </p:txEl>
                                          </p:spTgt>
                                        </p:tgtEl>
                                      </p:cBhvr>
                                    </p:animEffect>
                                    <p:anim calcmode="lin" valueType="num">
                                      <p:cBhvr>
                                        <p:cTn id="3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4" dur="450" decel="100000" fill="hold"/>
                                        <p:tgtEl>
                                          <p:spTgt spid="18">
                                            <p:txEl>
                                              <p:pRg st="2" end="2"/>
                                            </p:txEl>
                                          </p:spTgt>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8">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a:extLst>
              <a:ext uri="{FF2B5EF4-FFF2-40B4-BE49-F238E27FC236}">
                <a16:creationId xmlns:a16="http://schemas.microsoft.com/office/drawing/2014/main" id="{7F382A5A-DC27-DB65-87E6-044119C84DBF}"/>
              </a:ext>
            </a:extLst>
          </p:cNvPr>
          <p:cNvSpPr/>
          <p:nvPr/>
        </p:nvSpPr>
        <p:spPr>
          <a:xfrm>
            <a:off x="151762"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7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descr="A green grass field with trees and butterflies&#10;&#10;Description automatically generated">
            <a:extLst>
              <a:ext uri="{FF2B5EF4-FFF2-40B4-BE49-F238E27FC236}">
                <a16:creationId xmlns:a16="http://schemas.microsoft.com/office/drawing/2014/main" id="{8D846D10-252F-B6C4-840F-CBD565F1F288}"/>
              </a:ext>
            </a:extLst>
          </p:cNvPr>
          <p:cNvPicPr>
            <a:picLocks noChangeAspect="1"/>
          </p:cNvPicPr>
          <p:nvPr/>
        </p:nvPicPr>
        <p:blipFill rotWithShape="1">
          <a:blip r:embed="rId2">
            <a:extLst>
              <a:ext uri="{28A0092B-C50C-407E-A947-70E740481C1C}">
                <a14:useLocalDpi xmlns:a14="http://schemas.microsoft.com/office/drawing/2010/main" val="0"/>
              </a:ext>
            </a:extLst>
          </a:blip>
          <a:srcRect b="17344"/>
          <a:stretch/>
        </p:blipFill>
        <p:spPr>
          <a:xfrm>
            <a:off x="-58838" y="1"/>
            <a:ext cx="12291999" cy="6858000"/>
          </a:xfrm>
          <a:prstGeom prst="rect">
            <a:avLst/>
          </a:prstGeom>
        </p:spPr>
      </p:pic>
      <p:pic>
        <p:nvPicPr>
          <p:cNvPr id="14" name="Picture 13" descr="A green grass field with blue flowers&#10;&#10;Description automatically generated">
            <a:extLst>
              <a:ext uri="{FF2B5EF4-FFF2-40B4-BE49-F238E27FC236}">
                <a16:creationId xmlns:a16="http://schemas.microsoft.com/office/drawing/2014/main" id="{E25C0912-FD59-6E42-141C-CA37120E77FA}"/>
              </a:ext>
            </a:extLst>
          </p:cNvPr>
          <p:cNvPicPr>
            <a:picLocks noChangeAspect="1"/>
          </p:cNvPicPr>
          <p:nvPr/>
        </p:nvPicPr>
        <p:blipFill rotWithShape="1">
          <a:blip r:embed="rId3">
            <a:extLst>
              <a:ext uri="{28A0092B-C50C-407E-A947-70E740481C1C}">
                <a14:useLocalDpi xmlns:a14="http://schemas.microsoft.com/office/drawing/2010/main" val="0"/>
              </a:ext>
            </a:extLst>
          </a:blip>
          <a:srcRect t="69193"/>
          <a:stretch/>
        </p:blipFill>
        <p:spPr>
          <a:xfrm>
            <a:off x="-583210" y="5428526"/>
            <a:ext cx="5619114" cy="1731113"/>
          </a:xfrm>
          <a:prstGeom prst="rect">
            <a:avLst/>
          </a:prstGeom>
        </p:spPr>
      </p:pic>
      <p:pic>
        <p:nvPicPr>
          <p:cNvPr id="17" name="Picture 16" descr="A green grass field with blue flowers&#10;&#10;Description automatically generated">
            <a:extLst>
              <a:ext uri="{FF2B5EF4-FFF2-40B4-BE49-F238E27FC236}">
                <a16:creationId xmlns:a16="http://schemas.microsoft.com/office/drawing/2014/main" id="{D723A4EB-621C-1D72-3301-8D002B994050}"/>
              </a:ext>
            </a:extLst>
          </p:cNvPr>
          <p:cNvPicPr>
            <a:picLocks noChangeAspect="1"/>
          </p:cNvPicPr>
          <p:nvPr/>
        </p:nvPicPr>
        <p:blipFill rotWithShape="1">
          <a:blip r:embed="rId3">
            <a:extLst>
              <a:ext uri="{28A0092B-C50C-407E-A947-70E740481C1C}">
                <a14:useLocalDpi xmlns:a14="http://schemas.microsoft.com/office/drawing/2010/main" val="0"/>
              </a:ext>
            </a:extLst>
          </a:blip>
          <a:srcRect t="73299"/>
          <a:stretch/>
        </p:blipFill>
        <p:spPr>
          <a:xfrm>
            <a:off x="1906595" y="5625294"/>
            <a:ext cx="5619114" cy="1500359"/>
          </a:xfrm>
          <a:prstGeom prst="rect">
            <a:avLst/>
          </a:prstGeom>
        </p:spPr>
      </p:pic>
      <p:pic>
        <p:nvPicPr>
          <p:cNvPr id="16" name="Picture 15" descr="A green grass field with blue flowers&#10;&#10;Description automatically generated">
            <a:extLst>
              <a:ext uri="{FF2B5EF4-FFF2-40B4-BE49-F238E27FC236}">
                <a16:creationId xmlns:a16="http://schemas.microsoft.com/office/drawing/2014/main" id="{BAC3C185-B666-7DD5-6C73-95E5DD2B76CA}"/>
              </a:ext>
            </a:extLst>
          </p:cNvPr>
          <p:cNvPicPr>
            <a:picLocks noChangeAspect="1"/>
          </p:cNvPicPr>
          <p:nvPr/>
        </p:nvPicPr>
        <p:blipFill rotWithShape="1">
          <a:blip r:embed="rId3">
            <a:extLst>
              <a:ext uri="{28A0092B-C50C-407E-A947-70E740481C1C}">
                <a14:useLocalDpi xmlns:a14="http://schemas.microsoft.com/office/drawing/2010/main" val="0"/>
              </a:ext>
            </a:extLst>
          </a:blip>
          <a:srcRect t="74208"/>
          <a:stretch/>
        </p:blipFill>
        <p:spPr>
          <a:xfrm>
            <a:off x="6614047" y="5625295"/>
            <a:ext cx="5619114" cy="1449273"/>
          </a:xfrm>
          <a:prstGeom prst="rect">
            <a:avLst/>
          </a:prstGeom>
        </p:spPr>
      </p:pic>
      <p:sp>
        <p:nvSpPr>
          <p:cNvPr id="6" name="Rectangle: Rounded Corners 5">
            <a:extLst>
              <a:ext uri="{FF2B5EF4-FFF2-40B4-BE49-F238E27FC236}">
                <a16:creationId xmlns:a16="http://schemas.microsoft.com/office/drawing/2014/main" id="{25A1E356-6C90-79E0-D111-47D102FC79B6}"/>
              </a:ext>
            </a:extLst>
          </p:cNvPr>
          <p:cNvSpPr/>
          <p:nvPr/>
        </p:nvSpPr>
        <p:spPr>
          <a:xfrm>
            <a:off x="785175" y="211970"/>
            <a:ext cx="10187626" cy="1159630"/>
          </a:xfrm>
          <a:prstGeom prst="roundRect">
            <a:avLst>
              <a:gd name="adj"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5B8AC43-1B24-8D4E-BD3C-7FAC144D3910}"/>
              </a:ext>
            </a:extLst>
          </p:cNvPr>
          <p:cNvSpPr txBox="1"/>
          <p:nvPr/>
        </p:nvSpPr>
        <p:spPr>
          <a:xfrm>
            <a:off x="1114425" y="258144"/>
            <a:ext cx="9620250" cy="1077218"/>
          </a:xfrm>
          <a:prstGeom prst="rect">
            <a:avLst/>
          </a:prstGeom>
          <a:noFill/>
        </p:spPr>
        <p:txBody>
          <a:bodyPr wrap="square" rtlCol="0">
            <a:spAutoFit/>
          </a:bodyPr>
          <a:lstStyle/>
          <a:p>
            <a:pPr lvl="0" algn="ctr"/>
            <a:r>
              <a:rPr lang="en-US" sz="3200" b="1" dirty="0">
                <a:solidFill>
                  <a:prstClr val="black"/>
                </a:solidFill>
                <a:latin typeface="Calibri" panose="020F0502020204030204"/>
              </a:rPr>
              <a:t>1. </a:t>
            </a:r>
            <a:r>
              <a:rPr lang="vi-VN" sz="3200" b="1" dirty="0">
                <a:solidFill>
                  <a:prstClr val="black"/>
                </a:solidFill>
                <a:latin typeface="Calibri" panose="020F0502020204030204"/>
              </a:rPr>
              <a:t>Dựa vào kết quả tìm ý trong hoạt động Viết ở Bài 26, viết đoạn văn theo yêu cầu của đề bài đã chọn.</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sp>
        <p:nvSpPr>
          <p:cNvPr id="5" name="任意多边形: 形状 70">
            <a:extLst>
              <a:ext uri="{FF2B5EF4-FFF2-40B4-BE49-F238E27FC236}">
                <a16:creationId xmlns:a16="http://schemas.microsoft.com/office/drawing/2014/main" id="{822977E6-8D60-47C6-74A5-ADF2959280FF}"/>
              </a:ext>
            </a:extLst>
          </p:cNvPr>
          <p:cNvSpPr/>
          <p:nvPr/>
        </p:nvSpPr>
        <p:spPr>
          <a:xfrm>
            <a:off x="240722" y="2452307"/>
            <a:ext cx="11856681" cy="3664797"/>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FF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E5237CC5-2505-109C-CD1F-805A308E35C0}"/>
              </a:ext>
            </a:extLst>
          </p:cNvPr>
          <p:cNvSpPr txBox="1"/>
          <p:nvPr/>
        </p:nvSpPr>
        <p:spPr>
          <a:xfrm>
            <a:off x="1254228" y="2910655"/>
            <a:ext cx="10029825" cy="206210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Lưu ý:</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Các ý trong đoạn văn cần sắp xếp hợp lí.</a:t>
            </a:r>
          </a:p>
          <a:p>
            <a:pPr algn="just"/>
            <a:r>
              <a:rPr lang="vi-VN" sz="3200" b="0" i="0" dirty="0">
                <a:solidFill>
                  <a:srgbClr val="000000"/>
                </a:solidFill>
                <a:effectLst/>
                <a:latin typeface="Cambria" panose="02040503050406030204" pitchFamily="18" charset="0"/>
                <a:ea typeface="Cambria" panose="02040503050406030204" pitchFamily="18" charset="0"/>
              </a:rPr>
              <a:t>– Diễn đạt rõ ý; nêu được tình cảm, cảm xúc của em với bài thơ qua những từ ngữ và câu văn giàu sức biểu cảm.</a:t>
            </a:r>
          </a:p>
        </p:txBody>
      </p:sp>
    </p:spTree>
    <p:extLst>
      <p:ext uri="{BB962C8B-B14F-4D97-AF65-F5344CB8AC3E}">
        <p14:creationId xmlns:p14="http://schemas.microsoft.com/office/powerpoint/2010/main" val="3308473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P spid="3"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479</TotalTime>
  <Words>498</Words>
  <Application>Microsoft Office PowerPoint</Application>
  <PresentationFormat>Widescreen</PresentationFormat>
  <Paragraphs>33</Paragraphs>
  <Slides>15</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Aptos</vt:lpstr>
      <vt:lpstr>Aptos Display</vt:lpstr>
      <vt:lpstr>Arial</vt:lpstr>
      <vt:lpstr>Calibri</vt:lpstr>
      <vt:lpstr>Calibri Light</vt:lpstr>
      <vt:lpstr>Cambria</vt:lpstr>
      <vt:lpstr>LNTH-LuoLuoNotangYuanTi 1</vt:lpstr>
      <vt:lpstr>UTM Cookies</vt:lpstr>
      <vt:lpstr>思源黑体 CN Bold</vt:lpstr>
      <vt:lpstr>1_Custom Design</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12</cp:revision>
  <dcterms:created xsi:type="dcterms:W3CDTF">2023-07-28T01:38:59Z</dcterms:created>
  <dcterms:modified xsi:type="dcterms:W3CDTF">2024-10-12T07:58:33Z</dcterms:modified>
</cp:coreProperties>
</file>