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256" r:id="rId2"/>
    <p:sldId id="272" r:id="rId3"/>
    <p:sldId id="257" r:id="rId4"/>
    <p:sldId id="259" r:id="rId5"/>
    <p:sldId id="274" r:id="rId6"/>
    <p:sldId id="296" r:id="rId7"/>
    <p:sldId id="297" r:id="rId8"/>
    <p:sldId id="275" r:id="rId9"/>
    <p:sldId id="276" r:id="rId10"/>
    <p:sldId id="298" r:id="rId11"/>
    <p:sldId id="277" r:id="rId12"/>
    <p:sldId id="278" r:id="rId13"/>
    <p:sldId id="279" r:id="rId14"/>
    <p:sldId id="302" r:id="rId15"/>
    <p:sldId id="303" r:id="rId16"/>
    <p:sldId id="281" r:id="rId17"/>
    <p:sldId id="293" r:id="rId18"/>
    <p:sldId id="299" r:id="rId19"/>
    <p:sldId id="304" r:id="rId20"/>
    <p:sldId id="295" r:id="rId21"/>
    <p:sldId id="282" r:id="rId22"/>
    <p:sldId id="283" r:id="rId23"/>
    <p:sldId id="284" r:id="rId24"/>
    <p:sldId id="285" r:id="rId25"/>
    <p:sldId id="286" r:id="rId26"/>
    <p:sldId id="287" r:id="rId27"/>
    <p:sldId id="288" r:id="rId28"/>
    <p:sldId id="289" r:id="rId29"/>
    <p:sldId id="300" r:id="rId30"/>
    <p:sldId id="290" r:id="rId31"/>
    <p:sldId id="301" r:id="rId32"/>
    <p:sldId id="262" r:id="rId33"/>
    <p:sldId id="269" r:id="rId34"/>
  </p:sldIdLst>
  <p:sldSz cx="18288000" cy="10287000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1AEE50B-0062-4746-B7EE-AEB4381092A1}">
          <p14:sldIdLst>
            <p14:sldId id="256"/>
            <p14:sldId id="272"/>
            <p14:sldId id="257"/>
            <p14:sldId id="259"/>
            <p14:sldId id="274"/>
            <p14:sldId id="296"/>
            <p14:sldId id="297"/>
            <p14:sldId id="275"/>
            <p14:sldId id="276"/>
            <p14:sldId id="298"/>
            <p14:sldId id="277"/>
            <p14:sldId id="278"/>
            <p14:sldId id="279"/>
            <p14:sldId id="302"/>
            <p14:sldId id="303"/>
            <p14:sldId id="281"/>
            <p14:sldId id="293"/>
            <p14:sldId id="299"/>
            <p14:sldId id="304"/>
            <p14:sldId id="295"/>
            <p14:sldId id="282"/>
            <p14:sldId id="283"/>
            <p14:sldId id="284"/>
            <p14:sldId id="285"/>
            <p14:sldId id="286"/>
            <p14:sldId id="287"/>
            <p14:sldId id="288"/>
            <p14:sldId id="289"/>
            <p14:sldId id="300"/>
            <p14:sldId id="290"/>
            <p14:sldId id="301"/>
            <p14:sldId id="262"/>
            <p14:sldId id="269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66"/>
    <a:srgbClr val="FFF3B1"/>
    <a:srgbClr val="FFFF99"/>
    <a:srgbClr val="8388AF"/>
    <a:srgbClr val="E7563B"/>
    <a:srgbClr val="FFFF66"/>
    <a:srgbClr val="DDEDD8"/>
    <a:srgbClr val="60B07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35" autoAdjust="0"/>
    <p:restoredTop sz="94622" autoAdjust="0"/>
  </p:normalViewPr>
  <p:slideViewPr>
    <p:cSldViewPr>
      <p:cViewPr varScale="1">
        <p:scale>
          <a:sx n="50" d="100"/>
          <a:sy n="50" d="100"/>
        </p:scale>
        <p:origin x="72" y="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1E36455-27BC-47A8-BD47-D88DD77B45B9}" type="datetimeFigureOut">
              <a:rPr lang="en-US" smtClean="0"/>
              <a:t>3/6/2025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F3B09-783B-413D-AC7B-67F094CC4B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091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57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170751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13" Type="http://schemas.openxmlformats.org/officeDocument/2006/relationships/image" Target="../media/image12.svg"/><Relationship Id="rId18" Type="http://schemas.openxmlformats.org/officeDocument/2006/relationships/image" Target="../media/image9.png"/><Relationship Id="rId3" Type="http://schemas.openxmlformats.org/officeDocument/2006/relationships/image" Target="../media/image2.svg"/><Relationship Id="rId21" Type="http://schemas.openxmlformats.org/officeDocument/2006/relationships/image" Target="../media/image12.png"/><Relationship Id="rId7" Type="http://schemas.openxmlformats.org/officeDocument/2006/relationships/image" Target="../media/image6.svg"/><Relationship Id="rId12" Type="http://schemas.openxmlformats.org/officeDocument/2006/relationships/image" Target="../media/image6.png"/><Relationship Id="rId17" Type="http://schemas.openxmlformats.org/officeDocument/2006/relationships/image" Target="../media/image16.svg"/><Relationship Id="rId2" Type="http://schemas.openxmlformats.org/officeDocument/2006/relationships/image" Target="../media/image1.png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10.svg"/><Relationship Id="rId24" Type="http://schemas.openxmlformats.org/officeDocument/2006/relationships/image" Target="../media/image15.png"/><Relationship Id="rId5" Type="http://schemas.openxmlformats.org/officeDocument/2006/relationships/image" Target="../media/image4.svg"/><Relationship Id="rId15" Type="http://schemas.openxmlformats.org/officeDocument/2006/relationships/image" Target="../media/image14.svg"/><Relationship Id="rId23" Type="http://schemas.openxmlformats.org/officeDocument/2006/relationships/image" Target="../media/image14.png"/><Relationship Id="rId10" Type="http://schemas.openxmlformats.org/officeDocument/2006/relationships/image" Target="../media/image5.png"/><Relationship Id="rId19" Type="http://schemas.openxmlformats.org/officeDocument/2006/relationships/image" Target="../media/image10.png"/><Relationship Id="rId4" Type="http://schemas.openxmlformats.org/officeDocument/2006/relationships/image" Target="../media/image2.png"/><Relationship Id="rId9" Type="http://schemas.openxmlformats.org/officeDocument/2006/relationships/image" Target="../media/image8.svg"/><Relationship Id="rId14" Type="http://schemas.openxmlformats.org/officeDocument/2006/relationships/image" Target="../media/image7.png"/><Relationship Id="rId22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2.png"/></Relationships>
</file>

<file path=ppt/slides/_rels/slide11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17" Type="http://schemas.openxmlformats.org/officeDocument/2006/relationships/image" Target="../media/image49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390.svg"/><Relationship Id="rId1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9.png"/><Relationship Id="rId17" Type="http://schemas.openxmlformats.org/officeDocument/2006/relationships/image" Target="../media/image54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19" Type="http://schemas.openxmlformats.org/officeDocument/2006/relationships/image" Target="NULL"/></Relationships>
</file>

<file path=ppt/slides/_rels/slide13.xml.rels><?xml version="1.0" encoding="UTF-8" standalone="yes"?>
<Relationships xmlns="http://schemas.openxmlformats.org/package/2006/relationships"><Relationship Id="rId18" Type="http://schemas.openxmlformats.org/officeDocument/2006/relationships/image" Target="NULL"/><Relationship Id="rId17" Type="http://schemas.openxmlformats.org/officeDocument/2006/relationships/image" Target="../media/image49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6.png"/></Relationships>
</file>

<file path=ppt/slides/_rels/slide1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19.png"/><Relationship Id="rId17" Type="http://schemas.openxmlformats.org/officeDocument/2006/relationships/image" Target="../media/image57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5" Type="http://schemas.openxmlformats.org/officeDocument/2006/relationships/image" Target="NUL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7.png"/><Relationship Id="rId7" Type="http://schemas.openxmlformats.org/officeDocument/2006/relationships/image" Target="../media/image60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1.png"/><Relationship Id="rId21" Type="http://schemas.openxmlformats.org/officeDocument/2006/relationships/image" Target="../media/image20.svg"/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7" Type="http://schemas.openxmlformats.org/officeDocument/2006/relationships/image" Target="../media/image60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3.png"/><Relationship Id="rId17" Type="http://schemas.openxmlformats.org/officeDocument/2006/relationships/image" Target="../media/image62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46.svg"/><Relationship Id="rId19" Type="http://schemas.openxmlformats.org/officeDocument/2006/relationships/image" Target="../media/image64.png"/></Relationships>
</file>

<file path=ppt/slides/_rels/slide24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6.png"/><Relationship Id="rId17" Type="http://schemas.openxmlformats.org/officeDocument/2006/relationships/image" Target="../media/image65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23" Type="http://schemas.openxmlformats.org/officeDocument/2006/relationships/image" Target="../media/image220.svg"/></Relationships>
</file>

<file path=ppt/slides/_rels/slide25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8.png"/><Relationship Id="rId17" Type="http://schemas.openxmlformats.org/officeDocument/2006/relationships/image" Target="../media/image67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69.png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71.png"/><Relationship Id="rId17" Type="http://schemas.openxmlformats.org/officeDocument/2006/relationships/image" Target="../media/image70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72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0.sv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3.svg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2.png"/><Relationship Id="rId18" Type="http://schemas.openxmlformats.org/officeDocument/2006/relationships/image" Target="../media/image26.png"/><Relationship Id="rId12" Type="http://schemas.openxmlformats.org/officeDocument/2006/relationships/image" Target="../media/image21.png"/><Relationship Id="rId7" Type="http://schemas.openxmlformats.org/officeDocument/2006/relationships/image" Target="../media/image22.svg"/><Relationship Id="rId17" Type="http://schemas.openxmlformats.org/officeDocument/2006/relationships/image" Target="../media/image25.png"/><Relationship Id="rId2" Type="http://schemas.openxmlformats.org/officeDocument/2006/relationships/image" Target="../media/image20.png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11" Type="http://schemas.openxmlformats.org/officeDocument/2006/relationships/image" Target="../media/image24.svg"/><Relationship Id="rId15" Type="http://schemas.openxmlformats.org/officeDocument/2006/relationships/image" Target="../media/image6.svg"/><Relationship Id="rId28" Type="http://schemas.openxmlformats.org/officeDocument/2006/relationships/image" Target="../media/image27.png"/><Relationship Id="rId9" Type="http://schemas.openxmlformats.org/officeDocument/2006/relationships/image" Target="../media/image2.svg"/><Relationship Id="rId14" Type="http://schemas.openxmlformats.org/officeDocument/2006/relationships/image" Target="../media/image23.png"/><Relationship Id="rId27" Type="http://schemas.openxmlformats.org/officeDocument/2006/relationships/image" Target="../media/image71.svg"/><Relationship Id="rId4" Type="http://schemas.openxmlformats.org/officeDocument/2006/relationships/image" Target="../media/image33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7.png"/><Relationship Id="rId4" Type="http://schemas.openxmlformats.org/officeDocument/2006/relationships/image" Target="../media/image73.sv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6.svg"/><Relationship Id="rId18" Type="http://schemas.openxmlformats.org/officeDocument/2006/relationships/image" Target="../media/image81.png"/><Relationship Id="rId3" Type="http://schemas.openxmlformats.org/officeDocument/2006/relationships/image" Target="../media/image4.svg"/><Relationship Id="rId21" Type="http://schemas.openxmlformats.org/officeDocument/2006/relationships/image" Target="../media/image84.png"/><Relationship Id="rId7" Type="http://schemas.openxmlformats.org/officeDocument/2006/relationships/image" Target="../media/image33.svg"/><Relationship Id="rId17" Type="http://schemas.openxmlformats.org/officeDocument/2006/relationships/image" Target="../media/image22.svg"/><Relationship Id="rId2" Type="http://schemas.openxmlformats.org/officeDocument/2006/relationships/image" Target="../media/image2.png"/><Relationship Id="rId20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35.svg"/><Relationship Id="rId23" Type="http://schemas.openxmlformats.org/officeDocument/2006/relationships/image" Target="../media/image85.png"/><Relationship Id="rId15" Type="http://schemas.openxmlformats.org/officeDocument/2006/relationships/image" Target="../media/image8.svg"/><Relationship Id="rId19" Type="http://schemas.openxmlformats.org/officeDocument/2006/relationships/image" Target="../media/image82.png"/><Relationship Id="rId4" Type="http://schemas.openxmlformats.org/officeDocument/2006/relationships/image" Target="../media/image78.png"/><Relationship Id="rId14" Type="http://schemas.openxmlformats.org/officeDocument/2006/relationships/image" Target="../media/image80.png"/><Relationship Id="rId22" Type="http://schemas.openxmlformats.org/officeDocument/2006/relationships/image" Target="../media/image6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16.svg"/><Relationship Id="rId18" Type="http://schemas.openxmlformats.org/officeDocument/2006/relationships/image" Target="../media/image81.png"/><Relationship Id="rId26" Type="http://schemas.openxmlformats.org/officeDocument/2006/relationships/image" Target="../media/image88.png"/><Relationship Id="rId3" Type="http://schemas.openxmlformats.org/officeDocument/2006/relationships/image" Target="../media/image4.svg"/><Relationship Id="rId21" Type="http://schemas.openxmlformats.org/officeDocument/2006/relationships/image" Target="../media/image84.png"/><Relationship Id="rId7" Type="http://schemas.openxmlformats.org/officeDocument/2006/relationships/image" Target="../media/image33.svg"/><Relationship Id="rId17" Type="http://schemas.openxmlformats.org/officeDocument/2006/relationships/image" Target="../media/image22.svg"/><Relationship Id="rId25" Type="http://schemas.openxmlformats.org/officeDocument/2006/relationships/image" Target="../media/image87.png"/><Relationship Id="rId2" Type="http://schemas.openxmlformats.org/officeDocument/2006/relationships/image" Target="../media/image2.png"/><Relationship Id="rId20" Type="http://schemas.openxmlformats.org/officeDocument/2006/relationships/image" Target="../media/image83.png"/><Relationship Id="rId29" Type="http://schemas.openxmlformats.org/officeDocument/2006/relationships/image" Target="../media/image8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24" Type="http://schemas.openxmlformats.org/officeDocument/2006/relationships/image" Target="../media/image86.png"/><Relationship Id="rId5" Type="http://schemas.openxmlformats.org/officeDocument/2006/relationships/image" Target="../media/image35.svg"/><Relationship Id="rId23" Type="http://schemas.openxmlformats.org/officeDocument/2006/relationships/image" Target="../media/image85.png"/><Relationship Id="rId15" Type="http://schemas.openxmlformats.org/officeDocument/2006/relationships/image" Target="../media/image8.svg"/><Relationship Id="rId28" Type="http://schemas.openxmlformats.org/officeDocument/2006/relationships/image" Target="../media/image20.svg"/><Relationship Id="rId19" Type="http://schemas.openxmlformats.org/officeDocument/2006/relationships/image" Target="../media/image82.png"/><Relationship Id="rId4" Type="http://schemas.openxmlformats.org/officeDocument/2006/relationships/image" Target="../media/image78.png"/><Relationship Id="rId14" Type="http://schemas.openxmlformats.org/officeDocument/2006/relationships/image" Target="../media/image80.png"/><Relationship Id="rId22" Type="http://schemas.openxmlformats.org/officeDocument/2006/relationships/image" Target="../media/image6.svg"/><Relationship Id="rId27" Type="http://schemas.openxmlformats.org/officeDocument/2006/relationships/image" Target="../media/image61.png"/><Relationship Id="rId30" Type="http://schemas.openxmlformats.org/officeDocument/2006/relationships/image" Target="../media/image9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13" Type="http://schemas.openxmlformats.org/officeDocument/2006/relationships/image" Target="../media/image22.svg"/><Relationship Id="rId18" Type="http://schemas.openxmlformats.org/officeDocument/2006/relationships/image" Target="../media/image98.png"/><Relationship Id="rId26" Type="http://schemas.openxmlformats.org/officeDocument/2006/relationships/image" Target="../media/image34.png"/><Relationship Id="rId3" Type="http://schemas.openxmlformats.org/officeDocument/2006/relationships/image" Target="../media/image4.svg"/><Relationship Id="rId21" Type="http://schemas.openxmlformats.org/officeDocument/2006/relationships/image" Target="../media/image6.png"/><Relationship Id="rId7" Type="http://schemas.openxmlformats.org/officeDocument/2006/relationships/image" Target="../media/image6.svg"/><Relationship Id="rId12" Type="http://schemas.openxmlformats.org/officeDocument/2006/relationships/image" Target="../media/image95.png"/><Relationship Id="rId17" Type="http://schemas.openxmlformats.org/officeDocument/2006/relationships/image" Target="../media/image36.png"/><Relationship Id="rId25" Type="http://schemas.openxmlformats.org/officeDocument/2006/relationships/image" Target="../media/image103.png"/><Relationship Id="rId2" Type="http://schemas.openxmlformats.org/officeDocument/2006/relationships/image" Target="../media/image2.png"/><Relationship Id="rId16" Type="http://schemas.openxmlformats.org/officeDocument/2006/relationships/image" Target="../media/image97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11" Type="http://schemas.openxmlformats.org/officeDocument/2006/relationships/image" Target="../media/image2.svg"/><Relationship Id="rId24" Type="http://schemas.openxmlformats.org/officeDocument/2006/relationships/image" Target="../media/image102.png"/><Relationship Id="rId5" Type="http://schemas.openxmlformats.org/officeDocument/2006/relationships/image" Target="../media/image710.svg"/><Relationship Id="rId15" Type="http://schemas.openxmlformats.org/officeDocument/2006/relationships/image" Target="../media/image96.png"/><Relationship Id="rId23" Type="http://schemas.openxmlformats.org/officeDocument/2006/relationships/image" Target="../media/image101.png"/><Relationship Id="rId28" Type="http://schemas.openxmlformats.org/officeDocument/2006/relationships/image" Target="../media/image41.svg"/><Relationship Id="rId10" Type="http://schemas.openxmlformats.org/officeDocument/2006/relationships/image" Target="../media/image94.png"/><Relationship Id="rId19" Type="http://schemas.openxmlformats.org/officeDocument/2006/relationships/image" Target="../media/image99.png"/><Relationship Id="rId4" Type="http://schemas.openxmlformats.org/officeDocument/2006/relationships/image" Target="../media/image91.png"/><Relationship Id="rId9" Type="http://schemas.openxmlformats.org/officeDocument/2006/relationships/image" Target="../media/image14.svg"/><Relationship Id="rId14" Type="http://schemas.openxmlformats.org/officeDocument/2006/relationships/image" Target="../media/image3.png"/><Relationship Id="rId22" Type="http://schemas.openxmlformats.org/officeDocument/2006/relationships/image" Target="../media/image12.svg"/><Relationship Id="rId27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4.svg"/><Relationship Id="rId18" Type="http://schemas.openxmlformats.org/officeDocument/2006/relationships/image" Target="../media/image34.png"/><Relationship Id="rId26" Type="http://schemas.openxmlformats.org/officeDocument/2006/relationships/image" Target="../media/image41.png"/><Relationship Id="rId21" Type="http://schemas.openxmlformats.org/officeDocument/2006/relationships/image" Target="../media/image36.png"/><Relationship Id="rId12" Type="http://schemas.openxmlformats.org/officeDocument/2006/relationships/image" Target="../media/image30.png"/><Relationship Id="rId17" Type="http://schemas.openxmlformats.org/officeDocument/2006/relationships/image" Target="../media/image22.svg"/><Relationship Id="rId25" Type="http://schemas.openxmlformats.org/officeDocument/2006/relationships/image" Target="../media/image40.png"/><Relationship Id="rId2" Type="http://schemas.openxmlformats.org/officeDocument/2006/relationships/image" Target="../media/image28.png"/><Relationship Id="rId16" Type="http://schemas.openxmlformats.org/officeDocument/2006/relationships/image" Target="../media/image33.png"/><Relationship Id="rId20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6.svg"/><Relationship Id="rId24" Type="http://schemas.openxmlformats.org/officeDocument/2006/relationships/image" Target="../media/image39.png"/><Relationship Id="rId5" Type="http://schemas.openxmlformats.org/officeDocument/2006/relationships/image" Target="../media/image39.svg"/><Relationship Id="rId15" Type="http://schemas.openxmlformats.org/officeDocument/2006/relationships/image" Target="../media/image32.png"/><Relationship Id="rId23" Type="http://schemas.openxmlformats.org/officeDocument/2006/relationships/image" Target="../media/image38.png"/><Relationship Id="rId19" Type="http://schemas.openxmlformats.org/officeDocument/2006/relationships/image" Target="../media/image2.svg"/><Relationship Id="rId14" Type="http://schemas.openxmlformats.org/officeDocument/2006/relationships/image" Target="../media/image31.png"/><Relationship Id="rId22" Type="http://schemas.openxmlformats.org/officeDocument/2006/relationships/image" Target="../media/image37.png"/><Relationship Id="rId27" Type="http://schemas.openxmlformats.org/officeDocument/2006/relationships/image" Target="../media/image160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7.png"/><Relationship Id="rId17" Type="http://schemas.openxmlformats.org/officeDocument/2006/relationships/image" Target="../media/image46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Relationship Id="rId19" Type="http://schemas.openxmlformats.org/officeDocument/2006/relationships/image" Target="../media/image4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9.png"/><Relationship Id="rId21" Type="http://schemas.openxmlformats.org/officeDocument/2006/relationships/image" Target="../media/image50.png"/><Relationship Id="rId17" Type="http://schemas.openxmlformats.org/officeDocument/2006/relationships/image" Target="../media/image46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20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19" Type="http://schemas.openxmlformats.org/officeDocument/2006/relationships/image" Target="NULL"/></Relationships>
</file>

<file path=ppt/slides/_rels/slide9.xml.rels><?xml version="1.0" encoding="UTF-8" standalone="yes"?>
<Relationships xmlns="http://schemas.openxmlformats.org/package/2006/relationships"><Relationship Id="rId17" Type="http://schemas.openxmlformats.org/officeDocument/2006/relationships/image" Target="../media/image51.png"/><Relationship Id="rId2" Type="http://schemas.openxmlformats.org/officeDocument/2006/relationships/image" Target="../media/image45.png"/><Relationship Id="rId16" Type="http://schemas.openxmlformats.org/officeDocument/2006/relationships/image" Target="NUL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76325" y="2858690"/>
            <a:ext cx="442924" cy="32688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579976" y="8424949"/>
            <a:ext cx="7315200" cy="3724102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137731" y="7486861"/>
            <a:ext cx="445539" cy="55819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207124" y="8981178"/>
            <a:ext cx="411543" cy="37263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618667" y="6507695"/>
            <a:ext cx="1900734" cy="307471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flipH="1">
            <a:off x="-556189" y="8424949"/>
            <a:ext cx="7315200" cy="3724102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28700" y="8014990"/>
            <a:ext cx="4056515" cy="1932376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118564" y="1943101"/>
            <a:ext cx="654936" cy="58944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028700" y="5813305"/>
            <a:ext cx="596294" cy="57135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907377" y="5389001"/>
            <a:ext cx="612024" cy="55416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259300" y="3467935"/>
            <a:ext cx="571500" cy="547601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859650" y="746125"/>
            <a:ext cx="540774" cy="518160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4137731" y="470493"/>
            <a:ext cx="373478" cy="27563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556880" y="4685527"/>
            <a:ext cx="491119" cy="615297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15844" y="952613"/>
            <a:ext cx="718156" cy="64634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9459" y="7760750"/>
            <a:ext cx="344492" cy="254240"/>
          </a:xfrm>
          <a:prstGeom prst="rect">
            <a:avLst/>
          </a:prstGeom>
        </p:spPr>
      </p:pic>
      <p:sp>
        <p:nvSpPr>
          <p:cNvPr id="2" name="TextBox 2"/>
          <p:cNvSpPr txBox="1"/>
          <p:nvPr/>
        </p:nvSpPr>
        <p:spPr>
          <a:xfrm>
            <a:off x="1474402" y="4287614"/>
            <a:ext cx="15432975" cy="27699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CHÀO MỪNG CÁC EM ĐẾN VỚI BUỔI HỌC NGÀY HÔM NAY!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Google Shape;94;p1"/>
          <p:cNvSpPr txBox="1"/>
          <p:nvPr/>
        </p:nvSpPr>
        <p:spPr>
          <a:xfrm>
            <a:off x="1400424" y="1441565"/>
            <a:ext cx="16118977" cy="1992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43675" tIns="71825" rIns="143675" bIns="71825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 smtClean="0">
                <a:solidFill>
                  <a:srgbClr val="0000C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NHIỆT LIỆT CHÀO </a:t>
            </a:r>
            <a:r>
              <a:rPr lang="en-US" sz="6000" b="1" i="0" u="none" strike="noStrike" cap="none" dirty="0">
                <a:solidFill>
                  <a:srgbClr val="0000C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MỪNG QUÝ THẦY CÔ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000" b="1" i="0" u="none" strike="noStrike" cap="none" dirty="0">
                <a:solidFill>
                  <a:srgbClr val="0000CC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VỀ DỰ GIỜ THĂM LỚP</a:t>
            </a:r>
            <a:endParaRPr sz="6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/>
          <p:cNvSpPr txBox="1"/>
          <p:nvPr/>
        </p:nvSpPr>
        <p:spPr>
          <a:xfrm>
            <a:off x="533400" y="756293"/>
            <a:ext cx="7239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0999" y="4941004"/>
            <a:ext cx="17602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THỰC HÀNH ĐẾM NHỊP TIM VÀ MẠCH THEO CHỈ DẪN Ở TRANG 80 (SGK) GHI LẠI KẾT QUẢ VÀO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BẢNG DƯỚI </a:t>
            </a:r>
            <a:r>
              <a:rPr lang="en-US" sz="3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ĐÂY TRONG VỞ BÀI TẬP</a:t>
            </a:r>
            <a:endParaRPr lang="en-US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36057107"/>
              </p:ext>
            </p:extLst>
          </p:nvPr>
        </p:nvGraphicFramePr>
        <p:xfrm>
          <a:off x="990599" y="6591300"/>
          <a:ext cx="16383001" cy="2804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191000">
                  <a:extLst>
                    <a:ext uri="{9D8B030D-6E8A-4147-A177-3AD203B41FA5}">
                      <a16:colId xmlns:a16="http://schemas.microsoft.com/office/drawing/2014/main" val="568888041"/>
                    </a:ext>
                  </a:extLst>
                </a:gridCol>
                <a:gridCol w="6172200">
                  <a:extLst>
                    <a:ext uri="{9D8B030D-6E8A-4147-A177-3AD203B41FA5}">
                      <a16:colId xmlns:a16="http://schemas.microsoft.com/office/drawing/2014/main" val="783150362"/>
                    </a:ext>
                  </a:extLst>
                </a:gridCol>
                <a:gridCol w="6019801">
                  <a:extLst>
                    <a:ext uri="{9D8B030D-6E8A-4147-A177-3AD203B41FA5}">
                      <a16:colId xmlns:a16="http://schemas.microsoft.com/office/drawing/2014/main" val="1199664867"/>
                    </a:ext>
                  </a:extLst>
                </a:gridCol>
              </a:tblGrid>
              <a:tr h="320040"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Nhịp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tim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trong</a:t>
                      </a:r>
                      <a:r>
                        <a:rPr lang="en-US" sz="4000" baseline="0" dirty="0" smtClean="0"/>
                        <a:t> 1 </a:t>
                      </a:r>
                      <a:r>
                        <a:rPr lang="en-US" sz="4000" baseline="0" dirty="0" err="1" smtClean="0"/>
                        <a:t>phút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Nhịp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mạch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trong</a:t>
                      </a:r>
                      <a:r>
                        <a:rPr lang="en-US" sz="4000" baseline="0" dirty="0" smtClean="0"/>
                        <a:t> 1 </a:t>
                      </a:r>
                      <a:r>
                        <a:rPr lang="en-US" sz="4000" baseline="0" dirty="0" err="1" smtClean="0"/>
                        <a:t>phút</a:t>
                      </a:r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1344042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Lần</a:t>
                      </a:r>
                      <a:r>
                        <a:rPr lang="en-US" sz="4000" baseline="0" dirty="0" smtClean="0"/>
                        <a:t> 1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36071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Lần</a:t>
                      </a:r>
                      <a:r>
                        <a:rPr lang="en-US" sz="4000" baseline="0" dirty="0" smtClean="0"/>
                        <a:t> 2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7216626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4000" dirty="0" err="1" smtClean="0"/>
                        <a:t>Lần</a:t>
                      </a:r>
                      <a:r>
                        <a:rPr lang="en-US" sz="4000" baseline="0" dirty="0" smtClean="0"/>
                        <a:t> 3 ( </a:t>
                      </a:r>
                      <a:r>
                        <a:rPr lang="en-US" sz="4000" baseline="0" dirty="0" err="1" smtClean="0"/>
                        <a:t>vận</a:t>
                      </a:r>
                      <a:r>
                        <a:rPr lang="en-US" sz="4000" baseline="0" dirty="0" smtClean="0"/>
                        <a:t> </a:t>
                      </a:r>
                      <a:r>
                        <a:rPr lang="en-US" sz="4000" baseline="0" dirty="0" err="1" smtClean="0"/>
                        <a:t>động</a:t>
                      </a:r>
                      <a:r>
                        <a:rPr lang="en-US" sz="4000" baseline="0" dirty="0" smtClean="0"/>
                        <a:t>)</a:t>
                      </a:r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61492965"/>
                  </a:ext>
                </a:extLst>
              </a:tr>
            </a:tbl>
          </a:graphicData>
        </a:graphic>
      </p:graphicFrame>
      <p:pic>
        <p:nvPicPr>
          <p:cNvPr id="5" name="Đồng hồ đếm ngược 1 phú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134600" y="495299"/>
            <a:ext cx="7696200" cy="399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9646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152400" y="495300"/>
            <a:ext cx="17678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661760" y="562521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ĐỌC MỤC “EM CÓ BIẾT?”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763998" y="67101"/>
            <a:ext cx="1497871" cy="141880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62200">
            <a:off x="-242176" y="8583012"/>
            <a:ext cx="1824152" cy="177626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52400" y="1321779"/>
            <a:ext cx="17678399" cy="7289567"/>
            <a:chOff x="1551118" y="1640905"/>
            <a:chExt cx="16725795" cy="7289567"/>
          </a:xfrm>
        </p:grpSpPr>
        <p:sp>
          <p:nvSpPr>
            <p:cNvPr id="6" name="Double Wave 5"/>
            <p:cNvSpPr/>
            <p:nvPr/>
          </p:nvSpPr>
          <p:spPr>
            <a:xfrm>
              <a:off x="1818806" y="2773796"/>
              <a:ext cx="14833965" cy="5619605"/>
            </a:xfrm>
            <a:prstGeom prst="doubleWave">
              <a:avLst/>
            </a:prstGeom>
            <a:solidFill>
              <a:srgbClr val="DDEDD8"/>
            </a:solidFill>
            <a:ln>
              <a:solidFill>
                <a:srgbClr val="DDEDD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ounded Rectangular Callout 6"/>
            <p:cNvSpPr/>
            <p:nvPr/>
          </p:nvSpPr>
          <p:spPr>
            <a:xfrm>
              <a:off x="1551118" y="1640905"/>
              <a:ext cx="3393099" cy="1246877"/>
            </a:xfrm>
            <a:prstGeom prst="wedgeRoundRectCallout">
              <a:avLst>
                <a:gd name="adj1" fmla="val 58435"/>
                <a:gd name="adj2" fmla="val 44574"/>
                <a:gd name="adj3" fmla="val 16667"/>
              </a:avLst>
            </a:prstGeom>
            <a:solidFill>
              <a:srgbClr val="E7563B"/>
            </a:solidFill>
            <a:ln w="57150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b="1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có biết?</a:t>
              </a:r>
              <a:endParaRPr lang="en-US" sz="40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818806" y="2744163"/>
              <a:ext cx="16458107" cy="618630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Tim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hoạt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động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như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máy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bơm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co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bóp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để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bơm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cảm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nhịp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mạch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Tim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trẻ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em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thường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khoảng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70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120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lần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phút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mỗi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nhịp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tim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máu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vận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chuyển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cung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cấp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ô-xi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dinh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dưỡng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nuôi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thời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thu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khí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các-bô-nic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chất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thải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của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1810999" y="8074275"/>
            <a:ext cx="6019801" cy="2136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123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332929" y="67100"/>
            <a:ext cx="1928942" cy="207692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1" t="20907" r="26515" b="4967"/>
          <a:stretch/>
        </p:blipFill>
        <p:spPr>
          <a:xfrm>
            <a:off x="1021080" y="4101962"/>
            <a:ext cx="6760823" cy="52985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90600" y="1677114"/>
            <a:ext cx="16383000" cy="2210748"/>
          </a:xfrm>
          <a:prstGeom prst="roundRect">
            <a:avLst/>
          </a:prstGeom>
          <a:solidFill>
            <a:srgbClr val="FFF3B1"/>
          </a:solidFill>
        </p:spPr>
        <p:txBody>
          <a:bodyPr wrap="square" rtlCol="0">
            <a:spAutoFit/>
          </a:bodyPr>
          <a:lstStyle/>
          <a:p>
            <a:pPr marL="571500" indent="-571500" algn="just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62200">
            <a:off x="40424" y="7911799"/>
            <a:ext cx="1824152" cy="22416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30352" r="22000" b="23247"/>
          <a:stretch/>
        </p:blipFill>
        <p:spPr>
          <a:xfrm rot="2009936">
            <a:off x="6589223" y="3976070"/>
            <a:ext cx="2057515" cy="990230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8239103" y="4101962"/>
            <a:ext cx="9134497" cy="529856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4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nhẹ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nhàng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tương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chậm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còn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đủ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7797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332929" y="67100"/>
            <a:ext cx="1928942" cy="2076923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 rot="562200">
            <a:off x="40424" y="7911799"/>
            <a:ext cx="1824152" cy="2241661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371600" y="1922451"/>
            <a:ext cx="15925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HĐ3: Tìm hiểu đường di chuyển của máu trong sơ đồ </a:t>
            </a:r>
            <a:endParaRPr lang="en-US" sz="45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3" t="9747" r="7724" b="6920"/>
          <a:stretch/>
        </p:blipFill>
        <p:spPr>
          <a:xfrm>
            <a:off x="2009489" y="2857776"/>
            <a:ext cx="6296311" cy="68577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8969089" y="3491307"/>
            <a:ext cx="8328311" cy="558188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just">
              <a:lnSpc>
                <a:spcPct val="150000"/>
              </a:lnSpc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trang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90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lần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lượt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đường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thích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924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33400" y="190500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3400" y="1104900"/>
            <a:ext cx="13639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8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9347" y="1992243"/>
            <a:ext cx="5432711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119053" y="2002861"/>
            <a:ext cx="5432711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3" t="9747" r="7724" b="6920"/>
          <a:stretch/>
        </p:blipFill>
        <p:spPr>
          <a:xfrm>
            <a:off x="12573000" y="1638300"/>
            <a:ext cx="5562600" cy="75940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0" y="3314700"/>
            <a:ext cx="65532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nuôi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dưỡng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ô-xi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cấp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indent="-457200" algn="just">
              <a:buFont typeface="Wingdings" panose="05000000000000000000" pitchFamily="2" charset="2"/>
              <a:buChar char="§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các-bo-nic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553201" y="3314700"/>
            <a:ext cx="5715000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phổi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algn="just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Mang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khí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các-bo-nic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thải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quay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40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ơ quan tuần hoàn ‐ Được tạo bằng Clipcham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2930"/>
            <a:ext cx="18288000" cy="10302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5571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911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641168" y="394334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332929" y="67100"/>
            <a:ext cx="1928942" cy="2076923"/>
          </a:xfrm>
          <a:prstGeom prst="rect">
            <a:avLst/>
          </a:prstGeom>
        </p:spPr>
      </p:pic>
      <p:sp>
        <p:nvSpPr>
          <p:cNvPr id="2" name="Pentagon 1"/>
          <p:cNvSpPr/>
          <p:nvPr/>
        </p:nvSpPr>
        <p:spPr>
          <a:xfrm>
            <a:off x="656408" y="2902863"/>
            <a:ext cx="4800600" cy="923308"/>
          </a:xfrm>
          <a:prstGeom prst="homePlate">
            <a:avLst/>
          </a:prstGeom>
          <a:solidFill>
            <a:srgbClr val="FFCC6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" y="3865168"/>
            <a:ext cx="17297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3106400" y="5781133"/>
            <a:ext cx="4939936" cy="3938176"/>
          </a:xfrm>
          <a:prstGeom prst="rect">
            <a:avLst/>
          </a:prstGeom>
        </p:spPr>
      </p:pic>
      <p:sp>
        <p:nvSpPr>
          <p:cNvPr id="6" name="Rounded Rectangular Callout 5"/>
          <p:cNvSpPr/>
          <p:nvPr/>
        </p:nvSpPr>
        <p:spPr>
          <a:xfrm>
            <a:off x="1969226" y="4873282"/>
            <a:ext cx="9337914" cy="1598196"/>
          </a:xfrm>
          <a:prstGeom prst="wedgeRoundRectCallout">
            <a:avLst>
              <a:gd name="adj1" fmla="val -63913"/>
              <a:gd name="adj2" fmla="val -55519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00" t="30352" r="22000" b="23247"/>
          <a:stretch/>
        </p:blipFill>
        <p:spPr>
          <a:xfrm rot="150798">
            <a:off x="222754" y="6525688"/>
            <a:ext cx="1725590" cy="99023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576738" y="6727145"/>
            <a:ext cx="11227529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algn="just">
              <a:buFont typeface="Wingdings" panose="05000000000000000000" pitchFamily="2" charset="2"/>
              <a:buChar char="§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chức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năng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algn="just">
              <a:buFont typeface="Wingdings" panose="05000000000000000000" pitchFamily="2" charset="2"/>
              <a:buChar char="§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457200" algn="just">
              <a:buFont typeface="Wingdings" panose="05000000000000000000" pitchFamily="2" charset="2"/>
              <a:buChar char="§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chuyển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trở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lại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47800" y="1562100"/>
            <a:ext cx="15468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 smtClean="0">
                <a:solidFill>
                  <a:srgbClr val="FF0000"/>
                </a:solidFill>
              </a:rPr>
              <a:t>CHỨC NĂNG CỦA CƠ QUAN TUẦN HOÀN</a:t>
            </a:r>
            <a:endParaRPr lang="en-US" sz="4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28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5715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254709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5990" y="1277094"/>
            <a:ext cx="12307009" cy="37240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TRÒ CHƠI: AI NHANH – AI ĐÚNG</a:t>
            </a:r>
          </a:p>
          <a:p>
            <a:pPr marL="571500" indent="-571500" algn="just">
              <a:buFont typeface="Wingdings" panose="05000000000000000000" pitchFamily="2" charset="2"/>
              <a:buChar char="Ø"/>
            </a:pP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chơi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Mỗi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nối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>
                <a:latin typeface="Arial" panose="020B0604020202020204" pitchFamily="34" charset="0"/>
                <a:cs typeface="Arial" panose="020B0604020202020204" pitchFamily="34" charset="0"/>
              </a:rPr>
              <a:t>tiếp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gắn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thẻ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chữ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7 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ô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phù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thắng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cuộc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Vở bài tập Tự nhiên xã hội lớp 3 trang 54, 55, 56 Bài 16: Cơ quan tuần hoàn | Cánh diều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9700" y="2791623"/>
            <a:ext cx="4558941" cy="6612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6"/>
          <p:cNvSpPr/>
          <p:nvPr/>
        </p:nvSpPr>
        <p:spPr>
          <a:xfrm>
            <a:off x="3764030" y="5974665"/>
            <a:ext cx="1905000" cy="138312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Mao </a:t>
            </a:r>
            <a:r>
              <a:rPr lang="en-US" sz="2400" dirty="0" err="1" smtClean="0">
                <a:solidFill>
                  <a:schemeClr val="tx1"/>
                </a:solidFill>
              </a:rPr>
              <a:t>mạch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phổi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918786" y="5974665"/>
            <a:ext cx="2556387" cy="138312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mạch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từ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phổi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062681" y="5974665"/>
            <a:ext cx="2556387" cy="138312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Tĩnh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mạch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từ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phổi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9016957" y="5974665"/>
            <a:ext cx="2556387" cy="138312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Mao </a:t>
            </a:r>
            <a:r>
              <a:rPr lang="en-US" sz="2400" dirty="0" err="1" smtClean="0">
                <a:solidFill>
                  <a:schemeClr val="tx1"/>
                </a:solidFill>
              </a:rPr>
              <a:t>mạch</a:t>
            </a:r>
            <a:r>
              <a:rPr lang="en-US" sz="2400" dirty="0" smtClean="0">
                <a:solidFill>
                  <a:schemeClr val="tx1"/>
                </a:solidFill>
              </a:rPr>
              <a:t> ở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879987" y="8114146"/>
            <a:ext cx="2556387" cy="148062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Tĩnh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mạch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từ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của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về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tim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021849" y="8089546"/>
            <a:ext cx="2556387" cy="148062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chemeClr val="tx1"/>
                </a:solidFill>
              </a:rPr>
              <a:t>Tim co </a:t>
            </a:r>
            <a:r>
              <a:rPr lang="en-US" sz="2400" dirty="0" err="1" smtClean="0">
                <a:solidFill>
                  <a:schemeClr val="tx1"/>
                </a:solidFill>
              </a:rPr>
              <a:t>bóp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đẩy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đi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khắp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9163711" y="8089546"/>
            <a:ext cx="2556387" cy="1480624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>
                <a:solidFill>
                  <a:schemeClr val="tx1"/>
                </a:solidFill>
              </a:rPr>
              <a:t>Động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mạch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đưa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máu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từ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tim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đến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các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quan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của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cơ</a:t>
            </a:r>
            <a:r>
              <a:rPr lang="en-US" sz="2400" dirty="0" smtClean="0">
                <a:solidFill>
                  <a:schemeClr val="tx1"/>
                </a:solidFill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</a:rPr>
              <a:t>thể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18" name="Pentagon 17"/>
          <p:cNvSpPr/>
          <p:nvPr/>
        </p:nvSpPr>
        <p:spPr>
          <a:xfrm>
            <a:off x="12839700" y="1077170"/>
            <a:ext cx="5517126" cy="1291565"/>
          </a:xfrm>
          <a:prstGeom prst="homePlate">
            <a:avLst/>
          </a:prstGeom>
          <a:solidFill>
            <a:srgbClr val="FFCC6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thiện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8438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862" y="1905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685800" y="478309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23" t="9747" r="7724" b="6920"/>
          <a:stretch/>
        </p:blipFill>
        <p:spPr>
          <a:xfrm>
            <a:off x="7772400" y="1493972"/>
            <a:ext cx="6781800" cy="8177282"/>
          </a:xfrm>
          <a:prstGeom prst="rect">
            <a:avLst/>
          </a:prstGeom>
        </p:spPr>
      </p:pic>
      <p:sp>
        <p:nvSpPr>
          <p:cNvPr id="7" name="Pentagon 6"/>
          <p:cNvSpPr/>
          <p:nvPr/>
        </p:nvSpPr>
        <p:spPr>
          <a:xfrm>
            <a:off x="2209800" y="4582659"/>
            <a:ext cx="4800600" cy="1291565"/>
          </a:xfrm>
          <a:prstGeom prst="homePlate">
            <a:avLst/>
          </a:prstGeom>
          <a:solidFill>
            <a:srgbClr val="FFCC66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endParaRPr lang="en-US" sz="4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592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862" y="1905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685800" y="478309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LUYỆN TẬP VẬN DỤNG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2552700"/>
            <a:ext cx="134874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dirty="0" smtClean="0"/>
              <a:t>Qua </a:t>
            </a:r>
            <a:r>
              <a:rPr lang="en-US" sz="8000" dirty="0" err="1" smtClean="0"/>
              <a:t>tiết</a:t>
            </a:r>
            <a:r>
              <a:rPr lang="en-US" sz="8000" dirty="0" smtClean="0"/>
              <a:t> </a:t>
            </a:r>
            <a:r>
              <a:rPr lang="en-US" sz="8000" dirty="0" err="1" smtClean="0"/>
              <a:t>học</a:t>
            </a:r>
            <a:r>
              <a:rPr lang="en-US" sz="8000" dirty="0" smtClean="0"/>
              <a:t> </a:t>
            </a:r>
            <a:r>
              <a:rPr lang="en-US" sz="8000" dirty="0" err="1" smtClean="0"/>
              <a:t>này</a:t>
            </a:r>
            <a:r>
              <a:rPr lang="en-US" sz="8000" dirty="0" smtClean="0"/>
              <a:t>  </a:t>
            </a:r>
            <a:r>
              <a:rPr lang="en-US" sz="8000" dirty="0" err="1" smtClean="0"/>
              <a:t>các</a:t>
            </a:r>
            <a:r>
              <a:rPr lang="en-US" sz="8000" dirty="0" smtClean="0"/>
              <a:t> con </a:t>
            </a:r>
            <a:r>
              <a:rPr lang="en-US" sz="8000" dirty="0" err="1" smtClean="0"/>
              <a:t>biết</a:t>
            </a:r>
            <a:r>
              <a:rPr lang="en-US" sz="8000" dirty="0" smtClean="0"/>
              <a:t> </a:t>
            </a:r>
            <a:r>
              <a:rPr lang="en-US" sz="8000" dirty="0" err="1" smtClean="0"/>
              <a:t>được</a:t>
            </a:r>
            <a:r>
              <a:rPr lang="en-US" sz="8000" dirty="0" smtClean="0"/>
              <a:t> </a:t>
            </a:r>
            <a:r>
              <a:rPr lang="en-US" sz="8000" dirty="0" err="1" smtClean="0"/>
              <a:t>những</a:t>
            </a:r>
            <a:r>
              <a:rPr lang="en-US" sz="8000" dirty="0" smtClean="0"/>
              <a:t> </a:t>
            </a:r>
            <a:r>
              <a:rPr lang="en-US" sz="8000" dirty="0" err="1" smtClean="0"/>
              <a:t>gì</a:t>
            </a:r>
            <a:r>
              <a:rPr lang="en-US" sz="8000" dirty="0" smtClean="0"/>
              <a:t>?</a:t>
            </a:r>
            <a:endParaRPr lang="en-US" sz="8000" dirty="0"/>
          </a:p>
        </p:txBody>
      </p:sp>
    </p:spTree>
    <p:extLst>
      <p:ext uri="{BB962C8B-B14F-4D97-AF65-F5344CB8AC3E}">
        <p14:creationId xmlns:p14="http://schemas.microsoft.com/office/powerpoint/2010/main" val="322127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899814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KHỞI ĐỘNG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 rotWithShape="1">
          <a:blip r:embed="rId2"/>
          <a:srcRect b="4123"/>
          <a:stretch/>
        </p:blipFill>
        <p:spPr>
          <a:xfrm>
            <a:off x="740811" y="4381500"/>
            <a:ext cx="6652890" cy="4783936"/>
          </a:xfrm>
          <a:prstGeom prst="roundRect">
            <a:avLst/>
          </a:prstGeom>
        </p:spPr>
      </p:pic>
      <p:grpSp>
        <p:nvGrpSpPr>
          <p:cNvPr id="45" name="Group 44"/>
          <p:cNvGrpSpPr/>
          <p:nvPr/>
        </p:nvGrpSpPr>
        <p:grpSpPr>
          <a:xfrm>
            <a:off x="7087868" y="1120409"/>
            <a:ext cx="10742932" cy="5131063"/>
            <a:chOff x="7812498" y="176870"/>
            <a:chExt cx="9994331" cy="4439893"/>
          </a:xfrm>
        </p:grpSpPr>
        <p:grpSp>
          <p:nvGrpSpPr>
            <p:cNvPr id="41" name="Group 40"/>
            <p:cNvGrpSpPr/>
            <p:nvPr/>
          </p:nvGrpSpPr>
          <p:grpSpPr>
            <a:xfrm>
              <a:off x="7812498" y="895044"/>
              <a:ext cx="9674295" cy="3721719"/>
              <a:chOff x="1351321" y="3215595"/>
              <a:chExt cx="9674295" cy="3721719"/>
            </a:xfrm>
          </p:grpSpPr>
          <p:sp>
            <p:nvSpPr>
              <p:cNvPr id="42" name="Rounded Rectangle 41"/>
              <p:cNvSpPr/>
              <p:nvPr/>
            </p:nvSpPr>
            <p:spPr>
              <a:xfrm>
                <a:off x="2286000" y="3956966"/>
                <a:ext cx="8739616" cy="2980348"/>
              </a:xfrm>
              <a:prstGeom prst="roundRect">
                <a:avLst/>
              </a:prstGeom>
              <a:solidFill>
                <a:srgbClr val="FFFAB2"/>
              </a:solidFill>
              <a:ln>
                <a:solidFill>
                  <a:schemeClr val="tx1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just">
                  <a:lnSpc>
                    <a:spcPct val="150000"/>
                  </a:lnSpc>
                </a:pP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hoặc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ai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đó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bị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đứt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tay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bạn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nhìn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thấy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gì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ở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vết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800" dirty="0" err="1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thương</a:t>
                </a:r>
                <a:r>
                  <a:rPr lang="en-US" sz="4800" dirty="0" smtClean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? </a:t>
                </a:r>
                <a:endParaRPr lang="en-US" sz="48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pic>
            <p:nvPicPr>
              <p:cNvPr id="43" name="Picture 2" descr="Bee 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51321" y="3215595"/>
                <a:ext cx="1219200" cy="1219201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" name="Pictur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6147952" y="176870"/>
              <a:ext cx="1658877" cy="1937375"/>
            </a:xfrm>
            <a:prstGeom prst="rect">
              <a:avLst/>
            </a:prstGeom>
          </p:spPr>
        </p:pic>
      </p:grpSp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32" t="22950" r="17667" b="22650"/>
          <a:stretch/>
        </p:blipFill>
        <p:spPr>
          <a:xfrm>
            <a:off x="7164658" y="7118843"/>
            <a:ext cx="1764670" cy="1179222"/>
          </a:xfrm>
          <a:prstGeom prst="rect">
            <a:avLst/>
          </a:prstGeom>
        </p:spPr>
      </p:pic>
      <p:sp>
        <p:nvSpPr>
          <p:cNvPr id="47" name="Rounded Rectangle 46"/>
          <p:cNvSpPr/>
          <p:nvPr/>
        </p:nvSpPr>
        <p:spPr>
          <a:xfrm>
            <a:off x="9187962" y="7118843"/>
            <a:ext cx="8298830" cy="2312724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50000"/>
              </a:lnSpc>
            </a:pP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bị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đứt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thấy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vết</a:t>
            </a:r>
            <a:r>
              <a:rPr lang="en-US" sz="48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thương</a:t>
            </a:r>
            <a:endParaRPr lang="en-US" sz="4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390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4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6" descr="Anh dep 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62000" y="443522"/>
            <a:ext cx="16764001" cy="9836956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6"/>
          <p:cNvSpPr/>
          <p:nvPr/>
        </p:nvSpPr>
        <p:spPr>
          <a:xfrm>
            <a:off x="4092638" y="4629802"/>
            <a:ext cx="10359573" cy="1264625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sz="2022" b="1"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XIN CHÂN THÀNH CẢM ƠN </a:t>
            </a:r>
            <a:br>
              <a:rPr sz="2022" b="1"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</a:br>
            <a:r>
              <a:rPr sz="2022" b="1">
                <a:ln w="19050" cap="flat" cmpd="sng">
                  <a:solidFill>
                    <a:srgbClr val="FFFF00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FF0000"/>
                </a:solidFill>
                <a:latin typeface="Arial"/>
              </a:rPr>
              <a:t>QUÝ THẦY CÔ GIÁO VÀ CÁC EM</a:t>
            </a:r>
          </a:p>
        </p:txBody>
      </p:sp>
    </p:spTree>
    <p:extLst>
      <p:ext uri="{BB962C8B-B14F-4D97-AF65-F5344CB8AC3E}">
        <p14:creationId xmlns:p14="http://schemas.microsoft.com/office/powerpoint/2010/main" val="2948549905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332929" y="67100"/>
            <a:ext cx="1928942" cy="20769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04900" y="1807741"/>
            <a:ext cx="16154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HĐ4: Ảnh hưởng của trạng thái đối với cơ quan tuần hoàn</a:t>
            </a:r>
            <a:endParaRPr lang="en-US" sz="45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533400" y="2700044"/>
            <a:ext cx="5029200" cy="822451"/>
          </a:xfrm>
          <a:prstGeom prst="homePlate">
            <a:avLst/>
          </a:prstGeom>
          <a:solidFill>
            <a:srgbClr val="FFCC66"/>
          </a:solidFill>
          <a:ln w="381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 luận cặp đôi </a:t>
            </a:r>
            <a:endParaRPr lang="en-US" sz="40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55" t="17284" r="9348" b="3969"/>
          <a:stretch/>
        </p:blipFill>
        <p:spPr>
          <a:xfrm>
            <a:off x="9403570" y="2700044"/>
            <a:ext cx="7391400" cy="6863056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549153" y="4033441"/>
            <a:ext cx="8919943" cy="5278583"/>
            <a:chOff x="549153" y="4033441"/>
            <a:chExt cx="8919943" cy="5278583"/>
          </a:xfrm>
        </p:grpSpPr>
        <p:sp>
          <p:nvSpPr>
            <p:cNvPr id="4" name="TextBox 3"/>
            <p:cNvSpPr txBox="1"/>
            <p:nvPr/>
          </p:nvSpPr>
          <p:spPr>
            <a:xfrm>
              <a:off x="1196585" y="4036888"/>
              <a:ext cx="7584440" cy="5209937"/>
            </a:xfrm>
            <a:prstGeom prst="roundRect">
              <a:avLst/>
            </a:prstGeom>
            <a:noFill/>
            <a:ln w="38100">
              <a:solidFill>
                <a:schemeClr val="accent6">
                  <a:lumMod val="7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000" smtClean="0">
                  <a:cs typeface="Arial" panose="020B0604020202020204" pitchFamily="34" charset="0"/>
                </a:rPr>
                <a:t>Quan </a:t>
              </a:r>
              <a:r>
                <a:rPr lang="vi-VN" sz="4000">
                  <a:cs typeface="Arial" panose="020B0604020202020204" pitchFamily="34" charset="0"/>
                </a:rPr>
                <a:t>sát các hình 1 – 4 ở trang 91 SGK và cùng nhau nói về một số cảm xúc có lợi hoặc có hại đối với cơ quan tuần hoàn.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2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045550">
              <a:off x="7486885" y="4033441"/>
              <a:ext cx="1982211" cy="518978"/>
            </a:xfrm>
            <a:prstGeom prst="rect">
              <a:avLst/>
            </a:prstGeom>
          </p:spPr>
        </p:pic>
        <p:pic>
          <p:nvPicPr>
            <p:cNvPr id="20" name="Picture 22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 rot="2045550">
              <a:off x="549153" y="8793046"/>
              <a:ext cx="1982211" cy="5189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78967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332929" y="67100"/>
            <a:ext cx="1928942" cy="20769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104900" y="1807741"/>
            <a:ext cx="161544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HĐ4: Ảnh hưởng của trạng thái đối với cơ quan tuần hoàn</a:t>
            </a:r>
            <a:endParaRPr lang="en-US" sz="45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6" t="15938" r="47058" b="44508"/>
          <a:stretch/>
        </p:blipFill>
        <p:spPr>
          <a:xfrm>
            <a:off x="762000" y="2695188"/>
            <a:ext cx="4015740" cy="42358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5" t="18422" r="9214" b="42024"/>
          <a:stretch/>
        </p:blipFill>
        <p:spPr>
          <a:xfrm>
            <a:off x="5079953" y="2657338"/>
            <a:ext cx="3886200" cy="423582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6" t="56426" r="47563" b="4727"/>
          <a:stretch/>
        </p:blipFill>
        <p:spPr>
          <a:xfrm>
            <a:off x="9361170" y="2733039"/>
            <a:ext cx="3886200" cy="4160128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443" t="58821" r="9215" b="2332"/>
          <a:stretch/>
        </p:blipFill>
        <p:spPr>
          <a:xfrm>
            <a:off x="13642387" y="2733039"/>
            <a:ext cx="3823876" cy="4160128"/>
          </a:xfrm>
          <a:prstGeom prst="rect">
            <a:avLst/>
          </a:prstGeom>
        </p:spPr>
      </p:pic>
      <p:sp>
        <p:nvSpPr>
          <p:cNvPr id="6" name="Down Arrow 5"/>
          <p:cNvSpPr/>
          <p:nvPr/>
        </p:nvSpPr>
        <p:spPr>
          <a:xfrm>
            <a:off x="2465070" y="6935411"/>
            <a:ext cx="609600" cy="6096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Down Arrow 17"/>
          <p:cNvSpPr/>
          <p:nvPr/>
        </p:nvSpPr>
        <p:spPr>
          <a:xfrm>
            <a:off x="6550319" y="6884632"/>
            <a:ext cx="609600" cy="609600"/>
          </a:xfrm>
          <a:prstGeom prst="downArrow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Down Arrow 20"/>
          <p:cNvSpPr/>
          <p:nvPr/>
        </p:nvSpPr>
        <p:spPr>
          <a:xfrm>
            <a:off x="10999470" y="6935411"/>
            <a:ext cx="609600" cy="609600"/>
          </a:xfrm>
          <a:prstGeom prst="downArrow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/>
          <p:cNvSpPr/>
          <p:nvPr/>
        </p:nvSpPr>
        <p:spPr>
          <a:xfrm>
            <a:off x="15249525" y="6884632"/>
            <a:ext cx="609600" cy="609600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1741170" y="7990991"/>
            <a:ext cx="2057400" cy="8855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smtClean="0">
                <a:latin typeface="Arial" panose="020B0604020202020204" pitchFamily="34" charset="0"/>
                <a:cs typeface="Arial" panose="020B0604020202020204" pitchFamily="34" charset="0"/>
              </a:rPr>
              <a:t>Có lợi</a:t>
            </a: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826419" y="7990991"/>
            <a:ext cx="2057400" cy="8855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smtClean="0">
                <a:latin typeface="Arial" panose="020B0604020202020204" pitchFamily="34" charset="0"/>
                <a:cs typeface="Arial" panose="020B0604020202020204" pitchFamily="34" charset="0"/>
              </a:rPr>
              <a:t>Có hại</a:t>
            </a: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275570" y="7990991"/>
            <a:ext cx="2057400" cy="885562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smtClean="0">
                <a:latin typeface="Arial" panose="020B0604020202020204" pitchFamily="34" charset="0"/>
                <a:cs typeface="Arial" panose="020B0604020202020204" pitchFamily="34" charset="0"/>
              </a:rPr>
              <a:t>Có hại</a:t>
            </a: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4525625" y="7990991"/>
            <a:ext cx="2057400" cy="885562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500" smtClean="0">
                <a:latin typeface="Arial" panose="020B0604020202020204" pitchFamily="34" charset="0"/>
                <a:cs typeface="Arial" panose="020B0604020202020204" pitchFamily="34" charset="0"/>
              </a:rPr>
              <a:t>Có lợi</a:t>
            </a: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8697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21" grpId="0" animBg="1"/>
      <p:bldP spid="22" grpId="0" animBg="1"/>
      <p:bldP spid="7" grpId="0" animBg="1"/>
      <p:bldP spid="23" grpId="0" animBg="1"/>
      <p:bldP spid="24" grpId="0" animBg="1"/>
      <p:bldP spid="2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332929" y="67100"/>
            <a:ext cx="1928942" cy="2076923"/>
          </a:xfrm>
          <a:prstGeom prst="rect">
            <a:avLst/>
          </a:prstGeom>
        </p:spPr>
      </p:pic>
      <p:sp>
        <p:nvSpPr>
          <p:cNvPr id="3" name="Pentagon 2"/>
          <p:cNvSpPr/>
          <p:nvPr/>
        </p:nvSpPr>
        <p:spPr>
          <a:xfrm>
            <a:off x="533400" y="1771956"/>
            <a:ext cx="3276600" cy="865877"/>
          </a:xfrm>
          <a:prstGeom prst="homePlate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8388A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Mở rộng </a:t>
            </a:r>
            <a:endParaRPr lang="en-US" sz="4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1430000" y="5372100"/>
            <a:ext cx="6040120" cy="4026747"/>
          </a:xfrm>
          <a:prstGeom prst="roundRect">
            <a:avLst>
              <a:gd name="adj" fmla="val 13135"/>
            </a:avLst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51230" y="2787619"/>
            <a:ext cx="5717540" cy="3811693"/>
          </a:xfrm>
          <a:prstGeom prst="roundRect">
            <a:avLst>
              <a:gd name="adj" fmla="val 13468"/>
            </a:avLst>
          </a:prstGeom>
        </p:spPr>
      </p:pic>
      <p:sp>
        <p:nvSpPr>
          <p:cNvPr id="9" name="TextBox 8"/>
          <p:cNvSpPr txBox="1"/>
          <p:nvPr/>
        </p:nvSpPr>
        <p:spPr>
          <a:xfrm>
            <a:off x="7315200" y="2779999"/>
            <a:ext cx="10287000" cy="2516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500" smtClean="0"/>
              <a:t>Người sống </a:t>
            </a:r>
            <a:r>
              <a:rPr lang="vi-VN" sz="3500"/>
              <a:t>vui vẻ, thoải mái có suy nghĩ tích cực sẽ cải thiện được khả năng chống bệnh tật, ít có nguy cơ mắc bệnh tim, mạch.</a:t>
            </a:r>
            <a:endParaRPr lang="en-US" sz="3500"/>
          </a:p>
        </p:txBody>
      </p:sp>
      <p:sp>
        <p:nvSpPr>
          <p:cNvPr id="25" name="TextBox 24"/>
          <p:cNvSpPr txBox="1"/>
          <p:nvPr/>
        </p:nvSpPr>
        <p:spPr>
          <a:xfrm>
            <a:off x="951230" y="6926426"/>
            <a:ext cx="10287000" cy="2416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500" smtClean="0"/>
              <a:t>Người </a:t>
            </a:r>
            <a:r>
              <a:rPr lang="en-US" sz="3500" smtClean="0">
                <a:latin typeface="Arial" panose="020B0604020202020204" pitchFamily="34" charset="0"/>
                <a:cs typeface="Arial" panose="020B0604020202020204" pitchFamily="34" charset="0"/>
              </a:rPr>
              <a:t>thường xuyên tức giận, lo âu sẽ làm ảnh hưởng không tốt tới cơ thể, làm tim đập nhanh về lâu dài có thể dẫn tới bệnh đau tim. </a:t>
            </a:r>
            <a:endParaRPr lang="en-US" sz="35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55452">
            <a:off x="2094249" y="6407430"/>
            <a:ext cx="3431503" cy="542801"/>
          </a:xfrm>
          <a:prstGeom prst="rect">
            <a:avLst/>
          </a:prstGeom>
        </p:spPr>
      </p:pic>
      <p:pic>
        <p:nvPicPr>
          <p:cNvPr id="28" name="Picture 24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 rot="-155452">
            <a:off x="12890913" y="9250757"/>
            <a:ext cx="3431503" cy="542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308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332929" y="67100"/>
            <a:ext cx="1928942" cy="20769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9150" y="1807741"/>
            <a:ext cx="167259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HĐ4: Ảnh hưởng của một số việc làm tới cơ quan tuần hoàn</a:t>
            </a:r>
            <a:endParaRPr lang="en-US" sz="45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40" t="11765" r="40498" b="47059"/>
          <a:stretch/>
        </p:blipFill>
        <p:spPr>
          <a:xfrm>
            <a:off x="8526713" y="2665654"/>
            <a:ext cx="4507698" cy="371222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59" t="15334" r="9713" b="43490"/>
          <a:stretch/>
        </p:blipFill>
        <p:spPr>
          <a:xfrm>
            <a:off x="13256695" y="2628356"/>
            <a:ext cx="3200400" cy="3712222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39" t="54582" r="50069" b="3648"/>
          <a:stretch/>
        </p:blipFill>
        <p:spPr>
          <a:xfrm>
            <a:off x="9799257" y="6101696"/>
            <a:ext cx="3041350" cy="352174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082" t="56629" r="15870" b="999"/>
          <a:stretch/>
        </p:blipFill>
        <p:spPr>
          <a:xfrm>
            <a:off x="13069971" y="6088996"/>
            <a:ext cx="2857361" cy="3493219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1066800" y="3299839"/>
            <a:ext cx="7655546" cy="5619879"/>
            <a:chOff x="1066800" y="3299839"/>
            <a:chExt cx="7655546" cy="5619879"/>
          </a:xfrm>
        </p:grpSpPr>
        <p:sp>
          <p:nvSpPr>
            <p:cNvPr id="2" name="TextBox 1"/>
            <p:cNvSpPr txBox="1"/>
            <p:nvPr/>
          </p:nvSpPr>
          <p:spPr>
            <a:xfrm>
              <a:off x="1066800" y="3454392"/>
              <a:ext cx="7006924" cy="5465326"/>
            </a:xfrm>
            <a:prstGeom prst="roundRect">
              <a:avLst/>
            </a:prstGeom>
            <a:ln w="38100"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500" b="1" smtClean="0">
                  <a:latin typeface="Arial" panose="020B0604020202020204" pitchFamily="34" charset="0"/>
                  <a:cs typeface="Arial" panose="020B0604020202020204" pitchFamily="34" charset="0"/>
                </a:rPr>
                <a:t>Làm việc nhóm:</a:t>
              </a:r>
            </a:p>
            <a:p>
              <a:pPr>
                <a:lnSpc>
                  <a:spcPct val="150000"/>
                </a:lnSpc>
              </a:pPr>
              <a:r>
                <a:rPr lang="en-US" sz="3500" smtClean="0">
                  <a:latin typeface="Arial" panose="020B0604020202020204" pitchFamily="34" charset="0"/>
                  <a:cs typeface="Arial" panose="020B0604020202020204" pitchFamily="34" charset="0"/>
                </a:rPr>
                <a:t>Quan sát các hình 1-4 SGK trang 92 và </a:t>
              </a:r>
              <a:r>
                <a:rPr lang="vi-VN" sz="3500">
                  <a:latin typeface="Arial" panose="020B0604020202020204" pitchFamily="34" charset="0"/>
                  <a:cs typeface="Arial" panose="020B0604020202020204" pitchFamily="34" charset="0"/>
                </a:rPr>
                <a:t>và cung nhau thảo luận về một số việc cần làm hoặc cần tránh để bảo vệ cơ quan tuần hoàn.</a:t>
              </a:r>
              <a:endParaRPr lang="en-US" sz="35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19" name="Picture 23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3"/>
                </a:ext>
              </a:extLst>
            </a:blip>
            <a:srcRect/>
            <a:stretch>
              <a:fillRect/>
            </a:stretch>
          </p:blipFill>
          <p:spPr>
            <a:xfrm rot="1616955">
              <a:off x="6294127" y="3299839"/>
              <a:ext cx="2428219" cy="75054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8180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332929" y="67100"/>
            <a:ext cx="1928942" cy="20769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9150" y="1807741"/>
            <a:ext cx="167259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HĐ4: Ảnh hưởng của một số việc làm tới cơ quan tuần hoàn</a:t>
            </a:r>
            <a:endParaRPr lang="en-US" sz="45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366725" y="4272205"/>
            <a:ext cx="6343650" cy="4371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74" y="3610218"/>
            <a:ext cx="3971925" cy="56959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126" y="4632221"/>
            <a:ext cx="5548924" cy="35238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33400" y="2735261"/>
            <a:ext cx="17297399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Một số việc làm có lợi cho cơ quan tuần hoàn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91661" y="8260384"/>
            <a:ext cx="3474549" cy="13917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Chăm chỉ vệ sinh cá nhân </a:t>
            </a:r>
            <a:endParaRPr lang="en-US" sz="3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638253" y="8196780"/>
            <a:ext cx="3474549" cy="699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 tập bơi lội</a:t>
            </a:r>
            <a:endParaRPr lang="en-US" sz="3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033313" y="8196780"/>
            <a:ext cx="3474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 thể dục thường xuyên </a:t>
            </a:r>
            <a:endParaRPr lang="en-US" sz="3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302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0" grpId="0"/>
      <p:bldP spid="21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332929" y="67100"/>
            <a:ext cx="1928942" cy="20769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819150" y="1807741"/>
            <a:ext cx="167259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HĐ4: Ảnh hưởng của một số việc làm tới cơ quan tuần hoàn</a:t>
            </a:r>
            <a:endParaRPr lang="en-US" sz="450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3400" y="2735261"/>
            <a:ext cx="17297399" cy="101566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txBody>
          <a:bodyPr wrap="square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000" b="1" smtClean="0">
                <a:latin typeface="Arial" panose="020B0604020202020204" pitchFamily="34" charset="0"/>
                <a:cs typeface="Arial" panose="020B0604020202020204" pitchFamily="34" charset="0"/>
              </a:rPr>
              <a:t>Một số việc làm ảnh hưởng xấu đến cơ quan tuần hoàn </a:t>
            </a:r>
            <a:endParaRPr lang="en-US" sz="4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191494" y="8279071"/>
            <a:ext cx="3474549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Ăn uống không lành mạnh</a:t>
            </a:r>
            <a:endParaRPr lang="en-US" sz="3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7000" y="8525748"/>
            <a:ext cx="418214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Ngồi xem ti vi quá lâu </a:t>
            </a:r>
            <a:endParaRPr lang="en-US" sz="3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13396526" y="8179499"/>
            <a:ext cx="329961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000" b="1" i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Tâm trạng luôn lo lắng bất an </a:t>
            </a:r>
            <a:endParaRPr lang="en-US" sz="3000" b="1" i="1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5950" y="4145227"/>
            <a:ext cx="4145639" cy="41151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2689" y="4475821"/>
            <a:ext cx="5473016" cy="345396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60047" y="4265883"/>
            <a:ext cx="4172573" cy="3645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92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20" grpId="0"/>
      <p:bldP spid="2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6515" y="4942616"/>
            <a:ext cx="7851168" cy="47449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19149" y="955198"/>
            <a:ext cx="16725900" cy="367760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5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35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</a:p>
          <a:p>
            <a:pPr>
              <a:lnSpc>
                <a:spcPct val="150000"/>
              </a:lnSpc>
            </a:pP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dục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tuy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quá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sẽ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nhanh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hơn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dẫn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ảnh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hưởng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tới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vừa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sức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giữ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khoẻ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mạnh</a:t>
            </a:r>
            <a:r>
              <a:rPr lang="en-US" sz="35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3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11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6" name="TextBox 5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LUYỆN TẬP VÀ VẬN DỤNG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762000" y="2050729"/>
            <a:ext cx="16840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000" i="1" smtClean="0">
                <a:latin typeface="Arial" panose="020B0604020202020204" pitchFamily="34" charset="0"/>
                <a:cs typeface="Arial" panose="020B0604020202020204" pitchFamily="34" charset="0"/>
              </a:rPr>
              <a:t>Các em hãy vận dụng kiến thức đã học để trả lời các câu hỏi sau đây: </a:t>
            </a:r>
            <a:endParaRPr lang="en-US" sz="4000" i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40599" y="4704080"/>
            <a:ext cx="8277118" cy="5011419"/>
          </a:xfrm>
          <a:prstGeom prst="rect">
            <a:avLst/>
          </a:prstGeom>
        </p:spPr>
      </p:pic>
      <p:sp>
        <p:nvSpPr>
          <p:cNvPr id="4" name="Rounded Rectangular Callout 3"/>
          <p:cNvSpPr/>
          <p:nvPr/>
        </p:nvSpPr>
        <p:spPr>
          <a:xfrm>
            <a:off x="7462520" y="2982704"/>
            <a:ext cx="9067800" cy="2066773"/>
          </a:xfrm>
          <a:prstGeom prst="wedgeRoundRectCallout">
            <a:avLst>
              <a:gd name="adj1" fmla="val -54894"/>
              <a:gd name="adj2" fmla="val -8289"/>
              <a:gd name="adj3" fmla="val 16667"/>
            </a:avLst>
          </a:prstGeom>
          <a:solidFill>
            <a:srgbClr val="FFF3B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Kể thêm một số việc làm để bảo vệ cơ quan tuần hoàn. 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ounded Rectangular Callout 10"/>
          <p:cNvSpPr/>
          <p:nvPr/>
        </p:nvSpPr>
        <p:spPr>
          <a:xfrm>
            <a:off x="7462520" y="5273566"/>
            <a:ext cx="9067800" cy="2066773"/>
          </a:xfrm>
          <a:prstGeom prst="wedgeRoundRectCallout">
            <a:avLst>
              <a:gd name="adj1" fmla="val -55118"/>
              <a:gd name="adj2" fmla="val -13205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Em đã thực hiện những việc làm nào để bảo vệ cơ quan tuần hoàn?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ounded Rectangular Callout 11"/>
          <p:cNvSpPr/>
          <p:nvPr/>
        </p:nvSpPr>
        <p:spPr>
          <a:xfrm>
            <a:off x="7620000" y="7564428"/>
            <a:ext cx="9067800" cy="2066773"/>
          </a:xfrm>
          <a:prstGeom prst="wedgeRoundRectCallout">
            <a:avLst>
              <a:gd name="adj1" fmla="val -55342"/>
              <a:gd name="adj2" fmla="val -37784"/>
              <a:gd name="adj3" fmla="val 16667"/>
            </a:avLst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Em cần thay đổi thói quen nào để bảo vệ cơ quan tuần hoàn? </a:t>
            </a:r>
            <a:endParaRPr lang="en-US" sz="400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62668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" grpId="0"/>
      <p:bldP spid="4" grpId="0" animBg="1"/>
      <p:bldP spid="11" grpId="0" animBg="1"/>
      <p:bldP spid="1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6" name="TextBox 5"/>
          <p:cNvSpPr txBox="1"/>
          <p:nvPr/>
        </p:nvSpPr>
        <p:spPr>
          <a:xfrm>
            <a:off x="620233" y="759704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TỔNG KẾT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800" y="495300"/>
            <a:ext cx="13030200" cy="9407459"/>
            <a:chOff x="304800" y="495300"/>
            <a:chExt cx="13030200" cy="9407459"/>
          </a:xfrm>
        </p:grpSpPr>
        <p:grpSp>
          <p:nvGrpSpPr>
            <p:cNvPr id="9" name="Group 8"/>
            <p:cNvGrpSpPr/>
            <p:nvPr/>
          </p:nvGrpSpPr>
          <p:grpSpPr>
            <a:xfrm>
              <a:off x="304800" y="495300"/>
              <a:ext cx="13030200" cy="9220199"/>
              <a:chOff x="-31898" y="769739"/>
              <a:chExt cx="13030200" cy="9220199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31898" y="769739"/>
                <a:ext cx="13030200" cy="9220199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796902" y="3512939"/>
                <a:ext cx="86106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 bảo vệ cơ quan tuần hoàn, các bạn hãy sống vui vẻ, không tức giận, căng thẳng; nghỉ ngơi hợp lí; thường xuyên vận động và tập thể dục, thể thao vừa sức. </a:t>
                </a:r>
              </a:p>
            </p:txBody>
          </p:sp>
        </p:grpSp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16735" y="7665297"/>
              <a:ext cx="2260063" cy="2237462"/>
            </a:xfrm>
            <a:prstGeom prst="rect">
              <a:avLst/>
            </a:prstGeom>
          </p:spPr>
        </p:pic>
      </p:grpSp>
      <p:pic>
        <p:nvPicPr>
          <p:cNvPr id="22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427993" y="2846639"/>
            <a:ext cx="3819125" cy="70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703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191000" y="456213"/>
            <a:ext cx="298658" cy="49327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396190" y="785353"/>
            <a:ext cx="286692" cy="21158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94616" y="6866616"/>
            <a:ext cx="304736" cy="50331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50797" y="2095500"/>
            <a:ext cx="320891" cy="402027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" y="751631"/>
            <a:ext cx="408586" cy="489591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468604" y="382269"/>
            <a:ext cx="308101" cy="508875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-5080" y="2497528"/>
            <a:ext cx="18293080" cy="504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175301" y="3242172"/>
            <a:ext cx="12039600" cy="35575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BÀI 16.</a:t>
            </a:r>
          </a:p>
          <a:p>
            <a:pPr algn="ctr">
              <a:lnSpc>
                <a:spcPct val="150000"/>
              </a:lnSpc>
            </a:pPr>
            <a:r>
              <a:rPr lang="en-US" sz="8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CƠ QUAN TUẦN HOÀN </a:t>
            </a:r>
            <a:endParaRPr lang="en-US" sz="8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1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6184388" y="7115734"/>
            <a:ext cx="5914144" cy="3300832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-1545360" y="8240437"/>
            <a:ext cx="7743128" cy="2046563"/>
            <a:chOff x="-1545360" y="8240437"/>
            <a:chExt cx="7743128" cy="2046563"/>
          </a:xfrm>
        </p:grpSpPr>
        <p:pic>
          <p:nvPicPr>
            <p:cNvPr id="38" name="Picture 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2482889" y="8240439"/>
              <a:ext cx="3714879" cy="2046561"/>
            </a:xfrm>
            <a:prstGeom prst="rect">
              <a:avLst/>
            </a:prstGeom>
          </p:spPr>
        </p:pic>
        <p:pic>
          <p:nvPicPr>
            <p:cNvPr id="40" name="Picture 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-1545360" y="8240437"/>
              <a:ext cx="3714879" cy="2046561"/>
            </a:xfrm>
            <a:prstGeom prst="rect">
              <a:avLst/>
            </a:prstGeom>
          </p:spPr>
        </p:pic>
      </p:grpSp>
      <p:grpSp>
        <p:nvGrpSpPr>
          <p:cNvPr id="43" name="Group 42"/>
          <p:cNvGrpSpPr/>
          <p:nvPr/>
        </p:nvGrpSpPr>
        <p:grpSpPr>
          <a:xfrm>
            <a:off x="12071908" y="7577347"/>
            <a:ext cx="7690897" cy="2715096"/>
            <a:chOff x="12071908" y="7577347"/>
            <a:chExt cx="7690897" cy="2715096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17762020" y="7577347"/>
              <a:ext cx="286692" cy="211582"/>
            </a:xfrm>
            <a:prstGeom prst="rect">
              <a:avLst/>
            </a:prstGeom>
          </p:spPr>
        </p:pic>
        <p:pic>
          <p:nvPicPr>
            <p:cNvPr id="39" name="Picture 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2071908" y="8245882"/>
              <a:ext cx="3714879" cy="2046561"/>
            </a:xfrm>
            <a:prstGeom prst="rect">
              <a:avLst/>
            </a:prstGeom>
          </p:spPr>
        </p:pic>
        <p:pic>
          <p:nvPicPr>
            <p:cNvPr id="41" name="Picture 3"/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16047926" y="8240439"/>
              <a:ext cx="3714879" cy="2046561"/>
            </a:xfrm>
            <a:prstGeom prst="rect">
              <a:avLst/>
            </a:prstGeom>
          </p:spPr>
        </p:pic>
      </p:grpSp>
      <p:sp>
        <p:nvSpPr>
          <p:cNvPr id="44" name="Google Shape;107;p3"/>
          <p:cNvSpPr txBox="1"/>
          <p:nvPr/>
        </p:nvSpPr>
        <p:spPr>
          <a:xfrm>
            <a:off x="4232067" y="196430"/>
            <a:ext cx="10369342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0" i="0" u="none" strike="noStrike" cap="none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Thứ</a:t>
            </a:r>
            <a:r>
              <a:rPr lang="en-US" sz="4000" b="0" i="0" u="none" strike="noStrike" cap="none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5 </a:t>
            </a:r>
            <a:r>
              <a:rPr lang="en-US" sz="4000" b="0" i="0" u="none" strike="noStrike" cap="none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ngày</a:t>
            </a:r>
            <a:r>
              <a:rPr lang="en-US" sz="4000" dirty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0" i="0" u="none" strike="noStrike" cap="none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6 </a:t>
            </a:r>
            <a:r>
              <a:rPr lang="en-US" sz="4000" b="0" i="0" u="none" strike="noStrike" cap="none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tháng</a:t>
            </a:r>
            <a:r>
              <a:rPr lang="en-US" sz="4000" b="0" i="0" u="none" strike="noStrike" cap="none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</a:t>
            </a:r>
            <a:r>
              <a:rPr lang="en-US" sz="4000" b="0" i="0" u="none" strike="noStrike" cap="none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03 </a:t>
            </a:r>
            <a:r>
              <a:rPr lang="en-US" sz="4000" b="0" i="0" u="none" strike="noStrike" cap="none" dirty="0" err="1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năm</a:t>
            </a:r>
            <a:r>
              <a:rPr lang="en-US" sz="4000" b="0" i="0" u="none" strike="noStrike" cap="none" dirty="0" smtClean="0">
                <a:latin typeface="Arial" panose="020B0604020202020204" pitchFamily="34" charset="0"/>
                <a:ea typeface="Times New Roman"/>
                <a:cs typeface="Arial" panose="020B0604020202020204" pitchFamily="34" charset="0"/>
                <a:sym typeface="Times New Roman"/>
              </a:rPr>
              <a:t> 2025</a:t>
            </a:r>
            <a:endParaRPr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Google Shape;108;p3"/>
          <p:cNvSpPr txBox="1"/>
          <p:nvPr/>
        </p:nvSpPr>
        <p:spPr>
          <a:xfrm>
            <a:off x="6163709" y="1276598"/>
            <a:ext cx="6866491" cy="7694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0066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TỰ NHIÊN VÀ XÃ HỘI</a:t>
            </a:r>
            <a:endParaRPr sz="4400" dirty="0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6" name="TextBox 5"/>
          <p:cNvSpPr txBox="1"/>
          <p:nvPr/>
        </p:nvSpPr>
        <p:spPr>
          <a:xfrm>
            <a:off x="620233" y="759704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TỔNG KẾT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8" name="Group 17"/>
          <p:cNvGrpSpPr/>
          <p:nvPr/>
        </p:nvGrpSpPr>
        <p:grpSpPr>
          <a:xfrm>
            <a:off x="304800" y="964744"/>
            <a:ext cx="13030200" cy="8938015"/>
            <a:chOff x="304800" y="964744"/>
            <a:chExt cx="13030200" cy="8938015"/>
          </a:xfrm>
        </p:grpSpPr>
        <p:grpSp>
          <p:nvGrpSpPr>
            <p:cNvPr id="9" name="Group 8"/>
            <p:cNvGrpSpPr/>
            <p:nvPr/>
          </p:nvGrpSpPr>
          <p:grpSpPr>
            <a:xfrm>
              <a:off x="304800" y="964744"/>
              <a:ext cx="13030200" cy="8750755"/>
              <a:chOff x="-31898" y="1239183"/>
              <a:chExt cx="13030200" cy="8750755"/>
            </a:xfrm>
          </p:grpSpPr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-31898" y="1239183"/>
                <a:ext cx="13030200" cy="8750755"/>
              </a:xfrm>
              <a:prstGeom prst="rect">
                <a:avLst/>
              </a:prstGeom>
            </p:spPr>
          </p:pic>
          <p:sp>
            <p:nvSpPr>
              <p:cNvPr id="7" name="Rectangle 6"/>
              <p:cNvSpPr/>
              <p:nvPr/>
            </p:nvSpPr>
            <p:spPr>
              <a:xfrm>
                <a:off x="1796902" y="3512939"/>
                <a:ext cx="8610600" cy="470898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Để bảo vệ cơ quan tuần hoàn, các bạn hãy sống vui vẻ, không tức giận, căng thẳng; nghỉ ngơi hợp lí; thường xuyên vận động và tập thể dục, thể thao vừa sức. </a:t>
                </a:r>
              </a:p>
            </p:txBody>
          </p:sp>
        </p:grpSp>
        <p:pic>
          <p:nvPicPr>
            <p:cNvPr id="20" name="Picture 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916735" y="7665297"/>
              <a:ext cx="2260063" cy="2237462"/>
            </a:xfrm>
            <a:prstGeom prst="rect">
              <a:avLst/>
            </a:prstGeom>
          </p:spPr>
        </p:pic>
      </p:grpSp>
      <p:pic>
        <p:nvPicPr>
          <p:cNvPr id="22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13427993" y="2846639"/>
            <a:ext cx="3819125" cy="705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45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79976" y="8424949"/>
            <a:ext cx="7315200" cy="37241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56189" y="8424949"/>
            <a:ext cx="7315200" cy="37241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99205" y="7623534"/>
            <a:ext cx="3060095" cy="25482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0015" y="8125198"/>
            <a:ext cx="3714879" cy="20465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52934" y="1209873"/>
            <a:ext cx="458326" cy="43916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0" y="561357"/>
            <a:ext cx="18288000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4000" b="1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 CHỌN CHỮ CÁI TRƯỚC Ý TRẢ LỜI ĐÚNG</a:t>
            </a:r>
            <a:endParaRPr lang="en-US" sz="40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960610" y="275609"/>
            <a:ext cx="477190" cy="5717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38353" y="184393"/>
            <a:ext cx="427917" cy="5127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383930" y="4061331"/>
            <a:ext cx="347639" cy="33310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6566" y="807967"/>
            <a:ext cx="506048" cy="48488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7097762" y="9148478"/>
            <a:ext cx="398126" cy="4987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496682" y="9579460"/>
            <a:ext cx="422294" cy="3823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990600" y="2476500"/>
            <a:ext cx="1639333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err="1" smtClean="0"/>
              <a:t>Những</a:t>
            </a:r>
            <a:r>
              <a:rPr lang="en-US" sz="4400" dirty="0" smtClean="0"/>
              <a:t> </a:t>
            </a:r>
            <a:r>
              <a:rPr lang="en-US" sz="4400" dirty="0" err="1" smtClean="0"/>
              <a:t>trạng</a:t>
            </a:r>
            <a:r>
              <a:rPr lang="en-US" sz="4400" dirty="0" smtClean="0"/>
              <a:t> </a:t>
            </a:r>
            <a:r>
              <a:rPr lang="en-US" sz="4400" dirty="0" err="1" smtClean="0"/>
              <a:t>thái</a:t>
            </a:r>
            <a:r>
              <a:rPr lang="en-US" sz="4400" dirty="0" smtClean="0"/>
              <a:t> </a:t>
            </a:r>
            <a:r>
              <a:rPr lang="en-US" sz="4400" dirty="0" err="1" smtClean="0"/>
              <a:t>tâm</a:t>
            </a:r>
            <a:r>
              <a:rPr lang="en-US" sz="4400" dirty="0" smtClean="0"/>
              <a:t> </a:t>
            </a:r>
            <a:r>
              <a:rPr lang="en-US" sz="4400" dirty="0" err="1" smtClean="0"/>
              <a:t>lý</a:t>
            </a:r>
            <a:r>
              <a:rPr lang="en-US" sz="4400" dirty="0" smtClean="0"/>
              <a:t> </a:t>
            </a:r>
            <a:r>
              <a:rPr lang="en-US" sz="4400" dirty="0" err="1" smtClean="0"/>
              <a:t>nào</a:t>
            </a:r>
            <a:r>
              <a:rPr lang="en-US" sz="4400" dirty="0" smtClean="0"/>
              <a:t> </a:t>
            </a:r>
            <a:r>
              <a:rPr lang="en-US" sz="4400" dirty="0" err="1" smtClean="0"/>
              <a:t>dưới</a:t>
            </a:r>
            <a:r>
              <a:rPr lang="en-US" sz="4400" dirty="0" smtClean="0"/>
              <a:t> </a:t>
            </a:r>
            <a:r>
              <a:rPr lang="en-US" sz="4400" dirty="0" err="1" smtClean="0"/>
              <a:t>đây</a:t>
            </a:r>
            <a:r>
              <a:rPr lang="en-US" sz="4400" dirty="0" smtClean="0"/>
              <a:t> </a:t>
            </a:r>
            <a:r>
              <a:rPr lang="en-US" sz="4400" dirty="0" err="1" smtClean="0"/>
              <a:t>làm</a:t>
            </a:r>
            <a:r>
              <a:rPr lang="en-US" sz="4400" dirty="0" smtClean="0"/>
              <a:t> </a:t>
            </a:r>
            <a:r>
              <a:rPr lang="en-US" sz="4400" dirty="0" err="1" smtClean="0"/>
              <a:t>tim</a:t>
            </a:r>
            <a:r>
              <a:rPr lang="en-US" sz="4400" dirty="0" smtClean="0"/>
              <a:t> </a:t>
            </a:r>
            <a:r>
              <a:rPr lang="en-US" sz="4400" dirty="0" err="1" smtClean="0"/>
              <a:t>và</a:t>
            </a:r>
            <a:r>
              <a:rPr lang="en-US" sz="4400" dirty="0" smtClean="0"/>
              <a:t> </a:t>
            </a:r>
            <a:r>
              <a:rPr lang="en-US" sz="4400" dirty="0" err="1" smtClean="0"/>
              <a:t>mạch</a:t>
            </a:r>
            <a:r>
              <a:rPr lang="en-US" sz="4400" dirty="0" smtClean="0"/>
              <a:t> </a:t>
            </a:r>
            <a:r>
              <a:rPr lang="en-US" sz="4400" dirty="0" err="1" smtClean="0"/>
              <a:t>đập</a:t>
            </a:r>
            <a:r>
              <a:rPr lang="en-US" sz="4400" dirty="0" smtClean="0"/>
              <a:t> </a:t>
            </a:r>
            <a:r>
              <a:rPr lang="en-US" sz="4400" dirty="0" err="1" smtClean="0"/>
              <a:t>nhanh</a:t>
            </a:r>
            <a:r>
              <a:rPr lang="en-US" sz="4400" dirty="0" smtClean="0"/>
              <a:t>, </a:t>
            </a:r>
            <a:r>
              <a:rPr lang="en-US" sz="4400" dirty="0" err="1" smtClean="0"/>
              <a:t>lâu</a:t>
            </a:r>
            <a:r>
              <a:rPr lang="en-US" sz="4400" dirty="0" smtClean="0"/>
              <a:t> </a:t>
            </a:r>
            <a:r>
              <a:rPr lang="en-US" sz="4400" dirty="0" err="1" smtClean="0"/>
              <a:t>dài</a:t>
            </a:r>
            <a:r>
              <a:rPr lang="en-US" sz="4400" dirty="0" smtClean="0"/>
              <a:t> </a:t>
            </a:r>
            <a:r>
              <a:rPr lang="en-US" sz="4400" dirty="0" err="1" smtClean="0"/>
              <a:t>dẫn</a:t>
            </a:r>
            <a:r>
              <a:rPr lang="en-US" sz="4400" dirty="0" smtClean="0"/>
              <a:t> </a:t>
            </a:r>
            <a:r>
              <a:rPr lang="en-US" sz="4400" dirty="0" err="1" smtClean="0"/>
              <a:t>đến</a:t>
            </a:r>
            <a:r>
              <a:rPr lang="en-US" sz="4400" dirty="0" smtClean="0"/>
              <a:t> </a:t>
            </a:r>
            <a:r>
              <a:rPr lang="en-US" sz="4400" dirty="0" err="1" smtClean="0"/>
              <a:t>suy</a:t>
            </a:r>
            <a:r>
              <a:rPr lang="en-US" sz="4400" dirty="0" smtClean="0"/>
              <a:t> </a:t>
            </a:r>
            <a:r>
              <a:rPr lang="en-US" sz="4400" dirty="0" err="1" smtClean="0"/>
              <a:t>tim</a:t>
            </a:r>
            <a:endParaRPr lang="en-US" sz="4400" dirty="0"/>
          </a:p>
        </p:txBody>
      </p:sp>
      <p:sp>
        <p:nvSpPr>
          <p:cNvPr id="7" name="TextBox 6"/>
          <p:cNvSpPr txBox="1"/>
          <p:nvPr/>
        </p:nvSpPr>
        <p:spPr>
          <a:xfrm>
            <a:off x="3352800" y="4428221"/>
            <a:ext cx="374496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A. </a:t>
            </a:r>
            <a:r>
              <a:rPr lang="en-US" sz="4000" dirty="0" err="1"/>
              <a:t>T</a:t>
            </a:r>
            <a:r>
              <a:rPr lang="en-US" sz="4000" dirty="0" err="1" smtClean="0"/>
              <a:t>ức</a:t>
            </a:r>
            <a:r>
              <a:rPr lang="en-US" sz="4000" dirty="0" smtClean="0"/>
              <a:t> </a:t>
            </a:r>
            <a:r>
              <a:rPr lang="en-US" sz="4000" dirty="0" err="1" smtClean="0"/>
              <a:t>giận</a:t>
            </a:r>
            <a:endParaRPr lang="en-US" sz="4000" dirty="0"/>
          </a:p>
        </p:txBody>
      </p:sp>
      <p:sp>
        <p:nvSpPr>
          <p:cNvPr id="30" name="TextBox 29"/>
          <p:cNvSpPr txBox="1"/>
          <p:nvPr/>
        </p:nvSpPr>
        <p:spPr>
          <a:xfrm>
            <a:off x="3282181" y="5839458"/>
            <a:ext cx="38862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B. </a:t>
            </a:r>
            <a:r>
              <a:rPr lang="en-US" sz="4000" dirty="0" err="1" smtClean="0"/>
              <a:t>Vui</a:t>
            </a:r>
            <a:r>
              <a:rPr lang="en-US" sz="4000" dirty="0" smtClean="0"/>
              <a:t> </a:t>
            </a:r>
            <a:r>
              <a:rPr lang="en-US" sz="4000" dirty="0" err="1" smtClean="0"/>
              <a:t>vẻ</a:t>
            </a:r>
            <a:endParaRPr lang="en-US" sz="4000" dirty="0"/>
          </a:p>
        </p:txBody>
      </p:sp>
      <p:sp>
        <p:nvSpPr>
          <p:cNvPr id="31" name="TextBox 30"/>
          <p:cNvSpPr txBox="1"/>
          <p:nvPr/>
        </p:nvSpPr>
        <p:spPr>
          <a:xfrm>
            <a:off x="9187265" y="4341690"/>
            <a:ext cx="4143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C</a:t>
            </a:r>
            <a:r>
              <a:rPr lang="en-US" sz="4000" dirty="0" smtClean="0"/>
              <a:t>. </a:t>
            </a:r>
            <a:r>
              <a:rPr lang="en-US" sz="4000" dirty="0" err="1" smtClean="0"/>
              <a:t>Thoải</a:t>
            </a:r>
            <a:r>
              <a:rPr lang="en-US" sz="4000" dirty="0" smtClean="0"/>
              <a:t> </a:t>
            </a:r>
            <a:r>
              <a:rPr lang="en-US" sz="4000" dirty="0" err="1" smtClean="0"/>
              <a:t>mái</a:t>
            </a:r>
            <a:endParaRPr lang="en-US" sz="4000" dirty="0"/>
          </a:p>
        </p:txBody>
      </p:sp>
      <p:sp>
        <p:nvSpPr>
          <p:cNvPr id="32" name="TextBox 31"/>
          <p:cNvSpPr txBox="1"/>
          <p:nvPr/>
        </p:nvSpPr>
        <p:spPr>
          <a:xfrm>
            <a:off x="9187265" y="6068942"/>
            <a:ext cx="4038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D</a:t>
            </a:r>
            <a:r>
              <a:rPr lang="en-US" sz="4000" dirty="0" smtClean="0"/>
              <a:t>. Lo </a:t>
            </a:r>
            <a:r>
              <a:rPr lang="en-US" sz="4000" dirty="0" err="1" smtClean="0"/>
              <a:t>lắng</a:t>
            </a:r>
            <a:endParaRPr lang="en-US" sz="4000" dirty="0"/>
          </a:p>
        </p:txBody>
      </p:sp>
      <p:sp>
        <p:nvSpPr>
          <p:cNvPr id="34" name="Donut 33"/>
          <p:cNvSpPr/>
          <p:nvPr/>
        </p:nvSpPr>
        <p:spPr>
          <a:xfrm>
            <a:off x="5791200" y="4534593"/>
            <a:ext cx="502920" cy="543558"/>
          </a:xfrm>
          <a:prstGeom prst="donut">
            <a:avLst>
              <a:gd name="adj" fmla="val 1543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9" name="Donut 38"/>
          <p:cNvSpPr/>
          <p:nvPr/>
        </p:nvSpPr>
        <p:spPr>
          <a:xfrm>
            <a:off x="11430000" y="6179113"/>
            <a:ext cx="502920" cy="543558"/>
          </a:xfrm>
          <a:prstGeom prst="donut">
            <a:avLst>
              <a:gd name="adj" fmla="val 15431"/>
            </a:avLst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0" name="Multiply 39"/>
          <p:cNvSpPr/>
          <p:nvPr/>
        </p:nvSpPr>
        <p:spPr>
          <a:xfrm>
            <a:off x="5168264" y="5880594"/>
            <a:ext cx="699135" cy="710706"/>
          </a:xfrm>
          <a:prstGeom prst="mathMultiply">
            <a:avLst>
              <a:gd name="adj1" fmla="val 1147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/>
          <p:cNvSpPr txBox="1"/>
          <p:nvPr/>
        </p:nvSpPr>
        <p:spPr>
          <a:xfrm>
            <a:off x="9525000" y="285036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44" name="Multiply 43"/>
          <p:cNvSpPr/>
          <p:nvPr/>
        </p:nvSpPr>
        <p:spPr>
          <a:xfrm>
            <a:off x="11876794" y="4324775"/>
            <a:ext cx="699135" cy="710706"/>
          </a:xfrm>
          <a:prstGeom prst="mathMultiply">
            <a:avLst>
              <a:gd name="adj1" fmla="val 11472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25652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30" grpId="0"/>
      <p:bldP spid="31" grpId="0"/>
      <p:bldP spid="32" grpId="0"/>
      <p:bldP spid="34" grpId="0" animBg="1"/>
      <p:bldP spid="39" grpId="0" animBg="1"/>
      <p:bldP spid="40" grpId="0" animBg="1"/>
      <p:bldP spid="44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79976" y="8424949"/>
            <a:ext cx="7315200" cy="37241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56189" y="8424949"/>
            <a:ext cx="7315200" cy="372410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4199205" y="7623534"/>
            <a:ext cx="3060095" cy="2548225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370015" y="8125198"/>
            <a:ext cx="3714879" cy="2046561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752934" y="1209873"/>
            <a:ext cx="458326" cy="439160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0" y="561357"/>
            <a:ext cx="18288000" cy="179536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4000"/>
              </a:lnSpc>
            </a:pPr>
            <a:r>
              <a:rPr lang="en-US" sz="6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 </a:t>
            </a:r>
            <a:endParaRPr lang="en-US" sz="6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3960610" y="275609"/>
            <a:ext cx="477190" cy="5717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4138353" y="184393"/>
            <a:ext cx="427917" cy="51275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383930" y="4061331"/>
            <a:ext cx="347639" cy="333102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626566" y="807967"/>
            <a:ext cx="506048" cy="48488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7097762" y="9148478"/>
            <a:ext cx="398126" cy="49879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496682" y="9579460"/>
            <a:ext cx="422294" cy="382368"/>
          </a:xfrm>
          <a:prstGeom prst="rect">
            <a:avLst/>
          </a:prstGeom>
        </p:spPr>
      </p:pic>
      <p:grpSp>
        <p:nvGrpSpPr>
          <p:cNvPr id="28" name="Group 27"/>
          <p:cNvGrpSpPr/>
          <p:nvPr/>
        </p:nvGrpSpPr>
        <p:grpSpPr>
          <a:xfrm>
            <a:off x="879590" y="2610583"/>
            <a:ext cx="7680413" cy="4760527"/>
            <a:chOff x="879590" y="2610583"/>
            <a:chExt cx="7680413" cy="4760527"/>
          </a:xfrm>
        </p:grpSpPr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752999" y="2610583"/>
              <a:ext cx="448631" cy="40621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3911549" y="5710187"/>
              <a:ext cx="439706" cy="526880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879590" y="6200653"/>
              <a:ext cx="476182" cy="431161"/>
            </a:xfrm>
            <a:prstGeom prst="rect">
              <a:avLst/>
            </a:prstGeom>
          </p:spPr>
        </p:pic>
        <p:sp>
          <p:nvSpPr>
            <p:cNvPr id="22" name="Freeform 5"/>
            <p:cNvSpPr/>
            <p:nvPr/>
          </p:nvSpPr>
          <p:spPr>
            <a:xfrm>
              <a:off x="1355772" y="3110808"/>
              <a:ext cx="6297077" cy="4260302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24" name="TextBox 23"/>
            <p:cNvSpPr txBox="1"/>
            <p:nvPr/>
          </p:nvSpPr>
          <p:spPr>
            <a:xfrm>
              <a:off x="1821354" y="4227882"/>
              <a:ext cx="5276408" cy="18249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Ôn tập lại nội dung bài học ngày hôm nay </a:t>
              </a:r>
              <a:endParaRPr lang="en-US" sz="4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6" name="Picture 2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 rot="2045550">
              <a:off x="5472724" y="3246311"/>
              <a:ext cx="3087279" cy="808305"/>
            </a:xfrm>
            <a:prstGeom prst="rect">
              <a:avLst/>
            </a:prstGeom>
          </p:spPr>
        </p:pic>
      </p:grpSp>
      <p:grpSp>
        <p:nvGrpSpPr>
          <p:cNvPr id="29" name="Group 28"/>
          <p:cNvGrpSpPr/>
          <p:nvPr/>
        </p:nvGrpSpPr>
        <p:grpSpPr>
          <a:xfrm>
            <a:off x="10046250" y="3110808"/>
            <a:ext cx="7130362" cy="4260302"/>
            <a:chOff x="10046250" y="3110808"/>
            <a:chExt cx="7130362" cy="4260302"/>
          </a:xfrm>
        </p:grpSpPr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374225" y="4551201"/>
              <a:ext cx="517496" cy="468569"/>
            </a:xfrm>
            <a:prstGeom prst="rect">
              <a:avLst/>
            </a:prstGeom>
          </p:spPr>
        </p:pic>
        <p:pic>
          <p:nvPicPr>
            <p:cNvPr id="19" name="Picture 19"/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2"/>
                </a:ext>
              </a:extLst>
            </a:blip>
            <a:srcRect/>
            <a:stretch>
              <a:fillRect/>
            </a:stretch>
          </p:blipFill>
          <p:spPr>
            <a:xfrm>
              <a:off x="16496383" y="6496802"/>
              <a:ext cx="391020" cy="489889"/>
            </a:xfrm>
            <a:prstGeom prst="rect">
              <a:avLst/>
            </a:prstGeom>
          </p:spPr>
        </p:pic>
        <p:sp>
          <p:nvSpPr>
            <p:cNvPr id="23" name="Freeform 5"/>
            <p:cNvSpPr/>
            <p:nvPr/>
          </p:nvSpPr>
          <p:spPr>
            <a:xfrm>
              <a:off x="10046250" y="3110808"/>
              <a:ext cx="6297077" cy="4260302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  <p:sp>
          <p:nvSpPr>
            <p:cNvPr id="25" name="TextBox 24"/>
            <p:cNvSpPr txBox="1"/>
            <p:nvPr/>
          </p:nvSpPr>
          <p:spPr>
            <a:xfrm>
              <a:off x="10556584" y="4227882"/>
              <a:ext cx="5276408" cy="28623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smtClean="0">
                  <a:latin typeface="Arial" panose="020B0604020202020204" pitchFamily="34" charset="0"/>
                  <a:cs typeface="Arial" panose="020B0604020202020204" pitchFamily="34" charset="0"/>
                </a:rPr>
                <a:t>xem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mới</a:t>
              </a:r>
              <a:r>
                <a:rPr lang="en-US" sz="4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17. </a:t>
              </a:r>
              <a:r>
                <a:rPr lang="en-US" sz="4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Cơ</a:t>
              </a:r>
              <a:r>
                <a:rPr lang="en-US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quan</a:t>
              </a:r>
              <a:r>
                <a:rPr lang="en-US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thần</a:t>
              </a:r>
              <a:r>
                <a:rPr lang="en-US" sz="4000" b="1" i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000" b="1" i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kinh</a:t>
              </a:r>
              <a:endParaRPr lang="en-US" sz="4000" b="1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27" name="Picture 22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28"/>
                </a:ext>
              </a:extLst>
            </a:blip>
            <a:srcRect/>
            <a:stretch>
              <a:fillRect/>
            </a:stretch>
          </p:blipFill>
          <p:spPr>
            <a:xfrm rot="2045550">
              <a:off x="14089333" y="3152516"/>
              <a:ext cx="3087279" cy="808305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3B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1579976" y="8424949"/>
            <a:ext cx="7315200" cy="3724102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flipH="1">
            <a:off x="-556189" y="8424949"/>
            <a:ext cx="7315200" cy="3724102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801593" y="7055623"/>
            <a:ext cx="2073128" cy="287209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7259300" y="1328555"/>
            <a:ext cx="358996" cy="44976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457133" y="7675326"/>
            <a:ext cx="416457" cy="374811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02426" y="4592126"/>
            <a:ext cx="299168" cy="220790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0762130" y="9115602"/>
            <a:ext cx="484673" cy="58076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600960" y="1222899"/>
            <a:ext cx="443329" cy="5554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648167" y="454529"/>
            <a:ext cx="450569" cy="40551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552449" y="5952735"/>
            <a:ext cx="349483" cy="257923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7789389" y="357430"/>
            <a:ext cx="394706" cy="291298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237576" y="4381527"/>
            <a:ext cx="331266" cy="396942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3603373" y="1885242"/>
            <a:ext cx="381400" cy="281478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260986" y="2474994"/>
            <a:ext cx="370244" cy="443648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2"/>
              </a:ext>
            </a:extLst>
          </a:blip>
          <a:srcRect/>
          <a:stretch>
            <a:fillRect/>
          </a:stretch>
        </p:blipFill>
        <p:spPr>
          <a:xfrm>
            <a:off x="13148762" y="8028050"/>
            <a:ext cx="4056515" cy="1932376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6308856" y="8028050"/>
            <a:ext cx="316798" cy="396899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33139" y="6468721"/>
            <a:ext cx="338573" cy="424180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1246803" y="860041"/>
            <a:ext cx="520572" cy="468514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8052527" y="9696365"/>
            <a:ext cx="263137" cy="194199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8"/>
              </a:ext>
            </a:extLst>
          </a:blip>
          <a:srcRect/>
          <a:stretch>
            <a:fillRect/>
          </a:stretch>
        </p:blipFill>
        <p:spPr>
          <a:xfrm>
            <a:off x="2260986" y="8424949"/>
            <a:ext cx="3379570" cy="1769666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980920" y="2696398"/>
            <a:ext cx="14561369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8000" b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  <a:endParaRPr lang="en-US" sz="8000" b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FBE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 32"/>
          <p:cNvSpPr/>
          <p:nvPr/>
        </p:nvSpPr>
        <p:spPr>
          <a:xfrm>
            <a:off x="593505" y="0"/>
            <a:ext cx="6680177" cy="102870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6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612472">
            <a:off x="-204657" y="-166002"/>
            <a:ext cx="4195124" cy="1876364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294570" y="7599873"/>
            <a:ext cx="360004" cy="451029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19979" y="3067803"/>
            <a:ext cx="308721" cy="509899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737573" y="348687"/>
            <a:ext cx="432811" cy="542246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7170384" y="8797119"/>
            <a:ext cx="289760" cy="478583"/>
          </a:xfrm>
          <a:prstGeom prst="rect">
            <a:avLst/>
          </a:prstGeom>
        </p:spPr>
      </p:pic>
      <p:pic>
        <p:nvPicPr>
          <p:cNvPr id="24" name="Picture 2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6314252" y="890933"/>
            <a:ext cx="364520" cy="436788"/>
          </a:xfrm>
          <a:prstGeom prst="rect">
            <a:avLst/>
          </a:prstGeom>
        </p:spPr>
      </p:pic>
      <p:pic>
        <p:nvPicPr>
          <p:cNvPr id="25" name="Picture 25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4597783" y="2067242"/>
            <a:ext cx="263137" cy="194199"/>
          </a:xfrm>
          <a:prstGeom prst="rect">
            <a:avLst/>
          </a:prstGeom>
        </p:spPr>
      </p:pic>
      <p:pic>
        <p:nvPicPr>
          <p:cNvPr id="26" name="Picture 2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209462" y="8702679"/>
            <a:ext cx="308310" cy="227537"/>
          </a:xfrm>
          <a:prstGeom prst="rect">
            <a:avLst/>
          </a:prstGeom>
        </p:spPr>
      </p:pic>
      <p:pic>
        <p:nvPicPr>
          <p:cNvPr id="27" name="Picture 2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7217482" y="1854929"/>
            <a:ext cx="396111" cy="292335"/>
          </a:xfrm>
          <a:prstGeom prst="rect">
            <a:avLst/>
          </a:prstGeom>
        </p:spPr>
      </p:pic>
      <p:pic>
        <p:nvPicPr>
          <p:cNvPr id="28" name="Picture 2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646311" y="4109669"/>
            <a:ext cx="374705" cy="448993"/>
          </a:xfrm>
          <a:prstGeom prst="rect">
            <a:avLst/>
          </a:prstGeom>
        </p:spPr>
      </p:pic>
      <p:pic>
        <p:nvPicPr>
          <p:cNvPr id="29" name="Picture 2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521096" y="5296415"/>
            <a:ext cx="333716" cy="551183"/>
          </a:xfrm>
          <a:prstGeom prst="rect">
            <a:avLst/>
          </a:prstGeom>
        </p:spPr>
      </p:pic>
      <p:pic>
        <p:nvPicPr>
          <p:cNvPr id="30" name="Picture 3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931673" y="9725030"/>
            <a:ext cx="526274" cy="388398"/>
          </a:xfrm>
          <a:prstGeom prst="rect">
            <a:avLst/>
          </a:prstGeom>
        </p:spPr>
      </p:pic>
      <p:pic>
        <p:nvPicPr>
          <p:cNvPr id="31" name="Picture 3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9755667" y="337522"/>
            <a:ext cx="263165" cy="43465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7"/>
              </a:ext>
            </a:extLst>
          </a:blip>
          <a:srcRect/>
          <a:stretch>
            <a:fillRect/>
          </a:stretch>
        </p:blipFill>
        <p:spPr>
          <a:xfrm>
            <a:off x="247820" y="4146253"/>
            <a:ext cx="7371545" cy="6044667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7521096" y="619810"/>
            <a:ext cx="107669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NỘI DUNG BÀI HỌC 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8287606" y="2255283"/>
            <a:ext cx="946893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CÁC BỘ PHẬN CHÍNH CỦA CƠ QUAN TUẦN HOÀN 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418982" y="4949495"/>
            <a:ext cx="946893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CHỨC NĂNG CỦA CƠ QUAN TUẦN HOÀN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8517772" y="7602886"/>
            <a:ext cx="9468938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500" b="1" smtClean="0">
                <a:latin typeface="Arial" panose="020B0604020202020204" pitchFamily="34" charset="0"/>
                <a:cs typeface="Arial" panose="020B0604020202020204" pitchFamily="34" charset="0"/>
              </a:rPr>
              <a:t>BẢO VỆ CƠ QUAN TUẦN HOÀN</a:t>
            </a:r>
            <a:endParaRPr lang="en-US" sz="45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Pentagon 38"/>
          <p:cNvSpPr/>
          <p:nvPr/>
        </p:nvSpPr>
        <p:spPr>
          <a:xfrm>
            <a:off x="7273682" y="2978042"/>
            <a:ext cx="749452" cy="1024151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5500" b="1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Pentagon 39"/>
          <p:cNvSpPr/>
          <p:nvPr/>
        </p:nvSpPr>
        <p:spPr>
          <a:xfrm>
            <a:off x="7303137" y="5522331"/>
            <a:ext cx="749452" cy="1024151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41" name="Pentagon 40"/>
          <p:cNvSpPr/>
          <p:nvPr/>
        </p:nvSpPr>
        <p:spPr>
          <a:xfrm>
            <a:off x="7320508" y="7643622"/>
            <a:ext cx="749452" cy="1024151"/>
          </a:xfrm>
          <a:prstGeom prst="homePlate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5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37" grpId="0"/>
      <p:bldP spid="38" grpId="0"/>
      <p:bldP spid="39" grpId="0" animBg="1"/>
      <p:bldP spid="40" grpId="0" animBg="1"/>
      <p:bldP spid="4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378069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371600" y="1922451"/>
            <a:ext cx="15925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endParaRPr lang="en-US" sz="4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Pentagon 2"/>
          <p:cNvSpPr/>
          <p:nvPr/>
        </p:nvSpPr>
        <p:spPr>
          <a:xfrm>
            <a:off x="533400" y="2855879"/>
            <a:ext cx="5105400" cy="801721"/>
          </a:xfrm>
          <a:prstGeom prst="homePlat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cặp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71" t="9294" r="4568" b="14350"/>
          <a:stretch/>
        </p:blipFill>
        <p:spPr>
          <a:xfrm>
            <a:off x="11582400" y="2689501"/>
            <a:ext cx="5410200" cy="69087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52500" y="3754866"/>
            <a:ext cx="7810500" cy="3279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Chỉ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sơ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bên</a:t>
            </a:r>
            <a:r>
              <a:rPr lang="en-US" sz="48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75786" y="7034288"/>
            <a:ext cx="2320666" cy="3132073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4218188" y="7034289"/>
            <a:ext cx="2354298" cy="329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176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880" y="1927057"/>
            <a:ext cx="159258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Wingdings" panose="05000000000000000000" pitchFamily="2" charset="2"/>
              <a:buChar char="Ø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chính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cơ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332929" y="67100"/>
            <a:ext cx="1928942" cy="2076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7"/>
          <a:srcRect l="16667" r="11764"/>
          <a:stretch/>
        </p:blipFill>
        <p:spPr>
          <a:xfrm>
            <a:off x="1238147" y="2816100"/>
            <a:ext cx="5562600" cy="68615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8"/>
          <a:srcRect l="9546" t="36671" r="48854"/>
          <a:stretch/>
        </p:blipFill>
        <p:spPr>
          <a:xfrm>
            <a:off x="6884762" y="6133360"/>
            <a:ext cx="2007298" cy="1839169"/>
          </a:xfrm>
          <a:prstGeom prst="ellipse">
            <a:avLst/>
          </a:prstGeom>
          <a:ln>
            <a:solidFill>
              <a:srgbClr val="00B05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4164160" y="4439695"/>
            <a:ext cx="1239690" cy="2269819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850714" y="3637085"/>
            <a:ext cx="1981200" cy="990600"/>
          </a:xfrm>
          <a:prstGeom prst="roundRect">
            <a:avLst/>
          </a:prstGeom>
          <a:solidFill>
            <a:srgbClr val="FFFF6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738000" y="5629827"/>
            <a:ext cx="2126049" cy="3135027"/>
            <a:chOff x="5265351" y="5632961"/>
            <a:chExt cx="2126049" cy="3135027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932170" y="5632961"/>
              <a:ext cx="1459230" cy="842675"/>
            </a:xfrm>
            <a:prstGeom prst="line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265351" y="5923113"/>
              <a:ext cx="1597729" cy="2844875"/>
            </a:xfrm>
            <a:prstGeom prst="line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ounded Rectangle 25"/>
          <p:cNvSpPr/>
          <p:nvPr/>
        </p:nvSpPr>
        <p:spPr>
          <a:xfrm>
            <a:off x="6193487" y="5043949"/>
            <a:ext cx="2362200" cy="990600"/>
          </a:xfrm>
          <a:prstGeom prst="roundRect">
            <a:avLst/>
          </a:prstGeom>
          <a:solidFill>
            <a:srgbClr val="FFFF6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 máu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800747" y="8382538"/>
            <a:ext cx="3889158" cy="1294187"/>
          </a:xfrm>
          <a:prstGeom prst="roundRect">
            <a:avLst/>
          </a:prstGeom>
          <a:solidFill>
            <a:srgbClr val="FFFF6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7885927" y="8038798"/>
            <a:ext cx="433210" cy="2141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Google Shape;132;p4"/>
          <p:cNvPicPr preferRelativeResize="0"/>
          <p:nvPr/>
        </p:nvPicPr>
        <p:blipFill rotWithShape="1">
          <a:blip r:embed="rId19">
            <a:alphaModFix/>
          </a:blip>
          <a:srcRect/>
          <a:stretch/>
        </p:blipFill>
        <p:spPr>
          <a:xfrm>
            <a:off x="10186995" y="3288903"/>
            <a:ext cx="5058806" cy="457140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" name="Straight Arrow Connector 3"/>
          <p:cNvCxnSpPr/>
          <p:nvPr/>
        </p:nvCxnSpPr>
        <p:spPr>
          <a:xfrm flipV="1">
            <a:off x="13576769" y="4849179"/>
            <a:ext cx="1716105" cy="65956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13625179" y="6207139"/>
            <a:ext cx="1794596" cy="19796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V="1">
            <a:off x="13497773" y="7198847"/>
            <a:ext cx="1762286" cy="3463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15446090" y="4336063"/>
            <a:ext cx="304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Tĩnh</a:t>
            </a:r>
            <a:r>
              <a:rPr lang="en-US" sz="4000" dirty="0" smtClean="0"/>
              <a:t> </a:t>
            </a:r>
            <a:r>
              <a:rPr lang="en-US" sz="4000" dirty="0" err="1" smtClean="0"/>
              <a:t>mạch</a:t>
            </a:r>
            <a:endParaRPr lang="en-US" sz="4000" dirty="0"/>
          </a:p>
        </p:txBody>
      </p:sp>
      <p:sp>
        <p:nvSpPr>
          <p:cNvPr id="38" name="TextBox 37"/>
          <p:cNvSpPr txBox="1"/>
          <p:nvPr/>
        </p:nvSpPr>
        <p:spPr>
          <a:xfrm>
            <a:off x="15512948" y="5697221"/>
            <a:ext cx="304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Mao </a:t>
            </a:r>
            <a:r>
              <a:rPr lang="en-US" sz="4000" dirty="0" err="1" smtClean="0"/>
              <a:t>mạch</a:t>
            </a:r>
            <a:endParaRPr lang="en-US" sz="4000" dirty="0"/>
          </a:p>
        </p:txBody>
      </p:sp>
      <p:sp>
        <p:nvSpPr>
          <p:cNvPr id="40" name="TextBox 39"/>
          <p:cNvSpPr txBox="1"/>
          <p:nvPr/>
        </p:nvSpPr>
        <p:spPr>
          <a:xfrm>
            <a:off x="15504481" y="6879534"/>
            <a:ext cx="3047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 smtClean="0"/>
              <a:t>Động</a:t>
            </a:r>
            <a:r>
              <a:rPr lang="en-US" sz="4000" dirty="0" smtClean="0"/>
              <a:t> </a:t>
            </a:r>
            <a:r>
              <a:rPr lang="en-US" sz="4000" dirty="0" err="1" smtClean="0"/>
              <a:t>mạch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315081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26" grpId="0" animBg="1"/>
      <p:bldP spid="27" grpId="0" animBg="1"/>
      <p:bldP spid="18" grpId="0"/>
      <p:bldP spid="38" grpId="0"/>
      <p:bldP spid="4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271389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52600" y="3695184"/>
            <a:ext cx="15925800" cy="24313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mục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kiến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cốt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lõi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5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ơ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quan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tuần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hệ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thống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như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5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5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5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275786" y="7034288"/>
            <a:ext cx="2320666" cy="3132073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4218188" y="7034289"/>
            <a:ext cx="2354298" cy="3296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2329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51055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75629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332929" y="67100"/>
            <a:ext cx="1928942" cy="20769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17"/>
          <a:srcRect l="16667" r="11764"/>
          <a:stretch/>
        </p:blipFill>
        <p:spPr>
          <a:xfrm>
            <a:off x="1238147" y="2816100"/>
            <a:ext cx="5562600" cy="6861571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562200">
            <a:off x="40424" y="7911799"/>
            <a:ext cx="1824152" cy="224166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/>
          <a:srcRect l="9546" t="36671" r="48854"/>
          <a:stretch/>
        </p:blipFill>
        <p:spPr>
          <a:xfrm>
            <a:off x="8127585" y="5846415"/>
            <a:ext cx="2206810" cy="2240766"/>
          </a:xfrm>
          <a:prstGeom prst="ellipse">
            <a:avLst/>
          </a:prstGeom>
          <a:ln>
            <a:solidFill>
              <a:srgbClr val="00B050"/>
            </a:solidFill>
          </a:ln>
        </p:spPr>
      </p:pic>
      <p:cxnSp>
        <p:nvCxnSpPr>
          <p:cNvPr id="9" name="Straight Connector 8"/>
          <p:cNvCxnSpPr/>
          <p:nvPr/>
        </p:nvCxnSpPr>
        <p:spPr>
          <a:xfrm flipV="1">
            <a:off x="4164160" y="4439695"/>
            <a:ext cx="1239690" cy="2269819"/>
          </a:xfrm>
          <a:prstGeom prst="line">
            <a:avLst/>
          </a:prstGeom>
          <a:ln w="38100">
            <a:solidFill>
              <a:schemeClr val="tx1"/>
            </a:solidFill>
            <a:headEnd type="arrow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ounded Rectangle 9"/>
          <p:cNvSpPr/>
          <p:nvPr/>
        </p:nvSpPr>
        <p:spPr>
          <a:xfrm>
            <a:off x="4850714" y="3637085"/>
            <a:ext cx="1981200" cy="990600"/>
          </a:xfrm>
          <a:prstGeom prst="roundRect">
            <a:avLst/>
          </a:prstGeom>
          <a:solidFill>
            <a:srgbClr val="FFFF6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 </a:t>
            </a:r>
            <a:endParaRPr lang="en-US" sz="350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4738000" y="5629827"/>
            <a:ext cx="2126049" cy="3135027"/>
            <a:chOff x="5265351" y="5632961"/>
            <a:chExt cx="2126049" cy="3135027"/>
          </a:xfrm>
        </p:grpSpPr>
        <p:cxnSp>
          <p:nvCxnSpPr>
            <p:cNvPr id="19" name="Straight Connector 18"/>
            <p:cNvCxnSpPr/>
            <p:nvPr/>
          </p:nvCxnSpPr>
          <p:spPr>
            <a:xfrm flipV="1">
              <a:off x="5932170" y="5632961"/>
              <a:ext cx="1459230" cy="842675"/>
            </a:xfrm>
            <a:prstGeom prst="line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V="1">
              <a:off x="5265351" y="5923113"/>
              <a:ext cx="1597729" cy="2844875"/>
            </a:xfrm>
            <a:prstGeom prst="line">
              <a:avLst/>
            </a:prstGeom>
            <a:ln w="38100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Rounded Rectangle 25"/>
          <p:cNvSpPr/>
          <p:nvPr/>
        </p:nvSpPr>
        <p:spPr>
          <a:xfrm>
            <a:off x="6193487" y="5043949"/>
            <a:ext cx="2362200" cy="990600"/>
          </a:xfrm>
          <a:prstGeom prst="roundRect">
            <a:avLst/>
          </a:prstGeom>
          <a:solidFill>
            <a:srgbClr val="FFFF6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7464036" y="8345765"/>
            <a:ext cx="3889158" cy="1294187"/>
          </a:xfrm>
          <a:prstGeom prst="roundRect">
            <a:avLst/>
          </a:prstGeom>
          <a:solidFill>
            <a:srgbClr val="FFFF66"/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chảy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5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máu</a:t>
            </a:r>
            <a:r>
              <a:rPr lang="en-US" sz="35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35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Down Arrow 22"/>
          <p:cNvSpPr/>
          <p:nvPr/>
        </p:nvSpPr>
        <p:spPr>
          <a:xfrm>
            <a:off x="9067800" y="8132302"/>
            <a:ext cx="433210" cy="214100"/>
          </a:xfrm>
          <a:prstGeom prst="down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10134600" y="1974168"/>
            <a:ext cx="7344005" cy="3569560"/>
            <a:chOff x="10334395" y="3390900"/>
            <a:chExt cx="7344005" cy="3569560"/>
          </a:xfrm>
        </p:grpSpPr>
        <p:grpSp>
          <p:nvGrpSpPr>
            <p:cNvPr id="28" name="Group 27"/>
            <p:cNvGrpSpPr/>
            <p:nvPr/>
          </p:nvGrpSpPr>
          <p:grpSpPr>
            <a:xfrm>
              <a:off x="10334395" y="3390900"/>
              <a:ext cx="7344005" cy="3471014"/>
              <a:chOff x="10334395" y="3390900"/>
              <a:chExt cx="7344005" cy="3471014"/>
            </a:xfrm>
          </p:grpSpPr>
          <p:sp>
            <p:nvSpPr>
              <p:cNvPr id="25" name="Rounded Rectangle 24"/>
              <p:cNvSpPr/>
              <p:nvPr/>
            </p:nvSpPr>
            <p:spPr>
              <a:xfrm>
                <a:off x="10334395" y="3390900"/>
                <a:ext cx="7191605" cy="3318614"/>
              </a:xfrm>
              <a:prstGeom prst="roundRect">
                <a:avLst/>
              </a:prstGeom>
              <a:solidFill>
                <a:schemeClr val="accent2">
                  <a:lumMod val="60000"/>
                  <a:lumOff val="40000"/>
                </a:schemeClr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ounded Rectangle 30"/>
              <p:cNvSpPr/>
              <p:nvPr/>
            </p:nvSpPr>
            <p:spPr>
              <a:xfrm>
                <a:off x="10486795" y="3543300"/>
                <a:ext cx="7191605" cy="3318614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accent2">
                    <a:lumMod val="60000"/>
                    <a:lumOff val="4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29" name="Rectangle 28"/>
            <p:cNvSpPr/>
            <p:nvPr/>
          </p:nvSpPr>
          <p:spPr>
            <a:xfrm>
              <a:off x="10728827" y="3821139"/>
              <a:ext cx="694957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4400" dirty="0"/>
                <a:t>Cơ quan tuần hoàn là một hệ thống khép kín, bao gồm tim và các mạch máu</a:t>
              </a:r>
              <a:r>
                <a:rPr lang="vi-VN" sz="4000" dirty="0"/>
                <a:t>.</a:t>
              </a:r>
              <a:endParaRPr lang="en-US" sz="4000" dirty="0"/>
            </a:p>
          </p:txBody>
        </p:sp>
      </p:grpSp>
      <p:pic>
        <p:nvPicPr>
          <p:cNvPr id="1026" name="Picture 2" descr="Pin 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50188" y="1073091"/>
            <a:ext cx="888562" cy="888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5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0B07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Group 4"/>
          <p:cNvGrpSpPr/>
          <p:nvPr/>
        </p:nvGrpSpPr>
        <p:grpSpPr>
          <a:xfrm>
            <a:off x="533400" y="495300"/>
            <a:ext cx="17297400" cy="9220199"/>
            <a:chOff x="23118" y="0"/>
            <a:chExt cx="5085978" cy="2311400"/>
          </a:xfrm>
        </p:grpSpPr>
        <p:sp>
          <p:nvSpPr>
            <p:cNvPr id="36" name="Freeform 5"/>
            <p:cNvSpPr/>
            <p:nvPr/>
          </p:nvSpPr>
          <p:spPr>
            <a:xfrm>
              <a:off x="23118" y="0"/>
              <a:ext cx="5085978" cy="2311400"/>
            </a:xfrm>
            <a:custGeom>
              <a:avLst/>
              <a:gdLst/>
              <a:ahLst/>
              <a:cxnLst/>
              <a:rect l="l" t="t" r="r" b="b"/>
              <a:pathLst>
                <a:path w="5085978" h="2311400">
                  <a:moveTo>
                    <a:pt x="4781178" y="0"/>
                  </a:moveTo>
                  <a:lnTo>
                    <a:pt x="304800" y="0"/>
                  </a:lnTo>
                  <a:cubicBezTo>
                    <a:pt x="135890" y="0"/>
                    <a:pt x="0" y="135890"/>
                    <a:pt x="0" y="304800"/>
                  </a:cubicBezTo>
                  <a:lnTo>
                    <a:pt x="0" y="2006600"/>
                  </a:lnTo>
                  <a:cubicBezTo>
                    <a:pt x="0" y="2175510"/>
                    <a:pt x="135890" y="2311400"/>
                    <a:pt x="304800" y="2311400"/>
                  </a:cubicBezTo>
                  <a:lnTo>
                    <a:pt x="4781178" y="2311400"/>
                  </a:lnTo>
                  <a:cubicBezTo>
                    <a:pt x="4950088" y="2311400"/>
                    <a:pt x="5085978" y="2175510"/>
                    <a:pt x="5085978" y="2006600"/>
                  </a:cubicBezTo>
                  <a:lnTo>
                    <a:pt x="5085978" y="304800"/>
                  </a:lnTo>
                  <a:cubicBezTo>
                    <a:pt x="5085978" y="135890"/>
                    <a:pt x="4950088" y="0"/>
                    <a:pt x="4781178" y="0"/>
                  </a:cubicBezTo>
                  <a:close/>
                </a:path>
              </a:pathLst>
            </a:custGeom>
            <a:solidFill>
              <a:srgbClr val="FFFAF2"/>
            </a:solidFill>
          </p:spPr>
        </p:sp>
      </p:grpSp>
      <p:sp>
        <p:nvSpPr>
          <p:cNvPr id="37" name="TextBox 36"/>
          <p:cNvSpPr txBox="1"/>
          <p:nvPr/>
        </p:nvSpPr>
        <p:spPr>
          <a:xfrm>
            <a:off x="533400" y="474133"/>
            <a:ext cx="17297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KHÁM PHÁ</a:t>
            </a:r>
            <a:endParaRPr lang="en-US" sz="6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 flipH="1">
            <a:off x="16599629" y="-133083"/>
            <a:ext cx="1928942" cy="2076923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1371600" y="1315456"/>
            <a:ext cx="1592580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HĐ2: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hành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khám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5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5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endParaRPr lang="en-US" sz="45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04" t="44806" r="8915" b="10345"/>
          <a:stretch/>
        </p:blipFill>
        <p:spPr>
          <a:xfrm>
            <a:off x="11048999" y="2217743"/>
            <a:ext cx="6629399" cy="325797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33399" y="1943840"/>
            <a:ext cx="9372601" cy="82176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ngực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mình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tim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endParaRPr lang="en-US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 algn="just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Đặt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ngón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phải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trái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trí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ngay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nếp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gấp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cổ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tay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Đếm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nhịp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đập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mạch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phút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Curved Right Arrow 4"/>
          <p:cNvSpPr/>
          <p:nvPr/>
        </p:nvSpPr>
        <p:spPr>
          <a:xfrm>
            <a:off x="10845797" y="5222092"/>
            <a:ext cx="533400" cy="1371600"/>
          </a:xfrm>
          <a:prstGeom prst="curvedRightArrow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Cloud 7"/>
          <p:cNvSpPr/>
          <p:nvPr/>
        </p:nvSpPr>
        <p:spPr>
          <a:xfrm>
            <a:off x="10896600" y="5929760"/>
            <a:ext cx="6781799" cy="3453272"/>
          </a:xfrm>
          <a:prstGeom prst="cloud">
            <a:avLst/>
          </a:prstGeom>
          <a:solidFill>
            <a:schemeClr val="accent6">
              <a:lumMod val="20000"/>
              <a:lumOff val="80000"/>
            </a:schemeClr>
          </a:solidFill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5047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619</TotalTime>
  <Words>1427</Words>
  <Application>Microsoft Office PowerPoint</Application>
  <PresentationFormat>Custom</PresentationFormat>
  <Paragraphs>143</Paragraphs>
  <Slides>33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8" baseType="lpstr">
      <vt:lpstr>Arial</vt:lpstr>
      <vt:lpstr>Times New Roman</vt:lpstr>
      <vt:lpstr>Calibri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Orange Yellow Playful Doodle Book Report for English Class Presentation</dc:title>
  <cp:lastModifiedBy>Admin</cp:lastModifiedBy>
  <cp:revision>59</cp:revision>
  <dcterms:created xsi:type="dcterms:W3CDTF">2006-08-16T00:00:00Z</dcterms:created>
  <dcterms:modified xsi:type="dcterms:W3CDTF">2025-03-06T02:44:08Z</dcterms:modified>
  <dc:identifier>DAFQ3I1wrb4</dc:identifier>
</cp:coreProperties>
</file>