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49" r:id="rId2"/>
    <p:sldId id="453" r:id="rId3"/>
    <p:sldId id="450" r:id="rId4"/>
    <p:sldId id="451" r:id="rId5"/>
    <p:sldId id="426" r:id="rId6"/>
    <p:sldId id="442" r:id="rId7"/>
    <p:sldId id="444" r:id="rId8"/>
    <p:sldId id="446" r:id="rId9"/>
    <p:sldId id="433" r:id="rId10"/>
    <p:sldId id="440" r:id="rId11"/>
    <p:sldId id="448" r:id="rId12"/>
    <p:sldId id="452"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0000"/>
    <a:srgbClr val="0000CC"/>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4" d="100"/>
          <a:sy n="64" d="100"/>
        </p:scale>
        <p:origin x="96" y="28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ngo-Turtles_3e3u3">
            <a:hlinkClick r:id="" action="ppaction://media"/>
            <a:extLst>
              <a:ext uri="{FF2B5EF4-FFF2-40B4-BE49-F238E27FC236}">
                <a16:creationId xmlns:a16="http://schemas.microsoft.com/office/drawing/2014/main" id="{1E11DEB4-3520-A358-30E3-71CA99B4BA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304800" cy="304800"/>
          </a:xfrm>
          <a:prstGeom prst="rect">
            <a:avLst/>
          </a:prstGeom>
        </p:spPr>
      </p:pic>
      <p:pic>
        <p:nvPicPr>
          <p:cNvPr id="7" name="Picture 6">
            <a:extLst>
              <a:ext uri="{FF2B5EF4-FFF2-40B4-BE49-F238E27FC236}">
                <a16:creationId xmlns:a16="http://schemas.microsoft.com/office/drawing/2014/main" id="{D4D100D2-5E1C-4F2B-5079-D405F73E8FBD}"/>
              </a:ext>
            </a:extLst>
          </p:cNvPr>
          <p:cNvPicPr>
            <a:picLocks noChangeAspect="1"/>
          </p:cNvPicPr>
          <p:nvPr/>
        </p:nvPicPr>
        <p:blipFill rotWithShape="1">
          <a:blip r:embed="rId5">
            <a:extLst>
              <a:ext uri="{28A0092B-C50C-407E-A947-70E740481C1C}">
                <a14:useLocalDpi xmlns:a14="http://schemas.microsoft.com/office/drawing/2010/main" val="0"/>
              </a:ext>
            </a:extLst>
          </a:blip>
          <a:srcRect b="9974"/>
          <a:stretch>
            <a:fillRect/>
          </a:stretch>
        </p:blipFill>
        <p:spPr>
          <a:xfrm>
            <a:off x="99219" y="20783"/>
            <a:ext cx="16078200" cy="9144000"/>
          </a:xfrm>
          <a:prstGeom prst="rect">
            <a:avLst/>
          </a:prstGeom>
        </p:spPr>
      </p:pic>
      <p:sp>
        <p:nvSpPr>
          <p:cNvPr id="9" name="TextBox 8">
            <a:extLst>
              <a:ext uri="{FF2B5EF4-FFF2-40B4-BE49-F238E27FC236}">
                <a16:creationId xmlns:a16="http://schemas.microsoft.com/office/drawing/2014/main" id="{2EFDA44F-499E-9724-E357-5FC96C295B5F}"/>
              </a:ext>
            </a:extLst>
          </p:cNvPr>
          <p:cNvSpPr txBox="1"/>
          <p:nvPr/>
        </p:nvSpPr>
        <p:spPr>
          <a:xfrm>
            <a:off x="1966119" y="4117511"/>
            <a:ext cx="12725399" cy="707886"/>
          </a:xfrm>
          <a:prstGeom prst="rect">
            <a:avLst/>
          </a:prstGeom>
          <a:noFill/>
        </p:spPr>
        <p:txBody>
          <a:bodyPr wrap="square">
            <a:spAutoFit/>
          </a:bodyPr>
          <a:lstStyle/>
          <a:p>
            <a:pPr algn="ctr"/>
            <a:endParaRPr lang="en-US" sz="4000" b="1" cap="none" spc="0" dirty="0">
              <a:ln w="9525">
                <a:solidFill>
                  <a:schemeClr val="bg1"/>
                </a:solidFill>
                <a:prstDash val="solid"/>
              </a:ln>
              <a:solidFill>
                <a:srgbClr val="0000FF"/>
              </a:solidFill>
              <a:effectLst>
                <a:outerShdw blurRad="12700" dist="38100" dir="2700000" algn="tl" rotWithShape="0">
                  <a:schemeClr val="bg1">
                    <a:lumMod val="50000"/>
                  </a:schemeClr>
                </a:outerShdw>
              </a:effectLst>
            </a:endParaRPr>
          </a:p>
        </p:txBody>
      </p:sp>
      <p:sp>
        <p:nvSpPr>
          <p:cNvPr id="10" name="Rectangle 9">
            <a:extLst>
              <a:ext uri="{FF2B5EF4-FFF2-40B4-BE49-F238E27FC236}">
                <a16:creationId xmlns:a16="http://schemas.microsoft.com/office/drawing/2014/main" id="{A34A92DA-C63C-3E6D-E733-ADF6023E7E7F}"/>
              </a:ext>
            </a:extLst>
          </p:cNvPr>
          <p:cNvSpPr/>
          <p:nvPr/>
        </p:nvSpPr>
        <p:spPr>
          <a:xfrm>
            <a:off x="2651919" y="3048000"/>
            <a:ext cx="11277600" cy="923330"/>
          </a:xfrm>
          <a:prstGeom prst="rect">
            <a:avLst/>
          </a:prstGeom>
          <a:noFill/>
        </p:spPr>
        <p:txBody>
          <a:bodyPr wrap="none" lIns="91440" tIns="45720" rIns="91440" bIns="45720">
            <a:prstTxWarp prst="textWave2">
              <a:avLst/>
            </a:prstTxWarp>
            <a:spAutoFit/>
          </a:bodyPr>
          <a:lstStyle/>
          <a:p>
            <a:pPr algn="ct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Chào</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mừng</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quý</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thầy</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cô</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giáo</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đến</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dự</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giờ</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thăm</a:t>
            </a:r>
            <a:r>
              <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 </a:t>
            </a:r>
            <a:r>
              <a:rPr lang="en-US" sz="5400" b="1" cap="none" spc="0" dirty="0" err="1">
                <a:ln w="9525">
                  <a:solidFill>
                    <a:schemeClr val="bg1"/>
                  </a:solidFill>
                  <a:prstDash val="solid"/>
                </a:ln>
                <a:solidFill>
                  <a:srgbClr val="3333FF"/>
                </a:solidFill>
                <a:effectLst>
                  <a:outerShdw blurRad="12700" dist="38100" dir="2700000" algn="tl" rotWithShape="0">
                    <a:schemeClr val="bg1">
                      <a:lumMod val="50000"/>
                    </a:schemeClr>
                  </a:outerShdw>
                </a:effectLst>
                <a:latin typeface="Arial-Rounded" panose="020B0500000000000000" charset="0"/>
                <a:cs typeface="Arial-Rounded" panose="020B0500000000000000" charset="0"/>
                <a:sym typeface="+mn-ea"/>
              </a:rPr>
              <a:t>lớp</a:t>
            </a:r>
            <a:endParaRPr lang="en-US" sz="5400" b="1" cap="none" spc="0" dirty="0">
              <a:ln w="9525">
                <a:solidFill>
                  <a:schemeClr val="bg1"/>
                </a:solidFill>
                <a:prstDash val="solid"/>
              </a:ln>
              <a:solidFill>
                <a:srgbClr val="3333FF"/>
              </a:solidFill>
              <a:effectLst>
                <a:outerShdw blurRad="12700" dist="38100" dir="2700000" algn="tl" rotWithShape="0">
                  <a:schemeClr val="bg1">
                    <a:lumMod val="50000"/>
                  </a:schemeClr>
                </a:outerShdw>
              </a:effectLst>
            </a:endParaRPr>
          </a:p>
        </p:txBody>
      </p:sp>
      <p:sp>
        <p:nvSpPr>
          <p:cNvPr id="12" name="TextBox 11">
            <a:extLst>
              <a:ext uri="{FF2B5EF4-FFF2-40B4-BE49-F238E27FC236}">
                <a16:creationId xmlns:a16="http://schemas.microsoft.com/office/drawing/2014/main" id="{C78885A4-68AC-FC5C-D023-778A75D1673D}"/>
              </a:ext>
            </a:extLst>
          </p:cNvPr>
          <p:cNvSpPr txBox="1"/>
          <p:nvPr/>
        </p:nvSpPr>
        <p:spPr>
          <a:xfrm>
            <a:off x="4709319" y="6096000"/>
            <a:ext cx="8139658" cy="1200329"/>
          </a:xfrm>
          <a:prstGeom prst="rect">
            <a:avLst/>
          </a:prstGeom>
          <a:noFill/>
        </p:spPr>
        <p:txBody>
          <a:bodyPr wrap="square">
            <a:spAutoFit/>
          </a:bodyPr>
          <a:lstStyle/>
          <a:p>
            <a:pPr eaLnBrk="1" hangingPunct="1"/>
            <a:r>
              <a:rPr lang="en-US" altLang="en-US" sz="3600" b="1" i="1" dirty="0" err="1">
                <a:solidFill>
                  <a:srgbClr val="3333FF"/>
                </a:solidFill>
                <a:latin typeface="Times New Roman" pitchFamily="18" charset="0"/>
              </a:rPr>
              <a:t>Giáo</a:t>
            </a:r>
            <a:r>
              <a:rPr lang="en-US" altLang="en-US" sz="3600" b="1" i="1" dirty="0">
                <a:solidFill>
                  <a:srgbClr val="3333FF"/>
                </a:solidFill>
                <a:latin typeface="Times New Roman" pitchFamily="18" charset="0"/>
              </a:rPr>
              <a:t> </a:t>
            </a:r>
            <a:r>
              <a:rPr lang="en-US" altLang="en-US" sz="3600" b="1" i="1" dirty="0" err="1">
                <a:solidFill>
                  <a:srgbClr val="3333FF"/>
                </a:solidFill>
                <a:latin typeface="Times New Roman" pitchFamily="18" charset="0"/>
              </a:rPr>
              <a:t>viên</a:t>
            </a:r>
            <a:r>
              <a:rPr lang="en-US" altLang="en-US" sz="3600" b="1" i="1" dirty="0">
                <a:solidFill>
                  <a:srgbClr val="3333FF"/>
                </a:solidFill>
                <a:latin typeface="Times New Roman" pitchFamily="18" charset="0"/>
              </a:rPr>
              <a:t> </a:t>
            </a:r>
            <a:r>
              <a:rPr lang="en-US" altLang="en-US" sz="3600" b="1" i="1" dirty="0" err="1">
                <a:solidFill>
                  <a:srgbClr val="3333FF"/>
                </a:solidFill>
                <a:latin typeface="Times New Roman" pitchFamily="18" charset="0"/>
              </a:rPr>
              <a:t>thực</a:t>
            </a:r>
            <a:r>
              <a:rPr lang="en-US" altLang="en-US" sz="3600" b="1" i="1" dirty="0">
                <a:solidFill>
                  <a:srgbClr val="3333FF"/>
                </a:solidFill>
                <a:latin typeface="Times New Roman" pitchFamily="18" charset="0"/>
              </a:rPr>
              <a:t> </a:t>
            </a:r>
            <a:r>
              <a:rPr lang="en-US" altLang="en-US" sz="3600" b="1" i="1" dirty="0" err="1">
                <a:solidFill>
                  <a:srgbClr val="3333FF"/>
                </a:solidFill>
                <a:latin typeface="Times New Roman" pitchFamily="18" charset="0"/>
              </a:rPr>
              <a:t>hiện</a:t>
            </a:r>
            <a:r>
              <a:rPr lang="en-US" altLang="en-US" sz="3600" b="1" i="1" dirty="0">
                <a:solidFill>
                  <a:srgbClr val="3333FF"/>
                </a:solidFill>
                <a:latin typeface="Times New Roman" pitchFamily="18" charset="0"/>
              </a:rPr>
              <a:t>: Lô </a:t>
            </a:r>
            <a:r>
              <a:rPr lang="en-US" altLang="en-US" sz="3600" b="1" i="1" dirty="0" err="1">
                <a:solidFill>
                  <a:srgbClr val="3333FF"/>
                </a:solidFill>
                <a:latin typeface="Times New Roman" pitchFamily="18" charset="0"/>
              </a:rPr>
              <a:t>Thị</a:t>
            </a:r>
            <a:r>
              <a:rPr lang="en-US" altLang="en-US" sz="3600" b="1" i="1" dirty="0">
                <a:solidFill>
                  <a:srgbClr val="3333FF"/>
                </a:solidFill>
                <a:latin typeface="Times New Roman" pitchFamily="18" charset="0"/>
              </a:rPr>
              <a:t> </a:t>
            </a:r>
            <a:r>
              <a:rPr lang="en-US" altLang="en-US" sz="3600" b="1" i="1" dirty="0" err="1">
                <a:solidFill>
                  <a:srgbClr val="3333FF"/>
                </a:solidFill>
                <a:latin typeface="Times New Roman" pitchFamily="18" charset="0"/>
              </a:rPr>
              <a:t>Phận</a:t>
            </a:r>
            <a:endParaRPr lang="en-US" altLang="en-US" sz="3600" b="1" i="1" dirty="0">
              <a:solidFill>
                <a:srgbClr val="3333FF"/>
              </a:solidFill>
              <a:latin typeface="Times New Roman" pitchFamily="18" charset="0"/>
            </a:endParaRPr>
          </a:p>
          <a:p>
            <a:pPr eaLnBrk="1" hangingPunct="1"/>
            <a:r>
              <a:rPr lang="en-US" altLang="en-US" sz="3600" b="1" i="1" dirty="0" err="1">
                <a:solidFill>
                  <a:srgbClr val="3333FF"/>
                </a:solidFill>
                <a:latin typeface="Times New Roman" pitchFamily="18" charset="0"/>
              </a:rPr>
              <a:t>Lớp</a:t>
            </a:r>
            <a:r>
              <a:rPr lang="en-US" altLang="en-US" sz="3600" b="1" i="1" dirty="0">
                <a:solidFill>
                  <a:srgbClr val="3333FF"/>
                </a:solidFill>
                <a:latin typeface="Times New Roman" pitchFamily="18" charset="0"/>
              </a:rPr>
              <a:t>:  3A2</a:t>
            </a:r>
          </a:p>
        </p:txBody>
      </p:sp>
    </p:spTree>
    <p:extLst>
      <p:ext uri="{BB962C8B-B14F-4D97-AF65-F5344CB8AC3E}">
        <p14:creationId xmlns:p14="http://schemas.microsoft.com/office/powerpoint/2010/main" val="24973943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5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79500" y="990600"/>
            <a:ext cx="9596297" cy="646331"/>
            <a:chOff x="1483968" y="146886"/>
            <a:chExt cx="8733709" cy="1083059"/>
          </a:xfrm>
        </p:grpSpPr>
        <p:sp>
          <p:nvSpPr>
            <p:cNvPr id="10" name="Rectangle 9"/>
            <p:cNvSpPr/>
            <p:nvPr/>
          </p:nvSpPr>
          <p:spPr>
            <a:xfrm>
              <a:off x="1483968" y="146886"/>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01754" y="1168395"/>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88153" y="1752600"/>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Học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sinh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dựa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 </a:t>
            </a:r>
            <a:r>
              <a:rPr lang="en-US" sz="3600" b="1" i="1" dirty="0" err="1">
                <a:solidFill>
                  <a:srgbClr val="0000CC"/>
                </a:solidFill>
                <a:latin typeface="Times New Roman" pitchFamily="18" charset="0"/>
                <a:cs typeface="Times New Roman" pitchFamily="18" charset="0"/>
              </a:rPr>
              <a:t>để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nội</a:t>
            </a:r>
            <a:r>
              <a:rPr lang="en-US" sz="3600" b="1" i="1" dirty="0">
                <a:solidFill>
                  <a:srgbClr val="0000CC"/>
                </a:solidFill>
                <a:latin typeface="Times New Roman" pitchFamily="18" charset="0"/>
                <a:cs typeface="Times New Roman" pitchFamily="18" charset="0"/>
              </a:rPr>
              <a:t> dung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1279553" y="2526804"/>
            <a:ext cx="14340004" cy="6617196"/>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Đoạn 1</a:t>
            </a:r>
            <a:r>
              <a:rPr lang="vi-VN" sz="4000" dirty="0">
                <a:solidFill>
                  <a:srgbClr val="0000FF"/>
                </a:solidFill>
                <a:latin typeface="Times New Roman" panose="02020603050405020304" pitchFamily="18" charset="0"/>
                <a:cs typeface="Times New Roman" panose="02020603050405020304" pitchFamily="18" charset="0"/>
              </a:rPr>
              <a:t>:</a:t>
            </a:r>
          </a:p>
          <a:p>
            <a:r>
              <a:rPr lang="vi-VN" sz="4000" dirty="0">
                <a:solidFill>
                  <a:srgbClr val="0000FF"/>
                </a:solidFill>
                <a:latin typeface="Times New Roman" panose="02020603050405020304" pitchFamily="18" charset="0"/>
                <a:cs typeface="Times New Roman" panose="02020603050405020304" pitchFamily="18" charset="0"/>
              </a:rPr>
              <a:t>Bác Nhân là người làm đồ chơi bằng bột màu. Bác rất yêu công việc của mình. Mỗi khi làm việc bác đều cảm thấy rất vui vẻ.</a:t>
            </a:r>
          </a:p>
          <a:p>
            <a:r>
              <a:rPr lang="vi-VN" sz="4000" b="1" u="sng" dirty="0">
                <a:solidFill>
                  <a:srgbClr val="0000FF"/>
                </a:solidFill>
                <a:latin typeface="Times New Roman" panose="02020603050405020304" pitchFamily="18" charset="0"/>
                <a:cs typeface="Times New Roman" panose="02020603050405020304" pitchFamily="18" charset="0"/>
              </a:rPr>
              <a:t>Đoạn 2</a:t>
            </a:r>
            <a:r>
              <a:rPr lang="vi-VN" sz="4000" dirty="0">
                <a:solidFill>
                  <a:srgbClr val="0000FF"/>
                </a:solidFill>
                <a:latin typeface="Times New Roman" panose="02020603050405020304" pitchFamily="18" charset="0"/>
                <a:cs typeface="Times New Roman" panose="02020603050405020304" pitchFamily="18" charset="0"/>
              </a:rPr>
              <a:t>:</a:t>
            </a:r>
          </a:p>
          <a:p>
            <a:r>
              <a:rPr lang="vi-VN" sz="4000" dirty="0">
                <a:solidFill>
                  <a:srgbClr val="0000FF"/>
                </a:solidFill>
                <a:latin typeface="Times New Roman" panose="02020603050405020304" pitchFamily="18" charset="0"/>
                <a:cs typeface="Times New Roman" panose="02020603050405020304" pitchFamily="18"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a:p>
            <a:br>
              <a:rPr lang="vi-VN" sz="3600" dirty="0"/>
            </a:br>
            <a:br>
              <a:rPr lang="vi-VN" sz="3600" dirty="0"/>
            </a:br>
            <a:br>
              <a:rPr lang="vi-VN" sz="3600" dirty="0"/>
            </a:b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arn(inVertic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arn(inVertical)">
                                      <p:cBhvr>
                                        <p:cTn id="20" dur="500"/>
                                        <p:tgtEl>
                                          <p:spTgt spid="20">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barn(inVertical)">
                                      <p:cBhvr>
                                        <p:cTn id="23"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5" y="149573"/>
            <a:ext cx="2332865"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grpSp>
        <p:nvGrpSpPr>
          <p:cNvPr id="5" name="Group 4"/>
          <p:cNvGrpSpPr/>
          <p:nvPr/>
        </p:nvGrpSpPr>
        <p:grpSpPr>
          <a:xfrm>
            <a:off x="1280319" y="510212"/>
            <a:ext cx="9596297" cy="646331"/>
            <a:chOff x="1370217" y="1284231"/>
            <a:chExt cx="8733709" cy="1083059"/>
          </a:xfrm>
        </p:grpSpPr>
        <p:sp>
          <p:nvSpPr>
            <p:cNvPr id="10" name="Rectangle 9"/>
            <p:cNvSpPr/>
            <p:nvPr/>
          </p:nvSpPr>
          <p:spPr>
            <a:xfrm>
              <a:off x="1370217" y="1284231"/>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439568" y="2344594"/>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746919" y="1002012"/>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Học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sinh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dựa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 </a:t>
            </a:r>
            <a:r>
              <a:rPr lang="en-US" sz="3600" b="1" i="1" dirty="0" err="1">
                <a:solidFill>
                  <a:srgbClr val="0000CC"/>
                </a:solidFill>
                <a:latin typeface="Times New Roman" pitchFamily="18" charset="0"/>
                <a:cs typeface="Times New Roman" pitchFamily="18" charset="0"/>
              </a:rPr>
              <a:t>để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nội</a:t>
            </a:r>
            <a:r>
              <a:rPr lang="en-US" sz="3600" b="1" i="1" dirty="0">
                <a:solidFill>
                  <a:srgbClr val="0000CC"/>
                </a:solidFill>
                <a:latin typeface="Times New Roman" pitchFamily="18" charset="0"/>
                <a:cs typeface="Times New Roman" pitchFamily="18" charset="0"/>
              </a:rPr>
              <a:t> dung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670719" y="1789330"/>
            <a:ext cx="15450344" cy="6001643"/>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Đoạn </a:t>
            </a:r>
            <a:r>
              <a:rPr lang="en-US" sz="4000" b="1" u="sng" dirty="0">
                <a:solidFill>
                  <a:srgbClr val="0000FF"/>
                </a:solidFill>
                <a:latin typeface="Times New Roman" panose="02020603050405020304" pitchFamily="18" charset="0"/>
                <a:cs typeface="Times New Roman" panose="02020603050405020304" pitchFamily="18" charset="0"/>
              </a:rPr>
              <a:t>3</a:t>
            </a:r>
            <a:r>
              <a:rPr lang="vi-VN" sz="4000" dirty="0">
                <a:solidFill>
                  <a:srgbClr val="0000FF"/>
                </a:solidFill>
                <a:latin typeface="Times New Roman" panose="02020603050405020304" pitchFamily="18" charset="0"/>
                <a:cs typeface="Times New Roman" panose="02020603050405020304" pitchFamily="18" charset="0"/>
              </a:rPr>
              <a:t>:</a:t>
            </a:r>
          </a:p>
          <a:p>
            <a:r>
              <a:rPr lang="vi-VN" sz="4000" dirty="0">
                <a:solidFill>
                  <a:srgbClr val="0000FF"/>
                </a:solidFill>
                <a:latin typeface="Times New Roman" panose="02020603050405020304" pitchFamily="18" charset="0"/>
                <a:cs typeface="Times New Roman" panose="02020603050405020304" pitchFamily="18"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br>
              <a:rPr lang="vi-VN" sz="4000" dirty="0">
                <a:solidFill>
                  <a:srgbClr val="0000FF"/>
                </a:solidFill>
                <a:latin typeface="Times New Roman" panose="02020603050405020304" pitchFamily="18" charset="0"/>
                <a:cs typeface="Times New Roman" panose="02020603050405020304" pitchFamily="18" charset="0"/>
              </a:rPr>
            </a:br>
            <a:br>
              <a:rPr lang="vi-VN" sz="3600" dirty="0"/>
            </a:br>
            <a:endParaRPr lang="en-US" sz="3600" b="1" dirty="0">
              <a:solidFill>
                <a:srgbClr val="0000CC"/>
              </a:solidFill>
              <a:latin typeface="Times New Roman" pitchFamily="18" charset="0"/>
              <a:cs typeface="Times New Roman" pitchFamily="18" charset="0"/>
            </a:endParaRPr>
          </a:p>
          <a:p>
            <a:br>
              <a:rPr lang="vi-VN" sz="3600" dirty="0"/>
            </a:br>
            <a:endParaRPr lang="en-US" sz="3600" b="1" dirty="0">
              <a:solidFill>
                <a:srgbClr val="0000CC"/>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82609CAC-27CE-1E8D-DC27-E3360A9031D7}"/>
              </a:ext>
            </a:extLst>
          </p:cNvPr>
          <p:cNvSpPr txBox="1"/>
          <p:nvPr/>
        </p:nvSpPr>
        <p:spPr>
          <a:xfrm>
            <a:off x="547305" y="5562600"/>
            <a:ext cx="15211013" cy="2554545"/>
          </a:xfrm>
          <a:prstGeom prst="rect">
            <a:avLst/>
          </a:prstGeom>
          <a:noFill/>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Đoạn </a:t>
            </a:r>
            <a:r>
              <a:rPr lang="en-US" sz="4000" b="1" u="sng" dirty="0">
                <a:solidFill>
                  <a:srgbClr val="0000FF"/>
                </a:solidFill>
                <a:latin typeface="Times New Roman" panose="02020603050405020304" pitchFamily="18" charset="0"/>
                <a:cs typeface="Times New Roman" panose="02020603050405020304" pitchFamily="18" charset="0"/>
              </a:rPr>
              <a:t>4</a:t>
            </a:r>
            <a:r>
              <a:rPr lang="vi-VN" sz="4000" dirty="0">
                <a:solidFill>
                  <a:srgbClr val="0000FF"/>
                </a:solidFill>
                <a:latin typeface="Times New Roman" panose="02020603050405020304" pitchFamily="18" charset="0"/>
                <a:cs typeface="Times New Roman" panose="02020603050405020304" pitchFamily="18" charset="0"/>
              </a:rPr>
              <a:t>:</a:t>
            </a:r>
          </a:p>
          <a:p>
            <a:r>
              <a:rPr lang="en-US" sz="4000" dirty="0" err="1">
                <a:solidFill>
                  <a:srgbClr val="0000FF"/>
                </a:solidFill>
                <a:latin typeface="Times New Roman" panose="02020603050405020304" pitchFamily="18" charset="0"/>
                <a:cs typeface="Times New Roman" panose="02020603050405020304" pitchFamily="18" charset="0"/>
              </a:rPr>
              <a:t>Buổi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hàng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cuối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cùng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thuận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lợi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đã</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hết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hàng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ngày</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hôm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Bác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cảm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thấy</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rất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vui</a:t>
            </a:r>
            <a:r>
              <a:rPr lang="en-US" sz="4000" dirty="0">
                <a:solidFill>
                  <a:srgbClr val="0000FF"/>
                </a:solidFill>
                <a:latin typeface="Times New Roman" panose="02020603050405020304" pitchFamily="18" charset="0"/>
                <a:cs typeface="Times New Roman" panose="02020603050405020304" pitchFamily="18" charset="0"/>
              </a:rPr>
              <a:t>.</a:t>
            </a:r>
            <a:br>
              <a:rPr lang="en-US" sz="4000" dirty="0">
                <a:solidFill>
                  <a:srgbClr val="0000FF"/>
                </a:solidFill>
                <a:latin typeface="Times New Roman" panose="02020603050405020304" pitchFamily="18" charset="0"/>
                <a:cs typeface="Times New Roman" panose="02020603050405020304" pitchFamily="18" charset="0"/>
              </a:rPr>
            </a:b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66149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wipe(down)">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circle(in)">
                                      <p:cBhvr>
                                        <p:cTn id="12" dur="2000"/>
                                        <p:tgtEl>
                                          <p:spTgt spid="2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wipe(down)">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82A2D-7BF6-A763-CCC6-A98B517D01FB}"/>
              </a:ext>
            </a:extLst>
          </p:cNvPr>
          <p:cNvSpPr txBox="1"/>
          <p:nvPr/>
        </p:nvSpPr>
        <p:spPr>
          <a:xfrm>
            <a:off x="1585119" y="2057400"/>
            <a:ext cx="12496800" cy="1015663"/>
          </a:xfrm>
          <a:prstGeom prst="rect">
            <a:avLst/>
          </a:prstGeom>
          <a:noFill/>
        </p:spPr>
        <p:txBody>
          <a:bodyPr wrap="square">
            <a:spAutoFit/>
          </a:bodyPr>
          <a:lstStyle/>
          <a:p>
            <a:r>
              <a:rPr lang="en-US" sz="6000" b="1" dirty="0" err="1">
                <a:solidFill>
                  <a:srgbClr val="0000FF"/>
                </a:solidFill>
                <a:latin typeface="Times New Roman" panose="02020603050405020304" pitchFamily="18" charset="0"/>
                <a:cs typeface="Times New Roman" panose="02020603050405020304" pitchFamily="18" charset="0"/>
              </a:rPr>
              <a:t>Kể</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lại</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từng</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đoạn</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của</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cậu</a:t>
            </a:r>
            <a:r>
              <a:rPr lang="en-US" sz="6000" b="1" dirty="0">
                <a:solidFill>
                  <a:srgbClr val="0000FF"/>
                </a:solidFill>
                <a:latin typeface="Times New Roman" panose="02020603050405020304" pitchFamily="18" charset="0"/>
                <a:cs typeface="Times New Roman" panose="02020603050405020304" pitchFamily="18" charset="0"/>
              </a:rPr>
              <a:t> </a:t>
            </a:r>
            <a:r>
              <a:rPr lang="en-US" sz="6000" b="1" dirty="0" err="1">
                <a:solidFill>
                  <a:srgbClr val="0000FF"/>
                </a:solidFill>
                <a:latin typeface="Times New Roman" panose="02020603050405020304" pitchFamily="18" charset="0"/>
                <a:cs typeface="Times New Roman" panose="02020603050405020304" pitchFamily="18" charset="0"/>
              </a:rPr>
              <a:t>chuyện</a:t>
            </a:r>
            <a:endParaRPr lang="vi-VN" sz="6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05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ngo-Turtles_3e3u3">
            <a:hlinkClick r:id="" action="ppaction://media"/>
            <a:extLst>
              <a:ext uri="{FF2B5EF4-FFF2-40B4-BE49-F238E27FC236}">
                <a16:creationId xmlns:a16="http://schemas.microsoft.com/office/drawing/2014/main" id="{E50DE86E-625F-A2D8-8CE9-5BD23E0F3B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7519" y="1066800"/>
            <a:ext cx="304800" cy="304800"/>
          </a:xfrm>
          <a:prstGeom prst="rect">
            <a:avLst/>
          </a:prstGeom>
        </p:spPr>
      </p:pic>
    </p:spTree>
    <p:extLst>
      <p:ext uri="{BB962C8B-B14F-4D97-AF65-F5344CB8AC3E}">
        <p14:creationId xmlns:p14="http://schemas.microsoft.com/office/powerpoint/2010/main" val="339429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5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Đọc: Người làm đồ chơi trang 141, 142 Tiếng Việt lớp 3 Tập 1 | Kết nối tri thức">
            <a:extLst>
              <a:ext uri="{FF2B5EF4-FFF2-40B4-BE49-F238E27FC236}">
                <a16:creationId xmlns:a16="http://schemas.microsoft.com/office/drawing/2014/main" id="{33596F22-5612-B49A-D4C3-5A75EAE165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671"/>
          <a:stretch/>
        </p:blipFill>
        <p:spPr bwMode="auto">
          <a:xfrm>
            <a:off x="670719" y="457200"/>
            <a:ext cx="15011400" cy="861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78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DFFA4D-B661-547B-2A10-7D85A036A767}"/>
              </a:ext>
            </a:extLst>
          </p:cNvPr>
          <p:cNvSpPr txBox="1"/>
          <p:nvPr/>
        </p:nvSpPr>
        <p:spPr>
          <a:xfrm>
            <a:off x="1204119" y="2362200"/>
            <a:ext cx="14249400" cy="1323439"/>
          </a:xfrm>
          <a:prstGeom prst="rect">
            <a:avLst/>
          </a:prstGeom>
          <a:noFill/>
        </p:spPr>
        <p:txBody>
          <a:bodyPr wrap="square">
            <a:spAutoFit/>
          </a:bodyPr>
          <a:lstStyle/>
          <a:p>
            <a:r>
              <a:rPr lang="en-US" sz="4000" b="1" dirty="0">
                <a:solidFill>
                  <a:srgbClr val="0000FF"/>
                </a:solidFill>
                <a:latin typeface="Times New Roman" panose="02020603050405020304" pitchFamily="18" charset="0"/>
                <a:cs typeface="Times New Roman" panose="02020603050405020304" pitchFamily="18" charset="0"/>
              </a:rPr>
              <a:t>Ở </a:t>
            </a:r>
            <a:r>
              <a:rPr lang="en-US" sz="4000" b="1" dirty="0" err="1">
                <a:solidFill>
                  <a:srgbClr val="0000FF"/>
                </a:solidFill>
                <a:latin typeface="Times New Roman" panose="02020603050405020304" pitchFamily="18" charset="0"/>
                <a:cs typeface="Times New Roman" panose="02020603050405020304" pitchFamily="18" charset="0"/>
              </a:rPr>
              <a:t>ngoài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phố</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nứa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cắm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đồ</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chỗ</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xúm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lại</a:t>
            </a:r>
            <a:r>
              <a:rPr lang="en-US" sz="4000" b="1" dirty="0">
                <a:solidFill>
                  <a:srgbClr val="0000FF"/>
                </a:solidFill>
                <a:latin typeface="Times New Roman" panose="02020603050405020304" pitchFamily="18" charset="0"/>
                <a:cs typeface="Times New Roman" panose="02020603050405020304" pitchFamily="18" charset="0"/>
              </a:rPr>
              <a:t>.</a:t>
            </a:r>
            <a:endParaRPr lang="en-US" sz="4000" dirty="0"/>
          </a:p>
        </p:txBody>
      </p:sp>
    </p:spTree>
    <p:extLst>
      <p:ext uri="{BB962C8B-B14F-4D97-AF65-F5344CB8AC3E}">
        <p14:creationId xmlns:p14="http://schemas.microsoft.com/office/powerpoint/2010/main" val="311970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5" y="149573"/>
            <a:ext cx="2332865"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Luyện</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Tìm</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hiểu</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bài</a:t>
              </a:r>
              <a:endParaRPr lang="en-US" sz="3800" b="1" dirty="0">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Bác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45" name="Rectangle 44"/>
          <p:cNvSpPr/>
          <p:nvPr/>
        </p:nvSpPr>
        <p:spPr>
          <a:xfrm>
            <a:off x="289719" y="3568431"/>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cắm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7052" y="3579674"/>
            <a:ext cx="10210801"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	Làm đồ chơi bằng bột màu.</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45383" y="4581435"/>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Chi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rất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a:t>
            </a:r>
          </a:p>
        </p:txBody>
      </p:sp>
      <p:sp>
        <p:nvSpPr>
          <p:cNvPr id="41" name="Rectangle 40"/>
          <p:cNvSpPr/>
          <p:nvPr/>
        </p:nvSpPr>
        <p:spPr>
          <a:xfrm>
            <a:off x="5545383" y="6137194"/>
            <a:ext cx="10210801" cy="1938992"/>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Ở ngoài phố, cái sào nứa cắm đồ chơi của bác dựng chỗ nào là chỗ ấy, các bạn nhỏ xúm lại</a:t>
            </a:r>
            <a:endParaRPr lang="en-US"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wipe(down)">
                                      <p:cBhvr>
                                        <p:cTn id="17" dur="500"/>
                                        <p:tgtEl>
                                          <p:spTgt spid="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barn(inVertical)">
                                      <p:cBhvr>
                                        <p:cTn id="27" dur="500"/>
                                        <p:tgtEl>
                                          <p:spTgt spid="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barn(inVertical)">
                                      <p:cBhvr>
                                        <p:cTn id="3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2332864"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muốn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quê</a:t>
            </a:r>
            <a:r>
              <a:rPr lang="en-US" sz="3600" b="1" dirty="0">
                <a:solidFill>
                  <a:srgbClr val="FF0000"/>
                </a:solidFill>
                <a:latin typeface="Times New Roman" pitchFamily="18" charset="0"/>
                <a:cs typeface="Times New Roman" pitchFamily="18" charset="0"/>
              </a:rPr>
              <a:t>?</a:t>
            </a:r>
          </a:p>
        </p:txBody>
      </p:sp>
      <p:sp>
        <p:nvSpPr>
          <p:cNvPr id="45" name="Rectangle 44"/>
          <p:cNvSpPr/>
          <p:nvPr/>
        </p:nvSpPr>
        <p:spPr>
          <a:xfrm>
            <a:off x="346281" y="3548896"/>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cắm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827554" y="3389602"/>
            <a:ext cx="10006965"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a. Vì bác phải về quê làm ruộng.</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564035" y="6044995"/>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b.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mua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bác</a:t>
            </a:r>
            <a:r>
              <a:rPr lang="en-US" sz="3600" b="1" dirty="0">
                <a:solidFill>
                  <a:srgbClr val="FF0000"/>
                </a:solidFill>
                <a:latin typeface="Times New Roman" pitchFamily="18" charset="0"/>
                <a:cs typeface="Times New Roman" pitchFamily="18" charset="0"/>
              </a:rPr>
              <a:t>.</a:t>
            </a:r>
          </a:p>
        </p:txBody>
      </p:sp>
      <p:sp>
        <p:nvSpPr>
          <p:cNvPr id="35" name="Rectangle 34"/>
          <p:cNvSpPr/>
          <p:nvPr/>
        </p:nvSpPr>
        <p:spPr>
          <a:xfrm>
            <a:off x="5827554" y="4186756"/>
            <a:ext cx="10006965"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b. Vì trẻ con ít mua đồ chơi của bác.</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5881052" y="4980057"/>
            <a:ext cx="10006965" cy="707886"/>
          </a:xfrm>
          <a:prstGeom prst="rect">
            <a:avLst/>
          </a:prstGeom>
        </p:spPr>
        <p:txBody>
          <a:bodyPr wrap="square">
            <a:spAutoFit/>
          </a:bodyPr>
          <a:lstStyle/>
          <a:p>
            <a:pPr algn="just"/>
            <a:r>
              <a:rPr lang="nl-NL" sz="4000" b="1" dirty="0">
                <a:solidFill>
                  <a:srgbClr val="0000CC"/>
                </a:solidFill>
                <a:latin typeface="Times New Roman" pitchFamily="18" charset="0"/>
                <a:cs typeface="Times New Roman" pitchFamily="18" charset="0"/>
              </a:rPr>
              <a:t>c. Vì bác không muốn làm đồ chơi nữa.</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158311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5" y="149573"/>
            <a:ext cx="2332865"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nhỏ</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a:t>
            </a:r>
          </a:p>
        </p:txBody>
      </p:sp>
      <p:sp>
        <p:nvSpPr>
          <p:cNvPr id="45" name="Rectangle 44"/>
          <p:cNvSpPr/>
          <p:nvPr/>
        </p:nvSpPr>
        <p:spPr>
          <a:xfrm>
            <a:off x="398784" y="3485593"/>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cắm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054407" y="4012145"/>
            <a:ext cx="10006965"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Đập con lợn đất, được một ít tiền. Sáng hôm sau, tôi chia nhỏ món tiền, nhờ mấy bạn trong lớp mua giúp đồ chơi của bác.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827554" y="6019753"/>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nhỏ</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38" name="Rectangle 37"/>
          <p:cNvSpPr/>
          <p:nvPr/>
        </p:nvSpPr>
        <p:spPr>
          <a:xfrm>
            <a:off x="5816848" y="6785943"/>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vui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vẻ</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phúc</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4245708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5" y="149573"/>
            <a:ext cx="2332865"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09258" y="3735736"/>
            <a:ext cx="5006181" cy="286232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a:solidFill>
                  <a:srgbClr val="0000FF"/>
                </a:solidFill>
                <a:latin typeface="Times New Roman" panose="02020603050405020304" pitchFamily="18" charset="0"/>
                <a:cs typeface="Times New Roman" panose="02020603050405020304" pitchFamily="18" charset="0"/>
              </a:rPr>
              <a:t>Ở </a:t>
            </a:r>
            <a:r>
              <a:rPr lang="en-US" sz="3600" b="1" dirty="0" err="1">
                <a:solidFill>
                  <a:srgbClr val="0000FF"/>
                </a:solidFill>
                <a:latin typeface="Times New Roman" panose="02020603050405020304" pitchFamily="18" charset="0"/>
                <a:cs typeface="Times New Roman" panose="02020603050405020304" pitchFamily="18" charset="0"/>
              </a:rPr>
              <a:t>ngoài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phố</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đồ</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chỗ</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ấy</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xúm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sp>
        <p:nvSpPr>
          <p:cNvPr id="35" name="Text Box 2"/>
          <p:cNvSpPr txBox="1">
            <a:spLocks noChangeArrowheads="1"/>
          </p:cNvSpPr>
          <p:nvPr/>
        </p:nvSpPr>
        <p:spPr bwMode="auto">
          <a:xfrm>
            <a:off x="8322898" y="2709562"/>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7" name="Group 36"/>
          <p:cNvGrpSpPr/>
          <p:nvPr/>
        </p:nvGrpSpPr>
        <p:grpSpPr>
          <a:xfrm>
            <a:off x="6004720" y="3563423"/>
            <a:ext cx="9525001" cy="5123377"/>
            <a:chOff x="6004720" y="3563423"/>
            <a:chExt cx="9525001" cy="4568427"/>
          </a:xfrm>
        </p:grpSpPr>
        <p:pic>
          <p:nvPicPr>
            <p:cNvPr id="39"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702916" y="4346198"/>
              <a:ext cx="8137525" cy="3785652"/>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Câu chuyện nói về tấm lòng đáng trân trọng nhất của một bạn nhỏ; tìm mọi cách để làm cho người mình yêu quý được vui vẻ và hạnh phúc. Ca ngợi bác Nhân một người yêu nghề, yêu trẻ. </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22307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5" y="149573"/>
            <a:ext cx="2332865"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grpSp>
        <p:nvGrpSpPr>
          <p:cNvPr id="5" name="Group 4"/>
          <p:cNvGrpSpPr/>
          <p:nvPr/>
        </p:nvGrpSpPr>
        <p:grpSpPr>
          <a:xfrm>
            <a:off x="1280319" y="264173"/>
            <a:ext cx="9596297" cy="650227"/>
            <a:chOff x="1578269" y="1017124"/>
            <a:chExt cx="8733709" cy="1089588"/>
          </a:xfrm>
        </p:grpSpPr>
        <p:sp>
          <p:nvSpPr>
            <p:cNvPr id="10" name="Rectangle 9"/>
            <p:cNvSpPr/>
            <p:nvPr/>
          </p:nvSpPr>
          <p:spPr>
            <a:xfrm>
              <a:off x="1578269" y="101712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106712"/>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127919" y="943752"/>
            <a:ext cx="13360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Dựa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những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 </a:t>
            </a:r>
            <a:r>
              <a:rPr lang="en-US" sz="3600" b="1" i="1" dirty="0" err="1">
                <a:solidFill>
                  <a:srgbClr val="0000CC"/>
                </a:solidFill>
                <a:latin typeface="Times New Roman" pitchFamily="18" charset="0"/>
                <a:cs typeface="Times New Roman" pitchFamily="18" charset="0"/>
              </a:rPr>
              <a:t>dưới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đây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trong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Nói và nghe: Kể chuyện Người làm đồ chơi trang 143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1619435"/>
            <a:ext cx="13868400" cy="737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9767</TotalTime>
  <Words>699</Words>
  <Application>Microsoft Office PowerPoint</Application>
  <PresentationFormat>Custom</PresentationFormat>
  <Paragraphs>48</Paragraphs>
  <Slides>12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Arial-Rounded</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ĐỨC QUYÊN VŨ</cp:lastModifiedBy>
  <cp:revision>1087</cp:revision>
  <dcterms:created xsi:type="dcterms:W3CDTF">2008-09-09T22:52:10Z</dcterms:created>
  <dcterms:modified xsi:type="dcterms:W3CDTF">2025-03-03T08:33:11Z</dcterms:modified>
</cp:coreProperties>
</file>