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88" r:id="rId5"/>
    <p:sldMasterId id="2147483700" r:id="rId6"/>
  </p:sldMasterIdLst>
  <p:notesMasterIdLst>
    <p:notesMasterId r:id="rId49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9" r:id="rId21"/>
    <p:sldId id="278" r:id="rId22"/>
    <p:sldId id="273" r:id="rId23"/>
    <p:sldId id="274" r:id="rId24"/>
    <p:sldId id="275" r:id="rId25"/>
    <p:sldId id="276" r:id="rId26"/>
    <p:sldId id="280" r:id="rId27"/>
    <p:sldId id="281" r:id="rId28"/>
    <p:sldId id="282" r:id="rId29"/>
    <p:sldId id="301" r:id="rId30"/>
    <p:sldId id="283" r:id="rId31"/>
    <p:sldId id="284" r:id="rId32"/>
    <p:sldId id="285" r:id="rId33"/>
    <p:sldId id="286" r:id="rId34"/>
    <p:sldId id="288" r:id="rId35"/>
    <p:sldId id="287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2" r:id="rId45"/>
    <p:sldId id="303" r:id="rId46"/>
    <p:sldId id="304" r:id="rId47"/>
    <p:sldId id="29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-73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2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26" Type="http://schemas.openxmlformats.org/officeDocument/2006/relationships/slide" Target="slide4.xml"/><Relationship Id="rId21" Type="http://schemas.openxmlformats.org/officeDocument/2006/relationships/image" Target="../media/image16.png"/><Relationship Id="rId34" Type="http://schemas.microsoft.com/office/2007/relationships/hdphoto" Target="../media/hdphoto14.wdp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image" Target="../media/image14.png"/><Relationship Id="rId25" Type="http://schemas.openxmlformats.org/officeDocument/2006/relationships/slide" Target="slide7.xml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24" Type="http://schemas.openxmlformats.org/officeDocument/2006/relationships/slide" Target="slide5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slide" Target="slide3.xml"/><Relationship Id="rId28" Type="http://schemas.openxmlformats.org/officeDocument/2006/relationships/image" Target="../media/image18.GIF"/><Relationship Id="rId36" Type="http://schemas.openxmlformats.org/officeDocument/2006/relationships/image" Target="../media/image23.png"/><Relationship Id="rId10" Type="http://schemas.microsoft.com/office/2007/relationships/hdphoto" Target="../media/hdphoto5.wdp"/><Relationship Id="rId19" Type="http://schemas.openxmlformats.org/officeDocument/2006/relationships/image" Target="../media/image15.png"/><Relationship Id="rId31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7.png"/><Relationship Id="rId30" Type="http://schemas.microsoft.com/office/2007/relationships/hdphoto" Target="../media/hdphoto12.wdp"/><Relationship Id="rId35" Type="http://schemas.openxmlformats.org/officeDocument/2006/relationships/image" Target="../media/image22.png"/><Relationship Id="rId8" Type="http://schemas.microsoft.com/office/2007/relationships/hdphoto" Target="../media/hdphoto4.wdp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GIF"/><Relationship Id="rId18" Type="http://schemas.openxmlformats.org/officeDocument/2006/relationships/slide" Target="slide34.xml"/><Relationship Id="rId3" Type="http://schemas.openxmlformats.org/officeDocument/2006/relationships/audio" Target="../media/audio4.wav"/><Relationship Id="rId21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61.GIF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6" Type="http://schemas.openxmlformats.org/officeDocument/2006/relationships/slide" Target="slide33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10" Type="http://schemas.openxmlformats.org/officeDocument/2006/relationships/image" Target="../media/image59.GIF"/><Relationship Id="rId19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slide" Target="slid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Ôn và khởi động nhé lớp 2...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45" y="13874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700" dirty="0">
                <a:latin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pic>
        <p:nvPicPr>
          <p:cNvPr id="3" name="Picture 2" descr="Cap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20" y="1282065"/>
            <a:ext cx="8364855" cy="422021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93370" y="1269365"/>
            <a:ext cx="3914775" cy="1399540"/>
          </a:xfrm>
          <a:prstGeom prst="cloudCallout">
            <a:avLst>
              <a:gd name="adj1" fmla="val 37527"/>
              <a:gd name="adj2" fmla="val 74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2750820" y="535209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416550" y="1066165"/>
            <a:ext cx="4239260" cy="2007870"/>
          </a:xfrm>
          <a:prstGeom prst="cloudCallout">
            <a:avLst>
              <a:gd name="adj1" fmla="val -20251"/>
              <a:gd name="adj2" fmla="val 81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DCF319-69BA-4AB7-A1A9-42B631310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/>
      <p:bldP spid="6" grpId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10" name="Cloud 9"/>
          <p:cNvSpPr/>
          <p:nvPr/>
        </p:nvSpPr>
        <p:spPr>
          <a:xfrm>
            <a:off x="8953508" y="213229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18588" y="232092"/>
            <a:ext cx="4300220" cy="5924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92325" y="846455"/>
            <a:ext cx="959485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92325" y="6452235"/>
            <a:ext cx="108712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85155" y="5693410"/>
            <a:ext cx="108712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4940" y="5267960"/>
            <a:ext cx="12109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79767" y="483115"/>
            <a:ext cx="223520" cy="38931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3251142" y="94349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176674" y="134591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33227" y="17689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376295" y="258953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27388" y="304649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7143" y="349524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27751" y="39477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20732" y="466869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62267" y="517429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02915" y="56108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81462" y="602011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219950" y="436054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982257" y="485394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101233" y="522287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400627" y="570123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06718" y="444119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45775" y="47853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916805" y="524478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645774" y="569563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1"/>
          <p:cNvSpPr txBox="1"/>
          <p:nvPr/>
        </p:nvSpPr>
        <p:spPr>
          <a:xfrm>
            <a:off x="8027816" y="228918"/>
            <a:ext cx="4178300" cy="5847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câu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2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350" y="3253105"/>
            <a:ext cx="9826625" cy="452628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997" y="351155"/>
            <a:ext cx="3766049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 nghĩa của từ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30982" y="148590"/>
            <a:ext cx="6679738" cy="300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" y="-214405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 diều no gió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 trời réo vang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diều xanh lúa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 cong tre làng</a:t>
            </a:r>
          </a:p>
          <a:p>
            <a:pPr algn="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(Trần Đăng Khoa)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7225" y="274955"/>
            <a:ext cx="4507010" cy="5822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đoạn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0" y="-104960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5" y="2140400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0" y="4289240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50" y="3934275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55" y="3934275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71120" y="504190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93980" y="2684780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93980" y="477456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3380740" y="444944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7123430" y="454342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17" grpId="0" bldLvl="0" animBg="1"/>
      <p:bldP spid="3" grpId="0" bldLvl="0" animBg="1"/>
      <p:bldP spid="10" grpId="0" bldLvl="0" animBg="1"/>
      <p:bldP spid="15" grpId="0" bldLvl="0" animBg="1"/>
      <p:bldP spid="16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3700" y="264411"/>
            <a:ext cx="4229100" cy="5847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sinh đọc toàn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6035" y="2012315"/>
            <a:ext cx="9740900" cy="157416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87780" y="3737610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Chiếc thuyền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09010" y="3798570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78475" y="3737610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0" y="3798570"/>
            <a:ext cx="1572260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42120" y="3798570"/>
            <a:ext cx="1572260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qua/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7055" y="4067810"/>
            <a:ext cx="648970" cy="476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79" y="21302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9807" y="3455829"/>
            <a:ext cx="542554" cy="476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66725" y="1691005"/>
            <a:ext cx="10963910" cy="43002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VD: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5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22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khổ thơ em thích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Cánh diều no gió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Nhạc trời réo vang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Tiếng diều xanh lúa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Uốn cong tre làng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28654" y="1160780"/>
            <a:ext cx="5174672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……………..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EB0213-9382-4439-8ED9-36DA21EDA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5953944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" y="274955"/>
            <a:ext cx="11986895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495" y="2226310"/>
            <a:ext cx="8122920" cy="158369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949190" y="2004695"/>
            <a:ext cx="2637155" cy="18053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6" grpId="0" bldLvl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" y="66008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455" y="246253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4854E210-A72A-E695-27D0-A67DE6EDDA30}"/>
              </a:ext>
            </a:extLst>
          </p:cNvPr>
          <p:cNvSpPr txBox="1"/>
          <p:nvPr/>
        </p:nvSpPr>
        <p:spPr>
          <a:xfrm>
            <a:off x="554298" y="205740"/>
            <a:ext cx="11548213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củng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cố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4E097281-E180-C6A2-277B-A75C7294A877}"/>
              </a:ext>
            </a:extLst>
          </p:cNvPr>
          <p:cNvSpPr txBox="1"/>
          <p:nvPr/>
        </p:nvSpPr>
        <p:spPr>
          <a:xfrm>
            <a:off x="434235" y="747409"/>
            <a:ext cx="11548213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1.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	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xmlns="" id="{D7FB38FF-6914-35DD-EBC7-F4FF07F4702F}"/>
              </a:ext>
            </a:extLst>
          </p:cNvPr>
          <p:cNvSpPr txBox="1"/>
          <p:nvPr/>
        </p:nvSpPr>
        <p:spPr>
          <a:xfrm>
            <a:off x="434234" y="1479174"/>
            <a:ext cx="11548213" cy="4955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2.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-Rounded" panose="020B0500000000000000" pitchFamily="34" charset="0"/>
              <a:sym typeface="+mn-ea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u="sng" dirty="0" err="1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lang="en-US" sz="3200" b="1" u="sng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1.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“ai”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“ay”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u="sng" dirty="0" err="1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lang="en-US" sz="3200" b="1" u="sng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2.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		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gập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...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cheo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leo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u="sng" dirty="0" err="1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lang="en-US" sz="3200" b="1" u="sng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3.</a:t>
            </a:r>
            <a:r>
              <a:rPr lang="en-US" sz="3200" b="1" dirty="0">
                <a:solidFill>
                  <a:sysClr val="windowText" lastClr="000000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“Ai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?”: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		Vân Anh ...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cs typeface="Arial-Rounded" panose="020B0500000000000000" pitchFamily="34" charset="0"/>
                <a:sym typeface="+mn-ea"/>
              </a:rPr>
              <a:t> 2A.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72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1409A5-5C24-4603-AE7E-8FD5463AC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E5C1A3-2BC4-4DBF-8F56-A0FEBC69C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9510" y="-635"/>
            <a:ext cx="7533640" cy="6329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4A1CE6-15B9-4EBC-AE44-9ACA3C75F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spd="slow" advClick="0" advTm="371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 quê xanh bóng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803796-2D5E-437E-8EB6-8311D9668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0CBE81-4F19-4AD9-A3E6-B3ED07703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 trắng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 trắng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 nâu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Voi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Nhím nâu kết bạn, nhím nâu kết bạn với ai?</a:t>
            </a:r>
            <a:endParaRPr lang="en-US" sz="2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54527D-1D7A-4C10-BF32-508A5AC4B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301" y="0"/>
            <a:ext cx="12077699" cy="349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1" y="3429000"/>
            <a:ext cx="12213770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1-2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325" y="1450340"/>
            <a:ext cx="7377430" cy="47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5080" y="2141220"/>
            <a:ext cx="8952230" cy="161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1DE4B2F9-A209-7826-6F88-EAE1F4B726BA}"/>
              </a:ext>
            </a:extLst>
          </p:cNvPr>
          <p:cNvSpPr txBox="1"/>
          <p:nvPr/>
        </p:nvSpPr>
        <p:spPr>
          <a:xfrm>
            <a:off x="554298" y="205740"/>
            <a:ext cx="11548213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Vở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tập</a:t>
            </a:r>
            <a:endParaRPr lang="zh-CN" altLang="en-US" sz="3200" b="1" dirty="0">
              <a:solidFill>
                <a:prstClr val="black"/>
              </a:solidFill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F7926CCD-BE6C-C630-399A-1DB79BCB4C17}"/>
              </a:ext>
            </a:extLst>
          </p:cNvPr>
          <p:cNvSpPr txBox="1"/>
          <p:nvPr/>
        </p:nvSpPr>
        <p:spPr>
          <a:xfrm>
            <a:off x="554298" y="790548"/>
            <a:ext cx="11548213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4. ...</a:t>
            </a:r>
          </a:p>
          <a:p>
            <a:pPr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	Ban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đêm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trên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bầu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trời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đầy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lấp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lánh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	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rất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thả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diều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  <a:endParaRPr lang="zh-CN" altLang="en-US" sz="3200" b="1" dirty="0">
              <a:solidFill>
                <a:prstClr val="black"/>
              </a:solidFill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DA5C2BEF-CC1E-9997-1533-CBB2DC348B47}"/>
              </a:ext>
            </a:extLst>
          </p:cNvPr>
          <p:cNvSpPr txBox="1"/>
          <p:nvPr/>
        </p:nvSpPr>
        <p:spPr>
          <a:xfrm>
            <a:off x="554297" y="2644153"/>
            <a:ext cx="11548213" cy="304702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algn="just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5.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1-2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nhân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vật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Chúng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mình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là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  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thích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nhất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chim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sơn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ca.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Sơn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ca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cho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nghe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bao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nhiêu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lạ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nơi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mình</a:t>
            </a:r>
            <a:r>
              <a:rPr lang="en-US" altLang="zh-CN" sz="3200" b="1" dirty="0">
                <a:solidFill>
                  <a:srgbClr val="FF0000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bay qua.</a:t>
            </a:r>
          </a:p>
          <a:p>
            <a:pPr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	</a:t>
            </a:r>
          </a:p>
          <a:p>
            <a:pPr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	</a:t>
            </a:r>
            <a:endParaRPr lang="zh-CN" altLang="en-US" sz="3200" b="1" dirty="0">
              <a:solidFill>
                <a:prstClr val="black"/>
              </a:solidFill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chỉ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 lành, nhút nhát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mẽ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dạn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51639" y="1310963"/>
            <a:ext cx="6324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cách của nhím nâu như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509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4854E210-A72A-E695-27D0-A67DE6EDDA30}"/>
              </a:ext>
            </a:extLst>
          </p:cNvPr>
          <p:cNvSpPr txBox="1"/>
          <p:nvPr/>
        </p:nvSpPr>
        <p:spPr>
          <a:xfrm>
            <a:off x="554298" y="205740"/>
            <a:ext cx="11548213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củng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cố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4E097281-E180-C6A2-277B-A75C7294A877}"/>
              </a:ext>
            </a:extLst>
          </p:cNvPr>
          <p:cNvSpPr txBox="1"/>
          <p:nvPr/>
        </p:nvSpPr>
        <p:spPr>
          <a:xfrm>
            <a:off x="434235" y="747409"/>
            <a:ext cx="11548213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1.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kể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chuyện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: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Chúng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mình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là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	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xmlns="" id="{D7FB38FF-6914-35DD-EBC7-F4FF07F4702F}"/>
              </a:ext>
            </a:extLst>
          </p:cNvPr>
          <p:cNvSpPr txBox="1"/>
          <p:nvPr/>
        </p:nvSpPr>
        <p:spPr>
          <a:xfrm>
            <a:off x="434234" y="1479174"/>
            <a:ext cx="11548213" cy="483212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2.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viết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Rounded" panose="020B0500000000000000" pitchFamily="34" charset="0"/>
                <a:sym typeface="+mn-ea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 2 ô ly" panose="020B0603050302020204" pitchFamily="34" charset="0"/>
                <a:cs typeface="Arial-Rounded" panose="020B0500000000000000" pitchFamily="34" charset="0"/>
                <a:sym typeface="+mn-ea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 2 ô ly" panose="020B0603050302020204" pitchFamily="34" charset="0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HP001 4 hang 1 ô ly" panose="020B0603050302020204" pitchFamily="34" charset="0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Long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lanh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đáy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 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Arial-Rounded" panose="020B0500000000000000" pitchFamily="34" charset="0"/>
                <a:sym typeface="+mn-ea"/>
              </a:rPr>
              <a:t>trời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67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xmlns="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xmlns="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xmlns="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xmlns="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 vàng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Vồn vã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 ơ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 nở, nhiệt tình khi trò chuyện với người khác là nghĩa của từ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 tìm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 ngụ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sôi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 nấp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sống tạm ở một nơi nào đó là nghĩa của từ nào?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áy bay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 diều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 mây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Muôn màu muôn sắc máy bay,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Buộc dây cho chắc thả ngay lên trời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đồ chơi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tháng11 </a:t>
            </a:r>
            <a:r>
              <a:rPr lang="en-US" sz="32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2024</a:t>
            </a:r>
            <a:endParaRPr lang="en-US" sz="32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6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 Diều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95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500BD5F-7E71-4A98-BD3A-0DB3AB51E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C2004E-CFD5-4C2D-8632-6DB6FB22E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1275</Words>
  <Application>Microsoft Office PowerPoint</Application>
  <PresentationFormat>Custom</PresentationFormat>
  <Paragraphs>257</Paragraphs>
  <Slides>42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1_Office Theme</vt:lpstr>
      <vt:lpstr>2_Office Theme</vt:lpstr>
      <vt:lpstr>2_Office 主题​​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bạn trong tranh đang chơi trò chơi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2 câu thơ “Sao trời trôi qua/Thuyền thành trăng vàng” tả cánh diều vào lúc nào?</vt:lpstr>
      <vt:lpstr>3. Khổ thơ cuối muốn nói điều gì?</vt:lpstr>
      <vt:lpstr>3. Em thích nhất khổ thơ nào trong bài? Vì sao?</vt:lpstr>
      <vt:lpstr>PowerPoint Presentation</vt:lpstr>
      <vt:lpstr>1. Từ ngữ được dùng để nói về âm thanh của sáo diều: </vt:lpstr>
      <vt:lpstr>2. Dựa vào khổ thơ thứ tư, nói một câu tả cánh diều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PC</cp:lastModifiedBy>
  <cp:revision>62</cp:revision>
  <dcterms:created xsi:type="dcterms:W3CDTF">2021-05-27T05:02:00Z</dcterms:created>
  <dcterms:modified xsi:type="dcterms:W3CDTF">2024-11-25T02:33:10Z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