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7" r:id="rId4"/>
    <p:sldId id="269" r:id="rId5"/>
    <p:sldId id="393" r:id="rId6"/>
    <p:sldId id="379" r:id="rId7"/>
    <p:sldId id="394" r:id="rId8"/>
    <p:sldId id="396" r:id="rId9"/>
    <p:sldId id="398" r:id="rId10"/>
    <p:sldId id="397" r:id="rId11"/>
    <p:sldId id="395" r:id="rId12"/>
    <p:sldId id="399" r:id="rId13"/>
    <p:sldId id="294" r:id="rId14"/>
    <p:sldId id="400" r:id="rId15"/>
    <p:sldId id="386" r:id="rId16"/>
    <p:sldId id="296" r:id="rId17"/>
    <p:sldId id="298" r:id="rId18"/>
    <p:sldId id="299"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7" d="100"/>
          <a:sy n="47" d="100"/>
        </p:scale>
        <p:origin x="25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4253-638F-3193-6E16-86B05070BE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9A8E8-1206-0190-F358-331751524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E886D-E853-91F2-5437-1E04A08B035E}"/>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8053C13E-AC04-1492-BFDC-22E70FE76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A0C3D-9792-F5A9-E8E1-E247A306F59F}"/>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158509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177B-98B5-FDB1-AA9D-BACFEA57A5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AC2F88-4E0F-6247-7802-A0240C9434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28C-E9D9-7C0E-2325-20CE910B3F07}"/>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43994044-1D0B-38D2-A03A-72EFAE6C3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9F1ED-87E0-2AD3-6257-E15C165B1921}"/>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387840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F0E39-250B-9B74-76B4-05A281FCA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60202-CD52-673B-BB02-4041DE0B1F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C912B-F127-5CA1-33E0-6F61E89F88B1}"/>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0D4BE0E7-6F81-8485-F5E6-E2035506C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A01BF-22D3-5AA5-6D6D-4B99A713B472}"/>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367445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967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305405"/>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9F90-B835-063F-1DFA-73D5ECA2E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10842-5580-271A-4060-806E406DCC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97268-94EC-44F1-84D8-341500D2C9DB}"/>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CBCAB43F-7B45-E73B-CB1C-90CA18612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738EA-3B99-A454-A6AC-712980159EF0}"/>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365313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1A21-A4FA-86F5-2F20-1FB5C5B26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C0BBC-DAED-BE67-D99C-153E2ADB7F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7E46F-226E-6E92-7102-28F01D93E619}"/>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30FEC3CE-F76D-2334-37D0-A6287094D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65532-1FC4-4603-4B4E-6A4A11E442B6}"/>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3788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A22C-49EF-C43F-ECE4-AA1A77E80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8169A-8CA3-E792-8944-5C8287A9B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C3E56-C2F2-FD20-F54C-57F757BE7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CE52DA-E3D3-B579-489F-7A8EAA0F0925}"/>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6" name="Footer Placeholder 5">
            <a:extLst>
              <a:ext uri="{FF2B5EF4-FFF2-40B4-BE49-F238E27FC236}">
                <a16:creationId xmlns:a16="http://schemas.microsoft.com/office/drawing/2014/main" id="{3F968028-8131-D7AF-8CFF-9DC46C8FB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06376C-F8A4-074E-0079-87FCF9FF47BC}"/>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153475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D445-DF87-742A-A62D-82E05E606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26C923-C152-6229-1C12-45C23E081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06AF5-3B36-BED3-E686-BAF4EF0002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E86EE-F725-EC16-4CA9-8BD7D0382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434F53-13BC-13CD-2F4E-E612FFFE51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AB2C7-94F8-D898-E574-7C89D19C31A7}"/>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8" name="Footer Placeholder 7">
            <a:extLst>
              <a:ext uri="{FF2B5EF4-FFF2-40B4-BE49-F238E27FC236}">
                <a16:creationId xmlns:a16="http://schemas.microsoft.com/office/drawing/2014/main" id="{297A361C-24B3-C448-67A9-30EFFBFC02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43DA07-622F-7629-9293-3CD9913FCDB2}"/>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202783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AEF7-A5D8-9130-0324-23CD1759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E17ECF-5DA7-362D-59A0-0855EEA9AF6A}"/>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4" name="Footer Placeholder 3">
            <a:extLst>
              <a:ext uri="{FF2B5EF4-FFF2-40B4-BE49-F238E27FC236}">
                <a16:creationId xmlns:a16="http://schemas.microsoft.com/office/drawing/2014/main" id="{63F1B908-CA83-9AE7-B259-EC1261098E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754F2-2DE5-368E-F41D-182CCCBAB9E5}"/>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137076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E0354-792A-771A-EC06-F8FDE9209DDE}"/>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3" name="Footer Placeholder 2">
            <a:extLst>
              <a:ext uri="{FF2B5EF4-FFF2-40B4-BE49-F238E27FC236}">
                <a16:creationId xmlns:a16="http://schemas.microsoft.com/office/drawing/2014/main" id="{FEEFC2FC-47CF-5D52-1EFD-5258045CB7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6CD0F3-F189-2906-26E8-ECAE470DA352}"/>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190308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0426-A4D1-7B43-6395-EEBA0DF7F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14E3D-6FC9-D785-78A6-0235CDD80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2554B-7A64-9718-8B2A-0280C23CC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D043C-F332-B50A-BCF3-E354C2064C8A}"/>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6" name="Footer Placeholder 5">
            <a:extLst>
              <a:ext uri="{FF2B5EF4-FFF2-40B4-BE49-F238E27FC236}">
                <a16:creationId xmlns:a16="http://schemas.microsoft.com/office/drawing/2014/main" id="{FBD3A418-C690-C87C-0989-C8CDDBAAF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7E044-458A-E8D6-0C5E-B912B8576D71}"/>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274051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9411-6D40-9F0E-47F9-B3C03C074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56B360-D480-C91B-B50F-06882A290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AB435-905A-646C-10EE-BEB869CF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36E1B-0ACC-B292-8D6B-643C8751EE66}"/>
              </a:ext>
            </a:extLst>
          </p:cNvPr>
          <p:cNvSpPr>
            <a:spLocks noGrp="1"/>
          </p:cNvSpPr>
          <p:nvPr>
            <p:ph type="dt" sz="half" idx="10"/>
          </p:nvPr>
        </p:nvSpPr>
        <p:spPr/>
        <p:txBody>
          <a:bodyPr/>
          <a:lstStyle/>
          <a:p>
            <a:fld id="{33620BA5-BBC0-4658-914F-79681CE7CCD6}" type="datetimeFigureOut">
              <a:rPr lang="en-US" smtClean="0"/>
              <a:t>15/12/2024</a:t>
            </a:fld>
            <a:endParaRPr lang="en-US"/>
          </a:p>
        </p:txBody>
      </p:sp>
      <p:sp>
        <p:nvSpPr>
          <p:cNvPr id="6" name="Footer Placeholder 5">
            <a:extLst>
              <a:ext uri="{FF2B5EF4-FFF2-40B4-BE49-F238E27FC236}">
                <a16:creationId xmlns:a16="http://schemas.microsoft.com/office/drawing/2014/main" id="{EB839D0B-58ED-3557-69F5-FA5009378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3A78B-5701-258E-E87A-A889EA9ACB26}"/>
              </a:ext>
            </a:extLst>
          </p:cNvPr>
          <p:cNvSpPr>
            <a:spLocks noGrp="1"/>
          </p:cNvSpPr>
          <p:nvPr>
            <p:ph type="sldNum" sz="quarter" idx="12"/>
          </p:nvPr>
        </p:nvSpPr>
        <p:spPr/>
        <p:txBody>
          <a:bodyPr/>
          <a:lstStyle/>
          <a:p>
            <a:fld id="{868136CA-4130-4917-97E3-2ACC3C97EF59}" type="slidenum">
              <a:rPr lang="en-US" smtClean="0"/>
              <a:t>‹#›</a:t>
            </a:fld>
            <a:endParaRPr lang="en-US"/>
          </a:p>
        </p:txBody>
      </p:sp>
    </p:spTree>
    <p:extLst>
      <p:ext uri="{BB962C8B-B14F-4D97-AF65-F5344CB8AC3E}">
        <p14:creationId xmlns:p14="http://schemas.microsoft.com/office/powerpoint/2010/main" val="11359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2BAC1F-5D70-218E-7871-44CA7C646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D7F88-2D79-B01D-E3DD-D7308449E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BDEA7-F430-B2C4-1ABF-9A2599A83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20BA5-BBC0-4658-914F-79681CE7CCD6}" type="datetimeFigureOut">
              <a:rPr lang="en-US" smtClean="0"/>
              <a:t>15/12/2024</a:t>
            </a:fld>
            <a:endParaRPr lang="en-US"/>
          </a:p>
        </p:txBody>
      </p:sp>
      <p:sp>
        <p:nvSpPr>
          <p:cNvPr id="5" name="Footer Placeholder 4">
            <a:extLst>
              <a:ext uri="{FF2B5EF4-FFF2-40B4-BE49-F238E27FC236}">
                <a16:creationId xmlns:a16="http://schemas.microsoft.com/office/drawing/2014/main" id="{0526A472-57D1-085F-1640-3F6031CC5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F9541-A078-A9D5-5041-27A0D4ED8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136CA-4130-4917-97E3-2ACC3C97EF59}" type="slidenum">
              <a:rPr lang="en-US" smtClean="0"/>
              <a:t>‹#›</a:t>
            </a:fld>
            <a:endParaRPr lang="en-US"/>
          </a:p>
        </p:txBody>
      </p:sp>
    </p:spTree>
    <p:extLst>
      <p:ext uri="{BB962C8B-B14F-4D97-AF65-F5344CB8AC3E}">
        <p14:creationId xmlns:p14="http://schemas.microsoft.com/office/powerpoint/2010/main" val="1810595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32608" cy="6858000"/>
          </a:xfrm>
          <a:prstGeom prst="rect">
            <a:avLst/>
          </a:prstGeom>
        </p:spPr>
      </p:pic>
      <p:sp>
        <p:nvSpPr>
          <p:cNvPr id="4" name="Rectangle 3">
            <a:extLst>
              <a:ext uri="{FF2B5EF4-FFF2-40B4-BE49-F238E27FC236}">
                <a16:creationId xmlns:a16="http://schemas.microsoft.com/office/drawing/2014/main" id="{328C3E5E-23DE-2592-D57F-E2DEBA4EF0E6}"/>
              </a:ext>
            </a:extLst>
          </p:cNvPr>
          <p:cNvSpPr/>
          <p:nvPr/>
        </p:nvSpPr>
        <p:spPr>
          <a:xfrm>
            <a:off x="6356839" y="3232118"/>
            <a:ext cx="5207088" cy="1508105"/>
          </a:xfrm>
          <a:prstGeom prst="rect">
            <a:avLst/>
          </a:prstGeom>
        </p:spPr>
        <p:txBody>
          <a:bodyPr wrap="square">
            <a:spAutoFit/>
          </a:bodyPr>
          <a:lstStyle/>
          <a:p>
            <a:pPr algn="ctr"/>
            <a:r>
              <a:rPr lang="en-US" sz="4400" b="1" dirty="0">
                <a:solidFill>
                  <a:srgbClr val="FF0000"/>
                </a:solidFill>
                <a:ea typeface="Times New Roman" panose="02020603050405020304" pitchFamily="18" charset="0"/>
                <a:cs typeface="Arial" panose="020B0604020202020204" pitchFamily="34" charset="0"/>
              </a:rPr>
              <a:t>UNIT 4: DISASTERS</a:t>
            </a:r>
          </a:p>
          <a:p>
            <a:pPr algn="ctr"/>
            <a:r>
              <a:rPr lang="en-US" sz="2400" b="1" dirty="0">
                <a:solidFill>
                  <a:srgbClr val="00B050"/>
                </a:solidFill>
                <a:effectLst/>
                <a:ea typeface="Calibri" panose="020F0502020204030204" pitchFamily="34" charset="0"/>
              </a:rPr>
              <a:t>Lesson 3.2 – </a:t>
            </a:r>
            <a:r>
              <a:rPr lang="en-US" sz="2400" b="1" dirty="0">
                <a:solidFill>
                  <a:srgbClr val="00B050"/>
                </a:solidFill>
                <a:effectLst/>
              </a:rPr>
              <a:t>Speaking &amp; </a:t>
            </a:r>
            <a:r>
              <a:rPr lang="en-US" sz="2400" b="1" dirty="0">
                <a:solidFill>
                  <a:srgbClr val="00B050"/>
                </a:solidFill>
              </a:rPr>
              <a:t>Writing</a:t>
            </a:r>
            <a:endParaRPr lang="en-US" sz="2400" b="1" dirty="0">
              <a:solidFill>
                <a:srgbClr val="00B050"/>
              </a:solidFill>
              <a:effectLst/>
            </a:endParaRPr>
          </a:p>
          <a:p>
            <a:pPr algn="ctr"/>
            <a:r>
              <a:rPr lang="en-US" sz="2400" dirty="0">
                <a:effectLst/>
              </a:rPr>
              <a:t>page </a:t>
            </a:r>
            <a:r>
              <a:rPr lang="en-US" sz="2400" dirty="0"/>
              <a:t>43</a:t>
            </a:r>
            <a:endParaRPr lang="en-US" sz="2400" b="1" dirty="0">
              <a:solidFill>
                <a:srgbClr val="002060"/>
              </a:solidFill>
            </a:endParaRPr>
          </a:p>
        </p:txBody>
      </p:sp>
    </p:spTree>
    <p:extLst>
      <p:ext uri="{BB962C8B-B14F-4D97-AF65-F5344CB8AC3E}">
        <p14:creationId xmlns:p14="http://schemas.microsoft.com/office/powerpoint/2010/main" val="177268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31BE6-6219-37D6-16F6-43CE88C150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 r="2154"/>
          <a:stretch/>
        </p:blipFill>
        <p:spPr>
          <a:xfrm>
            <a:off x="843553" y="595116"/>
            <a:ext cx="8033838" cy="5667768"/>
          </a:xfrm>
          <a:prstGeom prst="rect">
            <a:avLst/>
          </a:prstGeom>
        </p:spPr>
      </p:pic>
      <p:sp>
        <p:nvSpPr>
          <p:cNvPr id="6" name="TextBox 5">
            <a:extLst>
              <a:ext uri="{FF2B5EF4-FFF2-40B4-BE49-F238E27FC236}">
                <a16:creationId xmlns:a16="http://schemas.microsoft.com/office/drawing/2014/main" id="{0B148D79-E333-7AEC-3EE9-3EBDFA1FDEBB}"/>
              </a:ext>
            </a:extLst>
          </p:cNvPr>
          <p:cNvSpPr txBox="1"/>
          <p:nvPr/>
        </p:nvSpPr>
        <p:spPr>
          <a:xfrm>
            <a:off x="3449154" y="4114805"/>
            <a:ext cx="3750905" cy="769441"/>
          </a:xfrm>
          <a:prstGeom prst="rect">
            <a:avLst/>
          </a:prstGeom>
          <a:noFill/>
        </p:spPr>
        <p:txBody>
          <a:bodyPr wrap="square" rtlCol="0">
            <a:spAutoFit/>
          </a:bodyPr>
          <a:lstStyle/>
          <a:p>
            <a:pPr algn="ctr"/>
            <a:r>
              <a:rPr lang="en-US" sz="4400" dirty="0">
                <a:solidFill>
                  <a:schemeClr val="bg1"/>
                </a:solidFill>
              </a:rPr>
              <a:t>Writing</a:t>
            </a:r>
          </a:p>
        </p:txBody>
      </p:sp>
    </p:spTree>
    <p:extLst>
      <p:ext uri="{BB962C8B-B14F-4D97-AF65-F5344CB8AC3E}">
        <p14:creationId xmlns:p14="http://schemas.microsoft.com/office/powerpoint/2010/main" val="221593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44277F-9319-6F0E-922C-4209149982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41281" t="3151" r="22811" b="34940"/>
          <a:stretch/>
        </p:blipFill>
        <p:spPr>
          <a:xfrm>
            <a:off x="3321274" y="3745035"/>
            <a:ext cx="2427888" cy="2856333"/>
          </a:xfrm>
          <a:prstGeom prst="rect">
            <a:avLst/>
          </a:prstGeom>
        </p:spPr>
      </p:pic>
      <p:sp>
        <p:nvSpPr>
          <p:cNvPr id="10" name="TextBox 9">
            <a:extLst>
              <a:ext uri="{FF2B5EF4-FFF2-40B4-BE49-F238E27FC236}">
                <a16:creationId xmlns:a16="http://schemas.microsoft.com/office/drawing/2014/main" id="{333E2FBD-D79F-B625-1018-7A8EF5692C76}"/>
              </a:ext>
            </a:extLst>
          </p:cNvPr>
          <p:cNvSpPr txBox="1"/>
          <p:nvPr/>
        </p:nvSpPr>
        <p:spPr>
          <a:xfrm>
            <a:off x="25007" y="6330301"/>
            <a:ext cx="12192000" cy="524736"/>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7B810F32-F84D-38A8-FA3D-EE47E497985A}"/>
              </a:ext>
            </a:extLst>
          </p:cNvPr>
          <p:cNvSpPr txBox="1"/>
          <p:nvPr/>
        </p:nvSpPr>
        <p:spPr>
          <a:xfrm>
            <a:off x="9240" y="-23179"/>
            <a:ext cx="12192000" cy="524736"/>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8C7D698F-8852-EE50-EE68-9B67324E2B55}"/>
              </a:ext>
            </a:extLst>
          </p:cNvPr>
          <p:cNvPicPr>
            <a:picLocks noChangeAspect="1"/>
          </p:cNvPicPr>
          <p:nvPr/>
        </p:nvPicPr>
        <p:blipFill>
          <a:blip r:embed="rId4"/>
          <a:stretch>
            <a:fillRect/>
          </a:stretch>
        </p:blipFill>
        <p:spPr>
          <a:xfrm>
            <a:off x="1" y="33561"/>
            <a:ext cx="2333296" cy="715909"/>
          </a:xfrm>
          <a:prstGeom prst="rect">
            <a:avLst/>
          </a:prstGeom>
        </p:spPr>
      </p:pic>
      <p:sp>
        <p:nvSpPr>
          <p:cNvPr id="5" name="TextBox 4">
            <a:extLst>
              <a:ext uri="{FF2B5EF4-FFF2-40B4-BE49-F238E27FC236}">
                <a16:creationId xmlns:a16="http://schemas.microsoft.com/office/drawing/2014/main" id="{175E4B02-212D-92A7-7FEA-2C97447A98D8}"/>
              </a:ext>
            </a:extLst>
          </p:cNvPr>
          <p:cNvSpPr txBox="1"/>
          <p:nvPr/>
        </p:nvSpPr>
        <p:spPr>
          <a:xfrm>
            <a:off x="378374" y="2191860"/>
            <a:ext cx="11519338" cy="1421928"/>
          </a:xfrm>
          <a:prstGeom prst="rect">
            <a:avLst/>
          </a:prstGeom>
          <a:noFill/>
        </p:spPr>
        <p:txBody>
          <a:bodyPr wrap="square">
            <a:spAutoFit/>
          </a:bodyPr>
          <a:lstStyle/>
          <a:p>
            <a:pPr>
              <a:lnSpc>
                <a:spcPct val="90000"/>
              </a:lnSpc>
            </a:pPr>
            <a:r>
              <a:rPr lang="en-US" sz="3200" b="0" i="0" spc="-100" dirty="0">
                <a:solidFill>
                  <a:srgbClr val="002060"/>
                </a:solidFill>
                <a:effectLst/>
              </a:rPr>
              <a:t>Now, write an emergency announcement warning another town about the disaster you discussed in Speaking. Use the Writing Skill box and your speaking notes to help you. Write 80 to 100 words.</a:t>
            </a:r>
            <a:endParaRPr lang="en-US" sz="3200" spc="-100" dirty="0">
              <a:solidFill>
                <a:srgbClr val="002060"/>
              </a:solidFill>
            </a:endParaRPr>
          </a:p>
        </p:txBody>
      </p:sp>
      <p:pic>
        <p:nvPicPr>
          <p:cNvPr id="6" name="Picture 5">
            <a:extLst>
              <a:ext uri="{FF2B5EF4-FFF2-40B4-BE49-F238E27FC236}">
                <a16:creationId xmlns:a16="http://schemas.microsoft.com/office/drawing/2014/main" id="{CC4D1CA0-030B-B753-DFA0-643327AA065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511" t="3151" r="58642" b="34940"/>
          <a:stretch/>
        </p:blipFill>
        <p:spPr>
          <a:xfrm>
            <a:off x="643464" y="3750287"/>
            <a:ext cx="2761888" cy="2856333"/>
          </a:xfrm>
          <a:prstGeom prst="rect">
            <a:avLst/>
          </a:prstGeom>
        </p:spPr>
      </p:pic>
      <p:pic>
        <p:nvPicPr>
          <p:cNvPr id="7" name="Picture 6">
            <a:extLst>
              <a:ext uri="{FF2B5EF4-FFF2-40B4-BE49-F238E27FC236}">
                <a16:creationId xmlns:a16="http://schemas.microsoft.com/office/drawing/2014/main" id="{29118F4F-D837-4B38-4FB2-5CEDAB5E029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2490956" y="44558"/>
            <a:ext cx="9618926" cy="2025976"/>
          </a:xfrm>
          <a:prstGeom prst="rect">
            <a:avLst/>
          </a:prstGeom>
          <a:ln w="57150">
            <a:solidFill>
              <a:srgbClr val="0070C0"/>
            </a:solidFill>
          </a:ln>
        </p:spPr>
      </p:pic>
      <p:pic>
        <p:nvPicPr>
          <p:cNvPr id="8" name="Picture 7">
            <a:extLst>
              <a:ext uri="{FF2B5EF4-FFF2-40B4-BE49-F238E27FC236}">
                <a16:creationId xmlns:a16="http://schemas.microsoft.com/office/drawing/2014/main" id="{479D3304-7287-0954-F0B5-3E9AC21283DD}"/>
              </a:ext>
            </a:extLst>
          </p:cNvPr>
          <p:cNvPicPr>
            <a:picLocks noChangeAspect="1"/>
          </p:cNvPicPr>
          <p:nvPr/>
        </p:nvPicPr>
        <p:blipFill rotWithShape="1">
          <a:blip r:embed="rId7"/>
          <a:srcRect t="19082"/>
          <a:stretch/>
        </p:blipFill>
        <p:spPr>
          <a:xfrm>
            <a:off x="10067790" y="68341"/>
            <a:ext cx="2028549" cy="376168"/>
          </a:xfrm>
          <a:prstGeom prst="rect">
            <a:avLst/>
          </a:prstGeom>
        </p:spPr>
      </p:pic>
      <p:sp>
        <p:nvSpPr>
          <p:cNvPr id="12" name="TextBox 11">
            <a:extLst>
              <a:ext uri="{FF2B5EF4-FFF2-40B4-BE49-F238E27FC236}">
                <a16:creationId xmlns:a16="http://schemas.microsoft.com/office/drawing/2014/main" id="{273788C9-20A3-8656-DF53-C10F11C218D1}"/>
              </a:ext>
            </a:extLst>
          </p:cNvPr>
          <p:cNvSpPr txBox="1"/>
          <p:nvPr/>
        </p:nvSpPr>
        <p:spPr>
          <a:xfrm>
            <a:off x="6053960" y="3613788"/>
            <a:ext cx="6000339" cy="3139321"/>
          </a:xfrm>
          <a:prstGeom prst="rect">
            <a:avLst/>
          </a:prstGeom>
          <a:noFill/>
        </p:spPr>
        <p:txBody>
          <a:bodyPr wrap="square" rtlCol="0">
            <a:spAutoFit/>
          </a:bodyPr>
          <a:lstStyle/>
          <a:p>
            <a:r>
              <a:rPr lang="en-US" dirty="0"/>
              <a:t>……………………………………………………………………………………………..</a:t>
            </a:r>
          </a:p>
          <a:p>
            <a:r>
              <a:rPr lang="en-US" dirty="0"/>
              <a:t>……………………………………………………………………………………………..</a:t>
            </a:r>
          </a:p>
          <a:p>
            <a:r>
              <a:rPr lang="en-US" dirty="0"/>
              <a:t>……………………………………………………………………………………………..</a:t>
            </a:r>
          </a:p>
          <a:p>
            <a:r>
              <a:rPr lang="en-US" dirty="0"/>
              <a:t>……………………………………………………………………………………………..</a:t>
            </a:r>
          </a:p>
          <a:p>
            <a:r>
              <a:rPr lang="en-US" dirty="0"/>
              <a:t>……………………………………………………………………………………………..</a:t>
            </a:r>
          </a:p>
          <a:p>
            <a:r>
              <a:rPr lang="en-US" dirty="0"/>
              <a:t>……………………………………………………………………………………………..</a:t>
            </a:r>
          </a:p>
          <a:p>
            <a:r>
              <a:rPr lang="en-US" dirty="0"/>
              <a:t>……………………………………………………………………………………………..</a:t>
            </a:r>
          </a:p>
          <a:p>
            <a:r>
              <a:rPr lang="en-US" dirty="0"/>
              <a:t>……………………………………………………………………………………………..</a:t>
            </a:r>
          </a:p>
          <a:p>
            <a:r>
              <a:rPr lang="en-US" dirty="0"/>
              <a:t>……………………………………………………………………………………………..</a:t>
            </a:r>
          </a:p>
          <a:p>
            <a:r>
              <a:rPr lang="en-US" dirty="0"/>
              <a:t>……………………………………………………………………………………………..</a:t>
            </a:r>
          </a:p>
          <a:p>
            <a:r>
              <a:rPr lang="en-US" dirty="0"/>
              <a:t>……………………………………………………………………………………………..</a:t>
            </a:r>
          </a:p>
        </p:txBody>
      </p:sp>
    </p:spTree>
    <p:extLst>
      <p:ext uri="{BB962C8B-B14F-4D97-AF65-F5344CB8AC3E}">
        <p14:creationId xmlns:p14="http://schemas.microsoft.com/office/powerpoint/2010/main" val="1107565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DD4F2-25A9-7905-500A-0D05DF1C53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855327" y="2262761"/>
            <a:ext cx="9511355" cy="3446588"/>
          </a:xfrm>
          <a:prstGeom prst="rect">
            <a:avLst/>
          </a:prstGeom>
        </p:spPr>
      </p:pic>
      <p:sp>
        <p:nvSpPr>
          <p:cNvPr id="6" name="TextBox 5">
            <a:extLst>
              <a:ext uri="{FF2B5EF4-FFF2-40B4-BE49-F238E27FC236}">
                <a16:creationId xmlns:a16="http://schemas.microsoft.com/office/drawing/2014/main" id="{DBF6C118-78C2-4973-0214-4958F5FE59B2}"/>
              </a:ext>
            </a:extLst>
          </p:cNvPr>
          <p:cNvSpPr txBox="1"/>
          <p:nvPr/>
        </p:nvSpPr>
        <p:spPr>
          <a:xfrm>
            <a:off x="578068" y="604796"/>
            <a:ext cx="11519338" cy="1077218"/>
          </a:xfrm>
          <a:prstGeom prst="rect">
            <a:avLst/>
          </a:prstGeom>
          <a:noFill/>
        </p:spPr>
        <p:txBody>
          <a:bodyPr wrap="square">
            <a:spAutoFit/>
          </a:bodyPr>
          <a:lstStyle/>
          <a:p>
            <a:r>
              <a:rPr lang="en-US" sz="3200" b="0" i="0" spc="-100" dirty="0">
                <a:solidFill>
                  <a:srgbClr val="002060"/>
                </a:solidFill>
                <a:effectLst/>
              </a:rPr>
              <a:t>Read the emergency announcements in front of the class.</a:t>
            </a:r>
          </a:p>
          <a:p>
            <a:r>
              <a:rPr lang="en-US" sz="3200" spc="-100" dirty="0">
                <a:solidFill>
                  <a:srgbClr val="002060"/>
                </a:solidFill>
              </a:rPr>
              <a:t>Give feedback on each announcement using the </a:t>
            </a:r>
            <a:r>
              <a:rPr lang="en-US" sz="3200" b="1" spc="-100" dirty="0">
                <a:solidFill>
                  <a:srgbClr val="002060"/>
                </a:solidFill>
              </a:rPr>
              <a:t>Feedback</a:t>
            </a:r>
            <a:r>
              <a:rPr lang="en-US" sz="3200" spc="-100" dirty="0">
                <a:solidFill>
                  <a:srgbClr val="002060"/>
                </a:solidFill>
              </a:rPr>
              <a:t> </a:t>
            </a:r>
            <a:r>
              <a:rPr lang="en-US" sz="3200" b="1" spc="-100" dirty="0">
                <a:solidFill>
                  <a:srgbClr val="002060"/>
                </a:solidFill>
              </a:rPr>
              <a:t>box</a:t>
            </a:r>
            <a:r>
              <a:rPr lang="en-US" sz="3200" spc="-100" dirty="0">
                <a:solidFill>
                  <a:srgbClr val="002060"/>
                </a:solidFill>
              </a:rPr>
              <a:t>.</a:t>
            </a:r>
          </a:p>
        </p:txBody>
      </p:sp>
    </p:spTree>
    <p:extLst>
      <p:ext uri="{BB962C8B-B14F-4D97-AF65-F5344CB8AC3E}">
        <p14:creationId xmlns:p14="http://schemas.microsoft.com/office/powerpoint/2010/main" val="288175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5698"/>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CBF8E1-C3CC-B53E-1CA7-8461F867C93C}"/>
              </a:ext>
            </a:extLst>
          </p:cNvPr>
          <p:cNvSpPr txBox="1"/>
          <p:nvPr/>
        </p:nvSpPr>
        <p:spPr>
          <a:xfrm>
            <a:off x="3258207" y="499507"/>
            <a:ext cx="8828396" cy="2677656"/>
          </a:xfrm>
          <a:prstGeom prst="rect">
            <a:avLst/>
          </a:prstGeom>
          <a:solidFill>
            <a:schemeClr val="bg1"/>
          </a:solidFill>
          <a:ln w="28575">
            <a:solidFill>
              <a:srgbClr val="FF0000"/>
            </a:solidFill>
          </a:ln>
        </p:spPr>
        <p:txBody>
          <a:bodyPr wrap="square">
            <a:spAutoFit/>
          </a:bodyPr>
          <a:lstStyle/>
          <a:p>
            <a:pPr algn="ctr"/>
            <a:r>
              <a:rPr lang="en-US" sz="2400" b="1" i="0" spc="-100" dirty="0">
                <a:solidFill>
                  <a:srgbClr val="FF0000"/>
                </a:solidFill>
                <a:effectLst/>
              </a:rPr>
              <a:t>Typhoon warning from the National Weather Service</a:t>
            </a:r>
            <a:br>
              <a:rPr lang="en-US" sz="2400" b="1" i="0" spc="-100" dirty="0">
                <a:solidFill>
                  <a:srgbClr val="FF0000"/>
                </a:solidFill>
                <a:effectLst/>
              </a:rPr>
            </a:br>
            <a:r>
              <a:rPr lang="en-US" sz="2400" b="0" i="0" spc="-100" dirty="0">
                <a:solidFill>
                  <a:srgbClr val="00B050"/>
                </a:solidFill>
                <a:effectLst/>
              </a:rPr>
              <a:t>Sent: 20:15 July 11</a:t>
            </a:r>
            <a:br>
              <a:rPr lang="en-US" sz="2400" b="0" i="0" spc="-100" dirty="0">
                <a:solidFill>
                  <a:srgbClr val="00B050"/>
                </a:solidFill>
                <a:effectLst/>
              </a:rPr>
            </a:br>
            <a:r>
              <a:rPr lang="en-US" sz="2400" b="0" i="0" spc="-100" dirty="0">
                <a:solidFill>
                  <a:srgbClr val="00B050"/>
                </a:solidFill>
                <a:effectLst/>
              </a:rPr>
              <a:t>What: Typhoon</a:t>
            </a:r>
            <a:br>
              <a:rPr lang="en-US" sz="2400" b="0" i="0" spc="-100" dirty="0">
                <a:solidFill>
                  <a:srgbClr val="00B050"/>
                </a:solidFill>
                <a:effectLst/>
              </a:rPr>
            </a:br>
            <a:r>
              <a:rPr lang="en-US" sz="2400" b="0" i="0" spc="-100" dirty="0">
                <a:solidFill>
                  <a:srgbClr val="00B050"/>
                </a:solidFill>
                <a:effectLst/>
              </a:rPr>
              <a:t>Where: </a:t>
            </a:r>
            <a:r>
              <a:rPr lang="en-US" sz="2400" b="0" i="0" spc="-100" dirty="0" err="1">
                <a:solidFill>
                  <a:srgbClr val="00B050"/>
                </a:solidFill>
                <a:effectLst/>
              </a:rPr>
              <a:t>Rainytown</a:t>
            </a:r>
            <a:br>
              <a:rPr lang="en-US" sz="2400" b="0" i="0" spc="-100" dirty="0">
                <a:solidFill>
                  <a:srgbClr val="00B050"/>
                </a:solidFill>
                <a:effectLst/>
              </a:rPr>
            </a:br>
            <a:r>
              <a:rPr lang="en-US" sz="2400" b="0" i="0" spc="-100" dirty="0">
                <a:solidFill>
                  <a:srgbClr val="00B050"/>
                </a:solidFill>
                <a:effectLst/>
              </a:rPr>
              <a:t>When: From 22:30 July 11 to 08:00 July 12</a:t>
            </a:r>
            <a:br>
              <a:rPr lang="en-US" sz="2400" b="0" i="0" spc="-100" dirty="0">
                <a:solidFill>
                  <a:srgbClr val="00B050"/>
                </a:solidFill>
                <a:effectLst/>
              </a:rPr>
            </a:br>
            <a:r>
              <a:rPr lang="en-US" sz="2400" b="0" i="0" spc="-100" dirty="0">
                <a:solidFill>
                  <a:srgbClr val="00B050"/>
                </a:solidFill>
                <a:effectLst/>
              </a:rPr>
              <a:t>There is a large typhoon coming to </a:t>
            </a:r>
            <a:r>
              <a:rPr lang="en-US" sz="2400" b="0" i="0" spc="-100" dirty="0" err="1">
                <a:solidFill>
                  <a:srgbClr val="00B050"/>
                </a:solidFill>
                <a:effectLst/>
              </a:rPr>
              <a:t>Rainytown</a:t>
            </a:r>
            <a:r>
              <a:rPr lang="en-US" sz="2400" b="0" i="0" spc="-100" dirty="0">
                <a:solidFill>
                  <a:srgbClr val="00B050"/>
                </a:solidFill>
                <a:effectLst/>
              </a:rPr>
              <a:t>. Winds could be as strong as 100 km/h with heavy rain. We expect damage to buildings, trees, and houses</a:t>
            </a:r>
            <a:r>
              <a:rPr lang="en-US" sz="2400" spc="-100" dirty="0">
                <a:solidFill>
                  <a:srgbClr val="00B050"/>
                </a:solidFill>
              </a:rPr>
              <a:t> </a:t>
            </a:r>
          </a:p>
        </p:txBody>
      </p:sp>
      <p:sp>
        <p:nvSpPr>
          <p:cNvPr id="3" name="TextBox 2">
            <a:extLst>
              <a:ext uri="{FF2B5EF4-FFF2-40B4-BE49-F238E27FC236}">
                <a16:creationId xmlns:a16="http://schemas.microsoft.com/office/drawing/2014/main" id="{B3E049C8-D3A1-FACE-6F1D-9A12DB3AE606}"/>
              </a:ext>
            </a:extLst>
          </p:cNvPr>
          <p:cNvSpPr txBox="1"/>
          <p:nvPr/>
        </p:nvSpPr>
        <p:spPr>
          <a:xfrm>
            <a:off x="3258207" y="3206555"/>
            <a:ext cx="8807669" cy="3102388"/>
          </a:xfrm>
          <a:prstGeom prst="rect">
            <a:avLst/>
          </a:prstGeom>
          <a:solidFill>
            <a:schemeClr val="bg1"/>
          </a:solidFill>
          <a:ln w="28575">
            <a:solidFill>
              <a:srgbClr val="FF0000"/>
            </a:solidFill>
          </a:ln>
        </p:spPr>
        <p:txBody>
          <a:bodyPr wrap="square">
            <a:spAutoFit/>
          </a:bodyPr>
          <a:lstStyle/>
          <a:p>
            <a:pPr algn="ctr">
              <a:lnSpc>
                <a:spcPct val="95000"/>
              </a:lnSpc>
            </a:pPr>
            <a:r>
              <a:rPr lang="en-US" sz="2400" b="1" i="0" dirty="0">
                <a:solidFill>
                  <a:srgbClr val="002060"/>
                </a:solidFill>
                <a:effectLst/>
                <a:latin typeface="Arial Narrow" panose="020B0606020202030204" pitchFamily="34" charset="0"/>
              </a:rPr>
              <a:t>Instructions</a:t>
            </a:r>
            <a:endParaRPr lang="en-US" sz="2400" b="1" dirty="0">
              <a:solidFill>
                <a:srgbClr val="002060"/>
              </a:solidFill>
              <a:latin typeface="Arial Narrow" panose="020B0606020202030204" pitchFamily="34" charset="0"/>
            </a:endParaRPr>
          </a:p>
          <a:p>
            <a:pPr marL="285750" indent="-285750">
              <a:lnSpc>
                <a:spcPct val="90000"/>
              </a:lnSpc>
              <a:buFont typeface="Wingdings" panose="05000000000000000000" pitchFamily="2" charset="2"/>
              <a:buChar char="§"/>
            </a:pPr>
            <a:r>
              <a:rPr lang="en-US" sz="2400" b="0" i="0" spc="-100" dirty="0">
                <a:solidFill>
                  <a:srgbClr val="0070C0"/>
                </a:solidFill>
                <a:effectLst/>
              </a:rPr>
              <a:t>Have an escape plan.</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Have emergency items ready to go.</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Make sure cell phones/radios etc. are fully charged.</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Board up windows.</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Turn off electricity/gas.</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Stay indoors.</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Listen to local news reports.</a:t>
            </a:r>
            <a:endParaRPr lang="en-US" sz="2400" spc="-100" dirty="0">
              <a:solidFill>
                <a:srgbClr val="0070C0"/>
              </a:solidFill>
            </a:endParaRPr>
          </a:p>
          <a:p>
            <a:pPr marL="285750" indent="-285750">
              <a:lnSpc>
                <a:spcPct val="90000"/>
              </a:lnSpc>
              <a:buFont typeface="Wingdings" panose="05000000000000000000" pitchFamily="2" charset="2"/>
              <a:buChar char="§"/>
            </a:pPr>
            <a:r>
              <a:rPr lang="en-US" sz="2400" b="0" i="0" spc="-100" dirty="0">
                <a:solidFill>
                  <a:srgbClr val="0070C0"/>
                </a:solidFill>
                <a:effectLst/>
              </a:rPr>
              <a:t>Be prepared to leave your home and follow your escape plan</a:t>
            </a:r>
            <a:r>
              <a:rPr lang="en-US" sz="2400" spc="-100" dirty="0">
                <a:solidFill>
                  <a:srgbClr val="0070C0"/>
                </a:solidFill>
              </a:rPr>
              <a:t>.</a:t>
            </a:r>
          </a:p>
        </p:txBody>
      </p:sp>
      <p:sp>
        <p:nvSpPr>
          <p:cNvPr id="4" name="TextBox 3">
            <a:extLst>
              <a:ext uri="{FF2B5EF4-FFF2-40B4-BE49-F238E27FC236}">
                <a16:creationId xmlns:a16="http://schemas.microsoft.com/office/drawing/2014/main" id="{EDCB2E2E-1D7F-808F-AFA4-8EF706165A0A}"/>
              </a:ext>
            </a:extLst>
          </p:cNvPr>
          <p:cNvSpPr txBox="1"/>
          <p:nvPr/>
        </p:nvSpPr>
        <p:spPr>
          <a:xfrm>
            <a:off x="252248" y="1387366"/>
            <a:ext cx="2848304" cy="1569660"/>
          </a:xfrm>
          <a:prstGeom prst="rect">
            <a:avLst/>
          </a:prstGeom>
          <a:noFill/>
        </p:spPr>
        <p:txBody>
          <a:bodyPr wrap="square" rtlCol="0">
            <a:spAutoFit/>
          </a:bodyPr>
          <a:lstStyle/>
          <a:p>
            <a:pPr algn="ctr"/>
            <a:r>
              <a:rPr lang="en-US" sz="3200" dirty="0">
                <a:solidFill>
                  <a:srgbClr val="7030A0"/>
                </a:solidFill>
              </a:rPr>
              <a:t>Listen and read the Sample announcement.</a:t>
            </a:r>
          </a:p>
        </p:txBody>
      </p:sp>
      <p:sp>
        <p:nvSpPr>
          <p:cNvPr id="5" name="Rectangle 36">
            <a:hlinkClick r:id="" action="ppaction://noaction">
              <a:snd r:embed="rId4" name="Typhoon warning from the National Weather Service.wav"/>
            </a:hlinkClick>
            <a:extLst>
              <a:ext uri="{FF2B5EF4-FFF2-40B4-BE49-F238E27FC236}">
                <a16:creationId xmlns:a16="http://schemas.microsoft.com/office/drawing/2014/main" id="{6DB383F5-27BE-F418-614D-130F32E809DD}"/>
              </a:ext>
            </a:extLst>
          </p:cNvPr>
          <p:cNvSpPr>
            <a:spLocks noChangeArrowheads="1"/>
          </p:cNvSpPr>
          <p:nvPr/>
        </p:nvSpPr>
        <p:spPr bwMode="auto">
          <a:xfrm rot="5400000">
            <a:off x="1255776" y="169149"/>
            <a:ext cx="841248" cy="1446550"/>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pPr algn="r"/>
            <a:r>
              <a:rPr lang="vi-VN" sz="8800" dirty="0">
                <a:solidFill>
                  <a:srgbClr val="FF0000"/>
                </a:solidFill>
                <a:sym typeface="Webdings" panose="05030102010509060703" pitchFamily="18" charset="2"/>
              </a:rPr>
              <a:t></a:t>
            </a:r>
            <a:endParaRPr lang="vi-VN" sz="8800" dirty="0">
              <a:solidFill>
                <a:srgbClr val="FF0000"/>
              </a:solidFill>
            </a:endParaRPr>
          </a:p>
        </p:txBody>
      </p:sp>
      <p:pic>
        <p:nvPicPr>
          <p:cNvPr id="7" name="Typhoon warning from the National Weather Service">
            <a:hlinkClick r:id="" action="ppaction://media"/>
            <a:extLst>
              <a:ext uri="{FF2B5EF4-FFF2-40B4-BE49-F238E27FC236}">
                <a16:creationId xmlns:a16="http://schemas.microsoft.com/office/drawing/2014/main" id="{762571E7-BA3F-F0E7-CAD0-559370B46155}"/>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schemeClr val="accent2">
                <a:shade val="45000"/>
                <a:satMod val="135000"/>
              </a:schemeClr>
              <a:prstClr val="white"/>
            </a:duotone>
          </a:blip>
          <a:stretch>
            <a:fillRect/>
          </a:stretch>
        </p:blipFill>
        <p:spPr>
          <a:xfrm>
            <a:off x="1378295" y="2930006"/>
            <a:ext cx="654511" cy="654511"/>
          </a:xfrm>
          <a:prstGeom prst="rect">
            <a:avLst/>
          </a:prstGeom>
        </p:spPr>
      </p:pic>
    </p:spTree>
    <p:extLst>
      <p:ext uri="{BB962C8B-B14F-4D97-AF65-F5344CB8AC3E}">
        <p14:creationId xmlns:p14="http://schemas.microsoft.com/office/powerpoint/2010/main" val="37517870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2493A7-9528-EEA2-6F00-B5F3473444DE}"/>
              </a:ext>
            </a:extLst>
          </p:cNvPr>
          <p:cNvSpPr txBox="1"/>
          <p:nvPr/>
        </p:nvSpPr>
        <p:spPr>
          <a:xfrm>
            <a:off x="-638" y="-72587"/>
            <a:ext cx="12192000" cy="524736"/>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FDEBC285-3080-1D9B-99B2-BC164CEA58C4}"/>
              </a:ext>
            </a:extLst>
          </p:cNvPr>
          <p:cNvSpPr txBox="1"/>
          <p:nvPr/>
        </p:nvSpPr>
        <p:spPr>
          <a:xfrm>
            <a:off x="-23089" y="-64500"/>
            <a:ext cx="12215089" cy="538609"/>
          </a:xfrm>
          <a:prstGeom prst="rect">
            <a:avLst/>
          </a:prstGeom>
          <a:solidFill>
            <a:schemeClr val="bg1"/>
          </a:solidFill>
        </p:spPr>
        <p:txBody>
          <a:bodyPr wrap="square">
            <a:spAutoFit/>
          </a:bodyPr>
          <a:lstStyle/>
          <a:p>
            <a:r>
              <a:rPr lang="en-US" sz="2900" b="1" i="0" spc="-170" dirty="0">
                <a:solidFill>
                  <a:srgbClr val="242021"/>
                </a:solidFill>
                <a:effectLst/>
              </a:rPr>
              <a:t>   Circle</a:t>
            </a:r>
            <a:r>
              <a:rPr lang="en-US" sz="2900" b="0" i="0" spc="-170" dirty="0">
                <a:solidFill>
                  <a:srgbClr val="242021"/>
                </a:solidFill>
                <a:effectLst/>
              </a:rPr>
              <a:t> and </a:t>
            </a:r>
            <a:r>
              <a:rPr lang="en-US" sz="2900" b="1" i="0" spc="-170" dirty="0">
                <a:solidFill>
                  <a:srgbClr val="242021"/>
                </a:solidFill>
                <a:effectLst/>
              </a:rPr>
              <a:t>number</a:t>
            </a:r>
            <a:r>
              <a:rPr lang="en-US" sz="2900" b="0" i="0" spc="-170" dirty="0">
                <a:solidFill>
                  <a:srgbClr val="242021"/>
                </a:solidFill>
                <a:effectLst/>
              </a:rPr>
              <a:t> (1–4) the </a:t>
            </a:r>
            <a:r>
              <a:rPr lang="en-US" sz="2900" b="1" i="0" spc="-170" dirty="0">
                <a:solidFill>
                  <a:srgbClr val="242021"/>
                </a:solidFill>
                <a:effectLst/>
              </a:rPr>
              <a:t>four parts </a:t>
            </a:r>
            <a:r>
              <a:rPr lang="en-US" sz="2900" b="0" i="0" spc="-170" dirty="0">
                <a:solidFill>
                  <a:srgbClr val="242021"/>
                </a:solidFill>
                <a:effectLst/>
              </a:rPr>
              <a:t>of the announcement noted in the Writing Skill box.</a:t>
            </a:r>
            <a:r>
              <a:rPr lang="en-US" sz="2900" spc="-170" dirty="0"/>
              <a:t> </a:t>
            </a:r>
            <a:endParaRPr lang="en-US" sz="2900" spc="-170" dirty="0">
              <a:solidFill>
                <a:srgbClr val="002060"/>
              </a:solidFill>
            </a:endParaRPr>
          </a:p>
        </p:txBody>
      </p:sp>
      <p:sp>
        <p:nvSpPr>
          <p:cNvPr id="13" name="TextBox 12">
            <a:extLst>
              <a:ext uri="{FF2B5EF4-FFF2-40B4-BE49-F238E27FC236}">
                <a16:creationId xmlns:a16="http://schemas.microsoft.com/office/drawing/2014/main" id="{B35553F4-F5D8-166D-3064-E6F10A2DD3B5}"/>
              </a:ext>
            </a:extLst>
          </p:cNvPr>
          <p:cNvSpPr txBox="1"/>
          <p:nvPr/>
        </p:nvSpPr>
        <p:spPr>
          <a:xfrm>
            <a:off x="-5257" y="6332850"/>
            <a:ext cx="12192000" cy="524736"/>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32984F1D-89EA-C8D6-5754-50661C8EB083}"/>
              </a:ext>
            </a:extLst>
          </p:cNvPr>
          <p:cNvSpPr txBox="1"/>
          <p:nvPr/>
        </p:nvSpPr>
        <p:spPr>
          <a:xfrm>
            <a:off x="110837" y="3011480"/>
            <a:ext cx="5375563" cy="3785652"/>
          </a:xfrm>
          <a:prstGeom prst="rect">
            <a:avLst/>
          </a:prstGeom>
          <a:solidFill>
            <a:schemeClr val="bg1"/>
          </a:solidFill>
          <a:ln w="28575">
            <a:solidFill>
              <a:srgbClr val="FF0000"/>
            </a:solidFill>
          </a:ln>
        </p:spPr>
        <p:txBody>
          <a:bodyPr wrap="square">
            <a:spAutoFit/>
          </a:bodyPr>
          <a:lstStyle/>
          <a:p>
            <a:pPr algn="ctr"/>
            <a:r>
              <a:rPr lang="en-US" sz="2200" b="1" i="0" spc="-100" dirty="0">
                <a:solidFill>
                  <a:srgbClr val="FF0000"/>
                </a:solidFill>
                <a:effectLst/>
              </a:rPr>
              <a:t>Typhoon warning from the National Weather Service</a:t>
            </a:r>
          </a:p>
          <a:p>
            <a:r>
              <a:rPr lang="en-US" sz="2400" b="0" i="0" spc="-100" dirty="0">
                <a:solidFill>
                  <a:srgbClr val="002060"/>
                </a:solidFill>
                <a:effectLst/>
              </a:rPr>
              <a:t>Sent: 20:15 July 11</a:t>
            </a:r>
            <a:br>
              <a:rPr lang="en-US" sz="2400" b="0" i="0" spc="-100" dirty="0">
                <a:solidFill>
                  <a:srgbClr val="002060"/>
                </a:solidFill>
                <a:effectLst/>
              </a:rPr>
            </a:br>
            <a:r>
              <a:rPr lang="en-US" sz="2400" b="0" i="0" spc="-100" dirty="0">
                <a:solidFill>
                  <a:srgbClr val="002060"/>
                </a:solidFill>
                <a:effectLst/>
              </a:rPr>
              <a:t>What: Typhoon</a:t>
            </a:r>
            <a:br>
              <a:rPr lang="en-US" sz="2400" b="0" i="0" spc="-100" dirty="0">
                <a:solidFill>
                  <a:srgbClr val="002060"/>
                </a:solidFill>
                <a:effectLst/>
              </a:rPr>
            </a:br>
            <a:r>
              <a:rPr lang="en-US" sz="2400" b="0" i="0" spc="-100" dirty="0">
                <a:solidFill>
                  <a:srgbClr val="002060"/>
                </a:solidFill>
                <a:effectLst/>
              </a:rPr>
              <a:t>Where: </a:t>
            </a:r>
            <a:r>
              <a:rPr lang="en-US" sz="2400" b="0" i="0" spc="-100" dirty="0" err="1">
                <a:solidFill>
                  <a:srgbClr val="002060"/>
                </a:solidFill>
                <a:effectLst/>
              </a:rPr>
              <a:t>Rainytown</a:t>
            </a:r>
            <a:br>
              <a:rPr lang="en-US" sz="2400" b="0" i="0" spc="-100" dirty="0">
                <a:solidFill>
                  <a:srgbClr val="002060"/>
                </a:solidFill>
                <a:effectLst/>
              </a:rPr>
            </a:br>
            <a:r>
              <a:rPr lang="en-US" sz="2400" b="0" i="0" spc="-100" dirty="0">
                <a:solidFill>
                  <a:srgbClr val="002060"/>
                </a:solidFill>
                <a:effectLst/>
              </a:rPr>
              <a:t>When: From 22:30 July 11 to 08:00 July 12</a:t>
            </a:r>
            <a:br>
              <a:rPr lang="en-US" sz="2400" b="0" i="0" spc="-100" dirty="0">
                <a:solidFill>
                  <a:srgbClr val="002060"/>
                </a:solidFill>
                <a:effectLst/>
              </a:rPr>
            </a:br>
            <a:r>
              <a:rPr lang="en-US" sz="2400" b="0" i="0" spc="-100" dirty="0">
                <a:solidFill>
                  <a:srgbClr val="002060"/>
                </a:solidFill>
                <a:effectLst/>
              </a:rPr>
              <a:t>There is a large typhoon coming to </a:t>
            </a:r>
            <a:r>
              <a:rPr lang="en-US" sz="2400" b="0" i="0" spc="-100" dirty="0" err="1">
                <a:solidFill>
                  <a:srgbClr val="002060"/>
                </a:solidFill>
                <a:effectLst/>
              </a:rPr>
              <a:t>Rainytown</a:t>
            </a:r>
            <a:r>
              <a:rPr lang="en-US" sz="2400" b="0" i="0" spc="-100" dirty="0">
                <a:solidFill>
                  <a:srgbClr val="002060"/>
                </a:solidFill>
                <a:effectLst/>
              </a:rPr>
              <a:t>. Winds could be as strong as 100 km/h with heavy rain. We expect damage to buildings, trees, and houses.</a:t>
            </a:r>
            <a:endParaRPr lang="en-US" sz="2400" spc="-100" dirty="0">
              <a:solidFill>
                <a:srgbClr val="002060"/>
              </a:solidFill>
            </a:endParaRPr>
          </a:p>
        </p:txBody>
      </p:sp>
      <p:sp>
        <p:nvSpPr>
          <p:cNvPr id="15" name="TextBox 14">
            <a:extLst>
              <a:ext uri="{FF2B5EF4-FFF2-40B4-BE49-F238E27FC236}">
                <a16:creationId xmlns:a16="http://schemas.microsoft.com/office/drawing/2014/main" id="{69181E51-66E5-88DF-C828-8C3D3060DE03}"/>
              </a:ext>
            </a:extLst>
          </p:cNvPr>
          <p:cNvSpPr txBox="1"/>
          <p:nvPr/>
        </p:nvSpPr>
        <p:spPr>
          <a:xfrm>
            <a:off x="5491040" y="3006857"/>
            <a:ext cx="6590123" cy="3785652"/>
          </a:xfrm>
          <a:prstGeom prst="rect">
            <a:avLst/>
          </a:prstGeom>
          <a:solidFill>
            <a:schemeClr val="bg1"/>
          </a:solidFill>
          <a:ln w="28575">
            <a:solidFill>
              <a:srgbClr val="FF0000"/>
            </a:solidFill>
          </a:ln>
        </p:spPr>
        <p:txBody>
          <a:bodyPr wrap="square">
            <a:spAutoFit/>
          </a:bodyPr>
          <a:lstStyle/>
          <a:p>
            <a:pPr algn="ctr"/>
            <a:r>
              <a:rPr lang="en-US" sz="2400" b="1" i="0" dirty="0">
                <a:solidFill>
                  <a:srgbClr val="002060"/>
                </a:solidFill>
                <a:effectLst/>
                <a:latin typeface="Arial Narrow" panose="020B0606020202030204" pitchFamily="34" charset="0"/>
              </a:rPr>
              <a:t>Instructions</a:t>
            </a:r>
            <a:endParaRPr lang="en-US" sz="2400" b="1" dirty="0">
              <a:solidFill>
                <a:srgbClr val="002060"/>
              </a:solidFill>
              <a:latin typeface="Arial Narrow" panose="020B0606020202030204" pitchFamily="34" charset="0"/>
            </a:endParaRPr>
          </a:p>
          <a:p>
            <a:pPr marL="285750" indent="-285750">
              <a:buFont typeface="Wingdings" panose="05000000000000000000" pitchFamily="2" charset="2"/>
              <a:buChar char="§"/>
            </a:pPr>
            <a:r>
              <a:rPr lang="en-US" sz="2400" b="0" i="0" spc="-100" dirty="0">
                <a:solidFill>
                  <a:srgbClr val="0070C0"/>
                </a:solidFill>
                <a:effectLst/>
              </a:rPr>
              <a:t>Have an escape plan.</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Have emergency items ready to go.</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Make sure cell phones/radios etc. are fully charged.</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Board up windows.</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Turn off electricity/gas.</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Stay indoors.</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Listen to local news reports.</a:t>
            </a:r>
            <a:endParaRPr lang="en-US" sz="2400" spc="-100" dirty="0">
              <a:solidFill>
                <a:srgbClr val="0070C0"/>
              </a:solidFill>
            </a:endParaRPr>
          </a:p>
          <a:p>
            <a:pPr marL="285750" indent="-285750">
              <a:buFont typeface="Wingdings" panose="05000000000000000000" pitchFamily="2" charset="2"/>
              <a:buChar char="§"/>
            </a:pPr>
            <a:r>
              <a:rPr lang="en-US" sz="2400" b="0" i="0" spc="-100" dirty="0">
                <a:solidFill>
                  <a:srgbClr val="0070C0"/>
                </a:solidFill>
                <a:effectLst/>
              </a:rPr>
              <a:t>Be prepared to leave your home and follow your escape plan</a:t>
            </a:r>
            <a:r>
              <a:rPr lang="en-US" sz="2400" spc="-100" dirty="0">
                <a:solidFill>
                  <a:srgbClr val="0070C0"/>
                </a:solidFill>
              </a:rPr>
              <a:t> .</a:t>
            </a:r>
          </a:p>
        </p:txBody>
      </p:sp>
      <p:pic>
        <p:nvPicPr>
          <p:cNvPr id="17" name="Picture 16">
            <a:extLst>
              <a:ext uri="{FF2B5EF4-FFF2-40B4-BE49-F238E27FC236}">
                <a16:creationId xmlns:a16="http://schemas.microsoft.com/office/drawing/2014/main" id="{C914B225-0E94-6383-F18B-B27EF172C4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127479" y="938633"/>
            <a:ext cx="9954884" cy="1927009"/>
          </a:xfrm>
          <a:prstGeom prst="rect">
            <a:avLst/>
          </a:prstGeom>
          <a:ln w="57150">
            <a:solidFill>
              <a:srgbClr val="0070C0"/>
            </a:solidFill>
          </a:ln>
        </p:spPr>
      </p:pic>
      <p:pic>
        <p:nvPicPr>
          <p:cNvPr id="21" name="Picture 20">
            <a:extLst>
              <a:ext uri="{FF2B5EF4-FFF2-40B4-BE49-F238E27FC236}">
                <a16:creationId xmlns:a16="http://schemas.microsoft.com/office/drawing/2014/main" id="{D57CBAC4-E566-48C9-6E11-49E37D245B9A}"/>
              </a:ext>
            </a:extLst>
          </p:cNvPr>
          <p:cNvPicPr>
            <a:picLocks noChangeAspect="1"/>
          </p:cNvPicPr>
          <p:nvPr/>
        </p:nvPicPr>
        <p:blipFill>
          <a:blip r:embed="rId4"/>
          <a:stretch>
            <a:fillRect/>
          </a:stretch>
        </p:blipFill>
        <p:spPr>
          <a:xfrm>
            <a:off x="4889748" y="441189"/>
            <a:ext cx="2454544" cy="562502"/>
          </a:xfrm>
          <a:prstGeom prst="rect">
            <a:avLst/>
          </a:prstGeom>
        </p:spPr>
      </p:pic>
      <p:sp>
        <p:nvSpPr>
          <p:cNvPr id="2" name="Oval 1">
            <a:extLst>
              <a:ext uri="{FF2B5EF4-FFF2-40B4-BE49-F238E27FC236}">
                <a16:creationId xmlns:a16="http://schemas.microsoft.com/office/drawing/2014/main" id="{A244F64E-5BEA-9FF1-1310-5209478C27FF}"/>
              </a:ext>
            </a:extLst>
          </p:cNvPr>
          <p:cNvSpPr/>
          <p:nvPr/>
        </p:nvSpPr>
        <p:spPr>
          <a:xfrm>
            <a:off x="4574" y="2919000"/>
            <a:ext cx="3621496" cy="11665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C0E5302-ED42-3EE3-4F98-53840B0EDA93}"/>
              </a:ext>
            </a:extLst>
          </p:cNvPr>
          <p:cNvCxnSpPr>
            <a:cxnSpLocks/>
          </p:cNvCxnSpPr>
          <p:nvPr/>
        </p:nvCxnSpPr>
        <p:spPr>
          <a:xfrm flipH="1">
            <a:off x="377022" y="1740076"/>
            <a:ext cx="853749" cy="1518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9F61A3F-7665-A807-36E8-3B5536B81B32}"/>
              </a:ext>
            </a:extLst>
          </p:cNvPr>
          <p:cNvSpPr/>
          <p:nvPr/>
        </p:nvSpPr>
        <p:spPr>
          <a:xfrm rot="16379008">
            <a:off x="1953339" y="2275423"/>
            <a:ext cx="1172547" cy="494749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FAD98BE-BBC7-347B-147B-BE42C290FC68}"/>
              </a:ext>
            </a:extLst>
          </p:cNvPr>
          <p:cNvCxnSpPr>
            <a:cxnSpLocks/>
          </p:cNvCxnSpPr>
          <p:nvPr/>
        </p:nvCxnSpPr>
        <p:spPr>
          <a:xfrm flipH="1">
            <a:off x="282429" y="2138305"/>
            <a:ext cx="948342" cy="23934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856D9C9-37F9-3A26-4BA4-D191D0DA81EC}"/>
              </a:ext>
            </a:extLst>
          </p:cNvPr>
          <p:cNvSpPr/>
          <p:nvPr/>
        </p:nvSpPr>
        <p:spPr>
          <a:xfrm>
            <a:off x="106197" y="5352573"/>
            <a:ext cx="5279263" cy="138278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BE150EA-4970-7175-82C6-10C4C0592994}"/>
              </a:ext>
            </a:extLst>
          </p:cNvPr>
          <p:cNvCxnSpPr>
            <a:cxnSpLocks/>
          </p:cNvCxnSpPr>
          <p:nvPr/>
        </p:nvCxnSpPr>
        <p:spPr>
          <a:xfrm>
            <a:off x="1325364" y="2425535"/>
            <a:ext cx="1796208" cy="333413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DAEC71C-E4C4-E223-6A07-7056ACF37286}"/>
              </a:ext>
            </a:extLst>
          </p:cNvPr>
          <p:cNvSpPr/>
          <p:nvPr/>
        </p:nvSpPr>
        <p:spPr>
          <a:xfrm>
            <a:off x="5870142" y="2961041"/>
            <a:ext cx="5279263" cy="384009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E20ABA3C-D667-6AEB-32E2-B3B9E380BE4F}"/>
              </a:ext>
            </a:extLst>
          </p:cNvPr>
          <p:cNvCxnSpPr>
            <a:cxnSpLocks/>
          </p:cNvCxnSpPr>
          <p:nvPr/>
        </p:nvCxnSpPr>
        <p:spPr>
          <a:xfrm>
            <a:off x="1389914" y="2772076"/>
            <a:ext cx="4862863" cy="261707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29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50" presetClass="entr" presetSubtype="0"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3"/>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50" presetClass="entr" presetSubtype="0" decel="10000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strVal val="#ppt_w+.3"/>
                                          </p:val>
                                        </p:tav>
                                        <p:tav tm="100000">
                                          <p:val>
                                            <p:strVal val="#ppt_w"/>
                                          </p:val>
                                        </p:tav>
                                      </p:tavLst>
                                    </p:anim>
                                    <p:anim calcmode="lin" valueType="num">
                                      <p:cBhvr>
                                        <p:cTn id="37" dur="1000" fill="hold"/>
                                        <p:tgtEl>
                                          <p:spTgt spid="22"/>
                                        </p:tgtEl>
                                        <p:attrNameLst>
                                          <p:attrName>ppt_h</p:attrName>
                                        </p:attrNameLst>
                                      </p:cBhvr>
                                      <p:tavLst>
                                        <p:tav tm="0">
                                          <p:val>
                                            <p:strVal val="#ppt_h"/>
                                          </p:val>
                                        </p:tav>
                                        <p:tav tm="100000">
                                          <p:val>
                                            <p:strVal val="#ppt_h"/>
                                          </p:val>
                                        </p:tav>
                                      </p:tavLst>
                                    </p:anim>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50" presetClass="entr" presetSubtype="0"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strVal val="#ppt_w+.3"/>
                                          </p:val>
                                        </p:tav>
                                        <p:tav tm="100000">
                                          <p:val>
                                            <p:strVal val="#ppt_w"/>
                                          </p:val>
                                        </p:tav>
                                      </p:tavLst>
                                    </p:anim>
                                    <p:anim calcmode="lin" valueType="num">
                                      <p:cBhvr>
                                        <p:cTn id="49" dur="1000" fill="hold"/>
                                        <p:tgtEl>
                                          <p:spTgt spid="26"/>
                                        </p:tgtEl>
                                        <p:attrNameLst>
                                          <p:attrName>ppt_h</p:attrName>
                                        </p:attrNameLst>
                                      </p:cBhvr>
                                      <p:tavLst>
                                        <p:tav tm="0">
                                          <p:val>
                                            <p:strVal val="#ppt_h"/>
                                          </p:val>
                                        </p:tav>
                                        <p:tav tm="100000">
                                          <p:val>
                                            <p:strVal val="#ppt_h"/>
                                          </p:val>
                                        </p:tav>
                                      </p:tavLst>
                                    </p:anim>
                                    <p:animEffect transition="in" filter="fade">
                                      <p:cBhvr>
                                        <p:cTn id="5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2"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07" y="716490"/>
            <a:ext cx="7666432" cy="5227113"/>
          </a:xfrm>
          <a:prstGeom prst="rect">
            <a:avLst/>
          </a:prstGeom>
        </p:spPr>
      </p:pic>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400577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R="0" lvl="0">
              <a:lnSpc>
                <a:spcPct val="115000"/>
              </a:lnSpc>
              <a:spcBef>
                <a:spcPts val="0"/>
              </a:spcBef>
              <a:spcAft>
                <a:spcPts val="0"/>
              </a:spcAft>
            </a:pPr>
            <a:r>
              <a:rPr lang="en-US" sz="3600" dirty="0">
                <a:solidFill>
                  <a:srgbClr val="FF0000"/>
                </a:solidFill>
              </a:rPr>
              <a:t>Speaking:</a:t>
            </a:r>
          </a:p>
          <a:p>
            <a:pPr marL="171450" marR="0" lvl="0" indent="-171450">
              <a:lnSpc>
                <a:spcPct val="115000"/>
              </a:lnSpc>
              <a:spcBef>
                <a:spcPts val="0"/>
              </a:spcBef>
              <a:spcAft>
                <a:spcPts val="0"/>
              </a:spcAft>
              <a:buFont typeface="Arial" panose="020B0604020202020204" pitchFamily="34" charset="0"/>
              <a:buChar char="•"/>
            </a:pPr>
            <a:r>
              <a:rPr lang="en-US" sz="3600" dirty="0">
                <a:solidFill>
                  <a:srgbClr val="0070C0"/>
                </a:solidFill>
                <a:effectLst/>
              </a:rPr>
              <a:t>To talk about the dangers of disasters and what people should do</a:t>
            </a:r>
          </a:p>
          <a:p>
            <a:pPr marR="0" lvl="0">
              <a:lnSpc>
                <a:spcPct val="115000"/>
              </a:lnSpc>
              <a:spcBef>
                <a:spcPts val="0"/>
              </a:spcBef>
              <a:spcAft>
                <a:spcPts val="1000"/>
              </a:spcAft>
            </a:pPr>
            <a:r>
              <a:rPr lang="en-US" sz="3600" dirty="0">
                <a:solidFill>
                  <a:srgbClr val="FF0000"/>
                </a:solidFill>
              </a:rPr>
              <a:t>Writing:</a:t>
            </a:r>
          </a:p>
          <a:p>
            <a:pPr marL="171450" marR="0" lvl="0" indent="-171450">
              <a:lnSpc>
                <a:spcPct val="115000"/>
              </a:lnSpc>
              <a:spcBef>
                <a:spcPts val="0"/>
              </a:spcBef>
              <a:spcAft>
                <a:spcPts val="1000"/>
              </a:spcAft>
              <a:buFont typeface="Arial" panose="020B0604020202020204" pitchFamily="34" charset="0"/>
              <a:buChar char="•"/>
            </a:pPr>
            <a:r>
              <a:rPr lang="en-US" sz="3600" dirty="0">
                <a:solidFill>
                  <a:srgbClr val="0070C0"/>
                </a:solidFill>
                <a:effectLst/>
              </a:rPr>
              <a:t>To write an emergency announcement for a disaster</a:t>
            </a:r>
            <a:endParaRPr lang="en-US" sz="3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643947"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exercises on page 25,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8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35.</a:t>
            </a:r>
          </a:p>
          <a:p>
            <a:pPr marL="571500" indent="-571500">
              <a:buFontTx/>
              <a:buChar char="-"/>
            </a:pPr>
            <a:r>
              <a:rPr lang="en-US" sz="3600" i="1" dirty="0">
                <a:solidFill>
                  <a:srgbClr val="0070C0"/>
                </a:solidFill>
              </a:rPr>
              <a:t>Prepare the next lesson (page 92,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2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heel(1)">
                                      <p:cBhvr>
                                        <p:cTn id="11" dur="2000"/>
                                        <p:tgtEl>
                                          <p:spTgt spid="5">
                                            <p:txEl>
                                              <p:pRg st="1" end="1"/>
                                            </p:txEl>
                                          </p:spTgt>
                                        </p:tgtEl>
                                      </p:cBhvr>
                                    </p:animEffect>
                                  </p:childTnLst>
                                </p:cTn>
                              </p:par>
                            </p:childTnLst>
                          </p:cTn>
                        </p:par>
                        <p:par>
                          <p:cTn id="12" fill="hold">
                            <p:stCondLst>
                              <p:cond delay="6000"/>
                            </p:stCondLst>
                            <p:childTnLst>
                              <p:par>
                                <p:cTn id="13" presetID="21" presetClass="entr" presetSubtype="1" fill="hold" nodeType="afterEffect">
                                  <p:stCondLst>
                                    <p:cond delay="2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heel(1)">
                                      <p:cBhvr>
                                        <p:cTn id="15" dur="2000"/>
                                        <p:tgtEl>
                                          <p:spTgt spid="5">
                                            <p:txEl>
                                              <p:pRg st="2" end="2"/>
                                            </p:txEl>
                                          </p:spTgt>
                                        </p:tgtEl>
                                      </p:cBhvr>
                                    </p:animEffect>
                                  </p:childTnLst>
                                </p:cTn>
                              </p:par>
                            </p:childTnLst>
                          </p:cTn>
                        </p:par>
                        <p:par>
                          <p:cTn id="16" fill="hold">
                            <p:stCondLst>
                              <p:cond delay="10000"/>
                            </p:stCondLst>
                            <p:childTnLst>
                              <p:par>
                                <p:cTn id="17" presetID="21" presetClass="entr" presetSubtype="1" fill="hold" nodeType="afterEffect">
                                  <p:stCondLst>
                                    <p:cond delay="2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heel(1)">
                                      <p:cBhvr>
                                        <p:cTn id="19"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562760" y="1711653"/>
            <a:ext cx="2817093"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559642" y="2691173"/>
            <a:ext cx="2820211"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4596585" y="4660884"/>
            <a:ext cx="2916101" cy="71467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596584" y="5598378"/>
            <a:ext cx="2928545"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596586" y="3687467"/>
            <a:ext cx="2906767"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sp>
        <p:nvSpPr>
          <p:cNvPr id="16" name="Rounded Rectangle 15"/>
          <p:cNvSpPr/>
          <p:nvPr/>
        </p:nvSpPr>
        <p:spPr>
          <a:xfrm>
            <a:off x="4348853" y="60809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37491" y="498764"/>
            <a:ext cx="5169776" cy="5855854"/>
          </a:xfrm>
          <a:prstGeom prst="rect">
            <a:avLst/>
          </a:prstGeom>
        </p:spPr>
      </p:pic>
      <p:sp>
        <p:nvSpPr>
          <p:cNvPr id="3" name="TextBox 2"/>
          <p:cNvSpPr txBox="1"/>
          <p:nvPr/>
        </p:nvSpPr>
        <p:spPr>
          <a:xfrm>
            <a:off x="5250391" y="1045124"/>
            <a:ext cx="6869567" cy="398634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3200" dirty="0">
                <a:solidFill>
                  <a:srgbClr val="0070C0"/>
                </a:solidFill>
                <a:effectLst/>
              </a:rPr>
              <a:t>To talk about the dangers of disasters and what people should do</a:t>
            </a:r>
          </a:p>
          <a:p>
            <a:pPr marL="171450" marR="0" lvl="0" indent="-171450">
              <a:lnSpc>
                <a:spcPct val="115000"/>
              </a:lnSpc>
              <a:spcBef>
                <a:spcPts val="0"/>
              </a:spcBef>
              <a:spcAft>
                <a:spcPts val="1000"/>
              </a:spcAft>
              <a:buFont typeface="Arial" panose="020B0604020202020204" pitchFamily="34" charset="0"/>
              <a:buChar char="•"/>
            </a:pPr>
            <a:r>
              <a:rPr lang="en-US" sz="3200" dirty="0">
                <a:solidFill>
                  <a:srgbClr val="0070C0"/>
                </a:solidFill>
                <a:effectLst/>
              </a:rPr>
              <a:t>To write an emergency announcement for a disaster</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62" y="497784"/>
            <a:ext cx="8790933" cy="586002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894618" y="552140"/>
            <a:ext cx="321085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E81EA6-D6AB-0A7F-4EE0-BB6689274558}"/>
              </a:ext>
            </a:extLst>
          </p:cNvPr>
          <p:cNvPicPr>
            <a:picLocks noChangeAspect="1"/>
          </p:cNvPicPr>
          <p:nvPr/>
        </p:nvPicPr>
        <p:blipFill>
          <a:blip r:embed="rId2"/>
          <a:stretch>
            <a:fillRect/>
          </a:stretch>
        </p:blipFill>
        <p:spPr>
          <a:xfrm>
            <a:off x="4618161" y="510118"/>
            <a:ext cx="2955679" cy="736362"/>
          </a:xfrm>
          <a:prstGeom prst="rect">
            <a:avLst/>
          </a:prstGeom>
        </p:spPr>
      </p:pic>
      <p:sp>
        <p:nvSpPr>
          <p:cNvPr id="9" name="TextBox 8">
            <a:extLst>
              <a:ext uri="{FF2B5EF4-FFF2-40B4-BE49-F238E27FC236}">
                <a16:creationId xmlns:a16="http://schemas.microsoft.com/office/drawing/2014/main" id="{6976E12C-5A43-B0FC-CDBB-F40497E93C6F}"/>
              </a:ext>
            </a:extLst>
          </p:cNvPr>
          <p:cNvSpPr txBox="1"/>
          <p:nvPr/>
        </p:nvSpPr>
        <p:spPr>
          <a:xfrm>
            <a:off x="1151721" y="1898656"/>
            <a:ext cx="10476861" cy="2292935"/>
          </a:xfrm>
          <a:prstGeom prst="rect">
            <a:avLst/>
          </a:prstGeom>
          <a:noFill/>
        </p:spPr>
        <p:txBody>
          <a:bodyPr wrap="square">
            <a:spAutoFit/>
          </a:bodyPr>
          <a:lstStyle/>
          <a:p>
            <a:pPr marL="514350" indent="-514350">
              <a:buAutoNum type="alphaLcPeriod"/>
            </a:pPr>
            <a:r>
              <a:rPr lang="en-US" sz="3200" b="1" i="0" dirty="0">
                <a:solidFill>
                  <a:srgbClr val="002060"/>
                </a:solidFill>
                <a:effectLst/>
              </a:rPr>
              <a:t>In pairs:</a:t>
            </a:r>
            <a:r>
              <a:rPr lang="en-US" sz="3200" b="0" i="0" dirty="0">
                <a:solidFill>
                  <a:srgbClr val="002060"/>
                </a:solidFill>
                <a:effectLst/>
              </a:rPr>
              <a:t> 	</a:t>
            </a:r>
          </a:p>
          <a:p>
            <a:r>
              <a:rPr lang="en-US" sz="3200" b="0" i="0" dirty="0">
                <a:solidFill>
                  <a:srgbClr val="002060"/>
                </a:solidFill>
                <a:effectLst/>
              </a:rPr>
              <a:t>Discuss the different disasters you know. </a:t>
            </a:r>
          </a:p>
          <a:p>
            <a:pPr>
              <a:spcBef>
                <a:spcPts val="600"/>
              </a:spcBef>
              <a:spcAft>
                <a:spcPts val="600"/>
              </a:spcAft>
            </a:pPr>
            <a:r>
              <a:rPr lang="en-US" sz="3200" b="0" i="0" dirty="0">
                <a:solidFill>
                  <a:srgbClr val="002060"/>
                </a:solidFill>
                <a:effectLst/>
              </a:rPr>
              <a:t>What are the dangers of these disasters?</a:t>
            </a:r>
          </a:p>
          <a:p>
            <a:pPr>
              <a:spcBef>
                <a:spcPts val="600"/>
              </a:spcBef>
              <a:spcAft>
                <a:spcPts val="600"/>
              </a:spcAft>
            </a:pPr>
            <a:r>
              <a:rPr lang="en-US" sz="3200" b="0" i="0" dirty="0">
                <a:solidFill>
                  <a:srgbClr val="002060"/>
                </a:solidFill>
                <a:effectLst/>
              </a:rPr>
              <a:t>What should and shouldn't people do during each disaster?</a:t>
            </a:r>
            <a:r>
              <a:rPr lang="en-US" sz="3200" dirty="0">
                <a:solidFill>
                  <a:srgbClr val="002060"/>
                </a:solidFill>
              </a:rPr>
              <a:t> </a:t>
            </a:r>
          </a:p>
        </p:txBody>
      </p:sp>
    </p:spTree>
    <p:extLst>
      <p:ext uri="{BB962C8B-B14F-4D97-AF65-F5344CB8AC3E}">
        <p14:creationId xmlns:p14="http://schemas.microsoft.com/office/powerpoint/2010/main" val="266137227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31BE6-6219-37D6-16F6-43CE88C150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 r="2154"/>
          <a:stretch/>
        </p:blipFill>
        <p:spPr>
          <a:xfrm>
            <a:off x="843553" y="595116"/>
            <a:ext cx="8033838" cy="5667768"/>
          </a:xfrm>
          <a:prstGeom prst="rect">
            <a:avLst/>
          </a:prstGeom>
        </p:spPr>
      </p:pic>
      <p:sp>
        <p:nvSpPr>
          <p:cNvPr id="6" name="TextBox 5">
            <a:extLst>
              <a:ext uri="{FF2B5EF4-FFF2-40B4-BE49-F238E27FC236}">
                <a16:creationId xmlns:a16="http://schemas.microsoft.com/office/drawing/2014/main" id="{0B148D79-E333-7AEC-3EE9-3EBDFA1FDEBB}"/>
              </a:ext>
            </a:extLst>
          </p:cNvPr>
          <p:cNvSpPr txBox="1"/>
          <p:nvPr/>
        </p:nvSpPr>
        <p:spPr>
          <a:xfrm>
            <a:off x="3449154" y="4114805"/>
            <a:ext cx="3750905" cy="769441"/>
          </a:xfrm>
          <a:prstGeom prst="rect">
            <a:avLst/>
          </a:prstGeom>
          <a:noFill/>
        </p:spPr>
        <p:txBody>
          <a:bodyPr wrap="square" rtlCol="0">
            <a:spAutoFit/>
          </a:bodyPr>
          <a:lstStyle/>
          <a:p>
            <a:pPr algn="ctr"/>
            <a:r>
              <a:rPr lang="en-US" sz="4400" dirty="0">
                <a:solidFill>
                  <a:schemeClr val="bg1"/>
                </a:solidFill>
              </a:rPr>
              <a:t>Speaking</a:t>
            </a:r>
          </a:p>
        </p:txBody>
      </p:sp>
    </p:spTree>
    <p:extLst>
      <p:ext uri="{BB962C8B-B14F-4D97-AF65-F5344CB8AC3E}">
        <p14:creationId xmlns:p14="http://schemas.microsoft.com/office/powerpoint/2010/main" val="224517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55B4A3-1DCB-BA28-B7F0-EE114F5A88CB}"/>
              </a:ext>
            </a:extLst>
          </p:cNvPr>
          <p:cNvSpPr txBox="1"/>
          <p:nvPr/>
        </p:nvSpPr>
        <p:spPr>
          <a:xfrm>
            <a:off x="41090" y="434450"/>
            <a:ext cx="12108870" cy="1569660"/>
          </a:xfrm>
          <a:prstGeom prst="rect">
            <a:avLst/>
          </a:prstGeom>
          <a:noFill/>
        </p:spPr>
        <p:txBody>
          <a:bodyPr wrap="square">
            <a:spAutoFit/>
          </a:bodyPr>
          <a:lstStyle/>
          <a:p>
            <a:r>
              <a:rPr lang="en-US" sz="3200" i="0" spc="-100" dirty="0">
                <a:solidFill>
                  <a:srgbClr val="002060"/>
                </a:solidFill>
                <a:effectLst/>
              </a:rPr>
              <a:t>b. Imagine it's your job to warn your town about a disaster. Choose one disaster and complete the table with information about the dangers and </a:t>
            </a:r>
            <a:br>
              <a:rPr lang="en-US" sz="3200" i="0" spc="-100" dirty="0">
                <a:solidFill>
                  <a:srgbClr val="002060"/>
                </a:solidFill>
                <a:effectLst/>
              </a:rPr>
            </a:br>
            <a:r>
              <a:rPr lang="en-US" sz="3200" i="0" spc="-100" dirty="0">
                <a:solidFill>
                  <a:srgbClr val="002060"/>
                </a:solidFill>
                <a:effectLst/>
              </a:rPr>
              <a:t>your most important pieces of advice. (You can use ideas from the last lesson.)</a:t>
            </a:r>
            <a:r>
              <a:rPr lang="en-US" sz="3200" spc="-100" dirty="0">
                <a:solidFill>
                  <a:srgbClr val="002060"/>
                </a:solidFill>
              </a:rPr>
              <a:t> </a:t>
            </a:r>
          </a:p>
        </p:txBody>
      </p:sp>
      <p:pic>
        <p:nvPicPr>
          <p:cNvPr id="5" name="Picture 4">
            <a:extLst>
              <a:ext uri="{FF2B5EF4-FFF2-40B4-BE49-F238E27FC236}">
                <a16:creationId xmlns:a16="http://schemas.microsoft.com/office/drawing/2014/main" id="{D1BCCDAC-8B75-1914-EDE6-F7AA1C91D7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510" t="3151" r="1" b="4943"/>
          <a:stretch/>
        </p:blipFill>
        <p:spPr>
          <a:xfrm>
            <a:off x="378368" y="2123234"/>
            <a:ext cx="7249953" cy="4046654"/>
          </a:xfrm>
          <a:prstGeom prst="rect">
            <a:avLst/>
          </a:prstGeom>
        </p:spPr>
      </p:pic>
      <p:pic>
        <p:nvPicPr>
          <p:cNvPr id="7" name="Picture 6">
            <a:extLst>
              <a:ext uri="{FF2B5EF4-FFF2-40B4-BE49-F238E27FC236}">
                <a16:creationId xmlns:a16="http://schemas.microsoft.com/office/drawing/2014/main" id="{A60F5026-BAB7-AF84-6A52-333E6743F8B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7670366" y="2109858"/>
            <a:ext cx="4141620" cy="4107811"/>
          </a:xfrm>
          <a:prstGeom prst="rect">
            <a:avLst/>
          </a:prstGeom>
        </p:spPr>
      </p:pic>
    </p:spTree>
    <p:extLst>
      <p:ext uri="{BB962C8B-B14F-4D97-AF65-F5344CB8AC3E}">
        <p14:creationId xmlns:p14="http://schemas.microsoft.com/office/powerpoint/2010/main" val="233052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CCDAC-8B75-1914-EDE6-F7AA1C91D7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510" t="3151" r="1" b="4943"/>
          <a:stretch/>
        </p:blipFill>
        <p:spPr>
          <a:xfrm>
            <a:off x="537664" y="2030583"/>
            <a:ext cx="6833404" cy="4307461"/>
          </a:xfrm>
          <a:prstGeom prst="rect">
            <a:avLst/>
          </a:prstGeom>
        </p:spPr>
      </p:pic>
      <p:pic>
        <p:nvPicPr>
          <p:cNvPr id="7" name="Picture 6">
            <a:extLst>
              <a:ext uri="{FF2B5EF4-FFF2-40B4-BE49-F238E27FC236}">
                <a16:creationId xmlns:a16="http://schemas.microsoft.com/office/drawing/2014/main" id="{A60F5026-BAB7-AF84-6A52-333E6743F8B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7526353" y="1347416"/>
            <a:ext cx="4555782" cy="4518592"/>
          </a:xfrm>
          <a:prstGeom prst="rect">
            <a:avLst/>
          </a:prstGeom>
        </p:spPr>
      </p:pic>
      <p:sp>
        <p:nvSpPr>
          <p:cNvPr id="2" name="TextBox 1">
            <a:extLst>
              <a:ext uri="{FF2B5EF4-FFF2-40B4-BE49-F238E27FC236}">
                <a16:creationId xmlns:a16="http://schemas.microsoft.com/office/drawing/2014/main" id="{1C862CD3-A119-FFD1-BC01-C0E0E9C6E0F7}"/>
              </a:ext>
            </a:extLst>
          </p:cNvPr>
          <p:cNvSpPr txBox="1"/>
          <p:nvPr/>
        </p:nvSpPr>
        <p:spPr>
          <a:xfrm>
            <a:off x="4214648" y="514999"/>
            <a:ext cx="2806262" cy="646331"/>
          </a:xfrm>
          <a:prstGeom prst="rect">
            <a:avLst/>
          </a:prstGeom>
          <a:noFill/>
          <a:ln w="57150">
            <a:solidFill>
              <a:srgbClr val="FFFF00"/>
            </a:solidFill>
          </a:ln>
        </p:spPr>
        <p:txBody>
          <a:bodyPr wrap="square" rtlCol="0">
            <a:spAutoFit/>
          </a:bodyPr>
          <a:lstStyle/>
          <a:p>
            <a:pPr algn="ctr"/>
            <a:r>
              <a:rPr lang="en-US" sz="3600" b="1" dirty="0">
                <a:solidFill>
                  <a:srgbClr val="FF0000"/>
                </a:solidFill>
              </a:rPr>
              <a:t>PAIR WORK</a:t>
            </a:r>
          </a:p>
        </p:txBody>
      </p:sp>
      <p:sp>
        <p:nvSpPr>
          <p:cNvPr id="4" name="TextBox 3">
            <a:extLst>
              <a:ext uri="{FF2B5EF4-FFF2-40B4-BE49-F238E27FC236}">
                <a16:creationId xmlns:a16="http://schemas.microsoft.com/office/drawing/2014/main" id="{6E343CED-D93B-7A89-A63B-05EB2B03A1D2}"/>
              </a:ext>
            </a:extLst>
          </p:cNvPr>
          <p:cNvSpPr txBox="1"/>
          <p:nvPr/>
        </p:nvSpPr>
        <p:spPr>
          <a:xfrm>
            <a:off x="493986" y="1187668"/>
            <a:ext cx="4708636" cy="584775"/>
          </a:xfrm>
          <a:prstGeom prst="rect">
            <a:avLst/>
          </a:prstGeom>
          <a:noFill/>
        </p:spPr>
        <p:txBody>
          <a:bodyPr wrap="square" rtlCol="0">
            <a:spAutoFit/>
          </a:bodyPr>
          <a:lstStyle/>
          <a:p>
            <a:r>
              <a:rPr lang="en-US" sz="3200" dirty="0">
                <a:solidFill>
                  <a:srgbClr val="0070C0"/>
                </a:solidFill>
              </a:rPr>
              <a:t>Share ideas with a partner. </a:t>
            </a:r>
          </a:p>
        </p:txBody>
      </p:sp>
    </p:spTree>
    <p:extLst>
      <p:ext uri="{BB962C8B-B14F-4D97-AF65-F5344CB8AC3E}">
        <p14:creationId xmlns:p14="http://schemas.microsoft.com/office/powerpoint/2010/main" val="108007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CCDAC-8B75-1914-EDE6-F7AA1C91D7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510" t="3151" r="1" b="4943"/>
          <a:stretch/>
        </p:blipFill>
        <p:spPr>
          <a:xfrm>
            <a:off x="537664" y="2030583"/>
            <a:ext cx="6833404" cy="4307461"/>
          </a:xfrm>
          <a:prstGeom prst="rect">
            <a:avLst/>
          </a:prstGeom>
        </p:spPr>
      </p:pic>
      <p:pic>
        <p:nvPicPr>
          <p:cNvPr id="7" name="Picture 6">
            <a:extLst>
              <a:ext uri="{FF2B5EF4-FFF2-40B4-BE49-F238E27FC236}">
                <a16:creationId xmlns:a16="http://schemas.microsoft.com/office/drawing/2014/main" id="{A60F5026-BAB7-AF84-6A52-333E6743F8B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7526353" y="1347416"/>
            <a:ext cx="4555782" cy="4518592"/>
          </a:xfrm>
          <a:prstGeom prst="rect">
            <a:avLst/>
          </a:prstGeom>
        </p:spPr>
      </p:pic>
      <p:sp>
        <p:nvSpPr>
          <p:cNvPr id="2" name="TextBox 1">
            <a:extLst>
              <a:ext uri="{FF2B5EF4-FFF2-40B4-BE49-F238E27FC236}">
                <a16:creationId xmlns:a16="http://schemas.microsoft.com/office/drawing/2014/main" id="{1C862CD3-A119-FFD1-BC01-C0E0E9C6E0F7}"/>
              </a:ext>
            </a:extLst>
          </p:cNvPr>
          <p:cNvSpPr txBox="1"/>
          <p:nvPr/>
        </p:nvSpPr>
        <p:spPr>
          <a:xfrm>
            <a:off x="4025464" y="514999"/>
            <a:ext cx="4067502" cy="646331"/>
          </a:xfrm>
          <a:prstGeom prst="rect">
            <a:avLst/>
          </a:prstGeom>
          <a:noFill/>
          <a:ln w="57150">
            <a:solidFill>
              <a:srgbClr val="FFFF00"/>
            </a:solidFill>
          </a:ln>
        </p:spPr>
        <p:txBody>
          <a:bodyPr wrap="square" rtlCol="0">
            <a:spAutoFit/>
          </a:bodyPr>
          <a:lstStyle/>
          <a:p>
            <a:pPr algn="ctr"/>
            <a:r>
              <a:rPr lang="en-US" sz="3600" b="1" dirty="0">
                <a:solidFill>
                  <a:srgbClr val="FF0000"/>
                </a:solidFill>
              </a:rPr>
              <a:t>CLASS DISCUSSION</a:t>
            </a:r>
          </a:p>
        </p:txBody>
      </p:sp>
      <p:sp>
        <p:nvSpPr>
          <p:cNvPr id="4" name="TextBox 3">
            <a:extLst>
              <a:ext uri="{FF2B5EF4-FFF2-40B4-BE49-F238E27FC236}">
                <a16:creationId xmlns:a16="http://schemas.microsoft.com/office/drawing/2014/main" id="{6E343CED-D93B-7A89-A63B-05EB2B03A1D2}"/>
              </a:ext>
            </a:extLst>
          </p:cNvPr>
          <p:cNvSpPr txBox="1"/>
          <p:nvPr/>
        </p:nvSpPr>
        <p:spPr>
          <a:xfrm>
            <a:off x="493986" y="1187668"/>
            <a:ext cx="4708636" cy="584775"/>
          </a:xfrm>
          <a:prstGeom prst="rect">
            <a:avLst/>
          </a:prstGeom>
          <a:noFill/>
        </p:spPr>
        <p:txBody>
          <a:bodyPr wrap="square" rtlCol="0">
            <a:spAutoFit/>
          </a:bodyPr>
          <a:lstStyle/>
          <a:p>
            <a:r>
              <a:rPr lang="en-US" sz="3200" dirty="0">
                <a:solidFill>
                  <a:srgbClr val="0070C0"/>
                </a:solidFill>
              </a:rPr>
              <a:t>Share ideas with the class. </a:t>
            </a:r>
          </a:p>
        </p:txBody>
      </p:sp>
    </p:spTree>
    <p:extLst>
      <p:ext uri="{BB962C8B-B14F-4D97-AF65-F5344CB8AC3E}">
        <p14:creationId xmlns:p14="http://schemas.microsoft.com/office/powerpoint/2010/main" val="1496049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570</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Narrow</vt:lpstr>
      <vt:lpstr>Calibri</vt:lpstr>
      <vt:lpstr>Calibri Light</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2024-12-15T09:09:46Z</dcterms:created>
  <dcterms:modified xsi:type="dcterms:W3CDTF">2024-12-15T09:10:50Z</dcterms:modified>
</cp:coreProperties>
</file>