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7" autoAdjust="0"/>
    <p:restoredTop sz="94660"/>
  </p:normalViewPr>
  <p:slideViewPr>
    <p:cSldViewPr snapToGrid="0">
      <p:cViewPr>
        <p:scale>
          <a:sx n="33" d="100"/>
          <a:sy n="33" d="100"/>
        </p:scale>
        <p:origin x="214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4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6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9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5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2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9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8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99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7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2E582-969C-49C6-9B7F-A33EA7A9FAD7}" type="datetimeFigureOut">
              <a:rPr lang="en-US" smtClean="0"/>
              <a:t>06/12/202424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8FF91-83F0-40FC-A1F0-D8341B2A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6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9.png"/><Relationship Id="rId7" Type="http://schemas.openxmlformats.org/officeDocument/2006/relationships/image" Target="../media/image5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10" Type="http://schemas.openxmlformats.org/officeDocument/2006/relationships/image" Target="../media/image41.jpeg"/><Relationship Id="rId4" Type="http://schemas.openxmlformats.org/officeDocument/2006/relationships/image" Target="../media/image24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53.png"/><Relationship Id="rId4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9.sv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27.svg"/><Relationship Id="rId9" Type="http://schemas.openxmlformats.org/officeDocument/2006/relationships/image" Target="../media/image22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7" Type="http://schemas.openxmlformats.org/officeDocument/2006/relationships/image" Target="../media/image28.png"/><Relationship Id="rId12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9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1"/>
          <p:cNvSpPr/>
          <p:nvPr/>
        </p:nvSpPr>
        <p:spPr>
          <a:xfrm rot="-3651040">
            <a:off x="-203205" y="716530"/>
            <a:ext cx="854507" cy="305881"/>
          </a:xfrm>
          <a:custGeom>
            <a:avLst/>
            <a:gdLst/>
            <a:ahLst/>
            <a:cxnLst/>
            <a:rect l="l" t="t" r="r" b="b"/>
            <a:pathLst>
              <a:path w="1523713" h="498670">
                <a:moveTo>
                  <a:pt x="0" y="0"/>
                </a:moveTo>
                <a:lnTo>
                  <a:pt x="1523713" y="0"/>
                </a:lnTo>
                <a:lnTo>
                  <a:pt x="1523713" y="498669"/>
                </a:lnTo>
                <a:lnTo>
                  <a:pt x="0" y="49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5"/>
          <p:cNvSpPr/>
          <p:nvPr/>
        </p:nvSpPr>
        <p:spPr>
          <a:xfrm rot="10800000">
            <a:off x="4729940" y="2748838"/>
            <a:ext cx="7082763" cy="3804560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13" name="Group 12"/>
          <p:cNvGrpSpPr/>
          <p:nvPr/>
        </p:nvGrpSpPr>
        <p:grpSpPr>
          <a:xfrm>
            <a:off x="6089160" y="2524006"/>
            <a:ext cx="4282292" cy="617167"/>
            <a:chOff x="8286895" y="2053540"/>
            <a:chExt cx="6981317" cy="1100501"/>
          </a:xfrm>
        </p:grpSpPr>
        <p:sp>
          <p:nvSpPr>
            <p:cNvPr id="14" name="Freeform 8"/>
            <p:cNvSpPr/>
            <p:nvPr/>
          </p:nvSpPr>
          <p:spPr>
            <a:xfrm>
              <a:off x="8286895" y="2053540"/>
              <a:ext cx="6981317" cy="1100501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50267" y="2184587"/>
              <a:ext cx="6054572" cy="969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5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</a:t>
              </a:r>
              <a:r>
                <a:rPr lang="en-US" sz="2935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935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935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935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</a:t>
              </a:r>
              <a:endParaRPr lang="en-US" sz="2935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02918" y="3421399"/>
            <a:ext cx="6227082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thảo luận với nhau để xây dựng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ứng xử nơi công cộng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gợi ý cho sẵn dưới đây.</a:t>
            </a:r>
          </a:p>
          <a:p>
            <a:pPr marL="381000" indent="-3810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 đó, mỗi nhóm hãy chia sẻ 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Quy tắc ứng xử nơi công cộng 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trước lớp. </a:t>
            </a:r>
          </a:p>
        </p:txBody>
      </p:sp>
      <p:sp>
        <p:nvSpPr>
          <p:cNvPr id="17" name="Freeform 7"/>
          <p:cNvSpPr/>
          <p:nvPr/>
        </p:nvSpPr>
        <p:spPr>
          <a:xfrm>
            <a:off x="4528616" y="2667946"/>
            <a:ext cx="490620" cy="441830"/>
          </a:xfrm>
          <a:custGeom>
            <a:avLst/>
            <a:gdLst/>
            <a:ahLst/>
            <a:cxnLst/>
            <a:rect l="l" t="t" r="r" b="b"/>
            <a:pathLst>
              <a:path w="799847" h="787850">
                <a:moveTo>
                  <a:pt x="0" y="0"/>
                </a:moveTo>
                <a:lnTo>
                  <a:pt x="799847" y="0"/>
                </a:lnTo>
                <a:lnTo>
                  <a:pt x="799847" y="787849"/>
                </a:lnTo>
                <a:lnTo>
                  <a:pt x="0" y="787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8" name="Picture 17" descr="A group of people wearing clothing&#10;&#10;Description automatically generated with medium confidenc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10109" r="9436" b="11156"/>
          <a:stretch>
            <a:fillRect/>
          </a:stretch>
        </p:blipFill>
        <p:spPr>
          <a:xfrm>
            <a:off x="453859" y="2832589"/>
            <a:ext cx="3692054" cy="3675241"/>
          </a:xfrm>
          <a:prstGeom prst="rect">
            <a:avLst/>
          </a:prstGeom>
        </p:spPr>
      </p:pic>
      <p:sp>
        <p:nvSpPr>
          <p:cNvPr id="19" name="Freeform 10"/>
          <p:cNvSpPr/>
          <p:nvPr/>
        </p:nvSpPr>
        <p:spPr>
          <a:xfrm rot="2537115">
            <a:off x="11334173" y="6371470"/>
            <a:ext cx="522265" cy="458390"/>
          </a:xfrm>
          <a:custGeom>
            <a:avLst/>
            <a:gdLst/>
            <a:ahLst/>
            <a:cxnLst/>
            <a:rect l="l" t="t" r="r" b="b"/>
            <a:pathLst>
              <a:path w="851436" h="817378">
                <a:moveTo>
                  <a:pt x="0" y="0"/>
                </a:moveTo>
                <a:lnTo>
                  <a:pt x="851435" y="0"/>
                </a:lnTo>
                <a:lnTo>
                  <a:pt x="851435" y="817378"/>
                </a:lnTo>
                <a:lnTo>
                  <a:pt x="0" y="817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1219018" y="1608357"/>
            <a:ext cx="10443738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spcBef>
                <a:spcPct val="0"/>
              </a:spcBef>
              <a:defRPr sz="3200" b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r>
              <a:rPr lang="vi-VN" sz="2400" dirty="0"/>
              <a:t>HOẠT ĐỘNG </a:t>
            </a:r>
            <a:r>
              <a:rPr lang="en-US" sz="2400" dirty="0"/>
              <a:t>2</a:t>
            </a:r>
            <a:r>
              <a:rPr lang="vi-VN" sz="2400" dirty="0"/>
              <a:t>: XÂY DỰNG QUY TẮC ỨNG XỬ NƠI CÔNG CỘNG</a:t>
            </a:r>
          </a:p>
        </p:txBody>
      </p:sp>
    </p:spTree>
    <p:extLst>
      <p:ext uri="{BB962C8B-B14F-4D97-AF65-F5344CB8AC3E}">
        <p14:creationId xmlns:p14="http://schemas.microsoft.com/office/powerpoint/2010/main" val="9651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02619" y="2174135"/>
            <a:ext cx="2700713" cy="981715"/>
            <a:chOff x="-373043" y="2519582"/>
            <a:chExt cx="5334000" cy="2697142"/>
          </a:xfrm>
        </p:grpSpPr>
        <p:sp>
          <p:nvSpPr>
            <p:cNvPr id="5" name="Line Callout 1 (Border and Accent Bar) 3"/>
            <p:cNvSpPr/>
            <p:nvPr/>
          </p:nvSpPr>
          <p:spPr>
            <a:xfrm>
              <a:off x="-373043" y="2916010"/>
              <a:ext cx="5334000" cy="2300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GỢI Ý THỰC HIỆN</a:t>
              </a:r>
            </a:p>
          </p:txBody>
        </p:sp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69834" y="2519582"/>
              <a:ext cx="648245" cy="666419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/>
          <p:cNvSpPr/>
          <p:nvPr/>
        </p:nvSpPr>
        <p:spPr>
          <a:xfrm>
            <a:off x="6026725" y="3804355"/>
            <a:ext cx="5708073" cy="1280159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Nguyên nhân nào dẫn đến thực trạng cảnh quan như vậy?</a:t>
            </a:r>
            <a:endParaRPr lang="en-US" sz="267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6026726" y="5304304"/>
            <a:ext cx="5708073" cy="1162994"/>
          </a:xfrm>
          <a:prstGeom prst="wedgeRoundRectCallout">
            <a:avLst>
              <a:gd name="adj1" fmla="val -58720"/>
              <a:gd name="adj2" fmla="val -4850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 định những hành vi nên làm và không nên làm ở nơi công 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6026724" y="2092903"/>
            <a:ext cx="5708073" cy="1280160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địa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7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7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07365" y="3083373"/>
            <a:ext cx="3672701" cy="3541867"/>
            <a:chOff x="1261664" y="3640006"/>
            <a:chExt cx="6002883" cy="6049697"/>
          </a:xfrm>
        </p:grpSpPr>
        <p:pic>
          <p:nvPicPr>
            <p:cNvPr id="11" name="Picture 10" descr="A group of children sitting at a table&#10;&#10;Description automatically generated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" t="20371" r="8299"/>
            <a:stretch>
              <a:fillRect/>
            </a:stretch>
          </p:blipFill>
          <p:spPr>
            <a:xfrm>
              <a:off x="1261664" y="3913931"/>
              <a:ext cx="5706265" cy="57757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2" descr="Pin 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13053">
              <a:off x="6634831" y="3640006"/>
              <a:ext cx="629716" cy="62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71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/>
        </p:nvSpPr>
        <p:spPr>
          <a:xfrm>
            <a:off x="105290" y="170627"/>
            <a:ext cx="444279" cy="444279"/>
          </a:xfrm>
          <a:custGeom>
            <a:avLst/>
            <a:gdLst/>
            <a:ahLst/>
            <a:cxnLst/>
            <a:rect l="l" t="t" r="r" b="b"/>
            <a:pathLst>
              <a:path w="666419" h="666419">
                <a:moveTo>
                  <a:pt x="0" y="0"/>
                </a:moveTo>
                <a:lnTo>
                  <a:pt x="666419" y="0"/>
                </a:lnTo>
                <a:lnTo>
                  <a:pt x="666419" y="666419"/>
                </a:lnTo>
                <a:lnTo>
                  <a:pt x="0" y="666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Freeform 13"/>
          <p:cNvSpPr/>
          <p:nvPr/>
        </p:nvSpPr>
        <p:spPr>
          <a:xfrm rot="-3077682">
            <a:off x="11247660" y="233337"/>
            <a:ext cx="974281" cy="318856"/>
          </a:xfrm>
          <a:custGeom>
            <a:avLst/>
            <a:gdLst/>
            <a:ahLst/>
            <a:cxnLst/>
            <a:rect l="l" t="t" r="r" b="b"/>
            <a:pathLst>
              <a:path w="1461422" h="478284">
                <a:moveTo>
                  <a:pt x="0" y="0"/>
                </a:moveTo>
                <a:lnTo>
                  <a:pt x="1461422" y="0"/>
                </a:lnTo>
                <a:lnTo>
                  <a:pt x="1461422" y="478283"/>
                </a:lnTo>
                <a:lnTo>
                  <a:pt x="0" y="478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5731175" y="4556068"/>
            <a:ext cx="5994399" cy="2174118"/>
          </a:xfrm>
          <a:prstGeom prst="wedgeRoundRectCallout">
            <a:avLst>
              <a:gd name="adj1" fmla="val -56931"/>
              <a:gd name="adj2" fmla="val -45080"/>
              <a:gd name="adj3" fmla="val 16667"/>
            </a:avLst>
          </a:prstGeom>
          <a:solidFill>
            <a:srgbClr val="FDE6D3"/>
          </a:solidFill>
          <a:ln>
            <a:solidFill>
              <a:srgbClr val="FDE6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 trí cho bản Quy tắc ứng xử nơi công cộng thật sinh 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665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5684834" y="1894962"/>
            <a:ext cx="5994399" cy="2174118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rgbClr val="F5E4E3"/>
          </a:solidFill>
          <a:ln>
            <a:solidFill>
              <a:srgbClr val="F5E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Trình bày lên giấy thành các Quy tắc ứng xử nơi công cộng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665" b="1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02619" y="2174135"/>
            <a:ext cx="2700713" cy="981715"/>
            <a:chOff x="-373043" y="2519582"/>
            <a:chExt cx="5334000" cy="2697142"/>
          </a:xfrm>
        </p:grpSpPr>
        <p:sp>
          <p:nvSpPr>
            <p:cNvPr id="13" name="Line Callout 1 (Border and Accent Bar) 3"/>
            <p:cNvSpPr/>
            <p:nvPr/>
          </p:nvSpPr>
          <p:spPr>
            <a:xfrm>
              <a:off x="-373043" y="2916010"/>
              <a:ext cx="5334000" cy="2300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GỢI Ý THỰC HIỆN</a:t>
              </a:r>
            </a:p>
          </p:txBody>
        </p:sp>
        <p:pic>
          <p:nvPicPr>
            <p:cNvPr id="14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69834" y="2519582"/>
              <a:ext cx="648245" cy="66641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07365" y="3083373"/>
            <a:ext cx="3672701" cy="3541867"/>
            <a:chOff x="1261664" y="3640006"/>
            <a:chExt cx="6002883" cy="6049697"/>
          </a:xfrm>
        </p:grpSpPr>
        <p:pic>
          <p:nvPicPr>
            <p:cNvPr id="16" name="Picture 15" descr="A group of children sitting at a table&#10;&#10;Description automatically generated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" t="20371" r="8299"/>
            <a:stretch>
              <a:fillRect/>
            </a:stretch>
          </p:blipFill>
          <p:spPr>
            <a:xfrm>
              <a:off x="1261664" y="3913931"/>
              <a:ext cx="5706265" cy="57757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2" descr="Pin 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13053">
              <a:off x="6634831" y="3640006"/>
              <a:ext cx="629716" cy="62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2801569">
            <a:off x="11669806" y="548416"/>
            <a:ext cx="422021" cy="457476"/>
          </a:xfrm>
          <a:custGeom>
            <a:avLst/>
            <a:gdLst/>
            <a:ahLst/>
            <a:cxnLst/>
            <a:rect l="l" t="t" r="r" b="b"/>
            <a:pathLst>
              <a:path w="633032" h="686214">
                <a:moveTo>
                  <a:pt x="0" y="0"/>
                </a:moveTo>
                <a:lnTo>
                  <a:pt x="633032" y="0"/>
                </a:lnTo>
                <a:lnTo>
                  <a:pt x="633032" y="686214"/>
                </a:lnTo>
                <a:lnTo>
                  <a:pt x="0" y="6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0" y="6804526"/>
            <a:ext cx="382946" cy="433933"/>
          </a:xfrm>
          <a:custGeom>
            <a:avLst/>
            <a:gdLst/>
            <a:ahLst/>
            <a:cxnLst/>
            <a:rect l="l" t="t" r="r" b="b"/>
            <a:pathLst>
              <a:path w="574419" h="650900">
                <a:moveTo>
                  <a:pt x="0" y="0"/>
                </a:moveTo>
                <a:lnTo>
                  <a:pt x="574419" y="0"/>
                </a:lnTo>
                <a:lnTo>
                  <a:pt x="574419" y="650900"/>
                </a:lnTo>
                <a:lnTo>
                  <a:pt x="0" y="65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8800" y="1305589"/>
            <a:ext cx="11266177" cy="1235932"/>
            <a:chOff x="-107669" y="253998"/>
            <a:chExt cx="16899266" cy="1853895"/>
          </a:xfrm>
        </p:grpSpPr>
        <p:sp>
          <p:nvSpPr>
            <p:cNvPr id="11" name="Rectangle 10"/>
            <p:cNvSpPr/>
            <p:nvPr/>
          </p:nvSpPr>
          <p:spPr>
            <a:xfrm>
              <a:off x="-107669" y="795157"/>
              <a:ext cx="15834002" cy="10346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Gợi ý: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địa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cộng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876408" y="253998"/>
              <a:ext cx="1915189" cy="1853895"/>
              <a:chOff x="2781406" y="3490375"/>
              <a:chExt cx="1775827" cy="1769329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2781406" y="3490375"/>
                <a:ext cx="1775827" cy="1769329"/>
              </a:xfrm>
              <a:custGeom>
                <a:avLst/>
                <a:gdLst/>
                <a:ahLst/>
                <a:cxnLst/>
                <a:rect l="l" t="t" r="r" b="b"/>
                <a:pathLst>
                  <a:path w="2042087" h="2042087">
                    <a:moveTo>
                      <a:pt x="0" y="0"/>
                    </a:moveTo>
                    <a:lnTo>
                      <a:pt x="2042087" y="0"/>
                    </a:lnTo>
                    <a:lnTo>
                      <a:pt x="2042087" y="2042087"/>
                    </a:lnTo>
                    <a:lnTo>
                      <a:pt x="0" y="2042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3195267" y="3779766"/>
                <a:ext cx="948108" cy="1190546"/>
              </a:xfrm>
              <a:custGeom>
                <a:avLst/>
                <a:gdLst/>
                <a:ahLst/>
                <a:cxnLst/>
                <a:rect l="l" t="t" r="r" b="b"/>
                <a:pathLst>
                  <a:path w="948109" h="1190547">
                    <a:moveTo>
                      <a:pt x="0" y="0"/>
                    </a:moveTo>
                    <a:lnTo>
                      <a:pt x="948109" y="0"/>
                    </a:lnTo>
                    <a:lnTo>
                      <a:pt x="948109" y="1190547"/>
                    </a:lnTo>
                    <a:lnTo>
                      <a:pt x="0" y="11905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Rectangle: Rounded Corners 14"/>
          <p:cNvSpPr/>
          <p:nvPr/>
        </p:nvSpPr>
        <p:spPr>
          <a:xfrm>
            <a:off x="558800" y="2692876"/>
            <a:ext cx="3367229" cy="13776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Bệnh</a:t>
            </a:r>
            <a:r>
              <a:rPr lang="en-US" sz="266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viện</a:t>
            </a:r>
            <a:endParaRPr lang="en-US" sz="2665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4412386" y="2692876"/>
            <a:ext cx="3367229" cy="13776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66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endParaRPr lang="en-US" sz="2665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8265971" y="2692876"/>
            <a:ext cx="3367229" cy="13776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Bến</a:t>
            </a:r>
            <a:r>
              <a:rPr lang="en-US" sz="266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5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endParaRPr lang="en-US" sz="2665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2" descr="Cách xác định tuyến bệnh viện: Tuyến huyện, tỉnh, trung ư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471787"/>
            <a:ext cx="3367229" cy="2137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op 13 công viên giải trí ấn tượng bậc nhất Việt Nam đảm bảo sẽ khiến bạn  mê tí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40" y="4476439"/>
            <a:ext cx="3206520" cy="2137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Năm 2020: Bến xe khách xây dựng quy trình đảm bảo ATGT theo 04 bướ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71" y="4471788"/>
            <a:ext cx="3234629" cy="2183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 rot="-3651040">
            <a:off x="11379296" y="459686"/>
            <a:ext cx="1015809" cy="332447"/>
          </a:xfrm>
          <a:custGeom>
            <a:avLst/>
            <a:gdLst/>
            <a:ahLst/>
            <a:cxnLst/>
            <a:rect l="l" t="t" r="r" b="b"/>
            <a:pathLst>
              <a:path w="1523713" h="498670">
                <a:moveTo>
                  <a:pt x="0" y="0"/>
                </a:moveTo>
                <a:lnTo>
                  <a:pt x="1523713" y="0"/>
                </a:lnTo>
                <a:lnTo>
                  <a:pt x="1523713" y="498669"/>
                </a:lnTo>
                <a:lnTo>
                  <a:pt x="0" y="49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10"/>
          <p:cNvSpPr/>
          <p:nvPr/>
        </p:nvSpPr>
        <p:spPr>
          <a:xfrm rot="2537115">
            <a:off x="20987" y="6382348"/>
            <a:ext cx="567624" cy="544919"/>
          </a:xfrm>
          <a:custGeom>
            <a:avLst/>
            <a:gdLst/>
            <a:ahLst/>
            <a:cxnLst/>
            <a:rect l="l" t="t" r="r" b="b"/>
            <a:pathLst>
              <a:path w="851436" h="817378">
                <a:moveTo>
                  <a:pt x="0" y="0"/>
                </a:moveTo>
                <a:lnTo>
                  <a:pt x="851435" y="0"/>
                </a:lnTo>
                <a:lnTo>
                  <a:pt x="851435" y="817378"/>
                </a:lnTo>
                <a:lnTo>
                  <a:pt x="0" y="817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3"/>
          <p:cNvGrpSpPr/>
          <p:nvPr/>
        </p:nvGrpSpPr>
        <p:grpSpPr>
          <a:xfrm>
            <a:off x="1214055" y="1211226"/>
            <a:ext cx="10280579" cy="1154361"/>
            <a:chOff x="388620" y="138154"/>
            <a:chExt cx="15420869" cy="1731542"/>
          </a:xfrm>
        </p:grpSpPr>
        <p:sp>
          <p:nvSpPr>
            <p:cNvPr id="5" name="Line Callout 1 (Border and Accent Bar) 3"/>
            <p:cNvSpPr/>
            <p:nvPr/>
          </p:nvSpPr>
          <p:spPr>
            <a:xfrm>
              <a:off x="388620" y="745956"/>
              <a:ext cx="14859000" cy="1123740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Gợi ý: </a:t>
              </a:r>
              <a:r>
                <a:rPr lang="vi-VN" sz="28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 số hành vi nên làm ở nơi công cộng như:</a:t>
              </a:r>
            </a:p>
          </p:txBody>
        </p:sp>
        <p:pic>
          <p:nvPicPr>
            <p:cNvPr id="6" name="Picture 5" descr="Icon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751" y="138154"/>
              <a:ext cx="1123738" cy="1123738"/>
            </a:xfrm>
            <a:prstGeom prst="rect">
              <a:avLst/>
            </a:prstGeom>
          </p:spPr>
        </p:pic>
      </p:grpSp>
      <p:sp>
        <p:nvSpPr>
          <p:cNvPr id="7" name="Rectangle: Rounded Corners 6"/>
          <p:cNvSpPr/>
          <p:nvPr/>
        </p:nvSpPr>
        <p:spPr>
          <a:xfrm>
            <a:off x="1159933" y="2521259"/>
            <a:ext cx="4700971" cy="1517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53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 đỡ những người già đi lại khó kh</a:t>
            </a:r>
            <a:r>
              <a:rPr lang="en-US" sz="253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</a:t>
            </a:r>
            <a:r>
              <a:rPr lang="vi-VN" sz="253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</a:t>
            </a:r>
            <a:r>
              <a:rPr lang="en-US" sz="253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6189133" y="2521259"/>
            <a:ext cx="4927600" cy="15173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53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Nhường ghế cho người già, trẻ nhỏ khi đi xe</a:t>
            </a:r>
            <a:r>
              <a:rPr lang="en-US" sz="2535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Nhiều hoạt động giúp đỡ người dân có hoàn cảnh khó khăn trên địa bàn TP Hồ  Chí Minh - Báo Công an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85" y="4194273"/>
            <a:ext cx="3657600" cy="244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Bài học từ câu chuyện bà mẹ lên mạng &quot;bóc phốt&quot; cô gái vì không nhường ghế  cho con m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40" y="4208788"/>
            <a:ext cx="3865835" cy="2446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61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 rot="-3651040">
            <a:off x="11379296" y="781428"/>
            <a:ext cx="1015809" cy="332447"/>
          </a:xfrm>
          <a:custGeom>
            <a:avLst/>
            <a:gdLst/>
            <a:ahLst/>
            <a:cxnLst/>
            <a:rect l="l" t="t" r="r" b="b"/>
            <a:pathLst>
              <a:path w="1523713" h="498670">
                <a:moveTo>
                  <a:pt x="0" y="0"/>
                </a:moveTo>
                <a:lnTo>
                  <a:pt x="1523713" y="0"/>
                </a:lnTo>
                <a:lnTo>
                  <a:pt x="1523713" y="498669"/>
                </a:lnTo>
                <a:lnTo>
                  <a:pt x="0" y="498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10"/>
          <p:cNvSpPr/>
          <p:nvPr/>
        </p:nvSpPr>
        <p:spPr>
          <a:xfrm rot="2537115">
            <a:off x="20987" y="6704090"/>
            <a:ext cx="567624" cy="544919"/>
          </a:xfrm>
          <a:custGeom>
            <a:avLst/>
            <a:gdLst/>
            <a:ahLst/>
            <a:cxnLst/>
            <a:rect l="l" t="t" r="r" b="b"/>
            <a:pathLst>
              <a:path w="851436" h="817378">
                <a:moveTo>
                  <a:pt x="0" y="0"/>
                </a:moveTo>
                <a:lnTo>
                  <a:pt x="851435" y="0"/>
                </a:lnTo>
                <a:lnTo>
                  <a:pt x="851435" y="817378"/>
                </a:lnTo>
                <a:lnTo>
                  <a:pt x="0" y="817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3"/>
          <p:cNvGrpSpPr/>
          <p:nvPr/>
        </p:nvGrpSpPr>
        <p:grpSpPr>
          <a:xfrm>
            <a:off x="1032932" y="694611"/>
            <a:ext cx="10280580" cy="1582057"/>
            <a:chOff x="388619" y="138154"/>
            <a:chExt cx="15420870" cy="2373086"/>
          </a:xfrm>
        </p:grpSpPr>
        <p:sp>
          <p:nvSpPr>
            <p:cNvPr id="5" name="Line Callout 1 (Border and Accent Bar) 3"/>
            <p:cNvSpPr/>
            <p:nvPr/>
          </p:nvSpPr>
          <p:spPr>
            <a:xfrm>
              <a:off x="388619" y="745954"/>
              <a:ext cx="15011401" cy="1765286"/>
            </a:xfrm>
            <a:prstGeom prst="accentBorderCallout1">
              <a:avLst>
                <a:gd name="adj1" fmla="val 18750"/>
                <a:gd name="adj2" fmla="val -3127"/>
                <a:gd name="adj3" fmla="val 17954"/>
                <a:gd name="adj4" fmla="val -17509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Gợi ý: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 số hành vi không nên làm ở nơi công cộng như:</a:t>
              </a:r>
            </a:p>
          </p:txBody>
        </p:sp>
        <p:pic>
          <p:nvPicPr>
            <p:cNvPr id="6" name="Picture 5" descr="Icon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5751" y="138154"/>
              <a:ext cx="1123738" cy="112373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23533" y="2663311"/>
            <a:ext cx="5228931" cy="1787319"/>
            <a:chOff x="664218" y="4118834"/>
            <a:chExt cx="7843396" cy="268097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344814" y="4118834"/>
              <a:ext cx="7162800" cy="26128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Chen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lấn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xô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đẩy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nhau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lên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buýt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" name="Picture 8" descr="A picture containing text, clipart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18" y="5522463"/>
              <a:ext cx="2211086" cy="127735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898937" y="2330421"/>
            <a:ext cx="5594019" cy="2074804"/>
            <a:chOff x="8763000" y="3619500"/>
            <a:chExt cx="8391029" cy="3112206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9991229" y="4118834"/>
              <a:ext cx="7162800" cy="261287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Chen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lối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phim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2" name="Picture 11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3619500"/>
              <a:ext cx="2988945" cy="188404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98083" y="4725622"/>
            <a:ext cx="5684095" cy="2109674"/>
            <a:chOff x="1344814" y="7102627"/>
            <a:chExt cx="8526143" cy="3164510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1344814" y="7102627"/>
              <a:ext cx="7162800" cy="264170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 chuyện, tranh luận to tiếng nơi công cộng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 descr="A group of people wearing clothing&#10;&#10;Description automatically generated with medium confidenc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025" y="8939969"/>
              <a:ext cx="3330932" cy="132716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718875" y="4725621"/>
            <a:ext cx="5124847" cy="1971516"/>
            <a:chOff x="10078312" y="6834426"/>
            <a:chExt cx="7687270" cy="295727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0078312" y="6834426"/>
              <a:ext cx="7161122" cy="264170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Vứt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rác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bừa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535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bãi</a:t>
              </a:r>
              <a:r>
                <a:rPr lang="en-US" sz="2535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8" name="Picture 17" descr="A cartoon of a child eating popcorn&#10;&#10;Description automatically generated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19"/>
            <a:stretch>
              <a:fillRect/>
            </a:stretch>
          </p:blipFill>
          <p:spPr>
            <a:xfrm>
              <a:off x="15152710" y="7513757"/>
              <a:ext cx="2612872" cy="2277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6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3696970" y="1911350"/>
            <a:ext cx="8310245" cy="4620260"/>
          </a:xfrm>
          <a:custGeom>
            <a:avLst/>
            <a:gdLst/>
            <a:ahLst/>
            <a:cxnLst/>
            <a:rect l="l" t="t" r="r" b="b"/>
            <a:pathLst>
              <a:path w="3122614" h="2401847">
                <a:moveTo>
                  <a:pt x="33302" y="0"/>
                </a:moveTo>
                <a:lnTo>
                  <a:pt x="3089311" y="0"/>
                </a:lnTo>
                <a:cubicBezTo>
                  <a:pt x="3107704" y="0"/>
                  <a:pt x="3122614" y="14910"/>
                  <a:pt x="3122614" y="33302"/>
                </a:cubicBezTo>
                <a:lnTo>
                  <a:pt x="3122614" y="2368545"/>
                </a:lnTo>
                <a:cubicBezTo>
                  <a:pt x="3122614" y="2386937"/>
                  <a:pt x="3107704" y="2401847"/>
                  <a:pt x="3089311" y="2401847"/>
                </a:cubicBezTo>
                <a:lnTo>
                  <a:pt x="33302" y="2401847"/>
                </a:lnTo>
                <a:cubicBezTo>
                  <a:pt x="24470" y="2401847"/>
                  <a:pt x="15999" y="2398338"/>
                  <a:pt x="9754" y="2392093"/>
                </a:cubicBezTo>
                <a:cubicBezTo>
                  <a:pt x="3509" y="2385848"/>
                  <a:pt x="0" y="2377377"/>
                  <a:pt x="0" y="2368545"/>
                </a:cubicBezTo>
                <a:lnTo>
                  <a:pt x="0" y="33302"/>
                </a:lnTo>
                <a:cubicBezTo>
                  <a:pt x="0" y="14910"/>
                  <a:pt x="14910" y="0"/>
                  <a:pt x="3330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2985" y="1423670"/>
            <a:ext cx="8629650" cy="63919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just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rất nhiều địa điểm công cộng xung quanh nhà em như: công viên, bệnh viện, chợ, bến xe, các di tích lịch sử, bảo tàng,...</a:t>
            </a:r>
          </a:p>
          <a:p>
            <a:pPr indent="0" algn="just">
              <a:lnSpc>
                <a:spcPct val="150000"/>
              </a:lnSpc>
              <a:buFont typeface="Courier New" panose="02070309020205020404" pitchFamily="49" charset="0"/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đến các địa điểm công cộng, chúng ta cần lưu ý thực hiện những quy tắc ứng xử như: </a:t>
            </a:r>
          </a:p>
          <a:p>
            <a:pPr marL="838200" lvl="1" indent="-381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nói to, gây ồn ào, mất trật tự.</a:t>
            </a:r>
          </a:p>
          <a:p>
            <a:pPr marL="838200" lvl="1" indent="-381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 đỡ và nhường chỗ cho người già, trẻ em, phụ nữ có thai, người tàn tật.</a:t>
            </a:r>
          </a:p>
          <a:p>
            <a:pPr marL="838200" lvl="1" indent="-381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vứt rác bừa bãi; cư xử thân thiện, lịch sự;...</a:t>
            </a:r>
            <a:endParaRPr lang="en-US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266065" y="1729105"/>
            <a:ext cx="3125470" cy="3529330"/>
            <a:chOff x="0" y="0"/>
            <a:chExt cx="812800" cy="812800"/>
          </a:xfrm>
        </p:grpSpPr>
        <p:sp>
          <p:nvSpPr>
            <p:cNvPr id="5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txBody>
            <a:bodyPr/>
            <a:lstStyle/>
            <a:p>
              <a:endParaRPr lang="en-US" sz="1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6084" y="2627393"/>
            <a:ext cx="3016872" cy="1594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65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 KẾT HOẠT ĐỘNG</a:t>
            </a:r>
          </a:p>
        </p:txBody>
      </p:sp>
      <p:pic>
        <p:nvPicPr>
          <p:cNvPr id="8" name="Picture 7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5379720"/>
            <a:ext cx="2321560" cy="2435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927581">
            <a:off x="1563376" y="1474691"/>
            <a:ext cx="1303055" cy="1325027"/>
          </a:xfrm>
          <a:prstGeom prst="rect">
            <a:avLst/>
          </a:prstGeom>
        </p:spPr>
      </p:pic>
      <p:sp>
        <p:nvSpPr>
          <p:cNvPr id="10" name="Freeform 7"/>
          <p:cNvSpPr/>
          <p:nvPr/>
        </p:nvSpPr>
        <p:spPr>
          <a:xfrm>
            <a:off x="11550310" y="6149964"/>
            <a:ext cx="457257" cy="457257"/>
          </a:xfrm>
          <a:custGeom>
            <a:avLst/>
            <a:gdLst/>
            <a:ahLst/>
            <a:cxnLst/>
            <a:rect l="l" t="t" r="r" b="b"/>
            <a:pathLst>
              <a:path w="685886" h="685886">
                <a:moveTo>
                  <a:pt x="0" y="0"/>
                </a:moveTo>
                <a:lnTo>
                  <a:pt x="685886" y="0"/>
                </a:lnTo>
                <a:lnTo>
                  <a:pt x="685886" y="685887"/>
                </a:lnTo>
                <a:lnTo>
                  <a:pt x="0" y="685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92895">
            <a:off x="2574143" y="1068060"/>
            <a:ext cx="8556205" cy="5481661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7975" y="2717899"/>
            <a:ext cx="3432519" cy="8280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1422" y="2717899"/>
            <a:ext cx="5097883" cy="5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335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TIẾP NỐI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1418" y="3338296"/>
            <a:ext cx="5905081" cy="1939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" algn="ctr">
              <a:lnSpc>
                <a:spcPct val="150000"/>
              </a:lnSpc>
              <a:tabLst>
                <a:tab pos="59690" algn="l"/>
                <a:tab pos="120015" algn="l"/>
              </a:tabLst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 em tự giác thực hiện hành vi văn hóa nơi công cộng trong cuộc sống hàng ngày. </a:t>
            </a:r>
          </a:p>
        </p:txBody>
      </p:sp>
    </p:spTree>
    <p:extLst>
      <p:ext uri="{BB962C8B-B14F-4D97-AF65-F5344CB8AC3E}">
        <p14:creationId xmlns:p14="http://schemas.microsoft.com/office/powerpoint/2010/main" val="223545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530" y="1332230"/>
            <a:ext cx="11131550" cy="10020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5215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5215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 . </a:t>
            </a:r>
            <a:r>
              <a:rPr lang="en-US" sz="5215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Vận</a:t>
            </a:r>
            <a:r>
              <a:rPr lang="en-US" sz="5215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215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dụng</a:t>
            </a:r>
            <a:endParaRPr lang="en-US" sz="5215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530" y="2333625"/>
            <a:ext cx="11131550" cy="1916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en-US" sz="5215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endParaRPr lang="en-US" sz="5215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en-US" sz="5215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</a:t>
            </a:r>
            <a:r>
              <a:rPr lang="en-US" sz="626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4960" y="2694940"/>
            <a:ext cx="11246485" cy="4039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sz="5215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  <a:sym typeface="+mn-ea"/>
              </a:rPr>
              <a:t>*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Ôn lại các kiến thức đã học hôm nay.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*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Trò chuyện với người thân về những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Quy tắc ứng xử nơi công cộng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của nhóm em hoặc của các nhóm khác trong lớp.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5215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  <a:sym typeface="+mn-ea"/>
              </a:rPr>
              <a:t> .</a:t>
            </a:r>
            <a:r>
              <a:rPr lang="en-US" sz="626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  <a:sym typeface="+mn-ea"/>
              </a:rPr>
              <a:t> </a:t>
            </a:r>
            <a:endParaRPr lang="en-US" sz="626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 rot="10800000" flipV="1">
            <a:off x="1052830" y="635"/>
            <a:ext cx="9036050" cy="16040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động trải nghiệm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 ĐỘNG GIÁO DỤC THEO CHỦ ĐỀ:  ỨNG XỬ VĂN HÓA NƠI CÔNG CỘNG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307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5945" y="2716534"/>
            <a:ext cx="9970770" cy="583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4: ỨNG XỬ NƠI CÔNG CỘNG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3880" y="3462657"/>
            <a:ext cx="9982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13: ỨNG XỬ VĂN HÓA NƠI CÔNG CỘNG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749425" y="648654"/>
            <a:ext cx="8693150" cy="876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05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12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2024</a:t>
            </a:r>
          </a:p>
          <a:p>
            <a:pPr algn="ctr"/>
            <a:endParaRPr lang="en-US" sz="3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sz="3200" b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</a:t>
            </a:r>
            <a:r>
              <a:rPr lang="en-US" sz="3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động trải nghiệm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</p:txBody>
      </p:sp>
      <p:pic>
        <p:nvPicPr>
          <p:cNvPr id="20493" name="Picture 11" descr="WhitecornerFl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50" y="4598035"/>
            <a:ext cx="2144395" cy="2144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9" descr="Whitecorner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4792345"/>
            <a:ext cx="1828800" cy="1812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0" descr="feuerwerk_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5165" y="-99060"/>
            <a:ext cx="1524000" cy="1724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1" descr="feuerwerk_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785350" y="0"/>
            <a:ext cx="2163445" cy="134175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005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0"/>
            <a:ext cx="12022183" cy="6759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1430"/>
            <a:ext cx="10837545" cy="4500880"/>
          </a:xfrm>
          <a:prstGeom prst="rect">
            <a:avLst/>
          </a:prstGeom>
        </p:spPr>
      </p:pic>
      <p:sp>
        <p:nvSpPr>
          <p:cNvPr id="6" name="文本框 29"/>
          <p:cNvSpPr txBox="1"/>
          <p:nvPr/>
        </p:nvSpPr>
        <p:spPr>
          <a:xfrm>
            <a:off x="2957512" y="2606993"/>
            <a:ext cx="6141720" cy="1985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A- Khởi</a:t>
            </a:r>
            <a:r>
              <a:rPr lang="en-US" altLang="zh-CN" sz="6600" b="1" spc="300" dirty="0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6600" b="1" spc="300" dirty="0" err="1">
                <a:solidFill>
                  <a:srgbClr val="ED81A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động</a:t>
            </a:r>
            <a:endParaRPr lang="zh-CN" altLang="en-US" sz="6600" b="1" spc="300" dirty="0">
              <a:solidFill>
                <a:srgbClr val="ED81A1"/>
              </a:solidFill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67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90387" y="2885935"/>
            <a:ext cx="5505613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xem video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 trẻ ứng xử văn minh nơi công cộng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trả lời câu hỏi sau: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 cho thấy em cần có trách nhiệm như thế nào khi thực hiện ứng xử nơi công cộng?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4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0915127">
            <a:off x="267182" y="2471454"/>
            <a:ext cx="1083621" cy="580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87518" y="1046963"/>
            <a:ext cx="3528790" cy="76958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6" name="Dạy trẻ ứng xử văn minh nơi công cộng -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23769" y="2744674"/>
            <a:ext cx="5455571" cy="30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1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4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3"/>
          <p:cNvSpPr/>
          <p:nvPr/>
        </p:nvSpPr>
        <p:spPr>
          <a:xfrm>
            <a:off x="433699" y="987085"/>
            <a:ext cx="4285611" cy="1629115"/>
          </a:xfrm>
          <a:prstGeom prst="wedgeRoundRectCallout">
            <a:avLst>
              <a:gd name="adj1" fmla="val -12190"/>
              <a:gd name="adj2" fmla="val 104858"/>
              <a:gd name="adj3" fmla="val 16667"/>
            </a:avLst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Gợi ý </a:t>
            </a:r>
            <a:r>
              <a:rPr lang="en-US" sz="3465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465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65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465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465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endParaRPr lang="en-US" sz="3465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V="1">
            <a:off x="4976711" y="5965037"/>
            <a:ext cx="1119289" cy="4001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26000" y="797560"/>
            <a:ext cx="7253605" cy="5121910"/>
            <a:chOff x="8305800" y="965944"/>
            <a:chExt cx="9372600" cy="7682757"/>
          </a:xfrm>
        </p:grpSpPr>
        <p:grpSp>
          <p:nvGrpSpPr>
            <p:cNvPr id="15" name="Group 14"/>
            <p:cNvGrpSpPr/>
            <p:nvPr/>
          </p:nvGrpSpPr>
          <p:grpSpPr>
            <a:xfrm>
              <a:off x="8305800" y="2035551"/>
              <a:ext cx="9372600" cy="6613150"/>
              <a:chOff x="702894" y="3376974"/>
              <a:chExt cx="16350489" cy="5252191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702894" y="3376974"/>
                <a:ext cx="16350489" cy="525219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1452529" y="3848213"/>
                <a:ext cx="14860959" cy="43882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 video, mỗi chúng ta cần phải ứng xử văn minh, lịch sự khi ở những nơi công cộng, có trách nhiệm với những hành vi của mình. 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965944"/>
              <a:ext cx="1523476" cy="1447800"/>
            </a:xfrm>
            <a:prstGeom prst="rect">
              <a:avLst/>
            </a:prstGeom>
          </p:spPr>
        </p:pic>
      </p:grpSp>
      <p:pic>
        <p:nvPicPr>
          <p:cNvPr id="19" name="Picture 2" descr="Các cách ứng xử nơi công cộng của người lịch sự - VnExpress Du lịc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3383"/>
          <a:stretch>
            <a:fillRect/>
          </a:stretch>
        </p:blipFill>
        <p:spPr bwMode="auto">
          <a:xfrm>
            <a:off x="656960" y="3838885"/>
            <a:ext cx="3969410" cy="24327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3"/>
          <p:cNvSpPr/>
          <p:nvPr/>
        </p:nvSpPr>
        <p:spPr>
          <a:xfrm rot="-6552578" flipH="1" flipV="1">
            <a:off x="10619002" y="5491384"/>
            <a:ext cx="1241163" cy="1347452"/>
          </a:xfrm>
          <a:custGeom>
            <a:avLst/>
            <a:gdLst/>
            <a:ahLst/>
            <a:cxnLst/>
            <a:rect l="l" t="t" r="r" b="b"/>
            <a:pathLst>
              <a:path w="3601797" h="3914996">
                <a:moveTo>
                  <a:pt x="3601797" y="3914997"/>
                </a:moveTo>
                <a:lnTo>
                  <a:pt x="0" y="3914997"/>
                </a:lnTo>
                <a:lnTo>
                  <a:pt x="0" y="0"/>
                </a:lnTo>
                <a:lnTo>
                  <a:pt x="3601797" y="0"/>
                </a:lnTo>
                <a:lnTo>
                  <a:pt x="3601797" y="3914997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0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62505" y="2970530"/>
            <a:ext cx="9356725" cy="23507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động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trải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u="sng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nghiệm</a:t>
            </a:r>
            <a:endParaRPr lang="en-US" sz="3200" b="1" u="sng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HOẠT ĐỘNG GIÁO DỤC THEO CHỦ ĐỀ:  ỨNG XỬ VĂN HÓA NƠI CÔNG CỘNG </a:t>
            </a:r>
          </a:p>
        </p:txBody>
      </p:sp>
    </p:spTree>
    <p:extLst>
      <p:ext uri="{BB962C8B-B14F-4D97-AF65-F5344CB8AC3E}">
        <p14:creationId xmlns:p14="http://schemas.microsoft.com/office/powerpoint/2010/main" val="115113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3"/>
          <p:cNvSpPr/>
          <p:nvPr/>
        </p:nvSpPr>
        <p:spPr>
          <a:xfrm rot="-3077682">
            <a:off x="-159711" y="6502349"/>
            <a:ext cx="974281" cy="318856"/>
          </a:xfrm>
          <a:custGeom>
            <a:avLst/>
            <a:gdLst/>
            <a:ahLst/>
            <a:cxnLst/>
            <a:rect l="l" t="t" r="r" b="b"/>
            <a:pathLst>
              <a:path w="1461422" h="478284">
                <a:moveTo>
                  <a:pt x="0" y="0"/>
                </a:moveTo>
                <a:lnTo>
                  <a:pt x="1461422" y="0"/>
                </a:lnTo>
                <a:lnTo>
                  <a:pt x="1461422" y="478283"/>
                </a:lnTo>
                <a:lnTo>
                  <a:pt x="0" y="478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3" name="Group 22"/>
          <p:cNvGrpSpPr/>
          <p:nvPr/>
        </p:nvGrpSpPr>
        <p:grpSpPr>
          <a:xfrm>
            <a:off x="5651447" y="2299863"/>
            <a:ext cx="6089328" cy="4015774"/>
            <a:chOff x="7967606" y="761157"/>
            <a:chExt cx="9133992" cy="7297341"/>
          </a:xfrm>
        </p:grpSpPr>
        <p:grpSp>
          <p:nvGrpSpPr>
            <p:cNvPr id="24" name="Group 23"/>
            <p:cNvGrpSpPr/>
            <p:nvPr/>
          </p:nvGrpSpPr>
          <p:grpSpPr>
            <a:xfrm>
              <a:off x="7967606" y="1148766"/>
              <a:ext cx="8979059" cy="4267199"/>
              <a:chOff x="1028700" y="5338044"/>
              <a:chExt cx="8115300" cy="3920256"/>
            </a:xfrm>
          </p:grpSpPr>
          <p:grpSp>
            <p:nvGrpSpPr>
              <p:cNvPr id="27" name="Group 3"/>
              <p:cNvGrpSpPr/>
              <p:nvPr/>
            </p:nvGrpSpPr>
            <p:grpSpPr>
              <a:xfrm>
                <a:off x="1028700" y="5483087"/>
                <a:ext cx="7973720" cy="3775213"/>
                <a:chOff x="0" y="0"/>
                <a:chExt cx="10805670" cy="5116019"/>
              </a:xfrm>
            </p:grpSpPr>
            <p:sp>
              <p:nvSpPr>
                <p:cNvPr id="30" name="Freeform 4"/>
                <p:cNvSpPr/>
                <p:nvPr/>
              </p:nvSpPr>
              <p:spPr>
                <a:xfrm>
                  <a:off x="-4213" y="0"/>
                  <a:ext cx="10809882" cy="5116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1601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10440"/>
                        <a:pt x="10800735" y="4353435"/>
                      </a:cubicBezTo>
                      <a:cubicBezTo>
                        <a:pt x="10800735" y="4567594"/>
                        <a:pt x="10809883" y="4866773"/>
                        <a:pt x="10809883" y="4866773"/>
                      </a:cubicBezTo>
                      <a:cubicBezTo>
                        <a:pt x="10809883" y="4995442"/>
                        <a:pt x="10805713" y="5116019"/>
                        <a:pt x="10552875" y="5107885"/>
                      </a:cubicBezTo>
                      <a:cubicBezTo>
                        <a:pt x="10552875" y="5107885"/>
                        <a:pt x="10176403" y="5087586"/>
                        <a:pt x="9081481" y="5095185"/>
                      </a:cubicBezTo>
                      <a:cubicBezTo>
                        <a:pt x="2545013" y="5103319"/>
                        <a:pt x="304023" y="5116019"/>
                        <a:pt x="304023" y="5116019"/>
                      </a:cubicBezTo>
                      <a:cubicBezTo>
                        <a:pt x="132548" y="5116019"/>
                        <a:pt x="4213" y="5014950"/>
                        <a:pt x="8532" y="4812403"/>
                      </a:cubicBezTo>
                      <a:cubicBezTo>
                        <a:pt x="8532" y="4812403"/>
                        <a:pt x="9630" y="4313862"/>
                        <a:pt x="4815" y="1388604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05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28" name="Group 7"/>
              <p:cNvGrpSpPr/>
              <p:nvPr/>
            </p:nvGrpSpPr>
            <p:grpSpPr>
              <a:xfrm>
                <a:off x="1178371" y="5338044"/>
                <a:ext cx="7965629" cy="3758427"/>
                <a:chOff x="0" y="0"/>
                <a:chExt cx="10821129" cy="5105739"/>
              </a:xfrm>
            </p:grpSpPr>
            <p:sp>
              <p:nvSpPr>
                <p:cNvPr id="29" name="Freeform 8"/>
                <p:cNvSpPr/>
                <p:nvPr/>
              </p:nvSpPr>
              <p:spPr>
                <a:xfrm>
                  <a:off x="-4213" y="0"/>
                  <a:ext cx="10825342" cy="510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1050">
                    <a:latin typeface="UTM Avo" panose="02040603050506020204" pitchFamily="18" charset="0"/>
                  </a:endParaRPr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8599553" y="1517025"/>
              <a:ext cx="7877333" cy="6541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vi-VN" sz="2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vi-VN" sz="28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 lớp chia thành các nhóm, mỗi nhóm thảo luận và kể cho nhau nghe về những hành vi văn hóa</a:t>
              </a:r>
              <a:r>
                <a:rPr lang="vi-VN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nơi công cộng mà mình đã thực hiện. </a:t>
              </a:r>
            </a:p>
          </p:txBody>
        </p:sp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454743" y="761157"/>
              <a:ext cx="646855" cy="86985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653739" y="4751718"/>
            <a:ext cx="6042895" cy="2032584"/>
            <a:chOff x="7971045" y="5637089"/>
            <a:chExt cx="9064343" cy="4307011"/>
          </a:xfrm>
        </p:grpSpPr>
        <p:grpSp>
          <p:nvGrpSpPr>
            <p:cNvPr id="32" name="Group 31"/>
            <p:cNvGrpSpPr/>
            <p:nvPr/>
          </p:nvGrpSpPr>
          <p:grpSpPr>
            <a:xfrm>
              <a:off x="7971045" y="5936302"/>
              <a:ext cx="8975621" cy="4007798"/>
              <a:chOff x="1028700" y="1038225"/>
              <a:chExt cx="8115300" cy="3920256"/>
            </a:xfrm>
          </p:grpSpPr>
          <p:grpSp>
            <p:nvGrpSpPr>
              <p:cNvPr id="35" name="Group 5"/>
              <p:cNvGrpSpPr/>
              <p:nvPr/>
            </p:nvGrpSpPr>
            <p:grpSpPr>
              <a:xfrm>
                <a:off x="1028700" y="1168764"/>
                <a:ext cx="7973720" cy="3789717"/>
                <a:chOff x="0" y="0"/>
                <a:chExt cx="10805670" cy="5135675"/>
              </a:xfrm>
            </p:grpSpPr>
            <p:sp>
              <p:nvSpPr>
                <p:cNvPr id="38" name="Freeform 6"/>
                <p:cNvSpPr/>
                <p:nvPr/>
              </p:nvSpPr>
              <p:spPr>
                <a:xfrm>
                  <a:off x="-4213" y="0"/>
                  <a:ext cx="10809882" cy="513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35675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26703"/>
                        <a:pt x="10800735" y="4373090"/>
                      </a:cubicBezTo>
                      <a:cubicBezTo>
                        <a:pt x="10800735" y="4587249"/>
                        <a:pt x="10809883" y="4886428"/>
                        <a:pt x="10809883" y="4886428"/>
                      </a:cubicBezTo>
                      <a:cubicBezTo>
                        <a:pt x="10809883" y="5015097"/>
                        <a:pt x="10805713" y="5135675"/>
                        <a:pt x="10552875" y="5127541"/>
                      </a:cubicBezTo>
                      <a:cubicBezTo>
                        <a:pt x="10552875" y="5127541"/>
                        <a:pt x="10176403" y="5107242"/>
                        <a:pt x="9081481" y="5114841"/>
                      </a:cubicBezTo>
                      <a:cubicBezTo>
                        <a:pt x="2545013" y="5122975"/>
                        <a:pt x="304023" y="5135675"/>
                        <a:pt x="304023" y="5135675"/>
                      </a:cubicBezTo>
                      <a:cubicBezTo>
                        <a:pt x="132548" y="5135675"/>
                        <a:pt x="4213" y="5034605"/>
                        <a:pt x="8532" y="4832059"/>
                      </a:cubicBezTo>
                      <a:cubicBezTo>
                        <a:pt x="8532" y="4832059"/>
                        <a:pt x="9630" y="4333517"/>
                        <a:pt x="4815" y="1391373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sz="105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36" name="Group 9"/>
              <p:cNvGrpSpPr/>
              <p:nvPr/>
            </p:nvGrpSpPr>
            <p:grpSpPr>
              <a:xfrm>
                <a:off x="1178371" y="1038225"/>
                <a:ext cx="7965629" cy="3758427"/>
                <a:chOff x="0" y="0"/>
                <a:chExt cx="10821129" cy="5105739"/>
              </a:xfrm>
            </p:grpSpPr>
            <p:sp>
              <p:nvSpPr>
                <p:cNvPr id="37" name="Freeform 10"/>
                <p:cNvSpPr/>
                <p:nvPr/>
              </p:nvSpPr>
              <p:spPr>
                <a:xfrm>
                  <a:off x="-4213" y="0"/>
                  <a:ext cx="10825342" cy="5105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1050">
                    <a:latin typeface="UTM Avo" panose="02040603050506020204" pitchFamily="18" charset="0"/>
                  </a:endParaRPr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8725532" y="6354288"/>
              <a:ext cx="7625379" cy="3006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Sau đó, chia sẻ về cảm xúc khi thực hiện những hành vi văn hóa nơi công cộng đó trước lớp. </a:t>
              </a:r>
            </a:p>
          </p:txBody>
        </p:sp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388533" y="5637089"/>
              <a:ext cx="646855" cy="86985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313573" y="2168734"/>
            <a:ext cx="3093328" cy="1628647"/>
            <a:chOff x="74707" y="2473524"/>
            <a:chExt cx="4639992" cy="2442970"/>
          </a:xfrm>
        </p:grpSpPr>
        <p:sp>
          <p:nvSpPr>
            <p:cNvPr id="40" name="Line Callout 1 (Border and Accent Bar) 3"/>
            <p:cNvSpPr/>
            <p:nvPr/>
          </p:nvSpPr>
          <p:spPr>
            <a:xfrm>
              <a:off x="74707" y="2916009"/>
              <a:ext cx="4639992" cy="20004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THEO NHÓM</a:t>
              </a:r>
            </a:p>
          </p:txBody>
        </p:sp>
        <p:pic>
          <p:nvPicPr>
            <p:cNvPr id="41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234" y="2473524"/>
              <a:ext cx="570935" cy="58694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09030" y="3740973"/>
            <a:ext cx="4563387" cy="2803389"/>
            <a:chOff x="869204" y="4384240"/>
            <a:chExt cx="6845080" cy="4205084"/>
          </a:xfrm>
        </p:grpSpPr>
        <p:pic>
          <p:nvPicPr>
            <p:cNvPr id="43" name="Picture 42" descr="A cartoon of a child and child talking&#10;&#10;Description automatically generated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7" t="35926" r="12329"/>
            <a:stretch>
              <a:fillRect/>
            </a:stretch>
          </p:blipFill>
          <p:spPr>
            <a:xfrm>
              <a:off x="869204" y="4668136"/>
              <a:ext cx="6845080" cy="39211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4" name="Picture 2" descr="Pin 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13053">
              <a:off x="4047761" y="4384240"/>
              <a:ext cx="629716" cy="62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20"/>
          <p:cNvSpPr txBox="1"/>
          <p:nvPr/>
        </p:nvSpPr>
        <p:spPr>
          <a:xfrm>
            <a:off x="762249" y="1556809"/>
            <a:ext cx="10740507" cy="538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5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 ĐỘNG 1: CHIA SẺ HÀNH VI VĂN HÓA NƠI CÔNG CỘNG</a:t>
            </a:r>
            <a:endParaRPr lang="vi-VN" sz="2665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7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/>
          <p:nvPr/>
        </p:nvSpPr>
        <p:spPr>
          <a:xfrm rot="2801569">
            <a:off x="11669806" y="456974"/>
            <a:ext cx="422021" cy="457476"/>
          </a:xfrm>
          <a:custGeom>
            <a:avLst/>
            <a:gdLst/>
            <a:ahLst/>
            <a:cxnLst/>
            <a:rect l="l" t="t" r="r" b="b"/>
            <a:pathLst>
              <a:path w="633032" h="686214">
                <a:moveTo>
                  <a:pt x="0" y="0"/>
                </a:moveTo>
                <a:lnTo>
                  <a:pt x="633032" y="0"/>
                </a:lnTo>
                <a:lnTo>
                  <a:pt x="633032" y="686214"/>
                </a:lnTo>
                <a:lnTo>
                  <a:pt x="0" y="686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9"/>
          <p:cNvSpPr/>
          <p:nvPr/>
        </p:nvSpPr>
        <p:spPr>
          <a:xfrm>
            <a:off x="122231" y="6583326"/>
            <a:ext cx="382946" cy="433933"/>
          </a:xfrm>
          <a:custGeom>
            <a:avLst/>
            <a:gdLst/>
            <a:ahLst/>
            <a:cxnLst/>
            <a:rect l="l" t="t" r="r" b="b"/>
            <a:pathLst>
              <a:path w="574419" h="650900">
                <a:moveTo>
                  <a:pt x="0" y="0"/>
                </a:moveTo>
                <a:lnTo>
                  <a:pt x="574419" y="0"/>
                </a:lnTo>
                <a:lnTo>
                  <a:pt x="574419" y="650900"/>
                </a:lnTo>
                <a:lnTo>
                  <a:pt x="0" y="650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3"/>
          <p:cNvGrpSpPr/>
          <p:nvPr/>
        </p:nvGrpSpPr>
        <p:grpSpPr>
          <a:xfrm>
            <a:off x="192314" y="2678189"/>
            <a:ext cx="5383343" cy="1844666"/>
            <a:chOff x="432600" y="3818768"/>
            <a:chExt cx="8075014" cy="2766999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344814" y="3818768"/>
              <a:ext cx="7162800" cy="2630208"/>
            </a:xfrm>
            <a:prstGeom prst="roundRect">
              <a:avLst/>
            </a:prstGeom>
            <a:solidFill>
              <a:srgbClr val="E9EFF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tâm, giúp đỡ </a:t>
              </a:r>
            </a:p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người bị nạn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text, doll, toy&#10;&#10;Description automatically generated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00" y="4255626"/>
              <a:ext cx="1993565" cy="233014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635613" y="2678189"/>
            <a:ext cx="5868819" cy="1844666"/>
            <a:chOff x="8597549" y="3818768"/>
            <a:chExt cx="8803228" cy="2766999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9991228" y="3818768"/>
              <a:ext cx="7409549" cy="2630208"/>
            </a:xfrm>
            <a:prstGeom prst="roundRect">
              <a:avLst/>
            </a:prstGeom>
            <a:solidFill>
              <a:srgbClr val="E9EFF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Nhường chỗ cho </a:t>
              </a:r>
            </a:p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già và em nhỏ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 descr="A picture containing toy, doll&#10;&#10;Description automatically generated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15" b="18000"/>
            <a:stretch>
              <a:fillRect/>
            </a:stretch>
          </p:blipFill>
          <p:spPr>
            <a:xfrm>
              <a:off x="8597549" y="4780060"/>
              <a:ext cx="2728260" cy="180570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800457" y="4786746"/>
            <a:ext cx="5592789" cy="2277876"/>
            <a:chOff x="1344814" y="6802562"/>
            <a:chExt cx="8389183" cy="3416814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344814" y="6802562"/>
              <a:ext cx="7162800" cy="2630208"/>
            </a:xfrm>
            <a:prstGeom prst="roundRect">
              <a:avLst/>
            </a:prstGeom>
            <a:solidFill>
              <a:srgbClr val="E9EFF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 người khiếm thị, người già qua đường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646" y="7652025"/>
              <a:ext cx="2567351" cy="256735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564733" y="4786746"/>
            <a:ext cx="5313563" cy="1789323"/>
            <a:chOff x="9961679" y="6802561"/>
            <a:chExt cx="7999894" cy="2683985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9961679" y="6802561"/>
              <a:ext cx="7437019" cy="2630208"/>
            </a:xfrm>
            <a:prstGeom prst="roundRect">
              <a:avLst/>
            </a:prstGeom>
            <a:solidFill>
              <a:srgbClr val="E9EFF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Bỏ rác vào thùng rác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 descr="A picture containing toy, doll, vector graphics&#10;&#10;Description automatically generate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434" y="7652272"/>
              <a:ext cx="1575139" cy="183427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387240" y="1201244"/>
            <a:ext cx="10294643" cy="1203806"/>
            <a:chOff x="583775" y="1010245"/>
            <a:chExt cx="16812987" cy="2139690"/>
          </a:xfrm>
        </p:grpSpPr>
        <p:sp>
          <p:nvSpPr>
            <p:cNvPr id="17" name="Rectangle 16"/>
            <p:cNvSpPr/>
            <p:nvPr/>
          </p:nvSpPr>
          <p:spPr>
            <a:xfrm>
              <a:off x="583775" y="1799692"/>
              <a:ext cx="15250227" cy="987699"/>
            </a:xfrm>
            <a:prstGeom prst="rect">
              <a:avLst/>
            </a:prstGeom>
            <a:solidFill>
              <a:srgbClr val="FFF3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Gợi ý: Một số hành vi có văn hóa nơi công cộng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194418" y="1010245"/>
              <a:ext cx="2202344" cy="2139690"/>
              <a:chOff x="3076277" y="4212124"/>
              <a:chExt cx="2042087" cy="2042087"/>
            </a:xfrm>
          </p:grpSpPr>
          <p:sp>
            <p:nvSpPr>
              <p:cNvPr id="19" name="Freeform 8"/>
              <p:cNvSpPr/>
              <p:nvPr/>
            </p:nvSpPr>
            <p:spPr>
              <a:xfrm>
                <a:off x="3076277" y="4212124"/>
                <a:ext cx="2042087" cy="2042087"/>
              </a:xfrm>
              <a:custGeom>
                <a:avLst/>
                <a:gdLst/>
                <a:ahLst/>
                <a:cxnLst/>
                <a:rect l="l" t="t" r="r" b="b"/>
                <a:pathLst>
                  <a:path w="2042087" h="2042087">
                    <a:moveTo>
                      <a:pt x="0" y="0"/>
                    </a:moveTo>
                    <a:lnTo>
                      <a:pt x="2042087" y="0"/>
                    </a:lnTo>
                    <a:lnTo>
                      <a:pt x="2042087" y="2042087"/>
                    </a:lnTo>
                    <a:lnTo>
                      <a:pt x="0" y="204208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3"/>
              <p:cNvSpPr/>
              <p:nvPr/>
            </p:nvSpPr>
            <p:spPr>
              <a:xfrm>
                <a:off x="3623266" y="4581701"/>
                <a:ext cx="948108" cy="1190547"/>
              </a:xfrm>
              <a:custGeom>
                <a:avLst/>
                <a:gdLst/>
                <a:ahLst/>
                <a:cxnLst/>
                <a:rect l="l" t="t" r="r" b="b"/>
                <a:pathLst>
                  <a:path w="948109" h="1190547">
                    <a:moveTo>
                      <a:pt x="0" y="0"/>
                    </a:moveTo>
                    <a:lnTo>
                      <a:pt x="948109" y="0"/>
                    </a:lnTo>
                    <a:lnTo>
                      <a:pt x="948109" y="1190547"/>
                    </a:lnTo>
                    <a:lnTo>
                      <a:pt x="0" y="119054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2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4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6"/>
          <p:cNvSpPr/>
          <p:nvPr/>
        </p:nvSpPr>
        <p:spPr>
          <a:xfrm rot="2537115">
            <a:off x="-1400230" y="159624"/>
            <a:ext cx="754654" cy="724467"/>
          </a:xfrm>
          <a:custGeom>
            <a:avLst/>
            <a:gdLst/>
            <a:ahLst/>
            <a:cxnLst/>
            <a:rect l="l" t="t" r="r" b="b"/>
            <a:pathLst>
              <a:path w="1131981" h="1086701">
                <a:moveTo>
                  <a:pt x="0" y="0"/>
                </a:moveTo>
                <a:lnTo>
                  <a:pt x="1131981" y="0"/>
                </a:lnTo>
                <a:lnTo>
                  <a:pt x="1131981" y="1086701"/>
                </a:lnTo>
                <a:lnTo>
                  <a:pt x="0" y="1086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9" name="Freeform 7"/>
          <p:cNvSpPr/>
          <p:nvPr/>
        </p:nvSpPr>
        <p:spPr>
          <a:xfrm>
            <a:off x="13227107" y="6121402"/>
            <a:ext cx="457257" cy="457257"/>
          </a:xfrm>
          <a:custGeom>
            <a:avLst/>
            <a:gdLst/>
            <a:ahLst/>
            <a:cxnLst/>
            <a:rect l="l" t="t" r="r" b="b"/>
            <a:pathLst>
              <a:path w="685886" h="685886">
                <a:moveTo>
                  <a:pt x="0" y="0"/>
                </a:moveTo>
                <a:lnTo>
                  <a:pt x="685886" y="0"/>
                </a:lnTo>
                <a:lnTo>
                  <a:pt x="685886" y="685887"/>
                </a:lnTo>
                <a:lnTo>
                  <a:pt x="0" y="685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0" name="Freeform 2"/>
          <p:cNvSpPr/>
          <p:nvPr/>
        </p:nvSpPr>
        <p:spPr>
          <a:xfrm>
            <a:off x="1397619" y="1646470"/>
            <a:ext cx="9659883" cy="4703560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Freeform 4"/>
          <p:cNvSpPr/>
          <p:nvPr/>
        </p:nvSpPr>
        <p:spPr>
          <a:xfrm>
            <a:off x="1352328" y="1498602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Freeform 5"/>
          <p:cNvSpPr/>
          <p:nvPr/>
        </p:nvSpPr>
        <p:spPr>
          <a:xfrm>
            <a:off x="10295044" y="4545928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3" name="Freeform 6"/>
          <p:cNvSpPr/>
          <p:nvPr/>
        </p:nvSpPr>
        <p:spPr>
          <a:xfrm>
            <a:off x="10186167" y="1498602"/>
            <a:ext cx="1426461" cy="1426461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Freeform 12"/>
          <p:cNvSpPr/>
          <p:nvPr/>
        </p:nvSpPr>
        <p:spPr>
          <a:xfrm>
            <a:off x="398950" y="3671520"/>
            <a:ext cx="1761126" cy="3208253"/>
          </a:xfrm>
          <a:custGeom>
            <a:avLst/>
            <a:gdLst/>
            <a:ahLst/>
            <a:cxnLst/>
            <a:rect l="l" t="t" r="r" b="b"/>
            <a:pathLst>
              <a:path w="6818953" h="12059241">
                <a:moveTo>
                  <a:pt x="0" y="0"/>
                </a:moveTo>
                <a:lnTo>
                  <a:pt x="6818953" y="0"/>
                </a:lnTo>
                <a:lnTo>
                  <a:pt x="6818953" y="12059241"/>
                </a:lnTo>
                <a:lnTo>
                  <a:pt x="0" y="120592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11"/>
          <p:cNvSpPr txBox="1"/>
          <p:nvPr/>
        </p:nvSpPr>
        <p:spPr>
          <a:xfrm>
            <a:off x="2127250" y="1498600"/>
            <a:ext cx="8590280" cy="58045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 LUẬN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vi-VN" sz="2665" dirty="0">
                <a:latin typeface="UTM Avo" panose="02040603050506020204"/>
                <a:cs typeface="Arial" panose="020B0604020202020204" pitchFamily="34" charset="0"/>
              </a:rPr>
              <a:t>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rất nhiều hành vi ứng xử văn hóa ở trong cuộc sống của chúng ta. Mỗi ngày chúng ta đều gặp và giao tiếp với nhiều người, chính vì vậy, các em luôn chú ý để lựa chọn cho mình 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ứng xử, giao tiếp có văn hóa nhé!</a:t>
            </a:r>
          </a:p>
        </p:txBody>
      </p:sp>
    </p:spTree>
    <p:extLst>
      <p:ext uri="{BB962C8B-B14F-4D97-AF65-F5344CB8AC3E}">
        <p14:creationId xmlns:p14="http://schemas.microsoft.com/office/powerpoint/2010/main" val="25800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</Words>
  <Application>Microsoft Office PowerPoint</Application>
  <PresentationFormat>Widescreen</PresentationFormat>
  <Paragraphs>75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Microsoft YaHei</vt:lpstr>
      <vt:lpstr>Arial</vt:lpstr>
      <vt:lpstr>Calibri</vt:lpstr>
      <vt:lpstr>Calibri Light</vt:lpstr>
      <vt:lpstr>Courier New</vt:lpstr>
      <vt:lpstr>Segoe UI Semibold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2024-12-06T08:36:39Z</dcterms:created>
  <dcterms:modified xsi:type="dcterms:W3CDTF">2024-12-06T08:36:51Z</dcterms:modified>
</cp:coreProperties>
</file>