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2" r:id="rId4"/>
    <p:sldMasterId id="2147483724" r:id="rId5"/>
  </p:sldMasterIdLst>
  <p:notesMasterIdLst>
    <p:notesMasterId r:id="rId45"/>
  </p:notesMasterIdLst>
  <p:sldIdLst>
    <p:sldId id="317" r:id="rId6"/>
    <p:sldId id="318" r:id="rId7"/>
    <p:sldId id="330" r:id="rId8"/>
    <p:sldId id="265" r:id="rId9"/>
    <p:sldId id="264" r:id="rId10"/>
    <p:sldId id="266" r:id="rId11"/>
    <p:sldId id="331" r:id="rId12"/>
    <p:sldId id="321" r:id="rId13"/>
    <p:sldId id="322" r:id="rId14"/>
    <p:sldId id="332" r:id="rId15"/>
    <p:sldId id="301" r:id="rId16"/>
    <p:sldId id="304" r:id="rId17"/>
    <p:sldId id="274" r:id="rId18"/>
    <p:sldId id="324" r:id="rId19"/>
    <p:sldId id="325" r:id="rId20"/>
    <p:sldId id="326" r:id="rId21"/>
    <p:sldId id="327" r:id="rId22"/>
    <p:sldId id="277" r:id="rId23"/>
    <p:sldId id="309" r:id="rId24"/>
    <p:sldId id="334" r:id="rId25"/>
    <p:sldId id="336" r:id="rId26"/>
    <p:sldId id="278" r:id="rId27"/>
    <p:sldId id="279" r:id="rId28"/>
    <p:sldId id="328" r:id="rId29"/>
    <p:sldId id="329" r:id="rId30"/>
    <p:sldId id="310" r:id="rId31"/>
    <p:sldId id="280" r:id="rId32"/>
    <p:sldId id="284" r:id="rId33"/>
    <p:sldId id="285" r:id="rId34"/>
    <p:sldId id="311" r:id="rId35"/>
    <p:sldId id="312" r:id="rId36"/>
    <p:sldId id="313" r:id="rId37"/>
    <p:sldId id="314" r:id="rId38"/>
    <p:sldId id="315" r:id="rId39"/>
    <p:sldId id="316" r:id="rId40"/>
    <p:sldId id="286" r:id="rId41"/>
    <p:sldId id="287" r:id="rId42"/>
    <p:sldId id="337"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44" autoAdjust="0"/>
    <p:restoredTop sz="94660"/>
  </p:normalViewPr>
  <p:slideViewPr>
    <p:cSldViewPr snapToGrid="0">
      <p:cViewPr varScale="1">
        <p:scale>
          <a:sx n="78" d="100"/>
          <a:sy n="78" d="100"/>
        </p:scale>
        <p:origin x="126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19</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26</a:t>
            </a:fld>
            <a:endParaRPr lang="en-US"/>
          </a:p>
        </p:txBody>
      </p:sp>
    </p:spTree>
    <p:extLst>
      <p:ext uri="{BB962C8B-B14F-4D97-AF65-F5344CB8AC3E}">
        <p14:creationId xmlns:p14="http://schemas.microsoft.com/office/powerpoint/2010/main" val="363839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5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39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7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697849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4087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3B44-CA75-43D7-8405-646DFF0F764B}" type="slidenum">
              <a:rPr lang="en-US" altLang="en-US"/>
              <a:pPr>
                <a:defRPr/>
              </a:pPr>
              <a:t>‹#›</a:t>
            </a:fld>
            <a:endParaRPr lang="en-US" altLang="en-US"/>
          </a:p>
        </p:txBody>
      </p:sp>
    </p:spTree>
    <p:extLst>
      <p:ext uri="{BB962C8B-B14F-4D97-AF65-F5344CB8AC3E}">
        <p14:creationId xmlns:p14="http://schemas.microsoft.com/office/powerpoint/2010/main" val="2064235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321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5.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64" r:id="rId3"/>
    <p:sldLayoutId id="2147483765"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GIF"/><Relationship Id="rId18" Type="http://schemas.openxmlformats.org/officeDocument/2006/relationships/slide" Target="slide33.xml"/><Relationship Id="rId3" Type="http://schemas.openxmlformats.org/officeDocument/2006/relationships/audio" Target="../media/audio1.wav"/><Relationship Id="rId21" Type="http://schemas.openxmlformats.org/officeDocument/2006/relationships/image" Target="../media/image49.png"/><Relationship Id="rId7" Type="http://schemas.openxmlformats.org/officeDocument/2006/relationships/image" Target="../media/image38.png"/><Relationship Id="rId12" Type="http://schemas.openxmlformats.org/officeDocument/2006/relationships/image" Target="../media/image43.GIF"/><Relationship Id="rId17"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0.png"/><Relationship Id="rId10" Type="http://schemas.openxmlformats.org/officeDocument/2006/relationships/image" Target="../media/image41.png"/><Relationship Id="rId19"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GIF"/><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243610" y="21306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0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23: </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RỒNG</a:t>
            </a:r>
            <a:r>
              <a:rPr kumimoji="0" lang="en-US" sz="4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RẮN LÊN MÂY</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9100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38499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Nếu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nói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có</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thì</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rồng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rắn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hỏi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xin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thuốc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con </a:t>
            </a:r>
            <a:r>
              <a:rPr lang="en-US" sz="2800" dirty="0" err="1">
                <a:latin typeface="Arial-Rounded" panose="020B0500000000000000" pitchFamily="34" charset="0"/>
                <a:cs typeface="Arial-Rounded" panose="020B0500000000000000" pitchFamily="34" charset="0"/>
                <a:sym typeface="+mn-ea"/>
              </a:rPr>
              <a:t>và</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đồng</a:t>
            </a:r>
            <a:r>
              <a:rPr lang="en-US" sz="2800" dirty="0">
                <a:latin typeface="Arial-Rounded" panose="020B0500000000000000" pitchFamily="34" charset="0"/>
                <a:cs typeface="Arial-Rounded" panose="020B0500000000000000" pitchFamily="34" charset="0"/>
                <a:sym typeface="+mn-ea"/>
              </a:rPr>
              <a:t> ý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bắt</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khúc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đuôi</a:t>
            </a:r>
            <a:r>
              <a:rPr lang="en-US" sz="2800" dirty="0">
                <a:latin typeface="Arial-Rounded" panose="020B0500000000000000" pitchFamily="34" charset="0"/>
                <a:cs typeface="Arial-Rounded" panose="020B0500000000000000" pitchFamily="34" charset="0"/>
                <a:sym typeface="+mn-ea"/>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4085539"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7131350"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5083816" y="321093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5234128" y="322929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dài</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7BD3B5EC-2C3D-43DF-8867-4C6631B1E92D}"/>
              </a:ext>
            </a:extLst>
          </p:cNvPr>
          <p:cNvCxnSpPr>
            <a:cxnSpLocks/>
          </p:cNvCxnSpPr>
          <p:nvPr/>
        </p:nvCxnSpPr>
        <p:spPr>
          <a:xfrm flipH="1">
            <a:off x="11101024" y="28194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A47791-5B17-40BD-BAC5-41083ACBA43A}"/>
              </a:ext>
            </a:extLst>
          </p:cNvPr>
          <p:cNvCxnSpPr>
            <a:cxnSpLocks/>
          </p:cNvCxnSpPr>
          <p:nvPr/>
        </p:nvCxnSpPr>
        <p:spPr>
          <a:xfrm flipH="1">
            <a:off x="6006937"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A47791-5B17-40BD-BAC5-41083ACBA43A}"/>
              </a:ext>
            </a:extLst>
          </p:cNvPr>
          <p:cNvCxnSpPr>
            <a:cxnSpLocks/>
          </p:cNvCxnSpPr>
          <p:nvPr/>
        </p:nvCxnSpPr>
        <p:spPr>
          <a:xfrm flipH="1">
            <a:off x="9449036"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A47791-5B17-40BD-BAC5-41083ACBA43A}"/>
              </a:ext>
            </a:extLst>
          </p:cNvPr>
          <p:cNvCxnSpPr>
            <a:cxnSpLocks/>
          </p:cNvCxnSpPr>
          <p:nvPr/>
        </p:nvCxnSpPr>
        <p:spPr>
          <a:xfrm flipH="1">
            <a:off x="2741111" y="32555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7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TextBox 8">
            <a:extLst>
              <a:ext uri="{FF2B5EF4-FFF2-40B4-BE49-F238E27FC236}">
                <a16:creationId xmlns:a16="http://schemas.microsoft.com/office/drawing/2014/main" id="{51EEAF07-8D96-4E37-827A-212249DB098F}"/>
              </a:ext>
            </a:extLst>
          </p:cNvPr>
          <p:cNvSpPr txBox="1"/>
          <p:nvPr/>
        </p:nvSpPr>
        <p:spPr>
          <a:xfrm>
            <a:off x="7061138" y="1528758"/>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62564" y="522990"/>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84983"/>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7462684" y="1205794"/>
            <a:ext cx="4000451" cy="122277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983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524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đuôi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7" name="Rectangle: Rounded Corners 36">
            <a:extLst>
              <a:ext uri="{FF2B5EF4-FFF2-40B4-BE49-F238E27FC236}">
                <a16:creationId xmlns:a16="http://schemas.microsoft.com/office/drawing/2014/main" id="{E012A4EC-E688-4FF0-8204-E2994F048523}"/>
              </a:ext>
            </a:extLst>
          </p:cNvPr>
          <p:cNvSpPr/>
          <p:nvPr/>
        </p:nvSpPr>
        <p:spPr>
          <a:xfrm>
            <a:off x="1937266" y="4322790"/>
            <a:ext cx="8767762"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Nếu</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khúc</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thì</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đổi</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zh-C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400418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4</a:t>
              </a:r>
            </a:p>
          </p:txBody>
        </p:sp>
      </p:grpSp>
      <p:sp>
        <p:nvSpPr>
          <p:cNvPr id="32" name="Google Shape;792;p36">
            <a:extLst>
              <a:ext uri="{FF2B5EF4-FFF2-40B4-BE49-F238E27FC236}">
                <a16:creationId xmlns:a16="http://schemas.microsoft.com/office/drawing/2014/main"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khú</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vai</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đuôi</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33636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833" y="344130"/>
            <a:ext cx="9851922" cy="1111046"/>
          </a:xfrm>
        </p:spPr>
        <p:txBody>
          <a:bodyPr>
            <a:normAutofit fontScale="90000"/>
          </a:bodyPr>
          <a:lstStyle/>
          <a:p>
            <a:r>
              <a:rPr lang="en-US" kern="0" dirty="0">
                <a:solidFill>
                  <a:srgbClr val="FF0000"/>
                </a:solidFill>
                <a:latin typeface="Times New Roman" panose="02020603050405020304" pitchFamily="18" charset="0"/>
                <a:cs typeface="Times New Roman" panose="02020603050405020304" pitchFamily="18" charset="0"/>
              </a:rPr>
              <a:t>LUYỆN TẬP THEO VĂN BẢN ĐỌC</a:t>
            </a:r>
            <a:br>
              <a:rPr lang="en-US" kern="0" dirty="0">
                <a:solidFill>
                  <a:srgbClr val="FF0000"/>
                </a:solidFill>
                <a:latin typeface="Times New Roman" panose="02020603050405020304" pitchFamily="18" charset="0"/>
                <a:cs typeface="Times New Roman" panose="02020603050405020304" pitchFamily="18" charset="0"/>
              </a:rPr>
            </a:b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en-US" sz="2400" dirty="0">
                <a:latin typeface="Arial-Rounded" panose="020B0500000000000000" pitchFamily="34" charset="0"/>
                <a:cs typeface="Arial-Rounded" panose="020B0500000000000000" pitchFamily="34" charset="0"/>
              </a:rPr>
              <a:t>1. </a:t>
            </a:r>
            <a:r>
              <a:rPr lang="en-US" sz="2400" dirty="0" err="1">
                <a:latin typeface="Arial-Rounded" panose="020B0500000000000000" pitchFamily="34" charset="0"/>
                <a:cs typeface="Arial-Rounded" panose="020B0500000000000000" pitchFamily="34" charset="0"/>
              </a:rPr>
              <a:t>Nói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tiếp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để</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hoàn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thành</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câu</a:t>
            </a:r>
            <a:r>
              <a:rPr lang="en-US" sz="2400" dirty="0">
                <a:latin typeface="Arial-Rounded" panose="020B0500000000000000" pitchFamily="34" charset="0"/>
                <a:cs typeface="Arial-Rounded" panose="020B0500000000000000" pitchFamily="34" charset="0"/>
              </a:rPr>
              <a:t> :</a:t>
            </a:r>
          </a:p>
          <a:p>
            <a:pPr marL="457200" indent="-457200" algn="just">
              <a:buAutoNum type="alphaLcPeriod"/>
            </a:pPr>
            <a:r>
              <a:rPr lang="vi-VN" sz="2400" dirty="0">
                <a:latin typeface="Arial-Rounded" panose="020B0500000000000000" pitchFamily="34" charset="0"/>
                <a:cs typeface="Arial-Rounded" panose="020B0500000000000000" pitchFamily="34" charset="0"/>
              </a:rPr>
              <a:t>Nếu thầy nói không thì (...)</a:t>
            </a:r>
            <a:endParaRPr lang="en-US" sz="2400" dirty="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Nếu thầy nói không thì rồng rắn đi tiếp.</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endParaRPr lang="en-US" sz="2400" dirty="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thầy nói có thì rồng rắn hỏi xin thuốc cho con và đồng ý cho thầy bắt khúc đuôi.</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endParaRPr lang="en-US" sz="2400" dirty="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bạn khúc đuôi để thầy bắt được thì đổi vai làm thầy thuốc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cs typeface="Arial-Rounded" panose="020B0500000000000000" pitchFamily="34" charset="0"/>
            </a:endParaRP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bạn khúc giữa để đứt thì đổi vai làm khúc dưới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endParaRPr lang="en-US" sz="2400" dirty="0">
              <a:solidFill>
                <a:srgbClr val="FF0000"/>
              </a:solidFill>
              <a:latin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4ECA-2108-4FDE-9990-48575CBB084F}"/>
              </a:ext>
            </a:extLst>
          </p:cNvPr>
          <p:cNvSpPr>
            <a:spLocks noGrp="1"/>
          </p:cNvSpPr>
          <p:nvPr>
            <p:ph type="title"/>
          </p:nvPr>
        </p:nvSpPr>
        <p:spPr/>
        <p:txBody>
          <a:bodyPr>
            <a:normAutofit fontScale="90000"/>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br>
              <a:rPr lang="en-US" dirty="0">
                <a:latin typeface="Arial-Rounded" panose="020B0500000000000000" pitchFamily="34" charset="0"/>
                <a:ea typeface="Arial-Rounded" panose="020B0500000000000000" pitchFamily="34" charset="0"/>
                <a:cs typeface="Arial-Rounded" panose="020B0500000000000000" pitchFamily="34" charset="0"/>
              </a:rPr>
            </a:b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DACB2B21-EB8F-4F43-A025-5286F51229D9}"/>
              </a:ext>
            </a:extLst>
          </p:cNvPr>
          <p:cNvSpPr>
            <a:spLocks noGrp="1"/>
          </p:cNvSpPr>
          <p:nvPr>
            <p:ph idx="1"/>
          </p:nvPr>
        </p:nvSpPr>
        <p:spPr>
          <a:xfrm>
            <a:off x="993058" y="2635045"/>
            <a:ext cx="10589342" cy="3491119"/>
          </a:xfrm>
        </p:spPr>
        <p:txBody>
          <a:bodyPr>
            <a:normAutofit/>
          </a:bodyPr>
          <a:lstStyle/>
          <a:p>
            <a:pPr algn="ctr">
              <a:buFontTx/>
              <a:buChar char="-"/>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buFontTx/>
              <a:buChar char="-"/>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gian</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bổ</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0"/>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7443020" y="1081548"/>
            <a:ext cx="4434348" cy="146500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81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4854E210-A72A-E695-27D0-A67DE6EDDA30}"/>
              </a:ext>
            </a:extLst>
          </p:cNvPr>
          <p:cNvSpPr txBox="1"/>
          <p:nvPr/>
        </p:nvSpPr>
        <p:spPr>
          <a:xfrm>
            <a:off x="554298" y="205740"/>
            <a:ext cx="11548213" cy="584808"/>
          </a:xfrm>
          <a:prstGeom prst="rect">
            <a:avLst/>
          </a:prstGeom>
          <a:noFill/>
        </p:spPr>
        <p:txBody>
          <a:bodyPr wrap="square" lIns="91472" tIns="45736" rIns="91472" bIns="457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Luyện</a:t>
            </a:r>
            <a:r>
              <a:rPr kumimoji="0" lang="en-US" sz="32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tập</a:t>
            </a:r>
            <a:r>
              <a:rPr kumimoji="0" lang="en-US" sz="32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 </a:t>
            </a:r>
            <a:r>
              <a:rPr kumimoji="0" lang="en-US" sz="32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củng</a:t>
            </a:r>
            <a:r>
              <a:rPr kumimoji="0" lang="en-US" sz="32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cố</a:t>
            </a:r>
            <a:endParaRPr kumimoji="0" lang="zh-CN" altLang="en-US" sz="3200" b="1" i="0" u="none" strike="noStrike" kern="1200" cap="none" spc="0" normalizeH="0" baseline="0" noProof="0" dirty="0">
              <a:ln>
                <a:noFill/>
              </a:ln>
              <a:solidFill>
                <a:prstClr val="black"/>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endParaRPr>
          </a:p>
        </p:txBody>
      </p:sp>
      <p:sp>
        <p:nvSpPr>
          <p:cNvPr id="4" name="TextBox 12">
            <a:extLst>
              <a:ext uri="{FF2B5EF4-FFF2-40B4-BE49-F238E27FC236}">
                <a16:creationId xmlns:a16="http://schemas.microsoft.com/office/drawing/2014/main" id="{4E097281-E180-C6A2-277B-A75C7294A877}"/>
              </a:ext>
            </a:extLst>
          </p:cNvPr>
          <p:cNvSpPr txBox="1"/>
          <p:nvPr/>
        </p:nvSpPr>
        <p:spPr>
          <a:xfrm>
            <a:off x="434235" y="747409"/>
            <a:ext cx="11548213" cy="1077250"/>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1.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Luyện</a:t>
            </a: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viết</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Rồng</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rắn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lên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mây</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sym typeface="+mn-ea"/>
              </a:rPr>
              <a:t>	</a:t>
            </a:r>
            <a:endParaRPr kumimoji="0" lang="zh-CN" altLang="en-US" sz="3200" b="1" i="0" u="none" strike="noStrike" kern="1200" cap="none" spc="0" normalizeH="0" baseline="0" noProof="0" dirty="0">
              <a:ln>
                <a:noFill/>
              </a:ln>
              <a:solidFill>
                <a:srgbClr val="FF0000"/>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endParaRPr>
          </a:p>
        </p:txBody>
      </p:sp>
      <p:sp>
        <p:nvSpPr>
          <p:cNvPr id="2" name="TextBox 12">
            <a:extLst>
              <a:ext uri="{FF2B5EF4-FFF2-40B4-BE49-F238E27FC236}">
                <a16:creationId xmlns:a16="http://schemas.microsoft.com/office/drawing/2014/main" id="{D7FB38FF-6914-35DD-EBC7-F4FF07F4702F}"/>
              </a:ext>
            </a:extLst>
          </p:cNvPr>
          <p:cNvSpPr txBox="1"/>
          <p:nvPr/>
        </p:nvSpPr>
        <p:spPr>
          <a:xfrm>
            <a:off x="434234" y="1479174"/>
            <a:ext cx="11548213" cy="3816462"/>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2.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Bài</a:t>
            </a: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tập</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Bài</a:t>
            </a: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1.</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cùng</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xấu</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hổ</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thẹn</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vui</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buồn</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khóc</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Bài</a:t>
            </a: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2.</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viết</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sai</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chính</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tả</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giò</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chả</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lại</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giò</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trả</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endParaRPr>
          </a:p>
        </p:txBody>
      </p:sp>
    </p:spTree>
    <p:extLst>
      <p:ext uri="{BB962C8B-B14F-4D97-AF65-F5344CB8AC3E}">
        <p14:creationId xmlns:p14="http://schemas.microsoft.com/office/powerpoint/2010/main" val="3047287454"/>
      </p:ext>
    </p:extLst>
  </p:cSld>
  <p:clrMapOvr>
    <a:masterClrMapping/>
  </p:clrMapOvr>
  <mc:AlternateContent xmlns:mc="http://schemas.openxmlformats.org/markup-compatibility/2006" xmlns:p14="http://schemas.microsoft.com/office/powerpoint/2010/main">
    <mc:Choice Requires="p14">
      <p:transition p14:dur="10" advClick="0">
        <p14:switch dir="r"/>
      </p:transition>
    </mc:Choice>
    <mc:Fallback xmlns="">
      <p:transition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58836" y="1912949"/>
            <a:ext cx="3667317" cy="2016125"/>
            <a:chOff x="2073773" y="1004412"/>
            <a:chExt cx="1515922" cy="1512168"/>
          </a:xfrm>
        </p:grpSpPr>
        <p:sp>
          <p:nvSpPr>
            <p:cNvPr id="16" name="15"/>
            <p:cNvSpPr/>
            <p:nvPr/>
          </p:nvSpPr>
          <p:spPr>
            <a:xfrm>
              <a:off x="2073773" y="1004412"/>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11369" y="1319481"/>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9535"/>
            <a:ext cx="5658899" cy="56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ản mềm bộ mẫu chữ cao 2,5 ô ly dành cho học sinh tiểu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52" y="1465006"/>
            <a:ext cx="5346380" cy="5392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475521-7A33-44A2-8529-828CB4B89D41}"/>
              </a:ext>
            </a:extLst>
          </p:cNvPr>
          <p:cNvSpPr txBox="1"/>
          <p:nvPr/>
        </p:nvSpPr>
        <p:spPr>
          <a:xfrm>
            <a:off x="2994512" y="68825"/>
            <a:ext cx="5731617"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757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800" decel="100000"/>
                                        <p:tgtEl>
                                          <p:spTgt spid="18436"/>
                                        </p:tgtEl>
                                      </p:cBhvr>
                                    </p:animEffect>
                                    <p:anim calcmode="lin" valueType="num">
                                      <p:cBhvr>
                                        <p:cTn id="8" dur="800" decel="100000" fill="hold"/>
                                        <p:tgtEl>
                                          <p:spTgt spid="18436"/>
                                        </p:tgtEl>
                                        <p:attrNameLst>
                                          <p:attrName>style.rotation</p:attrName>
                                        </p:attrNameLst>
                                      </p:cBhvr>
                                      <p:tavLst>
                                        <p:tav tm="0">
                                          <p:val>
                                            <p:fltVal val="-90"/>
                                          </p:val>
                                        </p:tav>
                                        <p:tav tm="100000">
                                          <p:val>
                                            <p:fltVal val="0"/>
                                          </p:val>
                                        </p:tav>
                                      </p:tavLst>
                                    </p:anim>
                                    <p:anim calcmode="lin" valueType="num">
                                      <p:cBhvr>
                                        <p:cTn id="9" dur="800" decel="100000" fill="hold"/>
                                        <p:tgtEl>
                                          <p:spTgt spid="18436"/>
                                        </p:tgtEl>
                                        <p:attrNameLst>
                                          <p:attrName>ppt_x</p:attrName>
                                        </p:attrNameLst>
                                      </p:cBhvr>
                                      <p:tavLst>
                                        <p:tav tm="0">
                                          <p:val>
                                            <p:strVal val="#ppt_x+0.4"/>
                                          </p:val>
                                        </p:tav>
                                        <p:tav tm="100000">
                                          <p:val>
                                            <p:strVal val="#ppt_x-0.05"/>
                                          </p:val>
                                        </p:tav>
                                      </p:tavLst>
                                    </p:anim>
                                    <p:anim calcmode="lin" valueType="num">
                                      <p:cBhvr>
                                        <p:cTn id="10" dur="800" decel="100000" fill="hold"/>
                                        <p:tgtEl>
                                          <p:spTgt spid="184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9150" y="1193921"/>
            <a:ext cx="3400631" cy="324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3883741" y="1193921"/>
            <a:ext cx="8072285" cy="3647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1400" b="0" i="0" u="none" strike="noStrike" cap="none" normalizeH="0" baseline="0" dirty="0">
                <a:ln>
                  <a:noFill/>
                </a:ln>
                <a:solidFill>
                  <a:schemeClr val="tx1"/>
                </a:solidFill>
                <a:effectLst/>
                <a:latin typeface="Calibri Light" panose="020F0302020204030204" pitchFamily="34"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giống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ở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K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sang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chút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xiên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2000"/>
              </a:lnSpc>
              <a:spcBef>
                <a:spcPct val="0"/>
              </a:spcBef>
              <a:spcAft>
                <a:spcPts val="800"/>
              </a:spcAft>
              <a:buClrTx/>
              <a:buSzTx/>
              <a:buFontTx/>
              <a:buNone/>
              <a:tabLst/>
            </a:pPr>
            <a:endParaRPr kumimoji="0" lang="en-US" altLang="en-US" sz="1400" b="0" i="0" u="none" strike="noStrike" cap="none" normalizeH="0" baseline="0" dirty="0">
              <a:ln>
                <a:noFill/>
              </a:ln>
              <a:solidFill>
                <a:schemeClr val="tx1"/>
              </a:solidFill>
              <a:effectLst/>
              <a:latin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06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style.rotation</p:attrName>
                                        </p:attrNameLst>
                                      </p:cBhvr>
                                      <p:tavLst>
                                        <p:tav tm="0">
                                          <p:val>
                                            <p:fltVal val="90"/>
                                          </p:val>
                                        </p:tav>
                                        <p:tav tm="100000">
                                          <p:val>
                                            <p:fltVal val="0"/>
                                          </p:val>
                                        </p:tav>
                                      </p:tavLst>
                                    </p:anim>
                                    <p:animEffect transition="in" filter="fade">
                                      <p:cBhvr>
                                        <p:cTn id="10" dur="10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 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7514258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4" name="Content Placeholder 3"/>
          <p:cNvSpPr>
            <a:spLocks noGrp="1"/>
          </p:cNvSpPr>
          <p:nvPr>
            <p:ph idx="1"/>
          </p:nvPr>
        </p:nvSpPr>
        <p:spPr/>
        <p:txBody>
          <a:bodyPr/>
          <a:lstStyle/>
          <a:p>
            <a:endParaRPr lang="en-US"/>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469490" y="858708"/>
            <a:ext cx="10815484" cy="1258529"/>
          </a:xfrm>
          <a:prstGeom prst="rect">
            <a:avLst/>
          </a:prstGeom>
          <a:noFill/>
          <a:ln>
            <a:noFill/>
          </a:ln>
        </p:spPr>
      </p:pic>
      <p:sp>
        <p:nvSpPr>
          <p:cNvPr id="19462" name="TextBox 8"/>
          <p:cNvSpPr txBox="1"/>
          <p:nvPr/>
        </p:nvSpPr>
        <p:spPr>
          <a:xfrm>
            <a:off x="1466532" y="1158104"/>
            <a:ext cx="9447274"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3925242" y="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17" name="Rectangle: Rounded Corners 9">
            <a:extLst>
              <a:ext uri="{FF2B5EF4-FFF2-40B4-BE49-F238E27FC236}">
                <a16:creationId xmlns:a16="http://schemas.microsoft.com/office/drawing/2014/main" id="{7C7A9665-D65A-4F8D-BB27-97CB230E49AF}"/>
              </a:ext>
            </a:extLst>
          </p:cNvPr>
          <p:cNvSpPr/>
          <p:nvPr/>
        </p:nvSpPr>
        <p:spPr>
          <a:xfrm>
            <a:off x="469490" y="2549396"/>
            <a:ext cx="11201400" cy="346704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61DE52-4F2F-4F0A-B520-7E08026636D3}"/>
              </a:ext>
            </a:extLst>
          </p:cNvPr>
          <p:cNvSpPr txBox="1"/>
          <p:nvPr/>
        </p:nvSpPr>
        <p:spPr>
          <a:xfrm>
            <a:off x="1324916" y="2840494"/>
            <a:ext cx="520065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261DE52-4F2F-4F0A-B520-7E08026636D3}"/>
              </a:ext>
            </a:extLst>
          </p:cNvPr>
          <p:cNvSpPr txBox="1"/>
          <p:nvPr/>
        </p:nvSpPr>
        <p:spPr>
          <a:xfrm>
            <a:off x="1466532" y="3363714"/>
            <a:ext cx="3921545"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 &gt;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M</a:t>
            </a:r>
          </a:p>
        </p:txBody>
      </p:sp>
      <p:sp>
        <p:nvSpPr>
          <p:cNvPr id="22" name="TextBox 21">
            <a:extLst>
              <a:ext uri="{FF2B5EF4-FFF2-40B4-BE49-F238E27FC236}">
                <a16:creationId xmlns:a16="http://schemas.microsoft.com/office/drawing/2014/main" id="{34B963DB-6FE8-46F5-82F5-CA65073C43A9}"/>
              </a:ext>
            </a:extLst>
          </p:cNvPr>
          <p:cNvSpPr txBox="1"/>
          <p:nvPr/>
        </p:nvSpPr>
        <p:spPr>
          <a:xfrm>
            <a:off x="1281714" y="3808498"/>
            <a:ext cx="808842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34B963DB-6FE8-46F5-82F5-CA65073C43A9}"/>
              </a:ext>
            </a:extLst>
          </p:cNvPr>
          <p:cNvSpPr txBox="1"/>
          <p:nvPr/>
        </p:nvSpPr>
        <p:spPr>
          <a:xfrm>
            <a:off x="1281714" y="4319093"/>
            <a:ext cx="808842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 &gt; </a:t>
            </a:r>
            <a:r>
              <a:rPr lang="en-US" sz="2800" dirty="0" err="1">
                <a:solidFill>
                  <a:srgbClr val="FF0000"/>
                </a:solidFill>
                <a:latin typeface="Times New Roman" panose="02020603050405020304" pitchFamily="18" charset="0"/>
                <a:cs typeface="Times New Roman" panose="02020603050405020304" pitchFamily="18" charset="0"/>
              </a:rPr>
              <a:t>Khoảng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o</a:t>
            </a:r>
          </a:p>
        </p:txBody>
      </p:sp>
      <p:sp>
        <p:nvSpPr>
          <p:cNvPr id="24" name="TextBox 23">
            <a:extLst>
              <a:ext uri="{FF2B5EF4-FFF2-40B4-BE49-F238E27FC236}">
                <a16:creationId xmlns:a16="http://schemas.microsoft.com/office/drawing/2014/main" id="{91E2058B-35A1-42CE-970E-CF27740C63C3}"/>
              </a:ext>
            </a:extLst>
          </p:cNvPr>
          <p:cNvSpPr txBox="1"/>
          <p:nvPr/>
        </p:nvSpPr>
        <p:spPr>
          <a:xfrm>
            <a:off x="1281714" y="4829688"/>
            <a:ext cx="505777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2,5 ô li?</a:t>
            </a:r>
          </a:p>
        </p:txBody>
      </p:sp>
      <p:sp>
        <p:nvSpPr>
          <p:cNvPr id="25" name="TextBox 24">
            <a:extLst>
              <a:ext uri="{FF2B5EF4-FFF2-40B4-BE49-F238E27FC236}">
                <a16:creationId xmlns:a16="http://schemas.microsoft.com/office/drawing/2014/main" id="{91E2058B-35A1-42CE-970E-CF27740C63C3}"/>
              </a:ext>
            </a:extLst>
          </p:cNvPr>
          <p:cNvSpPr txBox="1"/>
          <p:nvPr/>
        </p:nvSpPr>
        <p:spPr>
          <a:xfrm>
            <a:off x="1281714" y="5352908"/>
            <a:ext cx="505777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&gt;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 M, g, b</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17" grpId="0" animBg="1"/>
      <p:bldP spid="18" grpId="0"/>
      <p:bldP spid="20"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ỒNG RẮN LÊN MÂY -- Nhạc Thiếu Nhi Hay Nhất 2020 - Nhạc Thiếu Nhi Sôi Động - Ủn Ỉn B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3665" y="875856"/>
            <a:ext cx="8023122" cy="4556465"/>
          </a:xfrm>
          <a:prstGeom prst="rect">
            <a:avLst/>
          </a:prstGeom>
        </p:spPr>
      </p:pic>
    </p:spTree>
    <p:extLst>
      <p:ext uri="{BB962C8B-B14F-4D97-AF65-F5344CB8AC3E}">
        <p14:creationId xmlns:p14="http://schemas.microsoft.com/office/powerpoint/2010/main" val="3819439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p:blipFill>
        <p:spPr>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1"/>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2"/>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3"/>
          <a:stretch>
            <a:fillRect/>
          </a:stretch>
        </p:blipFill>
        <p:spPr>
          <a:xfrm>
            <a:off x="1543426" y="4934926"/>
            <a:ext cx="506290" cy="506290"/>
          </a:xfrm>
          <a:prstGeom prst="rect">
            <a:avLst/>
          </a:prstGeom>
        </p:spPr>
      </p:pic>
      <p:pic>
        <p:nvPicPr>
          <p:cNvPr id="6" name="Picture 5"/>
          <p:cNvPicPr>
            <a:picLocks noChangeAspect="1"/>
          </p:cNvPicPr>
          <p:nvPr/>
        </p:nvPicPr>
        <p:blipFill>
          <a:blip r:embed="rId14"/>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a16="http://schemas.microsoft.com/office/drawing/2014/main"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9BF0D-0379-47E6-A1D2-D9223D22143D}"/>
              </a:ext>
            </a:extLst>
          </p:cNvPr>
          <p:cNvPicPr>
            <a:picLocks noChangeAspect="1"/>
          </p:cNvPicPr>
          <p:nvPr/>
        </p:nvPicPr>
        <p:blipFill>
          <a:blip r:embed="rId3"/>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4854E210-A72A-E695-27D0-A67DE6EDDA30}"/>
              </a:ext>
            </a:extLst>
          </p:cNvPr>
          <p:cNvSpPr txBox="1"/>
          <p:nvPr/>
        </p:nvSpPr>
        <p:spPr>
          <a:xfrm>
            <a:off x="554298" y="205740"/>
            <a:ext cx="11548213" cy="646363"/>
          </a:xfrm>
          <a:prstGeom prst="rect">
            <a:avLst/>
          </a:prstGeom>
          <a:noFill/>
        </p:spPr>
        <p:txBody>
          <a:bodyPr wrap="square" lIns="91472" tIns="45736" rIns="91472" bIns="457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Luyện</a:t>
            </a:r>
            <a:r>
              <a:rPr kumimoji="0" lang="en-US" sz="36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tập</a:t>
            </a:r>
            <a:r>
              <a:rPr kumimoji="0" lang="en-US" sz="36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 </a:t>
            </a:r>
            <a:r>
              <a:rPr kumimoji="0" lang="en-US" sz="36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củng</a:t>
            </a:r>
            <a:r>
              <a:rPr kumimoji="0" lang="en-US" sz="3600" b="1" i="0" u="none"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u="none"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cố</a:t>
            </a:r>
            <a:endParaRPr kumimoji="0" lang="zh-CN" altLang="en-US" sz="3600" b="1" i="0" u="none" strike="noStrike" kern="1200" cap="none" spc="0" normalizeH="0" baseline="0" noProof="0" dirty="0">
              <a:ln>
                <a:noFill/>
              </a:ln>
              <a:solidFill>
                <a:prstClr val="black"/>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endParaRPr>
          </a:p>
        </p:txBody>
      </p:sp>
      <p:sp>
        <p:nvSpPr>
          <p:cNvPr id="4" name="TextBox 12">
            <a:extLst>
              <a:ext uri="{FF2B5EF4-FFF2-40B4-BE49-F238E27FC236}">
                <a16:creationId xmlns:a16="http://schemas.microsoft.com/office/drawing/2014/main" id="{4E097281-E180-C6A2-277B-A75C7294A877}"/>
              </a:ext>
            </a:extLst>
          </p:cNvPr>
          <p:cNvSpPr txBox="1"/>
          <p:nvPr/>
        </p:nvSpPr>
        <p:spPr>
          <a:xfrm>
            <a:off x="434235" y="1416881"/>
            <a:ext cx="11548213" cy="1200361"/>
          </a:xfrm>
          <a:prstGeom prst="rect">
            <a:avLst/>
          </a:prstGeom>
          <a:noFill/>
        </p:spPr>
        <p:txBody>
          <a:bodyPr wrap="square" lIns="91472" tIns="45736" rIns="91472" bIns="4573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1. </a:t>
            </a:r>
            <a:r>
              <a:rPr kumimoji="0" lang="en-US" sz="36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Luyện</a:t>
            </a:r>
            <a:r>
              <a:rPr kumimoji="0" lang="en-US" sz="36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kể</a:t>
            </a:r>
            <a:r>
              <a:rPr kumimoji="0" lang="en-US" sz="36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chuyện</a:t>
            </a:r>
            <a:r>
              <a:rPr kumimoji="0" lang="en-US" sz="36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Búp</a:t>
            </a:r>
            <a:r>
              <a:rPr kumimoji="0" lang="en-US" sz="36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bê</a:t>
            </a:r>
            <a:r>
              <a:rPr kumimoji="0" lang="en-US" sz="36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biết</a:t>
            </a:r>
            <a:r>
              <a:rPr kumimoji="0" lang="en-US" sz="36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6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khóc</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sym typeface="+mn-ea"/>
              </a:rPr>
              <a:t>	</a:t>
            </a:r>
            <a:endParaRPr kumimoji="0" lang="zh-CN" altLang="en-US" sz="3600" b="1" i="0" u="none" strike="noStrike" kern="1200" cap="none" spc="0" normalizeH="0" baseline="0" noProof="0" dirty="0">
              <a:ln>
                <a:noFill/>
              </a:ln>
              <a:solidFill>
                <a:srgbClr val="FF0000"/>
              </a:solidFill>
              <a:effectLst/>
              <a:uLnTx/>
              <a:uFillTx/>
              <a:latin typeface="HP001 4 hàng" panose="020B0603050302020204" pitchFamily="34" charset="0"/>
              <a:ea typeface="汉仪黑荔枝体简" panose="00020600040101010101" pitchFamily="18" charset="-122"/>
              <a:cs typeface="Arial-Rounded" panose="020B0500000000000000" pitchFamily="34" charset="0"/>
            </a:endParaRPr>
          </a:p>
        </p:txBody>
      </p:sp>
      <p:sp>
        <p:nvSpPr>
          <p:cNvPr id="2" name="TextBox 12">
            <a:extLst>
              <a:ext uri="{FF2B5EF4-FFF2-40B4-BE49-F238E27FC236}">
                <a16:creationId xmlns:a16="http://schemas.microsoft.com/office/drawing/2014/main" id="{D7FB38FF-6914-35DD-EBC7-F4FF07F4702F}"/>
              </a:ext>
            </a:extLst>
          </p:cNvPr>
          <p:cNvSpPr txBox="1"/>
          <p:nvPr/>
        </p:nvSpPr>
        <p:spPr>
          <a:xfrm>
            <a:off x="358929" y="2463562"/>
            <a:ext cx="11757765" cy="2554578"/>
          </a:xfrm>
          <a:prstGeom prst="rect">
            <a:avLst/>
          </a:prstGeom>
          <a:noFill/>
        </p:spPr>
        <p:txBody>
          <a:bodyPr wrap="square" lIns="91472" tIns="45736" rIns="91472" bIns="45736" rtlCol="0">
            <a:spAutoFit/>
          </a:bodyPr>
          <a:lstStyle/>
          <a:p>
            <a:pPr marL="0" marR="0" lvl="0" indent="0" algn="l" defTabSz="914400" rtl="0" eaLnBrk="1" fontAlgn="auto" latinLnBrk="0" hangingPunct="1">
              <a:buClrTx/>
              <a:buSzTx/>
              <a:buFontTx/>
              <a:buNone/>
              <a:tabLst/>
              <a:defRPr/>
            </a:pP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2.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Bài</a:t>
            </a:r>
            <a:r>
              <a:rPr kumimoji="0" lang="en-US" sz="3200" b="1" i="0" u="sng"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sng"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tập</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Dựa</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vào</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nội</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dung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câu</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chuyện</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để</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điền</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vào</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chỗ</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strike="noStrike" kern="1200" cap="none" spc="0" normalizeH="0" baseline="0" noProof="0" dirty="0" err="1">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chấm</a:t>
            </a:r>
            <a:r>
              <a:rPr kumimoji="0" lang="en-US" sz="3200" b="1" i="0" strike="noStrike" kern="1200" cap="none" spc="0" normalizeH="0" baseline="0" noProof="0" dirty="0">
                <a:ln>
                  <a:noFill/>
                </a:ln>
                <a:solidFill>
                  <a:sysClr val="windowText" lastClr="000000"/>
                </a:solidFill>
                <a:effectLst/>
                <a:uLnTx/>
                <a:uFillTx/>
                <a:latin typeface="HP001 4 hàng" panose="020B0603050302020204" pitchFamily="34" charset="0"/>
                <a:ea typeface="+mn-ea"/>
                <a:cs typeface="Arial-Rounded" panose="020B0500000000000000" pitchFamily="34" charset="0"/>
                <a:sym typeface="+mn-ea"/>
              </a:rPr>
              <a:t>:</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endParaRPr>
          </a:p>
          <a:p>
            <a:pPr marL="0" marR="0" lvl="0" indent="0" algn="l" defTabSz="914400" rtl="0" eaLnBrk="1" fontAlgn="auto" latinLnBrk="0" hangingPunct="1">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Khi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tròn</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6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tuổi</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tặng</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con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búp</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bê</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xinh</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xắn</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Hoa</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rất</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yêu</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quý</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món</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quà</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HP001 4 hàng" panose="020B0603050302020204"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buClrTx/>
              <a:buSzTx/>
              <a:buFontTx/>
              <a:buNone/>
              <a:tabLst/>
              <a:defRPr/>
            </a:pP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Khi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tròn</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7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tuổi</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Hoa</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được</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tặng</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Hoa</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quà</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 </a:t>
            </a:r>
            <a:r>
              <a:rPr kumimoji="0" lang="en-US" sz="3200" b="1" i="0" u="none" strike="noStrike" kern="1200" cap="none" spc="0" normalizeH="0" baseline="0" noProof="0" dirty="0" err="1">
                <a:ln>
                  <a:noFill/>
                </a:ln>
                <a:effectLst/>
                <a:uLnTx/>
                <a:uFillTx/>
                <a:latin typeface="HP001 4 hàng" panose="020B0603050302020204" pitchFamily="34" charset="0"/>
                <a:ea typeface="+mn-ea"/>
                <a:cs typeface="Arial-Rounded" panose="020B0500000000000000" pitchFamily="34" charset="0"/>
                <a:sym typeface="+mn-ea"/>
              </a:rPr>
              <a:t>cũ</a:t>
            </a:r>
            <a:r>
              <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rPr>
              <a:t>.</a:t>
            </a:r>
          </a:p>
          <a:p>
            <a:pPr marL="0" marR="0" lvl="0" indent="0" algn="l" defTabSz="914400" rtl="0" eaLnBrk="1" fontAlgn="auto" latinLnBrk="0" hangingPunct="1">
              <a:buClrTx/>
              <a:buSzTx/>
              <a:buFontTx/>
              <a:buNone/>
              <a:tabLst/>
              <a:defRPr/>
            </a:pPr>
            <a:r>
              <a:rPr lang="en-US" sz="3200" b="1" dirty="0">
                <a:solidFill>
                  <a:srgbClr val="FF0000"/>
                </a:solidFill>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Hoa</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nằm</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mơ</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thấy</a:t>
            </a:r>
            <a:r>
              <a:rPr lang="en-US" sz="3200" b="1" dirty="0">
                <a:latin typeface="HP001 4 hàng" panose="020B0603050302020204" pitchFamily="34" charset="0"/>
                <a:cs typeface="Arial-Rounded" panose="020B0500000000000000" pitchFamily="34" charset="0"/>
                <a:sym typeface="+mn-ea"/>
              </a:rPr>
              <a:t> .... </a:t>
            </a:r>
            <a:r>
              <a:rPr lang="en-US" sz="3200" b="1" dirty="0" err="1">
                <a:latin typeface="HP001 4 hàng" panose="020B0603050302020204" pitchFamily="34" charset="0"/>
                <a:cs typeface="Arial-Rounded" panose="020B0500000000000000" pitchFamily="34" charset="0"/>
                <a:sym typeface="+mn-ea"/>
              </a:rPr>
              <a:t>Hoa</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đã</a:t>
            </a:r>
            <a:r>
              <a:rPr lang="en-US" sz="3200" b="1" dirty="0">
                <a:latin typeface="HP001 4 hàng" panose="020B0603050302020204" pitchFamily="34" charset="0"/>
                <a:cs typeface="Arial-Rounded" panose="020B0500000000000000" pitchFamily="34" charset="0"/>
                <a:sym typeface="+mn-ea"/>
              </a:rPr>
              <a:t> ..... </a:t>
            </a:r>
            <a:r>
              <a:rPr lang="en-US" sz="3200" b="1" dirty="0" err="1">
                <a:latin typeface="HP001 4 hàng" panose="020B0603050302020204" pitchFamily="34" charset="0"/>
                <a:cs typeface="Arial-Rounded" panose="020B0500000000000000" pitchFamily="34" charset="0"/>
                <a:sym typeface="+mn-ea"/>
              </a:rPr>
              <a:t>hai</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đồ</a:t>
            </a:r>
            <a:r>
              <a:rPr lang="en-US" sz="3200" b="1" dirty="0">
                <a:latin typeface="HP001 4 hàng" panose="020B0603050302020204" pitchFamily="34" charset="0"/>
                <a:cs typeface="Arial-Rounded" panose="020B0500000000000000" pitchFamily="34" charset="0"/>
                <a:sym typeface="+mn-ea"/>
              </a:rPr>
              <a:t> chơi </a:t>
            </a:r>
            <a:r>
              <a:rPr lang="en-US" sz="3200" b="1" dirty="0" err="1">
                <a:latin typeface="HP001 4 hàng" panose="020B0603050302020204" pitchFamily="34" charset="0"/>
                <a:cs typeface="Arial-Rounded" panose="020B0500000000000000" pitchFamily="34" charset="0"/>
                <a:sym typeface="+mn-ea"/>
              </a:rPr>
              <a:t>của</a:t>
            </a:r>
            <a:r>
              <a:rPr lang="en-US" sz="3200" b="1" dirty="0">
                <a:latin typeface="HP001 4 hàng" panose="020B0603050302020204" pitchFamily="34" charset="0"/>
                <a:cs typeface="Arial-Rounded" panose="020B0500000000000000" pitchFamily="34" charset="0"/>
                <a:sym typeface="+mn-ea"/>
              </a:rPr>
              <a:t> </a:t>
            </a:r>
            <a:r>
              <a:rPr lang="en-US" sz="3200" b="1" dirty="0" err="1">
                <a:latin typeface="HP001 4 hàng" panose="020B0603050302020204" pitchFamily="34" charset="0"/>
                <a:cs typeface="Arial-Rounded" panose="020B0500000000000000" pitchFamily="34" charset="0"/>
                <a:sym typeface="+mn-ea"/>
              </a:rPr>
              <a:t>mình</a:t>
            </a:r>
            <a:r>
              <a:rPr lang="en-US" sz="3200" b="1" dirty="0">
                <a:latin typeface="HP001 4 hàng" panose="020B0603050302020204" pitchFamily="34" charset="0"/>
                <a:cs typeface="Arial-Rounded" panose="020B0500000000000000" pitchFamily="34" charset="0"/>
                <a:sym typeface="+mn-ea"/>
              </a:rPr>
              <a:t>.</a:t>
            </a:r>
            <a:endParaRPr kumimoji="0" lang="en-US" sz="3200" b="1" i="0" u="none" strike="noStrike" kern="1200" cap="none" spc="0" normalizeH="0" baseline="0" noProof="0" dirty="0">
              <a:ln>
                <a:noFill/>
              </a:ln>
              <a:effectLst/>
              <a:uLnTx/>
              <a:uFillTx/>
              <a:latin typeface="HP001 4 hàng" panose="020B0603050302020204" pitchFamily="34" charset="0"/>
              <a:ea typeface="+mn-ea"/>
              <a:cs typeface="Arial-Rounded" panose="020B0500000000000000" pitchFamily="34" charset="0"/>
              <a:sym typeface="+mn-ea"/>
            </a:endParaRPr>
          </a:p>
        </p:txBody>
      </p:sp>
    </p:spTree>
    <p:extLst>
      <p:ext uri="{BB962C8B-B14F-4D97-AF65-F5344CB8AC3E}">
        <p14:creationId xmlns:p14="http://schemas.microsoft.com/office/powerpoint/2010/main" val="932368516"/>
      </p:ext>
    </p:extLst>
  </p:cSld>
  <p:clrMapOvr>
    <a:masterClrMapping/>
  </p:clrMapOvr>
  <mc:AlternateContent xmlns:mc="http://schemas.openxmlformats.org/markup-compatibility/2006" xmlns:p14="http://schemas.microsoft.com/office/powerpoint/2010/main">
    <mc:Choice Requires="p14">
      <p:transition p14:dur="10" advClick="0">
        <p14:switch dir="r"/>
      </p:transition>
    </mc:Choice>
    <mc:Fallback xmlns="">
      <p:transition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advClick="0">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101139" y="275590"/>
            <a:ext cx="10736900" cy="769393"/>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lang="en-US" sz="4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hai</a:t>
            </a:r>
            <a:r>
              <a:rPr lang="en-US" sz="4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4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4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400" b="1" i="0" u="none" strike="noStrike" kern="1200" cap="none" spc="0" normalizeH="0" baseline="0" noProof="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2024</a:t>
            </a:r>
            <a:endParaRPr kumimoji="0" lang="en-US" sz="4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1861698"/>
            <a:ext cx="9443085" cy="2207433"/>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410243"/>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4630992" y="1641491"/>
            <a:ext cx="23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Rồng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rắn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4650655" y="2492822"/>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vòng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vèo</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4700128" y="32675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E4E846C-5E00-47FA-9452-AE65F248E0D2}"/>
              </a:ext>
            </a:extLst>
          </p:cNvPr>
          <p:cNvSpPr txBox="1"/>
          <p:nvPr/>
        </p:nvSpPr>
        <p:spPr>
          <a:xfrm>
            <a:off x="4542808" y="39895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húc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E4E846C-5E00-47FA-9452-AE65F248E0D2}"/>
              </a:ext>
            </a:extLst>
          </p:cNvPr>
          <p:cNvSpPr txBox="1"/>
          <p:nvPr/>
        </p:nvSpPr>
        <p:spPr>
          <a:xfrm>
            <a:off x="4700128" y="470783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a:solidFill>
                  <a:prstClr val="black"/>
                </a:solidFill>
                <a:latin typeface="Times New Roman" panose="02020603050405020304" pitchFamily="18" charset="0"/>
                <a:cs typeface="Times New Roman" panose="02020603050405020304" pitchFamily="18" charset="0"/>
              </a:rPr>
              <a:t>húc</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giữa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E4E846C-5E00-47FA-9452-AE65F248E0D2}"/>
              </a:ext>
            </a:extLst>
          </p:cNvPr>
          <p:cNvSpPr txBox="1"/>
          <p:nvPr/>
        </p:nvSpPr>
        <p:spPr>
          <a:xfrm>
            <a:off x="4700128" y="539485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a:solidFill>
                  <a:prstClr val="black"/>
                </a:solidFill>
                <a:latin typeface="Times New Roman" panose="02020603050405020304" pitchFamily="18" charset="0"/>
                <a:cs typeface="Times New Roman" panose="02020603050405020304" pitchFamily="18" charset="0"/>
              </a:rPr>
              <a:t>húc</a:t>
            </a:r>
            <a:r>
              <a:rPr lang="en-US" sz="4000" noProof="0" dirty="0">
                <a:solidFill>
                  <a:prstClr val="black"/>
                </a:solidFill>
                <a:latin typeface="Times New Roman" panose="02020603050405020304" pitchFamily="18" charset="0"/>
                <a:cs typeface="Times New Roman" panose="02020603050405020304" pitchFamily="18" charset="0"/>
              </a:rPr>
              <a:t> </a:t>
            </a:r>
            <a:r>
              <a:rPr lang="en-US" sz="4000" noProof="0" dirty="0" err="1">
                <a:solidFill>
                  <a:prstClr val="black"/>
                </a:solidFill>
                <a:latin typeface="Times New Roman" panose="02020603050405020304" pitchFamily="18" charset="0"/>
                <a:cs typeface="Times New Roman" panose="02020603050405020304" pitchFamily="18" charset="0"/>
              </a:rPr>
              <a:t>đuôi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033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2" name="Group 41"/>
          <p:cNvGrpSpPr/>
          <p:nvPr/>
        </p:nvGrpSpPr>
        <p:grpSpPr>
          <a:xfrm>
            <a:off x="2027719" y="519430"/>
            <a:ext cx="9770995" cy="5969860"/>
            <a:chOff x="-35219" y="1157225"/>
            <a:chExt cx="2316563" cy="1406784"/>
          </a:xfrm>
        </p:grpSpPr>
        <p:sp>
          <p:nvSpPr>
            <p:cNvPr id="43" name="Hexagon 42"/>
            <p:cNvSpPr/>
            <p:nvPr/>
          </p:nvSpPr>
          <p:spPr>
            <a:xfrm>
              <a:off x="58912" y="1157225"/>
              <a:ext cx="2222432"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5219" y="1370052"/>
              <a:ext cx="2278223" cy="32955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id="{854AFE8B-D7EC-421E-B935-F822609EFA25}"/>
              </a:ext>
            </a:extLst>
          </p:cNvPr>
          <p:cNvGrpSpPr/>
          <p:nvPr/>
        </p:nvGrpSpPr>
        <p:grpSpPr>
          <a:xfrm>
            <a:off x="2444413" y="314632"/>
            <a:ext cx="7967947" cy="2734606"/>
            <a:chOff x="172324" y="1157225"/>
            <a:chExt cx="2109019" cy="1406784"/>
          </a:xfrm>
        </p:grpSpPr>
        <p:sp>
          <p:nvSpPr>
            <p:cNvPr id="22" name="Hexagon 21">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35710A1-5780-4503-BA48-6F1866A9085B}"/>
                </a:ext>
              </a:extLst>
            </p:cNvPr>
            <p:cNvSpPr txBox="1"/>
            <p:nvPr/>
          </p:nvSpPr>
          <p:spPr>
            <a:xfrm>
              <a:off x="288889" y="1370052"/>
              <a:ext cx="1954115" cy="83915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p:txBody>
        </p:sp>
      </p:grpSp>
      <p:grpSp>
        <p:nvGrpSpPr>
          <p:cNvPr id="19" name="Group 18">
            <a:extLst>
              <a:ext uri="{FF2B5EF4-FFF2-40B4-BE49-F238E27FC236}">
                <a16:creationId xmlns:a16="http://schemas.microsoft.com/office/drawing/2014/main" id="{854AFE8B-D7EC-421E-B935-F822609EFA25}"/>
              </a:ext>
            </a:extLst>
          </p:cNvPr>
          <p:cNvGrpSpPr/>
          <p:nvPr/>
        </p:nvGrpSpPr>
        <p:grpSpPr>
          <a:xfrm>
            <a:off x="2285517" y="3156422"/>
            <a:ext cx="8399649" cy="2674107"/>
            <a:chOff x="172324" y="1157225"/>
            <a:chExt cx="2109019" cy="1406784"/>
          </a:xfrm>
        </p:grpSpPr>
        <p:sp>
          <p:nvSpPr>
            <p:cNvPr id="20" name="Hexagon 19">
              <a:extLst>
                <a:ext uri="{FF2B5EF4-FFF2-40B4-BE49-F238E27FC236}">
                  <a16:creationId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B35710A1-5780-4503-BA48-6F1866A9085B}"/>
                </a:ext>
              </a:extLst>
            </p:cNvPr>
            <p:cNvSpPr txBox="1"/>
            <p:nvPr/>
          </p:nvSpPr>
          <p:spPr>
            <a:xfrm>
              <a:off x="288889" y="1370052"/>
              <a:ext cx="1954115" cy="579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endPar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2800" b="0" i="0" u="none" strike="noStrike" kern="1200" cap="none" spc="0" normalizeH="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80961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1006</Words>
  <Application>Microsoft Office PowerPoint</Application>
  <PresentationFormat>Widescreen</PresentationFormat>
  <Paragraphs>116</Paragraphs>
  <Slides>39</Slides>
  <Notes>15</Notes>
  <HiddenSlides>0</HiddenSlides>
  <MMClips>6</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Microsoft YaHei</vt:lpstr>
      <vt:lpstr>Arial</vt:lpstr>
      <vt:lpstr>Arial Rounded MT Bold</vt:lpstr>
      <vt:lpstr>Arial-Rounded</vt:lpstr>
      <vt:lpstr>Calibri</vt:lpstr>
      <vt:lpstr>Calibri Light</vt:lpstr>
      <vt:lpstr>HP001 4 hàng</vt:lpstr>
      <vt:lpstr>Nunito SemiBold</vt:lpstr>
      <vt:lpstr>Roboto</vt:lpstr>
      <vt:lpstr>Times New Roman</vt:lpstr>
      <vt:lpstr>Verdana</vt:lpstr>
      <vt:lpstr>2_Office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THEO VĂN BẢN ĐỌC </vt:lpstr>
      <vt:lpstr>2. Đặt một câu nói về trò chơi em thích. M: Rồng rắn lên mây là một trò chơi vui nhộn.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51</cp:revision>
  <dcterms:created xsi:type="dcterms:W3CDTF">2021-05-27T01:09:20Z</dcterms:created>
  <dcterms:modified xsi:type="dcterms:W3CDTF">2024-12-04T04:37:54Z</dcterms:modified>
</cp:coreProperties>
</file>