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6"/>
  </p:notesMasterIdLst>
  <p:sldIdLst>
    <p:sldId id="344" r:id="rId3"/>
    <p:sldId id="345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9049AE-828D-49F6-9899-C87E11DA89AE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59DDDE-7167-4323-A355-95451297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79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9" name="Google Shape;25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87458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>
          <a:extLst>
            <a:ext uri="{FF2B5EF4-FFF2-40B4-BE49-F238E27FC236}">
              <a16:creationId xmlns:a16="http://schemas.microsoft.com/office/drawing/2014/main" id="{6A6132B7-04D8-066A-D8CA-5A5B28DD66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6:notes">
            <a:extLst>
              <a:ext uri="{FF2B5EF4-FFF2-40B4-BE49-F238E27FC236}">
                <a16:creationId xmlns:a16="http://schemas.microsoft.com/office/drawing/2014/main" id="{E06D370B-D4F1-102F-698A-9CFC4A491E8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9" name="Google Shape;259;p6:notes">
            <a:extLst>
              <a:ext uri="{FF2B5EF4-FFF2-40B4-BE49-F238E27FC236}">
                <a16:creationId xmlns:a16="http://schemas.microsoft.com/office/drawing/2014/main" id="{B392A0AE-5D45-BFB2-E6E1-B81905EF856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6:notes">
            <a:extLst>
              <a:ext uri="{FF2B5EF4-FFF2-40B4-BE49-F238E27FC236}">
                <a16:creationId xmlns:a16="http://schemas.microsoft.com/office/drawing/2014/main" id="{73222EA3-548E-8F89-F1AA-9A41003AA3A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2545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幻灯片">
  <p:cSld name="标题幻灯片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2156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内容">
  <p:cSld name="标题和内容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584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节标题">
  <p:cSld name="节标题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5433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两栏内容" type="twoObj">
  <p:cSld name="两栏内容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0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9pPr>
          </a:lstStyle>
          <a:p>
            <a:endParaRPr/>
          </a:p>
        </p:txBody>
      </p:sp>
      <p:sp>
        <p:nvSpPr>
          <p:cNvPr id="16" name="Google Shape;16;p3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Google Shape;17;p30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3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3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3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920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较" type="twoTxTwoObj">
  <p:cSld name="比较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1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9pPr>
          </a:lstStyle>
          <a:p>
            <a:endParaRPr/>
          </a:p>
        </p:txBody>
      </p:sp>
      <p:sp>
        <p:nvSpPr>
          <p:cNvPr id="23" name="Google Shape;23;p31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342900" marR="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28700" marR="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3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714500" marR="0" lvl="4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057400" marR="0" lvl="5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400300" marR="0" lvl="6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743200" marR="0" lvl="7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086100" marR="0" lvl="8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31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31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342900" marR="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28700" marR="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3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714500" marR="0" lvl="4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057400" marR="0" lvl="5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400300" marR="0" lvl="6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743200" marR="0" lvl="7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086100" marR="0" lvl="8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31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Google Shape;27;p3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3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3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4111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仅标题" type="titleOnly">
  <p:cSld name="仅标题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9pPr>
          </a:lstStyle>
          <a:p>
            <a:endParaRPr/>
          </a:p>
        </p:txBody>
      </p:sp>
      <p:sp>
        <p:nvSpPr>
          <p:cNvPr id="32" name="Google Shape;32;p3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Google Shape;33;p3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3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7223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空白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3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3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3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556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内容与标题" type="objTx">
  <p:cSld name="内容与标题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4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9pPr>
          </a:lstStyle>
          <a:p>
            <a:endParaRPr/>
          </a:p>
        </p:txBody>
      </p:sp>
      <p:sp>
        <p:nvSpPr>
          <p:cNvPr id="41" name="Google Shape;41;p34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2900" marR="0" lvl="0" indent="-3238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3048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28700" marR="0" lvl="2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714500" marR="0" lvl="4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057400" marR="0" lvl="5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400300" marR="0" lvl="6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743200" marR="0" lvl="7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086100" marR="0" lvl="8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34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2900" marR="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28700" marR="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714500" marR="0" lvl="4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057400" marR="0" lvl="5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400300" marR="0" lvl="6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743200" marR="0" lvl="7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086100" marR="0" lvl="8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3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3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3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135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图片与标题" type="picTx">
  <p:cSld name="图片与标题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5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9pPr>
          </a:lstStyle>
          <a:p>
            <a:endParaRPr/>
          </a:p>
        </p:txBody>
      </p:sp>
      <p:sp>
        <p:nvSpPr>
          <p:cNvPr id="48" name="Google Shape;48;p35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49" name="Google Shape;49;p35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2900" marR="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28700" marR="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714500" marR="0" lvl="4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057400" marR="0" lvl="5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400300" marR="0" lvl="6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743200" marR="0" lvl="7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086100" marR="0" lvl="8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3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3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3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5229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竖排文字" type="vertTx">
  <p:cSld name="标题和竖排文字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6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9pPr>
          </a:lstStyle>
          <a:p>
            <a:endParaRPr/>
          </a:p>
        </p:txBody>
      </p:sp>
      <p:sp>
        <p:nvSpPr>
          <p:cNvPr id="55" name="Google Shape;55;p36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3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3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3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6377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垂直排列标题与&#10;文本" type="vertTitleAndTx">
  <p:cSld name="垂直排列标题与&#10;文本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7"/>
          <p:cNvSpPr txBox="1">
            <a:spLocks noGrp="1"/>
          </p:cNvSpPr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9pPr>
          </a:lstStyle>
          <a:p>
            <a:endParaRPr/>
          </a:p>
        </p:txBody>
      </p:sp>
      <p:sp>
        <p:nvSpPr>
          <p:cNvPr id="61" name="Google Shape;61;p37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2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3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3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3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4080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标题幻灯片" type="title">
  <p:cSld name="1_标题幻灯片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8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350"/>
            </a:lvl9pPr>
          </a:lstStyle>
          <a:p>
            <a:endParaRPr/>
          </a:p>
        </p:txBody>
      </p:sp>
      <p:sp>
        <p:nvSpPr>
          <p:cNvPr id="67" name="Google Shape;67;p38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3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3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3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0997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3B216C12-FA66-406C-8DE6-7D174FE7B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45961F58-42D4-47FD-A5A2-D72F082F0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8623D71C-5154-4101-87B7-524DED66A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1AD4D-FF11-4780-86DE-E604D61B02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427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89308" y="3389009"/>
            <a:ext cx="1102376" cy="1633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4065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152;p1">
            <a:extLst>
              <a:ext uri="{FF2B5EF4-FFF2-40B4-BE49-F238E27FC236}">
                <a16:creationId xmlns:a16="http://schemas.microsoft.com/office/drawing/2014/main" id="{AA7600E4-7813-4686-A7F2-3B00E3C65A1C}"/>
              </a:ext>
            </a:extLst>
          </p:cNvPr>
          <p:cNvGrpSpPr/>
          <p:nvPr/>
        </p:nvGrpSpPr>
        <p:grpSpPr>
          <a:xfrm>
            <a:off x="168812" y="857250"/>
            <a:ext cx="8975188" cy="5143500"/>
            <a:chOff x="0" y="0"/>
            <a:chExt cx="12192000" cy="6489292"/>
          </a:xfrm>
          <a:solidFill>
            <a:srgbClr val="ECE9A0"/>
          </a:solidFill>
        </p:grpSpPr>
        <p:sp>
          <p:nvSpPr>
            <p:cNvPr id="8" name="Google Shape;153;p1">
              <a:extLst>
                <a:ext uri="{FF2B5EF4-FFF2-40B4-BE49-F238E27FC236}">
                  <a16:creationId xmlns:a16="http://schemas.microsoft.com/office/drawing/2014/main" id="{148C8302-EED4-4AEF-B147-E07A48886552}"/>
                </a:ext>
              </a:extLst>
            </p:cNvPr>
            <p:cNvSpPr/>
            <p:nvPr/>
          </p:nvSpPr>
          <p:spPr>
            <a:xfrm>
              <a:off x="0" y="0"/>
              <a:ext cx="2438400" cy="162232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68569" tIns="34275" rIns="68569" bIns="34275" anchor="ctr" anchorCtr="0">
              <a:noAutofit/>
            </a:bodyPr>
            <a:lstStyle/>
            <a:p>
              <a:pPr algn="ctr" defTabSz="685800">
                <a:buClr>
                  <a:srgbClr val="000000"/>
                </a:buClr>
                <a:defRPr/>
              </a:pPr>
              <a:endParaRPr sz="1350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" name="Google Shape;154;p1">
              <a:extLst>
                <a:ext uri="{FF2B5EF4-FFF2-40B4-BE49-F238E27FC236}">
                  <a16:creationId xmlns:a16="http://schemas.microsoft.com/office/drawing/2014/main" id="{E56F463F-45F2-421E-BC1E-CC8FFFD80428}"/>
                </a:ext>
              </a:extLst>
            </p:cNvPr>
            <p:cNvSpPr/>
            <p:nvPr/>
          </p:nvSpPr>
          <p:spPr>
            <a:xfrm>
              <a:off x="4876800" y="0"/>
              <a:ext cx="2438400" cy="162232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68569" tIns="34275" rIns="68569" bIns="34275" anchor="ctr" anchorCtr="0">
              <a:noAutofit/>
            </a:bodyPr>
            <a:lstStyle/>
            <a:p>
              <a:pPr algn="ctr" defTabSz="685800">
                <a:buClr>
                  <a:srgbClr val="000000"/>
                </a:buClr>
                <a:defRPr/>
              </a:pPr>
              <a:endParaRPr sz="1350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155;p1">
              <a:extLst>
                <a:ext uri="{FF2B5EF4-FFF2-40B4-BE49-F238E27FC236}">
                  <a16:creationId xmlns:a16="http://schemas.microsoft.com/office/drawing/2014/main" id="{CAB425B6-5F88-4AAD-ADB6-EB5AF53B9BF9}"/>
                </a:ext>
              </a:extLst>
            </p:cNvPr>
            <p:cNvSpPr/>
            <p:nvPr/>
          </p:nvSpPr>
          <p:spPr>
            <a:xfrm>
              <a:off x="9753600" y="0"/>
              <a:ext cx="2438400" cy="162232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68569" tIns="34275" rIns="68569" bIns="34275" anchor="ctr" anchorCtr="0">
              <a:noAutofit/>
            </a:bodyPr>
            <a:lstStyle/>
            <a:p>
              <a:pPr algn="ctr" defTabSz="685800">
                <a:buClr>
                  <a:srgbClr val="000000"/>
                </a:buClr>
                <a:defRPr/>
              </a:pPr>
              <a:endParaRPr sz="1350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" name="Google Shape;156;p1">
              <a:extLst>
                <a:ext uri="{FF2B5EF4-FFF2-40B4-BE49-F238E27FC236}">
                  <a16:creationId xmlns:a16="http://schemas.microsoft.com/office/drawing/2014/main" id="{8E4F4D02-1701-4F90-95DD-9C2FB87F25E0}"/>
                </a:ext>
              </a:extLst>
            </p:cNvPr>
            <p:cNvSpPr/>
            <p:nvPr/>
          </p:nvSpPr>
          <p:spPr>
            <a:xfrm>
              <a:off x="2438400" y="1622323"/>
              <a:ext cx="2438400" cy="162232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68569" tIns="34275" rIns="68569" bIns="34275" anchor="ctr" anchorCtr="0">
              <a:noAutofit/>
            </a:bodyPr>
            <a:lstStyle/>
            <a:p>
              <a:pPr algn="ctr" defTabSz="685800">
                <a:buClr>
                  <a:srgbClr val="000000"/>
                </a:buClr>
                <a:defRPr/>
              </a:pPr>
              <a:endParaRPr sz="1350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157;p1">
              <a:extLst>
                <a:ext uri="{FF2B5EF4-FFF2-40B4-BE49-F238E27FC236}">
                  <a16:creationId xmlns:a16="http://schemas.microsoft.com/office/drawing/2014/main" id="{8D47C341-B1AE-45C1-B688-D3AA687F877B}"/>
                </a:ext>
              </a:extLst>
            </p:cNvPr>
            <p:cNvSpPr/>
            <p:nvPr/>
          </p:nvSpPr>
          <p:spPr>
            <a:xfrm>
              <a:off x="7315200" y="1622323"/>
              <a:ext cx="2438400" cy="162232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68569" tIns="34275" rIns="68569" bIns="34275" anchor="ctr" anchorCtr="0">
              <a:noAutofit/>
            </a:bodyPr>
            <a:lstStyle/>
            <a:p>
              <a:pPr algn="ctr" defTabSz="685800">
                <a:buClr>
                  <a:srgbClr val="000000"/>
                </a:buClr>
                <a:defRPr/>
              </a:pPr>
              <a:endParaRPr sz="1350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58;p1">
              <a:extLst>
                <a:ext uri="{FF2B5EF4-FFF2-40B4-BE49-F238E27FC236}">
                  <a16:creationId xmlns:a16="http://schemas.microsoft.com/office/drawing/2014/main" id="{21A33293-FD7A-4D80-99E1-CF16618E112F}"/>
                </a:ext>
              </a:extLst>
            </p:cNvPr>
            <p:cNvSpPr/>
            <p:nvPr/>
          </p:nvSpPr>
          <p:spPr>
            <a:xfrm>
              <a:off x="0" y="3244646"/>
              <a:ext cx="2438400" cy="162232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68569" tIns="34275" rIns="68569" bIns="34275" anchor="ctr" anchorCtr="0">
              <a:noAutofit/>
            </a:bodyPr>
            <a:lstStyle/>
            <a:p>
              <a:pPr algn="ctr" defTabSz="685800">
                <a:buClr>
                  <a:srgbClr val="000000"/>
                </a:buClr>
                <a:defRPr/>
              </a:pPr>
              <a:endParaRPr sz="1350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59;p1">
              <a:extLst>
                <a:ext uri="{FF2B5EF4-FFF2-40B4-BE49-F238E27FC236}">
                  <a16:creationId xmlns:a16="http://schemas.microsoft.com/office/drawing/2014/main" id="{B6ADF6BE-1302-4045-A550-053B10070897}"/>
                </a:ext>
              </a:extLst>
            </p:cNvPr>
            <p:cNvSpPr/>
            <p:nvPr/>
          </p:nvSpPr>
          <p:spPr>
            <a:xfrm>
              <a:off x="4876800" y="3244646"/>
              <a:ext cx="2438400" cy="162232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68569" tIns="34275" rIns="68569" bIns="34275" anchor="ctr" anchorCtr="0">
              <a:noAutofit/>
            </a:bodyPr>
            <a:lstStyle/>
            <a:p>
              <a:pPr algn="ctr" defTabSz="685800">
                <a:buClr>
                  <a:srgbClr val="000000"/>
                </a:buClr>
                <a:defRPr/>
              </a:pPr>
              <a:endParaRPr sz="1350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60;p1">
              <a:extLst>
                <a:ext uri="{FF2B5EF4-FFF2-40B4-BE49-F238E27FC236}">
                  <a16:creationId xmlns:a16="http://schemas.microsoft.com/office/drawing/2014/main" id="{89785A81-177B-4418-88B1-D7A1F861DADD}"/>
                </a:ext>
              </a:extLst>
            </p:cNvPr>
            <p:cNvSpPr/>
            <p:nvPr/>
          </p:nvSpPr>
          <p:spPr>
            <a:xfrm>
              <a:off x="9753600" y="3244646"/>
              <a:ext cx="2438400" cy="162232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68569" tIns="34275" rIns="68569" bIns="34275" anchor="ctr" anchorCtr="0">
              <a:noAutofit/>
            </a:bodyPr>
            <a:lstStyle/>
            <a:p>
              <a:pPr algn="ctr" defTabSz="685800">
                <a:buClr>
                  <a:srgbClr val="000000"/>
                </a:buClr>
                <a:defRPr/>
              </a:pPr>
              <a:endParaRPr sz="1350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1;p1">
              <a:extLst>
                <a:ext uri="{FF2B5EF4-FFF2-40B4-BE49-F238E27FC236}">
                  <a16:creationId xmlns:a16="http://schemas.microsoft.com/office/drawing/2014/main" id="{34DD9AF2-9B6A-4178-85B4-07E5F583F08C}"/>
                </a:ext>
              </a:extLst>
            </p:cNvPr>
            <p:cNvSpPr/>
            <p:nvPr/>
          </p:nvSpPr>
          <p:spPr>
            <a:xfrm>
              <a:off x="2438400" y="4866969"/>
              <a:ext cx="2438400" cy="162232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68569" tIns="34275" rIns="68569" bIns="34275" anchor="ctr" anchorCtr="0">
              <a:noAutofit/>
            </a:bodyPr>
            <a:lstStyle/>
            <a:p>
              <a:pPr algn="ctr" defTabSz="685800">
                <a:buClr>
                  <a:srgbClr val="000000"/>
                </a:buClr>
                <a:defRPr/>
              </a:pPr>
              <a:endParaRPr sz="1350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62;p1">
              <a:extLst>
                <a:ext uri="{FF2B5EF4-FFF2-40B4-BE49-F238E27FC236}">
                  <a16:creationId xmlns:a16="http://schemas.microsoft.com/office/drawing/2014/main" id="{F104923B-558F-4E82-A448-CE5DBA902C13}"/>
                </a:ext>
              </a:extLst>
            </p:cNvPr>
            <p:cNvSpPr/>
            <p:nvPr/>
          </p:nvSpPr>
          <p:spPr>
            <a:xfrm>
              <a:off x="7315200" y="4866969"/>
              <a:ext cx="2438400" cy="162232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68569" tIns="34275" rIns="68569" bIns="34275" anchor="ctr" anchorCtr="0">
              <a:noAutofit/>
            </a:bodyPr>
            <a:lstStyle/>
            <a:p>
              <a:pPr algn="ctr" defTabSz="685800">
                <a:buClr>
                  <a:srgbClr val="000000"/>
                </a:buClr>
                <a:defRPr/>
              </a:pPr>
              <a:endParaRPr sz="1350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262" name="Google Shape;262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97881" y="1591181"/>
            <a:ext cx="3373081" cy="419727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5" name="Google Shape;265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587956" y="1445082"/>
            <a:ext cx="3009025" cy="4196442"/>
          </a:xfrm>
          <a:prstGeom prst="rect">
            <a:avLst/>
          </a:prstGeom>
          <a:noFill/>
          <a:ln>
            <a:noFill/>
          </a:ln>
        </p:spPr>
      </p:pic>
      <p:pic>
        <p:nvPicPr>
          <p:cNvPr id="266" name="Google Shape;266;p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68812" y="3123999"/>
            <a:ext cx="1795039" cy="32486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68;p1">
            <a:extLst>
              <a:ext uri="{FF2B5EF4-FFF2-40B4-BE49-F238E27FC236}">
                <a16:creationId xmlns:a16="http://schemas.microsoft.com/office/drawing/2014/main" id="{8FEC6AD9-E966-4358-8165-54BC47567313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 rot="158679">
            <a:off x="2346398" y="1283831"/>
            <a:ext cx="671216" cy="1174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69;p1">
            <a:extLst>
              <a:ext uri="{FF2B5EF4-FFF2-40B4-BE49-F238E27FC236}">
                <a16:creationId xmlns:a16="http://schemas.microsoft.com/office/drawing/2014/main" id="{E13254FE-3C91-4C68-86B2-212AB3F2DF7C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 rot="-6230690">
            <a:off x="4986497" y="1030626"/>
            <a:ext cx="759375" cy="107156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C102BA2-42C7-2F0B-63CF-A7422639FE4B}"/>
              </a:ext>
            </a:extLst>
          </p:cNvPr>
          <p:cNvSpPr txBox="1"/>
          <p:nvPr/>
        </p:nvSpPr>
        <p:spPr>
          <a:xfrm>
            <a:off x="2813858" y="2308767"/>
            <a:ext cx="163153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200" b="1" dirty="0"/>
              <a:t>TIẾT ĐỌC </a:t>
            </a:r>
          </a:p>
          <a:p>
            <a:r>
              <a:rPr lang="vi-VN" sz="3200" b="1" dirty="0"/>
              <a:t>THƯ VIỆN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125040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CHIA SẺ TRƯỚC LỚP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Đại diện nhóm trình bày</a:t>
            </a:r>
          </a:p>
          <a:p>
            <a:r>
              <a:t>Giới thiệu nội dung chính của truyện</a:t>
            </a:r>
          </a:p>
          <a:p>
            <a:r>
              <a:t>Lớp nhận xét – bình chọn nhóm trình bày hay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TỔNG KẾT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Qua tiết đọc thư viện hôm nay, em học được điều gì?</a:t>
            </a:r>
          </a:p>
          <a:p>
            <a:r>
              <a:t>Em thích nhất chi tiết nào trong truyện?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DẶN DÒ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Tiếp tục đọc truyện cổ tích tại nhà</a:t>
            </a:r>
          </a:p>
          <a:p>
            <a:r>
              <a:t>Kể cho người thân nghe câu chuyện đã đọc</a:t>
            </a:r>
          </a:p>
          <a:p>
            <a:r>
              <a:t>Viết lời giới thiệu ngắn và dán lên “Góc chia sẻ”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KẾT THÚC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Đọc sách mỗi ngày – Em lớn lên từng ngày!</a:t>
            </a:r>
          </a:p>
          <a:p>
            <a:r>
              <a:t>Cảm ơn các em đã tham gia tích cực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>
          <a:extLst>
            <a:ext uri="{FF2B5EF4-FFF2-40B4-BE49-F238E27FC236}">
              <a16:creationId xmlns:a16="http://schemas.microsoft.com/office/drawing/2014/main" id="{5165C70F-C968-FB04-4F3B-4B483FD60E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152;p1">
            <a:extLst>
              <a:ext uri="{FF2B5EF4-FFF2-40B4-BE49-F238E27FC236}">
                <a16:creationId xmlns:a16="http://schemas.microsoft.com/office/drawing/2014/main" id="{BB79E7DF-78C4-B09F-739D-677529BFD5B9}"/>
              </a:ext>
            </a:extLst>
          </p:cNvPr>
          <p:cNvGrpSpPr/>
          <p:nvPr/>
        </p:nvGrpSpPr>
        <p:grpSpPr>
          <a:xfrm>
            <a:off x="168812" y="857250"/>
            <a:ext cx="8975188" cy="5143500"/>
            <a:chOff x="0" y="0"/>
            <a:chExt cx="12192000" cy="6489292"/>
          </a:xfrm>
          <a:solidFill>
            <a:srgbClr val="ECE9A0"/>
          </a:solidFill>
        </p:grpSpPr>
        <p:sp>
          <p:nvSpPr>
            <p:cNvPr id="8" name="Google Shape;153;p1">
              <a:extLst>
                <a:ext uri="{FF2B5EF4-FFF2-40B4-BE49-F238E27FC236}">
                  <a16:creationId xmlns:a16="http://schemas.microsoft.com/office/drawing/2014/main" id="{1F4C32BD-F9AB-3F59-86EC-0C4AF574C62A}"/>
                </a:ext>
              </a:extLst>
            </p:cNvPr>
            <p:cNvSpPr/>
            <p:nvPr/>
          </p:nvSpPr>
          <p:spPr>
            <a:xfrm>
              <a:off x="0" y="0"/>
              <a:ext cx="2438400" cy="162232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68569" tIns="34275" rIns="68569" bIns="34275" anchor="ctr" anchorCtr="0">
              <a:noAutofit/>
            </a:bodyPr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35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" name="Google Shape;154;p1">
              <a:extLst>
                <a:ext uri="{FF2B5EF4-FFF2-40B4-BE49-F238E27FC236}">
                  <a16:creationId xmlns:a16="http://schemas.microsoft.com/office/drawing/2014/main" id="{7D76A303-6DBD-8695-5AE9-F3D5D9A4B69D}"/>
                </a:ext>
              </a:extLst>
            </p:cNvPr>
            <p:cNvSpPr/>
            <p:nvPr/>
          </p:nvSpPr>
          <p:spPr>
            <a:xfrm>
              <a:off x="4876800" y="0"/>
              <a:ext cx="2438400" cy="162232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68569" tIns="34275" rIns="68569" bIns="34275" anchor="ctr" anchorCtr="0">
              <a:noAutofit/>
            </a:bodyPr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35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155;p1">
              <a:extLst>
                <a:ext uri="{FF2B5EF4-FFF2-40B4-BE49-F238E27FC236}">
                  <a16:creationId xmlns:a16="http://schemas.microsoft.com/office/drawing/2014/main" id="{37AA5917-23DD-3329-4916-3FF005B1EF90}"/>
                </a:ext>
              </a:extLst>
            </p:cNvPr>
            <p:cNvSpPr/>
            <p:nvPr/>
          </p:nvSpPr>
          <p:spPr>
            <a:xfrm>
              <a:off x="9753600" y="0"/>
              <a:ext cx="2438400" cy="162232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68569" tIns="34275" rIns="68569" bIns="34275" anchor="ctr" anchorCtr="0">
              <a:noAutofit/>
            </a:bodyPr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35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" name="Google Shape;156;p1">
              <a:extLst>
                <a:ext uri="{FF2B5EF4-FFF2-40B4-BE49-F238E27FC236}">
                  <a16:creationId xmlns:a16="http://schemas.microsoft.com/office/drawing/2014/main" id="{1DC9ACEB-5C87-06F7-84E0-8856325DCD29}"/>
                </a:ext>
              </a:extLst>
            </p:cNvPr>
            <p:cNvSpPr/>
            <p:nvPr/>
          </p:nvSpPr>
          <p:spPr>
            <a:xfrm>
              <a:off x="2438400" y="1622323"/>
              <a:ext cx="2438400" cy="162232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68569" tIns="34275" rIns="68569" bIns="34275" anchor="ctr" anchorCtr="0">
              <a:noAutofit/>
            </a:bodyPr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35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157;p1">
              <a:extLst>
                <a:ext uri="{FF2B5EF4-FFF2-40B4-BE49-F238E27FC236}">
                  <a16:creationId xmlns:a16="http://schemas.microsoft.com/office/drawing/2014/main" id="{86C23B77-3078-3B71-5C44-583165062327}"/>
                </a:ext>
              </a:extLst>
            </p:cNvPr>
            <p:cNvSpPr/>
            <p:nvPr/>
          </p:nvSpPr>
          <p:spPr>
            <a:xfrm>
              <a:off x="7315200" y="1622323"/>
              <a:ext cx="2438400" cy="162232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68569" tIns="34275" rIns="68569" bIns="34275" anchor="ctr" anchorCtr="0">
              <a:noAutofit/>
            </a:bodyPr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35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58;p1">
              <a:extLst>
                <a:ext uri="{FF2B5EF4-FFF2-40B4-BE49-F238E27FC236}">
                  <a16:creationId xmlns:a16="http://schemas.microsoft.com/office/drawing/2014/main" id="{090F3209-60C1-D0FF-FA40-E458AA57E1C5}"/>
                </a:ext>
              </a:extLst>
            </p:cNvPr>
            <p:cNvSpPr/>
            <p:nvPr/>
          </p:nvSpPr>
          <p:spPr>
            <a:xfrm>
              <a:off x="0" y="3244646"/>
              <a:ext cx="2438400" cy="162232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68569" tIns="34275" rIns="68569" bIns="34275" anchor="ctr" anchorCtr="0">
              <a:noAutofit/>
            </a:bodyPr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35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59;p1">
              <a:extLst>
                <a:ext uri="{FF2B5EF4-FFF2-40B4-BE49-F238E27FC236}">
                  <a16:creationId xmlns:a16="http://schemas.microsoft.com/office/drawing/2014/main" id="{5B4F3147-5AFE-DAAD-9B75-DE87626B2F93}"/>
                </a:ext>
              </a:extLst>
            </p:cNvPr>
            <p:cNvSpPr/>
            <p:nvPr/>
          </p:nvSpPr>
          <p:spPr>
            <a:xfrm>
              <a:off x="4876800" y="3244646"/>
              <a:ext cx="2438400" cy="162232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68569" tIns="34275" rIns="68569" bIns="34275" anchor="ctr" anchorCtr="0">
              <a:noAutofit/>
            </a:bodyPr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35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60;p1">
              <a:extLst>
                <a:ext uri="{FF2B5EF4-FFF2-40B4-BE49-F238E27FC236}">
                  <a16:creationId xmlns:a16="http://schemas.microsoft.com/office/drawing/2014/main" id="{CF3CDD64-C4BC-D874-D428-7E1347B9FC08}"/>
                </a:ext>
              </a:extLst>
            </p:cNvPr>
            <p:cNvSpPr/>
            <p:nvPr/>
          </p:nvSpPr>
          <p:spPr>
            <a:xfrm>
              <a:off x="9753600" y="3244646"/>
              <a:ext cx="2438400" cy="162232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68569" tIns="34275" rIns="68569" bIns="34275" anchor="ctr" anchorCtr="0">
              <a:noAutofit/>
            </a:bodyPr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35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1;p1">
              <a:extLst>
                <a:ext uri="{FF2B5EF4-FFF2-40B4-BE49-F238E27FC236}">
                  <a16:creationId xmlns:a16="http://schemas.microsoft.com/office/drawing/2014/main" id="{98E1DB11-4385-2487-ED6D-77A6864A596C}"/>
                </a:ext>
              </a:extLst>
            </p:cNvPr>
            <p:cNvSpPr/>
            <p:nvPr/>
          </p:nvSpPr>
          <p:spPr>
            <a:xfrm>
              <a:off x="2438400" y="4866969"/>
              <a:ext cx="2438400" cy="162232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68569" tIns="34275" rIns="68569" bIns="34275" anchor="ctr" anchorCtr="0">
              <a:noAutofit/>
            </a:bodyPr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35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62;p1">
              <a:extLst>
                <a:ext uri="{FF2B5EF4-FFF2-40B4-BE49-F238E27FC236}">
                  <a16:creationId xmlns:a16="http://schemas.microsoft.com/office/drawing/2014/main" id="{E118C5FD-D937-27DB-CEC5-9689C19097CE}"/>
                </a:ext>
              </a:extLst>
            </p:cNvPr>
            <p:cNvSpPr/>
            <p:nvPr/>
          </p:nvSpPr>
          <p:spPr>
            <a:xfrm>
              <a:off x="7315200" y="4866969"/>
              <a:ext cx="2438400" cy="162232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68569" tIns="34275" rIns="68569" bIns="34275" anchor="ctr" anchorCtr="0">
              <a:noAutofit/>
            </a:bodyPr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35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262" name="Google Shape;262;p6">
            <a:extLst>
              <a:ext uri="{FF2B5EF4-FFF2-40B4-BE49-F238E27FC236}">
                <a16:creationId xmlns:a16="http://schemas.microsoft.com/office/drawing/2014/main" id="{ED2B1DED-E3FF-BC34-E550-CCCF39AA860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97881" y="1591181"/>
            <a:ext cx="3373081" cy="419727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5" name="Google Shape;265;p6">
            <a:extLst>
              <a:ext uri="{FF2B5EF4-FFF2-40B4-BE49-F238E27FC236}">
                <a16:creationId xmlns:a16="http://schemas.microsoft.com/office/drawing/2014/main" id="{4A6433AC-8C4F-5461-8581-BE6002C06F44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587956" y="1445082"/>
            <a:ext cx="3009025" cy="4196442"/>
          </a:xfrm>
          <a:prstGeom prst="rect">
            <a:avLst/>
          </a:prstGeom>
          <a:noFill/>
          <a:ln>
            <a:noFill/>
          </a:ln>
        </p:spPr>
      </p:pic>
      <p:pic>
        <p:nvPicPr>
          <p:cNvPr id="266" name="Google Shape;266;p6">
            <a:extLst>
              <a:ext uri="{FF2B5EF4-FFF2-40B4-BE49-F238E27FC236}">
                <a16:creationId xmlns:a16="http://schemas.microsoft.com/office/drawing/2014/main" id="{971778A9-B00D-564A-C450-9F8077BD090B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68812" y="3123999"/>
            <a:ext cx="1795039" cy="32486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68;p1">
            <a:extLst>
              <a:ext uri="{FF2B5EF4-FFF2-40B4-BE49-F238E27FC236}">
                <a16:creationId xmlns:a16="http://schemas.microsoft.com/office/drawing/2014/main" id="{BCB2A1D9-EE0A-0C38-3F86-A96D122C59EE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 rot="158679">
            <a:off x="2346398" y="1283831"/>
            <a:ext cx="671216" cy="1174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69;p1">
            <a:extLst>
              <a:ext uri="{FF2B5EF4-FFF2-40B4-BE49-F238E27FC236}">
                <a16:creationId xmlns:a16="http://schemas.microsoft.com/office/drawing/2014/main" id="{CF982C3C-50D0-5A83-8DA2-53690D0E8F87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 rot="-6230690">
            <a:off x="4986497" y="1030626"/>
            <a:ext cx="759375" cy="107156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C5DCD941-4088-6A8D-87FF-C916D210387F}"/>
              </a:ext>
            </a:extLst>
          </p:cNvPr>
          <p:cNvSpPr txBox="1">
            <a:spLocks/>
          </p:cNvSpPr>
          <p:nvPr/>
        </p:nvSpPr>
        <p:spPr>
          <a:xfrm>
            <a:off x="2146812" y="2275565"/>
            <a:ext cx="2983781" cy="20673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Những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4 –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889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MỤC TIÊU TIẾT HỌC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Chọn được truyện cổ tích phù hợp với trình độ</a:t>
            </a:r>
          </a:p>
          <a:p>
            <a:r>
              <a:t>Hiểu nội dung, nhân vật và bài học của câu chuyện</a:t>
            </a:r>
          </a:p>
          <a:p>
            <a:r>
              <a:t>Biết trao đổi, giới thiệu sách trước lớp</a:t>
            </a:r>
          </a:p>
          <a:p>
            <a:r>
              <a:t>Hình thành thói quen đọc sách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5588" y="3924886"/>
            <a:ext cx="7540283" cy="2201277"/>
          </a:xfrm>
        </p:spPr>
        <p:txBody>
          <a:bodyPr/>
          <a:lstStyle/>
          <a:p>
            <a:r>
              <a:rPr dirty="0" err="1"/>
              <a:t>Trò</a:t>
            </a:r>
            <a:r>
              <a:rPr dirty="0"/>
              <a:t> </a:t>
            </a:r>
            <a:r>
              <a:rPr dirty="0" err="1"/>
              <a:t>chơi</a:t>
            </a:r>
            <a:r>
              <a:rPr dirty="0"/>
              <a:t>: </a:t>
            </a:r>
            <a:r>
              <a:rPr dirty="0" err="1"/>
              <a:t>Đối</a:t>
            </a:r>
            <a:r>
              <a:rPr dirty="0"/>
              <a:t> </a:t>
            </a:r>
            <a:r>
              <a:rPr dirty="0" err="1"/>
              <a:t>đáp</a:t>
            </a:r>
            <a:r>
              <a:rPr dirty="0"/>
              <a:t> </a:t>
            </a:r>
            <a:r>
              <a:rPr dirty="0" err="1"/>
              <a:t>đồng</a:t>
            </a:r>
            <a:r>
              <a:rPr dirty="0"/>
              <a:t> dao</a:t>
            </a:r>
          </a:p>
          <a:p>
            <a:r>
              <a:rPr dirty="0" err="1"/>
              <a:t>Cùng</a:t>
            </a:r>
            <a:r>
              <a:rPr dirty="0"/>
              <a:t> </a:t>
            </a:r>
            <a:r>
              <a:rPr dirty="0" err="1"/>
              <a:t>tham</a:t>
            </a:r>
            <a:r>
              <a:rPr dirty="0"/>
              <a:t> </a:t>
            </a:r>
            <a:r>
              <a:rPr dirty="0" err="1"/>
              <a:t>gia</a:t>
            </a:r>
            <a:r>
              <a:rPr dirty="0"/>
              <a:t> </a:t>
            </a:r>
            <a:r>
              <a:rPr dirty="0" err="1"/>
              <a:t>bài</a:t>
            </a:r>
            <a:r>
              <a:rPr dirty="0"/>
              <a:t> “</a:t>
            </a:r>
            <a:r>
              <a:rPr dirty="0" err="1"/>
              <a:t>Vè</a:t>
            </a:r>
            <a:r>
              <a:rPr dirty="0"/>
              <a:t> </a:t>
            </a:r>
            <a:r>
              <a:rPr dirty="0" err="1"/>
              <a:t>nói</a:t>
            </a:r>
            <a:r>
              <a:rPr dirty="0"/>
              <a:t> </a:t>
            </a:r>
            <a:r>
              <a:rPr dirty="0" err="1"/>
              <a:t>ngược</a:t>
            </a:r>
            <a:r>
              <a:rPr dirty="0"/>
              <a:t>”</a:t>
            </a:r>
          </a:p>
          <a:p>
            <a:r>
              <a:rPr dirty="0" err="1"/>
              <a:t>Nhận</a:t>
            </a:r>
            <a:r>
              <a:rPr dirty="0"/>
              <a:t> </a:t>
            </a:r>
            <a:r>
              <a:rPr dirty="0" err="1"/>
              <a:t>xét</a:t>
            </a:r>
            <a:r>
              <a:rPr dirty="0"/>
              <a:t> – </a:t>
            </a:r>
            <a:r>
              <a:rPr dirty="0" err="1"/>
              <a:t>tuyên</a:t>
            </a:r>
            <a:r>
              <a:rPr dirty="0"/>
              <a:t> </a:t>
            </a:r>
            <a:r>
              <a:rPr dirty="0" err="1"/>
              <a:t>dương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82C75A-DE06-A8FF-B65A-F8363C7A51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736" y="844063"/>
            <a:ext cx="6096528" cy="28838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GỢI NHỚ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Em đã từng nghe hoặc đọc truyện cổ tích nào?</a:t>
            </a:r>
          </a:p>
          <a:p>
            <a:r>
              <a:t>Ví dụ: Tấm Cám, Thạch Sanh, Cậu bé thông minh, Cóc kiện trời…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TRUYỆN CỔ TÍCH LÀ GÌ?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Là truyện dân gian được lưu truyền từ lâu đời</a:t>
            </a:r>
          </a:p>
          <a:p>
            <a:r>
              <a:t>Phản ánh cuộc sống, ước mơ của nhân dân</a:t>
            </a:r>
          </a:p>
          <a:p>
            <a:r>
              <a:t>Thể hiện cái thiện thắng cái ác</a:t>
            </a:r>
          </a:p>
          <a:p>
            <a:r>
              <a:t>Giáo dục đạo đức, lối sống tốt đẹp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CÁC TRUYỆN HÔM NAY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Tấm Cám</a:t>
            </a:r>
          </a:p>
          <a:p>
            <a:r>
              <a:t>Thạch Sanh</a:t>
            </a:r>
          </a:p>
          <a:p>
            <a:r>
              <a:t>Cậu bé thông minh</a:t>
            </a:r>
          </a:p>
          <a:p>
            <a:r>
              <a:t>Cây tre trăm đốt</a:t>
            </a:r>
          </a:p>
          <a:p>
            <a:r>
              <a:t>Ăn khế trả vàng</a:t>
            </a:r>
          </a:p>
          <a:p>
            <a:r>
              <a:t>Chuyện cái bướu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HOẠT ĐỘNG NHÓM – ĐỌC TRUYỆN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Chọn truyện cổ tích em yêu thích</a:t>
            </a:r>
          </a:p>
          <a:p>
            <a:r>
              <a:t>Đọc nối tiếp trong nhóm</a:t>
            </a:r>
          </a:p>
          <a:p>
            <a:r>
              <a:t>Cùng nhau thảo luận nội dung truyện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CÂU HỎI THẢO LUẬN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Tên truyện – Nhà xuất bản</a:t>
            </a:r>
          </a:p>
          <a:p>
            <a:r>
              <a:t>Nhân vật và tính cách</a:t>
            </a:r>
          </a:p>
          <a:p>
            <a:r>
              <a:t>Chi tiết em thích/cảm động nhất</a:t>
            </a:r>
          </a:p>
          <a:p>
            <a:r>
              <a:t>Bài học rút ra từ câu chuyện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339</Words>
  <Application>Microsoft Office PowerPoint</Application>
  <PresentationFormat>On-screen Show (4:3)</PresentationFormat>
  <Paragraphs>52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Office 主题</vt:lpstr>
      <vt:lpstr>PowerPoint Presentation</vt:lpstr>
      <vt:lpstr>PowerPoint Presentation</vt:lpstr>
      <vt:lpstr>MỤC TIÊU TIẾT HỌC</vt:lpstr>
      <vt:lpstr>PowerPoint Presentation</vt:lpstr>
      <vt:lpstr>GỢI NHỚ</vt:lpstr>
      <vt:lpstr>TRUYỆN CỔ TÍCH LÀ GÌ?</vt:lpstr>
      <vt:lpstr>CÁC TRUYỆN HÔM NAY</vt:lpstr>
      <vt:lpstr>HOẠT ĐỘNG NHÓM – ĐỌC TRUYỆN</vt:lpstr>
      <vt:lpstr>CÂU HỎI THẢO LUẬN</vt:lpstr>
      <vt:lpstr>CHIA SẺ TRƯỚC LỚP</vt:lpstr>
      <vt:lpstr>TỔNG KẾT</vt:lpstr>
      <vt:lpstr>DẶN DÒ</vt:lpstr>
      <vt:lpstr>KẾT THÚC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Admin</cp:lastModifiedBy>
  <cp:revision>4</cp:revision>
  <dcterms:created xsi:type="dcterms:W3CDTF">2013-01-27T09:14:16Z</dcterms:created>
  <dcterms:modified xsi:type="dcterms:W3CDTF">2025-12-25T11:27:14Z</dcterms:modified>
  <cp:category/>
</cp:coreProperties>
</file>