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7"/>
  </p:notesMasterIdLst>
  <p:sldIdLst>
    <p:sldId id="322" r:id="rId6"/>
    <p:sldId id="324" r:id="rId7"/>
    <p:sldId id="325" r:id="rId8"/>
    <p:sldId id="308" r:id="rId9"/>
    <p:sldId id="315" r:id="rId10"/>
    <p:sldId id="529" r:id="rId11"/>
    <p:sldId id="331" r:id="rId12"/>
    <p:sldId id="374" r:id="rId13"/>
    <p:sldId id="530" r:id="rId14"/>
    <p:sldId id="531" r:id="rId15"/>
    <p:sldId id="320" r:id="rId16"/>
    <p:sldId id="348" r:id="rId17"/>
    <p:sldId id="532" r:id="rId18"/>
    <p:sldId id="533" r:id="rId19"/>
    <p:sldId id="535" r:id="rId20"/>
    <p:sldId id="534" r:id="rId21"/>
    <p:sldId id="361" r:id="rId22"/>
    <p:sldId id="339" r:id="rId23"/>
    <p:sldId id="536" r:id="rId24"/>
    <p:sldId id="537" r:id="rId25"/>
    <p:sldId id="53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32"/>
      </p:cViewPr>
      <p:guideLst>
        <p:guide orient="horz" pos="224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494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3806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48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8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99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53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09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1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86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13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73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97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60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015A-D5F7-4D2B-9B2B-D522C62AC94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7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0A02-DA36-4B21-B6B4-42E3FFE9F25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66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ABF6-2DA2-4804-BD9E-C4390940A4C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4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725AE-4C79-43D6-8A16-03E604CCBAD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11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F4F4E-D223-48FB-9B4C-9BD9215CEA4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8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C1F1-BECF-4497-A0C4-89C4CCCB8AB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3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BD2F-5CA5-4829-8E33-353AD330281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4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FA84-EFFF-4A37-B6C4-2C76C933B1E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33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8567-487C-4EDB-A477-5D1905BABCA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55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1EFB-3CB5-408A-BE3A-D27761DE9F9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06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A8AD0-DEB6-47F9-8313-2B11CFFA030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436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462C91-C9F4-4663-9D80-EA0557A5565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7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25/03/2025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2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E98BAE-DC07-40DF-9073-893C7A0D8E2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6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1454398" y="2683217"/>
            <a:ext cx="9283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 kern="0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3 - CD </a:t>
            </a:r>
          </a:p>
        </p:txBody>
      </p:sp>
      <p:pic>
        <p:nvPicPr>
          <p:cNvPr id="2" name="khanqua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2092" y="4021147"/>
            <a:ext cx="619125" cy="61912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6626AC3-E98F-5870-13D0-472735E10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41" y="2057400"/>
            <a:ext cx="3507867" cy="48006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6DD1169-2357-3948-284A-7422FF02BE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 flipH="1">
            <a:off x="7896626" y="194416"/>
            <a:ext cx="4306268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00" y="76200"/>
            <a:ext cx="12053570" cy="676613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E3E89B3-C5CD-DBE9-56B8-5A6C3F79BE2D}"/>
              </a:ext>
            </a:extLst>
          </p:cNvPr>
          <p:cNvSpPr txBox="1"/>
          <p:nvPr/>
        </p:nvSpPr>
        <p:spPr>
          <a:xfrm>
            <a:off x="2549770" y="2105672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ĐỆM THEO MẪU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B3AC8F-F61E-877E-6266-8FE84E9D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2690447"/>
            <a:ext cx="8581294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Tay">
            <a:extLst>
              <a:ext uri="{FF2B5EF4-FFF2-40B4-BE49-F238E27FC236}">
                <a16:creationId xmlns:a16="http://schemas.microsoft.com/office/drawing/2014/main" id="{618A5827-BC6C-6895-BFB3-D7466942D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5423" y="4564979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oTay">
            <a:extLst>
              <a:ext uri="{FF2B5EF4-FFF2-40B4-BE49-F238E27FC236}">
                <a16:creationId xmlns:a16="http://schemas.microsoft.com/office/drawing/2014/main" id="{B7F4DF46-36C8-DC2D-2320-D6E5DE54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59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VoTay">
            <a:extLst>
              <a:ext uri="{FF2B5EF4-FFF2-40B4-BE49-F238E27FC236}">
                <a16:creationId xmlns:a16="http://schemas.microsoft.com/office/drawing/2014/main" id="{5984BBCE-E7AE-0FE3-12C9-994C0B41E8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78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Giải mã ý nghĩa 50 emoji biểu tượng khuôn mặt chúng ta thường dùng ...">
            <a:extLst>
              <a:ext uri="{FF2B5EF4-FFF2-40B4-BE49-F238E27FC236}">
                <a16:creationId xmlns:a16="http://schemas.microsoft.com/office/drawing/2014/main" id="{7ACD6A6C-CB1A-8234-1419-D76D78701F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486307" y="4485145"/>
            <a:ext cx="899688" cy="75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77" y="0"/>
            <a:ext cx="126160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3840" y="96044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281" y="139"/>
            <a:ext cx="609600" cy="60960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783570" y="5502910"/>
            <a:ext cx="1749425" cy="14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00" y="76200"/>
            <a:ext cx="12053570" cy="676613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E3E89B3-C5CD-DBE9-56B8-5A6C3F79BE2D}"/>
              </a:ext>
            </a:extLst>
          </p:cNvPr>
          <p:cNvSpPr txBox="1"/>
          <p:nvPr/>
        </p:nvSpPr>
        <p:spPr>
          <a:xfrm>
            <a:off x="2549770" y="2105672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B3AC8F-F61E-877E-6266-8FE84E9D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2690447"/>
            <a:ext cx="8581294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Tay">
            <a:extLst>
              <a:ext uri="{FF2B5EF4-FFF2-40B4-BE49-F238E27FC236}">
                <a16:creationId xmlns:a16="http://schemas.microsoft.com/office/drawing/2014/main" id="{618A5827-BC6C-6895-BFB3-D7466942D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5423" y="4564979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oTay">
            <a:extLst>
              <a:ext uri="{FF2B5EF4-FFF2-40B4-BE49-F238E27FC236}">
                <a16:creationId xmlns:a16="http://schemas.microsoft.com/office/drawing/2014/main" id="{B7F4DF46-36C8-DC2D-2320-D6E5DE54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59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B9DA96C-8E90-0A19-49A3-761BE7385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6785" y="4602685"/>
            <a:ext cx="448932" cy="48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7F0F3A7-47FA-EC44-8907-07BA6438CD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535159" y="4608267"/>
            <a:ext cx="521626" cy="48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EF7A9EF-02AF-A58F-A004-8A0B628F0D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7459" y="4555201"/>
            <a:ext cx="448932" cy="48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52E055D-5450-CBBD-2367-7D968C0C21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345833" y="4560783"/>
            <a:ext cx="521626" cy="48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61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606669"/>
            <a:ext cx="11254154" cy="4762501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FAEC2964-3E0C-1DDC-8C34-DFC44019AAEB}"/>
              </a:ext>
            </a:extLst>
          </p:cNvPr>
          <p:cNvSpPr txBox="1"/>
          <p:nvPr/>
        </p:nvSpPr>
        <p:spPr>
          <a:xfrm>
            <a:off x="318188" y="21894"/>
            <a:ext cx="688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HỢP VẬN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602" y="301869"/>
            <a:ext cx="812800" cy="6096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2908" y="5824991"/>
            <a:ext cx="6219091" cy="10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0650C31-D8D0-D981-12A5-96A69243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278" y="0"/>
            <a:ext cx="11395374" cy="681529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EECB091-4F21-3D18-F674-5C87F00C87E1}"/>
              </a:ext>
            </a:extLst>
          </p:cNvPr>
          <p:cNvSpPr txBox="1"/>
          <p:nvPr/>
        </p:nvSpPr>
        <p:spPr>
          <a:xfrm>
            <a:off x="3209193" y="3429000"/>
            <a:ext cx="7815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CÒ LẢ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8080456-4171-F888-8FE3-9923204C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5072" y="1945005"/>
            <a:ext cx="2573655" cy="43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6FB3432-BE22-4055-BAF4-A997D8FB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16"/>
            <a:ext cx="12192000" cy="63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1204044" y="3172086"/>
            <a:ext cx="9001000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 lả là 1 điệu dân ca rất phổ biến ở nhiều tỉnh đồng bằng Bắc Bộ. nhân dân đã dựa vào câu thơ lục bát để sáng tác ra bài hát này.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hát ngợi ca tinh thần lạc quan trong lao động của người nông dân, ca ngợi cuộc sống thanh bình êm ả.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3210" y="340995"/>
            <a:ext cx="889571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ca Việt Nam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nói chung và dân ca Đồng Bắc Bắc Bộ nói riếng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một thể loại âm nhạc cổ truyền của Việt Na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m, được lưu truyền từ đời này sang đời khác.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+Dân ca Đồng Bằng Bắc Bộ là dân ca của vùng Bắc Bộ như: Dân ca quan họ Bắc Ninh, Cò lả, trống cơm, lý giao duyên..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92075" y="-151765"/>
            <a:ext cx="2183130" cy="2330450"/>
            <a:chOff x="40066" y="61911"/>
            <a:chExt cx="2183394" cy="2243139"/>
          </a:xfrm>
        </p:grpSpPr>
        <p:pic>
          <p:nvPicPr>
            <p:cNvPr id="10" name="Picture 9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76200"/>
              <a:ext cx="752475" cy="222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755525" y="-653548"/>
              <a:ext cx="752475" cy="21833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/>
          <p:cNvGrpSpPr/>
          <p:nvPr/>
        </p:nvGrpSpPr>
        <p:grpSpPr>
          <a:xfrm rot="5400000">
            <a:off x="10132060" y="-100965"/>
            <a:ext cx="2213610" cy="2286000"/>
            <a:chOff x="40066" y="61911"/>
            <a:chExt cx="2116138" cy="2286001"/>
          </a:xfrm>
        </p:grpSpPr>
        <p:pic>
          <p:nvPicPr>
            <p:cNvPr id="16" name="Picture 15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1" y="138112"/>
              <a:ext cx="752475" cy="22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721897" y="-619920"/>
              <a:ext cx="752475" cy="21161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2417" y="2403158"/>
            <a:ext cx="2573655" cy="435165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592109F-71CA-BDE9-E0D1-1CDE81E4E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79B1EBD-F981-21F6-51B1-6FF442431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1066" y="5830968"/>
            <a:ext cx="6304597" cy="1037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2" grpId="0" bldLvl="0" animBg="1"/>
      <p:bldP spid="8242" grpId="1" animBg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pic>
        <p:nvPicPr>
          <p:cNvPr id="7" name="Ảnh 2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3"/>
          <a:stretch>
            <a:fillRect/>
          </a:stretch>
        </p:blipFill>
        <p:spPr bwMode="auto">
          <a:xfrm>
            <a:off x="0" y="0"/>
            <a:ext cx="10414635" cy="6858000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735" y="2839085"/>
            <a:ext cx="2247265" cy="4098290"/>
          </a:xfrm>
          <a:prstGeom prst="rect">
            <a:avLst/>
          </a:prstGeom>
        </p:spPr>
      </p:pic>
      <p:pic>
        <p:nvPicPr>
          <p:cNvPr id="3" name="Bài 5 - Cò Lả - Âm Nhạc Lớp 4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74F10050-F369-8AB6-97EC-46EBCC8E8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8466" y="365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0650C31-D8D0-D981-12A5-96A69243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278" y="0"/>
            <a:ext cx="11395374" cy="681529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EECB091-4F21-3D18-F674-5C87F00C87E1}"/>
              </a:ext>
            </a:extLst>
          </p:cNvPr>
          <p:cNvSpPr txBox="1"/>
          <p:nvPr/>
        </p:nvSpPr>
        <p:spPr>
          <a:xfrm>
            <a:off x="2734354" y="3651814"/>
            <a:ext cx="78152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8080456-4171-F888-8FE3-9923204C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5072" y="1945005"/>
            <a:ext cx="2573655" cy="43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9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2833172" y="998726"/>
            <a:ext cx="619268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giai điệu sau đây là của bài hát nào đã học?</a:t>
            </a:r>
          </a:p>
        </p:txBody>
      </p:sp>
      <p:pic>
        <p:nvPicPr>
          <p:cNvPr id="6" name="C1+2+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5860" y="1990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pic>
        <p:nvPicPr>
          <p:cNvPr id="7" name="Ảnh 2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3"/>
          <a:stretch>
            <a:fillRect/>
          </a:stretch>
        </p:blipFill>
        <p:spPr bwMode="auto">
          <a:xfrm>
            <a:off x="0" y="0"/>
            <a:ext cx="10414635" cy="6858000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735" y="2839085"/>
            <a:ext cx="2247265" cy="4098290"/>
          </a:xfrm>
          <a:prstGeom prst="rect">
            <a:avLst/>
          </a:prstGeom>
        </p:spPr>
      </p:pic>
      <p:pic>
        <p:nvPicPr>
          <p:cNvPr id="3" name="Bài 5 - Cò Lả - Âm Nhạc Lớp 4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74F10050-F369-8AB6-97EC-46EBCC8E8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8466" y="36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290" name="Picture 6" descr="C:\Users\admin\Desktop\n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2130" y="1122505"/>
            <a:ext cx="18722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 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4281" y="1846242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ÔN TẬP BÀI HÁT: BẠN ƠI LẮNG NGHE</a:t>
            </a:r>
          </a:p>
        </p:txBody>
      </p:sp>
      <p:sp>
        <p:nvSpPr>
          <p:cNvPr id="4" name="Rectangle 2"/>
          <p:cNvSpPr/>
          <p:nvPr/>
        </p:nvSpPr>
        <p:spPr>
          <a:xfrm>
            <a:off x="5053460" y="2307320"/>
            <a:ext cx="2809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NGHE NHẠC: CÒ LẢ</a:t>
            </a:r>
          </a:p>
        </p:txBody>
      </p:sp>
      <p:pic>
        <p:nvPicPr>
          <p:cNvPr id="10" name="Picture 5" descr="Description: 6_Nha_rong_1">
            <a:extLst>
              <a:ext uri="{FF2B5EF4-FFF2-40B4-BE49-F238E27FC236}">
                <a16:creationId xmlns:a16="http://schemas.microsoft.com/office/drawing/2014/main" id="{EDC6AD31-88B5-F288-4005-A844BD6B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259" y="4614428"/>
            <a:ext cx="5143500" cy="27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38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9820" y="71755"/>
            <a:ext cx="98190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thể hiện lại giai điệu của bài hát “Bạn ơi lắng nghe ”</a:t>
            </a:r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khởi động giọng nhé !</a:t>
            </a:r>
          </a:p>
        </p:txBody>
      </p:sp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149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290" name="Picture 6" descr="C:\Users\admin\Desktop\n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2130" y="1122505"/>
            <a:ext cx="18722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TIẾT 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4281" y="1846242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- </a:t>
            </a:r>
            <a:r>
              <a:rPr lang="en-US" sz="2400" b="1">
                <a:solidFill>
                  <a:schemeClr val="accent1"/>
                </a:solidFill>
              </a:rPr>
              <a:t>ÔN </a:t>
            </a:r>
            <a:r>
              <a:rPr lang="en-US" sz="2400" b="1" smtClean="0">
                <a:solidFill>
                  <a:schemeClr val="accent1"/>
                </a:solidFill>
              </a:rPr>
              <a:t>HÁT</a:t>
            </a:r>
            <a:r>
              <a:rPr lang="en-US" sz="2400" b="1" dirty="0">
                <a:solidFill>
                  <a:schemeClr val="accent1"/>
                </a:solidFill>
              </a:rPr>
              <a:t>: BẠN ƠI LẮNG NGHE</a:t>
            </a:r>
          </a:p>
        </p:txBody>
      </p:sp>
      <p:sp>
        <p:nvSpPr>
          <p:cNvPr id="4" name="Rectangle 2"/>
          <p:cNvSpPr/>
          <p:nvPr/>
        </p:nvSpPr>
        <p:spPr>
          <a:xfrm>
            <a:off x="5053460" y="2307320"/>
            <a:ext cx="2809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1"/>
                </a:solidFill>
              </a:rPr>
              <a:t>- NGHE NHẠC: CÒ LẢ</a:t>
            </a:r>
          </a:p>
        </p:txBody>
      </p:sp>
      <p:pic>
        <p:nvPicPr>
          <p:cNvPr id="10" name="Picture 5" descr="Description: 6_Nha_rong_1">
            <a:extLst>
              <a:ext uri="{FF2B5EF4-FFF2-40B4-BE49-F238E27FC236}">
                <a16:creationId xmlns:a16="http://schemas.microsoft.com/office/drawing/2014/main" id="{EDC6AD31-88B5-F288-4005-A844BD6B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259" y="4614428"/>
            <a:ext cx="5143500" cy="27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420"/>
          </a:xfrm>
        </p:spPr>
      </p:pic>
      <p:pic>
        <p:nvPicPr>
          <p:cNvPr id="5" name="Picture 21" descr="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400" y="2307131"/>
            <a:ext cx="1373335" cy="13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78855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788068" y="1083102"/>
            <a:ext cx="656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ÔN TẬP BÀI HÁT: 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                  BẠN ƠI LẮNG NGHE</a:t>
            </a:r>
          </a:p>
        </p:txBody>
      </p:sp>
      <p:pic>
        <p:nvPicPr>
          <p:cNvPr id="7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2282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606669"/>
            <a:ext cx="11254154" cy="4762501"/>
          </a:xfrm>
          <a:prstGeom prst="rect">
            <a:avLst/>
          </a:prstGeom>
        </p:spPr>
      </p:pic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602" y="301869"/>
            <a:ext cx="812800" cy="6096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2908" y="5824991"/>
            <a:ext cx="6219091" cy="10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765"/>
            <a:ext cx="12457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2" y="62932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53003" y="394916"/>
            <a:ext cx="8756492" cy="329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trai: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trai: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0523" y="322655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bạn ơi dừng chân chút đi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nhìn thấy đàn chim câu xanh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gọi nắng bay về rẫy lúa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mừng nắng lúa reo rì rào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6"/>
          <p:cNvSpPr/>
          <p:nvPr/>
        </p:nvSpPr>
        <p:spPr>
          <a:xfrm>
            <a:off x="3303784" y="62805"/>
            <a:ext cx="908246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- hòa giọng</a:t>
            </a:r>
          </a:p>
        </p:txBody>
      </p:sp>
      <p:sp>
        <p:nvSpPr>
          <p:cNvPr id="5" name="Rectangles 4"/>
          <p:cNvSpPr/>
          <p:nvPr/>
        </p:nvSpPr>
        <p:spPr>
          <a:xfrm>
            <a:off x="4346893" y="3106420"/>
            <a:ext cx="349694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 lớp hòa giọng</a:t>
            </a:r>
          </a:p>
        </p:txBody>
      </p:sp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47397" y="-92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0" grpId="1"/>
      <p:bldP spid="2" grpId="0"/>
      <p:bldP spid="2" grpId="1"/>
      <p:bldP spid="3" grpId="0"/>
      <p:bldP spid="3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00" y="76200"/>
            <a:ext cx="12053570" cy="676613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E3E89B3-C5CD-DBE9-56B8-5A6C3F79BE2D}"/>
              </a:ext>
            </a:extLst>
          </p:cNvPr>
          <p:cNvSpPr txBox="1"/>
          <p:nvPr/>
        </p:nvSpPr>
        <p:spPr>
          <a:xfrm>
            <a:off x="2549770" y="2105672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PHÁCH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B3AC8F-F61E-877E-6266-8FE84E9D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2690447"/>
            <a:ext cx="8581294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37C48929-96F1-CB6A-7688-CA153F58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893254" y="4594714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6E0E9A50-2E53-8671-7A49-55AD415E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610503" y="4569176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43609972-193B-D664-2256-FCB8D6D5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458209" y="4534984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D529EEF-B46E-E45A-1140-FFB0117C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685874" y="4569176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606669"/>
            <a:ext cx="11254154" cy="4762501"/>
          </a:xfrm>
          <a:prstGeom prst="rect">
            <a:avLst/>
          </a:prstGeom>
        </p:spPr>
      </p:pic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602" y="301869"/>
            <a:ext cx="812800" cy="6096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2908" y="5824991"/>
            <a:ext cx="6219091" cy="1037492"/>
          </a:xfrm>
          <a:prstGeom prst="rect">
            <a:avLst/>
          </a:prstGeom>
        </p:spPr>
      </p:pic>
      <p:pic>
        <p:nvPicPr>
          <p:cNvPr id="3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6F63E098-4BE6-8DB9-D0A3-87B1CC2D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775764" y="251054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0CA59D8F-93FB-C579-3C62-554BDEBE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445120" y="252418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3C5C3CB3-DED5-4A69-13E1-8B97B466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159085" y="251054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BD0A088-518A-41A8-44D7-20E85093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2" y="251054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DED9370B-83D4-BB9F-7698-ADCAC50F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448589" y="3424849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78762413-83AE-8E14-F3C8-DA727CD2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999962" y="3478077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A8BC382-88E9-F696-2DE8-ABC7C4CD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223260" y="3478077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0AB0F50-441F-9058-5F64-9F366702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1" y="3424849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0DC246A9-CE5C-6562-0F45-03098507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497607" y="4365344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4330576-2C29-242A-9950-5219A46DF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341377" y="4365343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C788F4A-3D6C-1FCE-D336-93D8E97D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148466" y="4383697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744A60EC-113F-0459-470D-3E2A2A3F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3" y="4385268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8DD0A203-DD88-0141-E35F-D5812EE6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334020" y="5431151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5C422A7-C872-5222-08A5-EEC59FB9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221781" y="5583599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7F9A3B2-6233-4420-7566-B87693CC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192981" y="5495060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8C150197-6D55-ACF8-DAC6-718C1674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0" y="5469386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F4303F91-7644-D8F5-6BC8-E39A7B81F3DD}"/>
              </a:ext>
            </a:extLst>
          </p:cNvPr>
          <p:cNvSpPr txBox="1"/>
          <p:nvPr/>
        </p:nvSpPr>
        <p:spPr>
          <a:xfrm>
            <a:off x="1995855" y="186780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PHÁCH</a:t>
            </a:r>
          </a:p>
        </p:txBody>
      </p:sp>
    </p:spTree>
    <p:extLst>
      <p:ext uri="{BB962C8B-B14F-4D97-AF65-F5344CB8AC3E}">
        <p14:creationId xmlns:p14="http://schemas.microsoft.com/office/powerpoint/2010/main" val="27472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375</Words>
  <Application>Microsoft Office PowerPoint</Application>
  <PresentationFormat>Widescreen</PresentationFormat>
  <Paragraphs>38</Paragraphs>
  <Slides>21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9_Office Theme</vt:lpstr>
      <vt:lpstr>1_Office Theme</vt:lpstr>
      <vt:lpstr>2_Office Theme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ketoanquangvuongcomputer@gmail.com</cp:lastModifiedBy>
  <cp:revision>92</cp:revision>
  <dcterms:created xsi:type="dcterms:W3CDTF">2020-08-11T21:22:00Z</dcterms:created>
  <dcterms:modified xsi:type="dcterms:W3CDTF">2025-03-25T01:15:42Z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2057-11.2.0.10351</vt:lpwstr>
  </property>
</Properties>
</file>