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27" r:id="rId2"/>
    <p:sldId id="432" r:id="rId3"/>
    <p:sldId id="444" r:id="rId4"/>
    <p:sldId id="445" r:id="rId5"/>
    <p:sldId id="453" r:id="rId6"/>
    <p:sldId id="454" r:id="rId7"/>
    <p:sldId id="446" r:id="rId8"/>
    <p:sldId id="439" r:id="rId9"/>
    <p:sldId id="452" r:id="rId10"/>
    <p:sldId id="455" r:id="rId11"/>
    <p:sldId id="431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0000CC"/>
    <a:srgbClr val="9999FF"/>
    <a:srgbClr val="FF7C80"/>
    <a:srgbClr val="FF0066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>
        <p:scale>
          <a:sx n="66" d="100"/>
          <a:sy n="66" d="100"/>
        </p:scale>
        <p:origin x="1362" y="6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CHIỀNG SƠN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379698" y="4291962"/>
            <a:ext cx="12656582" cy="2385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457200" lvl="0" indent="-457200" algn="ctr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06: AN TOÀN VỚI MÔI TRƯỜNG CÔNG NGHỆ TRONG GIA ĐÌNH (</a:t>
            </a:r>
            <a:r>
              <a:rPr lang="nl-NL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T2) 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53772" y="800100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Giáo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00CC"/>
                </a:solidFill>
                <a:latin typeface="Times New Roman" pitchFamily="18" charset="0"/>
              </a:rPr>
              <a:t>viên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: </a:t>
            </a:r>
            <a:r>
              <a:rPr lang="en-US" altLang="en-US" sz="2800" b="1" i="1" dirty="0" err="1" smtClean="0">
                <a:solidFill>
                  <a:srgbClr val="0000CC"/>
                </a:solidFill>
                <a:latin typeface="Times New Roman" pitchFamily="18" charset="0"/>
              </a:rPr>
              <a:t>Phạm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00CC"/>
                </a:solidFill>
                <a:latin typeface="Times New Roman" pitchFamily="18" charset="0"/>
              </a:rPr>
              <a:t>Thị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00CC"/>
                </a:solidFill>
                <a:latin typeface="Times New Roman" pitchFamily="18" charset="0"/>
              </a:rPr>
              <a:t>Nhài</a:t>
            </a:r>
            <a:endParaRPr lang="en-US" altLang="en-US" sz="2800" b="1" i="1" dirty="0">
              <a:solidFill>
                <a:srgbClr val="0000CC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Lớp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056" y="6664935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6276077" cy="994830"/>
            <a:chOff x="4270277" y="164812"/>
            <a:chExt cx="6170180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6170180" cy="994830"/>
              <a:chOff x="4270277" y="164812"/>
              <a:chExt cx="6170180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617018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156" y="1979758"/>
            <a:ext cx="77679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Trò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chơi: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An toàn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hay nguy hiểm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1432719" y="2626089"/>
            <a:ext cx="12725400" cy="598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5838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199053" y="95994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65920" y="1584787"/>
            <a:ext cx="9220200" cy="707886"/>
            <a:chOff x="1508918" y="1888664"/>
            <a:chExt cx="9353481" cy="707886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935348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toàn với các đồ dùng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sử dụng điện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87818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550355" y="3498273"/>
            <a:ext cx="79680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hãy mô tả lại tình huống trong mỗi bức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Nêu những nguy hiểm có thể xảy ra trong mỗi tình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huống?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sẽ xử lý như thế nào khi gặp phải tình huống mất an toàn như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-2568" y="2176254"/>
            <a:ext cx="16139319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nl-NL" sz="3600" b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 Nhận biết một số tình huống không an toàn cho người từ các đồ dùng </a:t>
            </a:r>
            <a:r>
              <a:rPr lang="nl-NL" sz="36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 dụng điện. </a:t>
            </a:r>
            <a:endParaRPr lang="en-US" sz="3600" b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8518423" y="3048000"/>
            <a:ext cx="7239896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199053" y="-189655"/>
            <a:ext cx="5878532" cy="1280479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nl-NL" sz="3600" b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 Nhận biết một số tình huống không an toàn cho người từ các đồ dùng </a:t>
            </a:r>
            <a:r>
              <a:rPr lang="nl-NL" sz="36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 dụng điện. </a:t>
            </a:r>
            <a:endParaRPr lang="en-US" sz="3600" b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6292" y="99508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319" y="6563055"/>
            <a:ext cx="9982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  Cắm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phích điện khi tay bị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ướt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có thể bị giật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chỉ cắm phích điện khi tay khô ráo.</a:t>
            </a:r>
            <a:endParaRPr lang="en-US" sz="3600" b="1" dirty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marL="571500" lvl="0" indent="-571500" algn="just">
              <a:spcAft>
                <a:spcPts val="0"/>
              </a:spcAft>
              <a:buFont typeface="Symbol" panose="05050102010706020507" pitchFamily="18" charset="2"/>
              <a:buChar char="Þ"/>
            </a:pPr>
            <a:endParaRPr lang="en-US" sz="4000" b="1" dirty="0">
              <a:solidFill>
                <a:srgbClr val="3333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808763"/>
            <a:ext cx="99366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hãy mô tả lại tình huống trong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thứ nhất 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Nêu những nguy hiểm có thể xảy ra trong mỗi tình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huống?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sẽ xử lý như thế nào khi gặp phải tình huống mất an toàn như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2"/>
          <a:srcRect r="50985" b="51364"/>
          <a:stretch/>
        </p:blipFill>
        <p:spPr>
          <a:xfrm>
            <a:off x="10683613" y="2182219"/>
            <a:ext cx="5455706" cy="584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937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dụng điện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319" y="5978862"/>
            <a:ext cx="998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    Chọc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vật kim loại vào ổ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=&gt; có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thể bị giật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chọc bất cứ vật gì vào ổ cắm điện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808763"/>
            <a:ext cx="105462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Em hãy mô tả lại tình huống trong hình thứ hai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2"/>
          <a:srcRect l="50532" b="52632"/>
          <a:stretch/>
        </p:blipFill>
        <p:spPr>
          <a:xfrm>
            <a:off x="10881519" y="2286000"/>
            <a:ext cx="52578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4874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 dụng điện.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525" y="6559246"/>
            <a:ext cx="9982200" cy="224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Dây điện bị đứt, hở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chạm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vào dây điện có thể bị giật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lại gần dây điện bị đứt, hở.</a:t>
            </a:r>
            <a:endParaRPr lang="en-US" sz="3600" b="1" dirty="0">
              <a:solidFill>
                <a:srgbClr val="0000FF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4" y="2808763"/>
            <a:ext cx="105487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Em hãy mô tả lại tình huống trong hình thứ ba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2"/>
          <a:srcRect t="52632" r="51572"/>
          <a:stretch/>
        </p:blipFill>
        <p:spPr>
          <a:xfrm>
            <a:off x="10884024" y="1987965"/>
            <a:ext cx="5395118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125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 dụng điện.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525" y="6559246"/>
            <a:ext cx="120155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Dẫm lên dây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có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thẻ bị ngã, dây điện kéo phích điện,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đổ</a:t>
            </a: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đồ dùng,...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để gọn các đồ dùng điện ở vị trí thích hợp.</a:t>
            </a:r>
            <a:endParaRPr lang="en-US" sz="3600" b="1" dirty="0">
              <a:solidFill>
                <a:srgbClr val="0000FF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773594"/>
            <a:ext cx="110796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Em hãy mô tả lại tình huống trong hình thứ tư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2"/>
          <a:srcRect l="51585" t="52632"/>
          <a:stretch/>
        </p:blipFill>
        <p:spPr>
          <a:xfrm>
            <a:off x="11748172" y="2016711"/>
            <a:ext cx="4495800" cy="575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0339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65919" y="1584787"/>
            <a:ext cx="10498805" cy="707886"/>
            <a:chOff x="1508918" y="1888664"/>
            <a:chExt cx="9353481" cy="707886"/>
          </a:xfrm>
        </p:grpSpPr>
        <p:sp>
          <p:nvSpPr>
            <p:cNvPr id="15" name="Rectangle 14"/>
            <p:cNvSpPr/>
            <p:nvPr/>
          </p:nvSpPr>
          <p:spPr>
            <a:xfrm>
              <a:off x="1508918" y="1888664"/>
              <a:ext cx="935348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toàn với các đồ dùng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sử dụng điện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673234" y="2519755"/>
              <a:ext cx="87818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7-Point Star 6"/>
          <p:cNvSpPr/>
          <p:nvPr/>
        </p:nvSpPr>
        <p:spPr>
          <a:xfrm>
            <a:off x="1312853" y="2778777"/>
            <a:ext cx="13716000" cy="5638800"/>
          </a:xfrm>
          <a:prstGeom prst="star7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endParaRPr lang="en-US" sz="3600" dirty="0">
              <a:solidFill>
                <a:srgbClr val="3333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519" y="4251292"/>
            <a:ext cx="967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 ta khi nhìn thấy đồ dùng sử dụng điện không an toàn, chúng ta nên cảnh báo để người khác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biết,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 đó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 cho người lớn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 xử lý,...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4892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6276077" cy="994830"/>
            <a:chOff x="4270277" y="164812"/>
            <a:chExt cx="6170180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6170180" cy="994830"/>
              <a:chOff x="4270277" y="164812"/>
              <a:chExt cx="6170180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617018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+mn-lt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+mn-lt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+mn-lt"/>
                    <a:cs typeface="Times New Roman" pitchFamily="18" charset="0"/>
                  </a:rPr>
                  <a:t>CÔNG NGHỆ</a:t>
                </a:r>
                <a:endParaRPr lang="en-US" sz="2800" b="1">
                  <a:solidFill>
                    <a:srgbClr val="FF0066"/>
                  </a:solidFill>
                  <a:latin typeface="+mn-lt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156" y="1979758"/>
            <a:ext cx="150059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600" b="1" dirty="0">
                <a:latin typeface="+mn-lt"/>
                <a:ea typeface="Times New Roman" panose="02020603050405020304" pitchFamily="18" charset="0"/>
              </a:rPr>
              <a:t>Hoạt động 2: Tìm hiểu cách phòng tránh tình huống mất an toàn với các đồ dùng </a:t>
            </a:r>
            <a:r>
              <a:rPr lang="nl-NL" sz="3600" b="1" dirty="0" smtClean="0">
                <a:latin typeface="+mn-lt"/>
                <a:ea typeface="Times New Roman" panose="02020603050405020304" pitchFamily="18" charset="0"/>
              </a:rPr>
              <a:t>sử dụng điện.</a:t>
            </a:r>
            <a:endParaRPr lang="en-US" sz="3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0426" y="3454354"/>
            <a:ext cx="72216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Để phòng tránh bị thương do các đồ dùng </a:t>
            </a:r>
            <a:r>
              <a:rPr lang="nl-NL" sz="3600" b="1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sử dụng điện em </a:t>
            </a:r>
            <a:r>
              <a:rPr lang="nl-NL" sz="36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cần phải làm gì?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678" y="6248400"/>
            <a:ext cx="76696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lại gần dây điện nguồn bị đứt, hở; Báo cho người lớn khi thấy bất thường; Không chọc bất cứ vật gì vào ổ cắm điện; ...</a:t>
            </a:r>
            <a:endParaRPr lang="en-US" sz="36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8062119" y="2756958"/>
            <a:ext cx="7732085" cy="623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879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7-Point Star 6"/>
          <p:cNvSpPr/>
          <p:nvPr/>
        </p:nvSpPr>
        <p:spPr>
          <a:xfrm>
            <a:off x="1312853" y="3097235"/>
            <a:ext cx="13716000" cy="4370365"/>
          </a:xfrm>
          <a:prstGeom prst="star7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519" y="4251292"/>
            <a:ext cx="9677400" cy="202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20000"/>
              </a:lnSpc>
              <a:spcAft>
                <a:spcPts val="0"/>
              </a:spcAft>
            </a:pP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 chơi trong bếp; không tự ý bật bếp ga, nghịch lửa, báo với người lớn khi ngửi thấy mùi ga;.....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70719" y="1622792"/>
            <a:ext cx="12175205" cy="766557"/>
            <a:chOff x="679308" y="1728673"/>
            <a:chExt cx="10847001" cy="766557"/>
          </a:xfrm>
        </p:grpSpPr>
        <p:sp>
          <p:nvSpPr>
            <p:cNvPr id="17" name="Rectangle 16"/>
            <p:cNvSpPr/>
            <p:nvPr/>
          </p:nvSpPr>
          <p:spPr>
            <a:xfrm>
              <a:off x="679308" y="1728673"/>
              <a:ext cx="10847001" cy="7665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Aft>
                  <a:spcPts val="0"/>
                </a:spcAft>
              </a:pP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</a:t>
              </a:r>
              <a:r>
                <a:rPr lang="nl-NL" sz="4000" b="1" dirty="0">
                  <a:latin typeface="Times New Roman" panose="02020603050405020304" pitchFamily="18" charset="0"/>
                </a:rPr>
                <a:t>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toàn với các đồ dùng có nhiệt độ cao, khí ga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98283" y="2436559"/>
              <a:ext cx="906473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84461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9946</TotalTime>
  <Words>933</Words>
  <Application>Microsoft Office PowerPoint</Application>
  <PresentationFormat>Custom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Mcom</cp:lastModifiedBy>
  <cp:revision>1149</cp:revision>
  <dcterms:created xsi:type="dcterms:W3CDTF">2008-09-09T22:52:10Z</dcterms:created>
  <dcterms:modified xsi:type="dcterms:W3CDTF">2025-04-21T13:12:20Z</dcterms:modified>
</cp:coreProperties>
</file>