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unknown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audio1.wav" ContentType="audio/x-wav"/>
  <Override PartName="/ppt/media/audio2.wav" ContentType="audio/x-wav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6" r:id="rId3"/>
    <p:sldId id="259" r:id="rId4"/>
    <p:sldId id="274" r:id="rId5"/>
    <p:sldId id="260" r:id="rId6"/>
    <p:sldId id="258" r:id="rId7"/>
    <p:sldId id="269" r:id="rId8"/>
    <p:sldId id="261" r:id="rId9"/>
    <p:sldId id="262" r:id="rId10"/>
    <p:sldId id="263" r:id="rId11"/>
    <p:sldId id="264" r:id="rId12"/>
    <p:sldId id="270" r:id="rId13"/>
    <p:sldId id="271" r:id="rId14"/>
    <p:sldId id="272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564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D801D-352A-4C21-87C7-709A1C03CE8F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B20CE-A6FD-4699-9A26-BC68D14AF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14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0963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12445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C893B-9347-44F2-A9D9-7817367F8A31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A2C9-1855-427A-B0DA-F4757BDF3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863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C893B-9347-44F2-A9D9-7817367F8A31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A2C9-1855-427A-B0DA-F4757BDF3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122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C893B-9347-44F2-A9D9-7817367F8A31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A2C9-1855-427A-B0DA-F4757BDF366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8559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C893B-9347-44F2-A9D9-7817367F8A31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A2C9-1855-427A-B0DA-F4757BDF3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776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C893B-9347-44F2-A9D9-7817367F8A31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A2C9-1855-427A-B0DA-F4757BDF366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1333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C893B-9347-44F2-A9D9-7817367F8A31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A2C9-1855-427A-B0DA-F4757BDF3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4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C893B-9347-44F2-A9D9-7817367F8A31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A2C9-1855-427A-B0DA-F4757BDF3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196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C893B-9347-44F2-A9D9-7817367F8A31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A2C9-1855-427A-B0DA-F4757BDF3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295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C893B-9347-44F2-A9D9-7817367F8A31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A2C9-1855-427A-B0DA-F4757BDF3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02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C893B-9347-44F2-A9D9-7817367F8A31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A2C9-1855-427A-B0DA-F4757BDF3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29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C893B-9347-44F2-A9D9-7817367F8A31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A2C9-1855-427A-B0DA-F4757BDF3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019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C893B-9347-44F2-A9D9-7817367F8A31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A2C9-1855-427A-B0DA-F4757BDF3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19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C893B-9347-44F2-A9D9-7817367F8A31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A2C9-1855-427A-B0DA-F4757BDF3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28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C893B-9347-44F2-A9D9-7817367F8A31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A2C9-1855-427A-B0DA-F4757BDF3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642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C893B-9347-44F2-A9D9-7817367F8A31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A2C9-1855-427A-B0DA-F4757BDF3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511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C893B-9347-44F2-A9D9-7817367F8A31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A2C9-1855-427A-B0DA-F4757BDF3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33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C893B-9347-44F2-A9D9-7817367F8A31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028A2C9-1855-427A-B0DA-F4757BDF3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565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slide" Target="slide9.xml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" Target="slide9.xml"/><Relationship Id="rId7" Type="http://schemas.openxmlformats.org/officeDocument/2006/relationships/image" Target="../media/image2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image" Target="../media/image23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0.jpeg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slide" Target="slide9.xml"/><Relationship Id="rId7" Type="http://schemas.openxmlformats.org/officeDocument/2006/relationships/image" Target="../media/image18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24.jpeg"/><Relationship Id="rId4" Type="http://schemas.openxmlformats.org/officeDocument/2006/relationships/image" Target="../media/image16.gif"/><Relationship Id="rId9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gif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12.png"/><Relationship Id="rId7" Type="http://schemas.openxmlformats.org/officeDocument/2006/relationships/slide" Target="slide1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10" Type="http://schemas.openxmlformats.org/officeDocument/2006/relationships/image" Target="../media/image13.gif"/><Relationship Id="rId4" Type="http://schemas.openxmlformats.org/officeDocument/2006/relationships/slide" Target="slide3.xml"/><Relationship Id="rId9" Type="http://schemas.openxmlformats.org/officeDocument/2006/relationships/slide" Target="slid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4" descr="Pla0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294"/>
            <a:ext cx="11436824" cy="688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1236739"/>
              </p:ext>
            </p:extLst>
          </p:nvPr>
        </p:nvGraphicFramePr>
        <p:xfrm>
          <a:off x="10673687" y="0"/>
          <a:ext cx="9906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r:id="rId4" imgW="899188" imgH="789569" progId="MS_ClipArt_Gallery.2">
                  <p:embed/>
                </p:oleObj>
              </mc:Choice>
              <mc:Fallback>
                <p:oleObj r:id="rId4" imgW="899188" imgH="78956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73687" y="0"/>
                        <a:ext cx="9906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057400" y="2057400"/>
            <a:ext cx="830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 err="1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Chieng</a:t>
            </a:r>
            <a:r>
              <a:rPr lang="en-US" sz="32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Son Primary </a:t>
            </a:r>
            <a:r>
              <a:rPr lang="en-US" sz="32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School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2514600" y="3276600"/>
            <a:ext cx="7162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320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4" name="WordArt 8"/>
          <p:cNvSpPr>
            <a:spLocks noChangeArrowheads="1" noChangeShapeType="1"/>
          </p:cNvSpPr>
          <p:nvPr/>
        </p:nvSpPr>
        <p:spPr bwMode="auto">
          <a:xfrm>
            <a:off x="2209800" y="2895600"/>
            <a:ext cx="8077200" cy="1600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8630"/>
              </a:avLst>
            </a:prstTxWarp>
          </a:bodyPr>
          <a:lstStyle/>
          <a:p>
            <a:pPr algn="ctr"/>
            <a:r>
              <a:rPr lang="en-US" sz="3200" kern="10" dirty="0">
                <a:ln w="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 to our class </a:t>
            </a:r>
          </a:p>
        </p:txBody>
      </p:sp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1524001" y="4114800"/>
            <a:ext cx="1522413" cy="1828800"/>
            <a:chOff x="0" y="0"/>
            <a:chExt cx="959" cy="1152"/>
          </a:xfrm>
        </p:grpSpPr>
        <p:pic>
          <p:nvPicPr>
            <p:cNvPr id="1035" name="Picture 10" descr="bear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2"/>
              <a:ext cx="768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11" descr="BALLOON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0"/>
              <a:ext cx="575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4" name="Text Box 12"/>
          <p:cNvSpPr txBox="1">
            <a:spLocks noChangeArrowheads="1"/>
          </p:cNvSpPr>
          <p:nvPr/>
        </p:nvSpPr>
        <p:spPr bwMode="auto">
          <a:xfrm>
            <a:off x="3046414" y="4800600"/>
            <a:ext cx="533558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6600"/>
                </a:solidFill>
                <a:latin typeface="Times New Roman" panose="02020603050405020304" pitchFamily="18" charset="0"/>
              </a:rPr>
              <a:t>Teacher</a:t>
            </a:r>
            <a:r>
              <a:rPr lang="en-US" altLang="en-US" sz="3200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200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Nguyen </a:t>
            </a:r>
            <a:r>
              <a:rPr lang="en-US" altLang="en-US" sz="3200" dirty="0" err="1" smtClean="0">
                <a:solidFill>
                  <a:srgbClr val="006600"/>
                </a:solidFill>
                <a:latin typeface="Times New Roman" panose="02020603050405020304" pitchFamily="18" charset="0"/>
              </a:rPr>
              <a:t>Huu</a:t>
            </a:r>
            <a:r>
              <a:rPr lang="en-US" altLang="en-US" sz="3200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6600"/>
                </a:solidFill>
                <a:latin typeface="Times New Roman" panose="02020603050405020304" pitchFamily="18" charset="0"/>
              </a:rPr>
              <a:t>Thanh</a:t>
            </a:r>
            <a:endParaRPr lang="en-US" altLang="en-US" sz="3200" dirty="0" smtClean="0">
              <a:solidFill>
                <a:srgbClr val="0066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Class: 5A1</a:t>
            </a:r>
            <a:endParaRPr lang="en-US" altLang="en-US" sz="3200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6378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0.03954 C 0.0566 -0.15541 0.11302 -0.27081 0.16979 -0.26665 C 0.22656 -0.26271 0.28837 -0.01526 0.34028 -0.01295 C 0.39219 -0.0111 0.43663 -0.23728 0.48247 -0.253 C 0.52795 -0.26873 0.57118 -0.14338 0.61458 -0.10568 C 0.65764 -0.06868 0.7184 -0.0474 0.74184 -0.02543 " pathEditMode="relative" rAng="0" ptsTypes="aaaaaA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37083" y="-1015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1" presetClass="entr" presetSubtype="1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4104" grpId="0"/>
      <p:bldP spid="10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bor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90" y="0"/>
            <a:ext cx="108090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 descr="Pictur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09800"/>
            <a:ext cx="3810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 descr="Picture3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5638800"/>
            <a:ext cx="838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 descr="Pictur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57600"/>
            <a:ext cx="3886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Pictur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581400"/>
            <a:ext cx="4038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WordArt 7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2286000" y="762000"/>
            <a:ext cx="77724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Lucky number !</a:t>
            </a:r>
          </a:p>
        </p:txBody>
      </p:sp>
      <p:pic>
        <p:nvPicPr>
          <p:cNvPr id="28680" name="Picture 8" descr="Anh (242)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352801"/>
            <a:ext cx="23622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9" descr="Anh (242)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3352801"/>
            <a:ext cx="20859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66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63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716" y="0"/>
            <a:ext cx="12464716" cy="6864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8" descr="Picture3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3063" y="5387975"/>
            <a:ext cx="1295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724400" y="4343400"/>
            <a:ext cx="1905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531" y="2661338"/>
            <a:ext cx="1733550" cy="2447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246" y="2705263"/>
            <a:ext cx="1595513" cy="24479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216" y="2705263"/>
            <a:ext cx="1713845" cy="24195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546" y="2705724"/>
            <a:ext cx="1665137" cy="24190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56138" y="982511"/>
            <a:ext cx="76290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lessons do you have today?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have _________________________________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63940" y="1404149"/>
            <a:ext cx="6166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Maths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English, Music and Science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10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167" y="-327694"/>
            <a:ext cx="12464716" cy="719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8" descr="Picture3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3063" y="5387975"/>
            <a:ext cx="1295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724400" y="4343400"/>
            <a:ext cx="1905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42" y="2705724"/>
            <a:ext cx="1713845" cy="24195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616" y="2705724"/>
            <a:ext cx="1719784" cy="24190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83642" y="932779"/>
            <a:ext cx="76290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lessons do you have today?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have _______________________________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63939" y="1363666"/>
            <a:ext cx="6166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hree: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Maths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English and Vietnamese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187" y="2662383"/>
            <a:ext cx="1921689" cy="241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7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6" y="-403826"/>
            <a:ext cx="12464716" cy="7261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8" descr="Picture3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3063" y="5387975"/>
            <a:ext cx="1295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724400" y="4343400"/>
            <a:ext cx="1905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568" y="2421553"/>
            <a:ext cx="1739453" cy="24479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57" y="2421553"/>
            <a:ext cx="1713845" cy="24195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24225" y="817458"/>
            <a:ext cx="76290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lessons do you have today?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have ____________________________________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61698" y="1222943"/>
            <a:ext cx="6935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Maths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Vietnamese, Music, Art and Science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485" y="2435751"/>
            <a:ext cx="1733550" cy="2447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937" y="2435751"/>
            <a:ext cx="1730361" cy="24195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49" y="2421553"/>
            <a:ext cx="1921689" cy="241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1121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107442" y="1730992"/>
            <a:ext cx="7162800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AutoNum type="arabicPeriod"/>
              <a:defRPr/>
            </a:pPr>
            <a:r>
              <a:rPr lang="en-US" sz="3200" b="1" kern="0" dirty="0">
                <a:solidFill>
                  <a:schemeClr val="tx2">
                    <a:lumMod val="50000"/>
                  </a:schemeClr>
                </a:solidFill>
              </a:rPr>
              <a:t>Learn by heart the </a:t>
            </a:r>
            <a:r>
              <a:rPr lang="en-US" sz="3200" b="1" kern="0" dirty="0" smtClean="0">
                <a:solidFill>
                  <a:schemeClr val="tx2">
                    <a:lumMod val="50000"/>
                  </a:schemeClr>
                </a:solidFill>
              </a:rPr>
              <a:t>sentence </a:t>
            </a:r>
            <a:r>
              <a:rPr lang="en-US" sz="3200" b="1" kern="0" dirty="0">
                <a:solidFill>
                  <a:schemeClr val="tx2">
                    <a:lumMod val="50000"/>
                  </a:schemeClr>
                </a:solidFill>
              </a:rPr>
              <a:t>pattern.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  <a:defRPr/>
            </a:pPr>
            <a:r>
              <a:rPr lang="en-US" sz="3200" b="1" kern="0" dirty="0" smtClean="0">
                <a:solidFill>
                  <a:schemeClr val="tx2">
                    <a:lumMod val="50000"/>
                  </a:schemeClr>
                </a:solidFill>
              </a:rPr>
              <a:t>Practice the </a:t>
            </a:r>
            <a:r>
              <a:rPr lang="en-US" sz="3200" b="1" kern="0" dirty="0">
                <a:solidFill>
                  <a:schemeClr val="tx2">
                    <a:lumMod val="50000"/>
                  </a:schemeClr>
                </a:solidFill>
              </a:rPr>
              <a:t>sentence </a:t>
            </a:r>
            <a:r>
              <a:rPr lang="en-US" sz="3200" b="1" kern="0" dirty="0" smtClean="0">
                <a:solidFill>
                  <a:schemeClr val="tx2">
                    <a:lumMod val="50000"/>
                  </a:schemeClr>
                </a:solidFill>
              </a:rPr>
              <a:t>at home</a:t>
            </a:r>
            <a:endParaRPr lang="en-US" sz="3200" b="1" kern="0" dirty="0">
              <a:solidFill>
                <a:schemeClr val="tx2">
                  <a:lumMod val="50000"/>
                </a:schemeClr>
              </a:solidFill>
            </a:endParaRPr>
          </a:p>
          <a:p>
            <a:pPr marL="609600" indent="-609600">
              <a:spcBef>
                <a:spcPct val="20000"/>
              </a:spcBef>
              <a:buFontTx/>
              <a:buAutoNum type="arabicPeriod"/>
              <a:defRPr/>
            </a:pPr>
            <a:r>
              <a:rPr lang="en-US" sz="3200" b="1" kern="0" dirty="0" smtClean="0">
                <a:solidFill>
                  <a:schemeClr val="tx2">
                    <a:lumMod val="50000"/>
                  </a:schemeClr>
                </a:solidFill>
              </a:rPr>
              <a:t>Prepare next lesson Unit 6: lesson 2</a:t>
            </a:r>
            <a:endParaRPr lang="en-US" sz="3200" b="1" kern="0" dirty="0">
              <a:solidFill>
                <a:schemeClr val="tx2">
                  <a:lumMod val="50000"/>
                </a:schemeClr>
              </a:solidFill>
            </a:endParaRPr>
          </a:p>
          <a:p>
            <a:pPr marL="609600" indent="-609600">
              <a:spcBef>
                <a:spcPct val="20000"/>
              </a:spcBef>
              <a:buFontTx/>
              <a:buAutoNum type="arabicPeriod"/>
              <a:defRPr/>
            </a:pPr>
            <a:endParaRPr lang="en-US" sz="3200" b="1" kern="0" dirty="0">
              <a:solidFill>
                <a:schemeClr val="hlink"/>
              </a:solidFill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574042" y="658505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800" b="1" dirty="0">
                <a:latin typeface=".VnArial" panose="020B7200000000000000" pitchFamily="34" charset="0"/>
              </a:rPr>
              <a:t>Homework</a:t>
            </a:r>
          </a:p>
          <a:p>
            <a:pPr eaLnBrk="1" hangingPunct="1">
              <a:spcBef>
                <a:spcPct val="20000"/>
              </a:spcBef>
            </a:pPr>
            <a:endParaRPr lang="en-US" altLang="en-US" sz="2800" b="1" dirty="0">
              <a:solidFill>
                <a:srgbClr val="CC6600"/>
              </a:solidFill>
              <a:latin typeface=".VnArial" panose="020B7200000000000000" pitchFamily="34" charset="0"/>
            </a:endParaRPr>
          </a:p>
        </p:txBody>
      </p:sp>
      <p:pic>
        <p:nvPicPr>
          <p:cNvPr id="5" name="Picture 7" descr="Picture68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686" y="0"/>
            <a:ext cx="1905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Picture6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42" y="4031991"/>
            <a:ext cx="1905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gif_icon04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588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gif_icon04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5" y="23341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gif_icon44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442" y="5435600"/>
            <a:ext cx="21336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gif_icon44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386" y="5435600"/>
            <a:ext cx="21336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gif_icon44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186" y="5435600"/>
            <a:ext cx="21336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942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58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57802" y="432179"/>
            <a:ext cx="8229600" cy="2819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400" dirty="0">
                <a:solidFill>
                  <a:srgbClr val="FF0066"/>
                </a:solidFill>
              </a:rPr>
              <a:t>Thanks for your attendance.</a:t>
            </a:r>
          </a:p>
          <a:p>
            <a:pPr algn="ctr" eaLnBrk="1" hangingPunct="1">
              <a:buFontTx/>
              <a:buNone/>
            </a:pPr>
            <a:r>
              <a:rPr lang="en-US" altLang="en-US" sz="4400" dirty="0">
                <a:solidFill>
                  <a:srgbClr val="0000FF"/>
                </a:solidFill>
                <a:latin typeface=".VnRevue" panose="020B7200000000000000" pitchFamily="34" charset="0"/>
              </a:rPr>
              <a:t>Good bye!</a:t>
            </a:r>
          </a:p>
        </p:txBody>
      </p:sp>
      <p:pic>
        <p:nvPicPr>
          <p:cNvPr id="3" name="Picture 9" descr="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268" y="2350827"/>
            <a:ext cx="5257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gif_icon44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532" y="137236"/>
            <a:ext cx="21336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gif_icon44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03" y="5105779"/>
            <a:ext cx="21336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gif_icon44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192" y="3251579"/>
            <a:ext cx="21336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609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8358" y="272716"/>
            <a:ext cx="4411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 up.</a:t>
            </a:r>
          </a:p>
        </p:txBody>
      </p:sp>
      <p:sp>
        <p:nvSpPr>
          <p:cNvPr id="5" name="Explosion 2 4"/>
          <p:cNvSpPr/>
          <p:nvPr/>
        </p:nvSpPr>
        <p:spPr>
          <a:xfrm>
            <a:off x="2117557" y="1588169"/>
            <a:ext cx="6144127" cy="372176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Subjects 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8563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1255295" y="974558"/>
            <a:ext cx="8915400" cy="597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9pPr>
          </a:lstStyle>
          <a:p>
            <a:pPr algn="ctr"/>
            <a:r>
              <a:rPr lang="en-US" altLang="en-US" sz="2800" b="1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3600" b="1" i="1" u="sng" dirty="0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Unit </a:t>
            </a:r>
            <a:r>
              <a:rPr lang="en-US" altLang="en-US" sz="3600" b="1" i="1" u="sng" dirty="0" smtClean="0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6</a:t>
            </a:r>
            <a:r>
              <a:rPr lang="en-US" altLang="en-US" b="1" i="1" dirty="0" smtClean="0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:</a:t>
            </a:r>
            <a:r>
              <a:rPr lang="en-US" altLang="en-US" b="1" i="1" dirty="0" smtClean="0">
                <a:solidFill>
                  <a:srgbClr val="FFFF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 </a:t>
            </a:r>
            <a:endParaRPr lang="en-US" altLang="en-US" b="1" i="1" dirty="0">
              <a:solidFill>
                <a:srgbClr val="FFFF00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algn="ctr"/>
            <a:endParaRPr lang="en-US" altLang="en-US" b="1" i="1" dirty="0">
              <a:solidFill>
                <a:srgbClr val="FFFF00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US" altLang="en-US" sz="4800" dirty="0" smtClean="0">
                <a:solidFill>
                  <a:srgbClr val="0000FF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How many lessons do you have today?</a:t>
            </a:r>
            <a:endParaRPr lang="en-US" altLang="en-US" sz="4800" dirty="0">
              <a:solidFill>
                <a:srgbClr val="0000FF"/>
              </a:solidFill>
              <a:latin typeface="Arial Black" panose="020B0A040201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Lesson 1</a:t>
            </a:r>
          </a:p>
          <a:p>
            <a:r>
              <a:rPr lang="en-US" altLang="en-US" sz="40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1.Look,listen and repeat.</a:t>
            </a:r>
          </a:p>
          <a:p>
            <a:pPr algn="ctr"/>
            <a:endParaRPr lang="en-US" altLang="en-US" sz="3200" dirty="0">
              <a:solidFill>
                <a:srgbClr val="0000FF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algn="ctr"/>
            <a:endParaRPr lang="en-US" altLang="en-US" sz="4000" dirty="0">
              <a:solidFill>
                <a:srgbClr val="0000FF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algn="ctr"/>
            <a:endParaRPr lang="en-US" altLang="en-US" sz="4000" dirty="0">
              <a:solidFill>
                <a:srgbClr val="0000FF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algn="ctr"/>
            <a:endParaRPr lang="en-US" altLang="en-US" sz="4000" dirty="0">
              <a:solidFill>
                <a:srgbClr val="0000FF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3906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03"/>
          <a:stretch/>
        </p:blipFill>
        <p:spPr>
          <a:xfrm rot="5400000">
            <a:off x="2602173" y="-2602172"/>
            <a:ext cx="6987653" cy="12192000"/>
          </a:xfrm>
          <a:prstGeom prst="rect">
            <a:avLst/>
          </a:prstGeom>
        </p:spPr>
      </p:pic>
      <p:pic>
        <p:nvPicPr>
          <p:cNvPr id="3" name="Trac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94411" y="11566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06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2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Box 6"/>
          <p:cNvSpPr txBox="1">
            <a:spLocks noChangeArrowheads="1"/>
          </p:cNvSpPr>
          <p:nvPr/>
        </p:nvSpPr>
        <p:spPr bwMode="auto">
          <a:xfrm>
            <a:off x="582465" y="1242165"/>
            <a:ext cx="34509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Arial" panose="020B0604020202020204" pitchFamily="34" charset="0"/>
              </a:rPr>
              <a:t>*</a:t>
            </a:r>
            <a:r>
              <a:rPr lang="en-US" altLang="en-US" sz="2800" dirty="0" smtClean="0">
                <a:latin typeface="Arial" panose="020B0604020202020204" pitchFamily="34" charset="0"/>
              </a:rPr>
              <a:t>Sentence </a:t>
            </a:r>
            <a:r>
              <a:rPr lang="en-US" altLang="en-US" sz="2800" dirty="0" smtClean="0">
                <a:latin typeface="Arial" panose="020B0604020202020204" pitchFamily="34" charset="0"/>
              </a:rPr>
              <a:t>pattern :</a:t>
            </a:r>
            <a:endParaRPr lang="en-US" altLang="en-US" sz="2800" dirty="0"/>
          </a:p>
        </p:txBody>
      </p:sp>
      <p:sp>
        <p:nvSpPr>
          <p:cNvPr id="16391" name="TextBox 4"/>
          <p:cNvSpPr txBox="1">
            <a:spLocks noChangeArrowheads="1"/>
          </p:cNvSpPr>
          <p:nvPr/>
        </p:nvSpPr>
        <p:spPr bwMode="auto">
          <a:xfrm>
            <a:off x="1885552" y="4010239"/>
            <a:ext cx="772427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9pPr>
          </a:lstStyle>
          <a:p>
            <a:pPr eaLnBrk="1" hangingPunct="1"/>
            <a:r>
              <a:rPr lang="en-US" altLang="en-US" sz="3200" dirty="0"/>
              <a:t>1</a:t>
            </a:r>
            <a:r>
              <a:rPr lang="en-US" altLang="en-US" sz="3200" dirty="0" smtClean="0"/>
              <a:t>)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Meaning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nay?</a:t>
            </a:r>
            <a:endParaRPr lang="en-US" altLang="en-US" sz="3200" dirty="0"/>
          </a:p>
        </p:txBody>
      </p:sp>
      <p:sp>
        <p:nvSpPr>
          <p:cNvPr id="16392" name="TextBox 6"/>
          <p:cNvSpPr txBox="1">
            <a:spLocks noChangeArrowheads="1"/>
          </p:cNvSpPr>
          <p:nvPr/>
        </p:nvSpPr>
        <p:spPr bwMode="auto">
          <a:xfrm>
            <a:off x="1891046" y="5203443"/>
            <a:ext cx="6858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9pPr>
          </a:lstStyle>
          <a:p>
            <a:pPr eaLnBrk="1" hangingPunct="1"/>
            <a:r>
              <a:rPr lang="en-US" altLang="en-US" sz="3200" dirty="0" smtClean="0">
                <a:latin typeface=".VnTime" panose="020B7200000000000000" pitchFamily="34" charset="0"/>
              </a:rPr>
              <a:t>2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Usage: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4" name="TextBox 10"/>
          <p:cNvSpPr txBox="1">
            <a:spLocks noChangeArrowheads="1"/>
          </p:cNvSpPr>
          <p:nvPr/>
        </p:nvSpPr>
        <p:spPr bwMode="auto">
          <a:xfrm>
            <a:off x="606084" y="4679568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</a:rPr>
              <a:t>Note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3558" y="1983033"/>
            <a:ext cx="8021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 lessons do you have today 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3558" y="2798314"/>
            <a:ext cx="8775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have________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5997" y="2798314"/>
            <a:ext cx="8775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Maths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Vietnamese, Music and PE</a:t>
            </a:r>
          </a:p>
        </p:txBody>
      </p:sp>
      <p:sp>
        <p:nvSpPr>
          <p:cNvPr id="2" name="Rectangle 1"/>
          <p:cNvSpPr/>
          <p:nvPr/>
        </p:nvSpPr>
        <p:spPr>
          <a:xfrm>
            <a:off x="328809" y="483297"/>
            <a:ext cx="31041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2.Point and say.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2311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6391" grpId="0"/>
      <p:bldP spid="16392" grpId="0"/>
      <p:bldP spid="16394" grpId="0"/>
      <p:bldP spid="3" grpId="0"/>
      <p:bldP spid="4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422" y="256675"/>
            <a:ext cx="39784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2.Point and say.</a:t>
            </a:r>
            <a:br>
              <a:rPr lang="en-US" altLang="en-US" sz="40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684908"/>
              </p:ext>
            </p:extLst>
          </p:nvPr>
        </p:nvGraphicFramePr>
        <p:xfrm>
          <a:off x="1326148" y="1200929"/>
          <a:ext cx="8128002" cy="3540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97263"/>
                <a:gridCol w="1212071"/>
                <a:gridCol w="1354667"/>
                <a:gridCol w="1354667"/>
                <a:gridCol w="1354667"/>
                <a:gridCol w="135466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Mon.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Tues.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Wed</a:t>
                      </a:r>
                      <a:r>
                        <a:rPr lang="en-US" baseline="0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Thurs.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Fri.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Maths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Science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Music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Vietnamese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English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48589" y="5005137"/>
            <a:ext cx="69783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lessons do you have today ?</a:t>
            </a:r>
            <a:b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I have_______________________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70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extBox 7"/>
          <p:cNvSpPr txBox="1">
            <a:spLocks noChangeArrowheads="1"/>
          </p:cNvSpPr>
          <p:nvPr/>
        </p:nvSpPr>
        <p:spPr bwMode="auto">
          <a:xfrm>
            <a:off x="304799" y="196517"/>
            <a:ext cx="32163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9pPr>
          </a:lstStyle>
          <a:p>
            <a:pPr eaLnBrk="1" hangingPunct="1"/>
            <a:r>
              <a:rPr lang="en-US" altLang="en-US" sz="40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Let’s talk</a:t>
            </a:r>
            <a:endParaRPr lang="en-US" altLang="en-US" sz="4000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799" y="882498"/>
            <a:ext cx="8887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 and answer questions about the lessons you have today.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304799" y="1766177"/>
            <a:ext cx="6256421" cy="802105"/>
          </a:xfrm>
          <a:prstGeom prst="wedgeRoundRectCallout">
            <a:avLst>
              <a:gd name="adj1" fmla="val -46421"/>
              <a:gd name="adj2" fmla="val 84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lessons do you have today 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788552" y="1589767"/>
            <a:ext cx="4837391" cy="1475787"/>
          </a:xfrm>
          <a:prstGeom prst="wedgeRoundRectCallout">
            <a:avLst>
              <a:gd name="adj1" fmla="val 51056"/>
              <a:gd name="adj2" fmla="val 7828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have__________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176244" y="3795503"/>
            <a:ext cx="5991725" cy="802105"/>
          </a:xfrm>
          <a:prstGeom prst="wedgeRoundRectCallout">
            <a:avLst>
              <a:gd name="adj1" fmla="val -46421"/>
              <a:gd name="adj2" fmla="val 84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lessons do you have today 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6437829" y="3739355"/>
            <a:ext cx="5010960" cy="914400"/>
          </a:xfrm>
          <a:prstGeom prst="wedgeRoundRectCallout">
            <a:avLst>
              <a:gd name="adj1" fmla="val 51056"/>
              <a:gd name="adj2" fmla="val 7828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have_____________________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37712" y="2053909"/>
            <a:ext cx="39623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Maths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Vietnamese, Music and PE</a:t>
            </a:r>
          </a:p>
          <a:p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24507" y="4015826"/>
            <a:ext cx="37793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Maths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Vietnamese, Music and PE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7484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2" grpId="0"/>
      <p:bldP spid="5" grpId="0" animBg="1"/>
      <p:bldP spid="8" grpId="0" animBg="1"/>
      <p:bldP spid="12" grpId="0" animBg="1"/>
      <p:bldP spid="13" grpId="0" animBg="1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3" descr="White marble"/>
          <p:cNvSpPr>
            <a:spLocks noChangeArrowheads="1" noChangeShapeType="1" noTextEdit="1"/>
          </p:cNvSpPr>
          <p:nvPr/>
        </p:nvSpPr>
        <p:spPr bwMode="auto">
          <a:xfrm>
            <a:off x="4267200" y="304800"/>
            <a:ext cx="3352800" cy="1238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Game</a:t>
            </a:r>
          </a:p>
        </p:txBody>
      </p:sp>
      <p:pic>
        <p:nvPicPr>
          <p:cNvPr id="26627" name="Picture 4" descr="gif_icon08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63931"/>
            <a:ext cx="15240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5" descr="gif_icon24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03" y="45720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6" descr="gif_icon240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36039" y="4876800"/>
            <a:ext cx="1600200" cy="1600200"/>
          </a:xfrm>
        </p:spPr>
      </p:pic>
      <p:pic>
        <p:nvPicPr>
          <p:cNvPr id="26630" name="Picture 7" descr="gif_icon04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724400"/>
            <a:ext cx="18288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8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1568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430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1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0" t="8182" r="2864" b="4546"/>
          <a:stretch>
            <a:fillRect/>
          </a:stretch>
        </p:blipFill>
        <p:spPr bwMode="auto">
          <a:xfrm>
            <a:off x="-47770" y="21608"/>
            <a:ext cx="1066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9448800" y="2667000"/>
            <a:ext cx="0" cy="2971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WordArt 4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209800" y="304800"/>
            <a:ext cx="7848600" cy="1676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A128C"/>
                    </a:gs>
                    <a:gs pos="35001">
                      <a:srgbClr val="181CC7"/>
                    </a:gs>
                    <a:gs pos="44000">
                      <a:srgbClr val="7005D4"/>
                    </a:gs>
                    <a:gs pos="50000">
                      <a:srgbClr val="8C3D91"/>
                    </a:gs>
                    <a:gs pos="56000">
                      <a:srgbClr val="7005D4"/>
                    </a:gs>
                    <a:gs pos="64999">
                      <a:srgbClr val="181CC7"/>
                    </a:gs>
                    <a:gs pos="80000">
                      <a:srgbClr val="0A128C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Lucky numbers</a:t>
            </a:r>
          </a:p>
        </p:txBody>
      </p:sp>
      <p:sp>
        <p:nvSpPr>
          <p:cNvPr id="15365" name="AutoShape 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362200" y="2667000"/>
            <a:ext cx="1524000" cy="167640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FF3300"/>
              </a:gs>
              <a:gs pos="50000">
                <a:srgbClr val="FF6600"/>
              </a:gs>
              <a:gs pos="100000">
                <a:srgbClr val="FF3300"/>
              </a:gs>
            </a:gsLst>
            <a:lin ang="2700000" scaled="1"/>
          </a:gra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n-US" sz="8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</a:p>
        </p:txBody>
      </p:sp>
      <p:sp>
        <p:nvSpPr>
          <p:cNvPr id="15366" name="AutoShape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038599" y="1828800"/>
            <a:ext cx="1524000" cy="167640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FFFF66"/>
              </a:gs>
              <a:gs pos="50000">
                <a:srgbClr val="FF00FF"/>
              </a:gs>
              <a:gs pos="100000">
                <a:srgbClr val="FFFF66"/>
              </a:gs>
            </a:gsLst>
            <a:lin ang="2700000" scaled="1"/>
          </a:gra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n-US" sz="8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</a:p>
        </p:txBody>
      </p:sp>
      <p:sp>
        <p:nvSpPr>
          <p:cNvPr id="15367" name="AutoShape 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943600" y="1828800"/>
            <a:ext cx="1524000" cy="167640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990099"/>
              </a:gs>
              <a:gs pos="50000">
                <a:schemeClr val="folHlink"/>
              </a:gs>
              <a:gs pos="100000">
                <a:srgbClr val="990099"/>
              </a:gs>
            </a:gsLst>
            <a:lin ang="2700000" scaled="1"/>
          </a:gra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n-US" sz="8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</a:p>
        </p:txBody>
      </p:sp>
      <p:sp>
        <p:nvSpPr>
          <p:cNvPr id="15368" name="AutoShape 8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772401" y="2743200"/>
            <a:ext cx="1524000" cy="167640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chemeClr val="folHlink"/>
              </a:gs>
              <a:gs pos="50000">
                <a:srgbClr val="FFFF66"/>
              </a:gs>
              <a:gs pos="100000">
                <a:schemeClr val="folHlink"/>
              </a:gs>
            </a:gsLst>
            <a:lin ang="2700000" scaled="1"/>
          </a:gra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n-US" sz="8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</a:t>
            </a:r>
          </a:p>
        </p:txBody>
      </p:sp>
      <p:sp>
        <p:nvSpPr>
          <p:cNvPr id="15369" name="AutoShape 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324598" y="4402631"/>
            <a:ext cx="1524000" cy="167640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lin ang="18900000" scaled="1"/>
          </a:gra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00FF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n-US" sz="8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5</a:t>
            </a:r>
          </a:p>
        </p:txBody>
      </p:sp>
      <p:sp>
        <p:nvSpPr>
          <p:cNvPr id="15370" name="AutoShape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816252" y="4402631"/>
            <a:ext cx="1524000" cy="167640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66FF33"/>
              </a:gs>
              <a:gs pos="50000">
                <a:schemeClr val="accent2"/>
              </a:gs>
              <a:gs pos="100000">
                <a:srgbClr val="66FF33"/>
              </a:gs>
            </a:gsLst>
            <a:lin ang="2700000" scaled="1"/>
          </a:gra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n-US" sz="8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6</a:t>
            </a:r>
          </a:p>
        </p:txBody>
      </p:sp>
      <p:pic>
        <p:nvPicPr>
          <p:cNvPr id="27659" name="Picture 14" descr="672026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5562600"/>
            <a:ext cx="1828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618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3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3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3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53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0"/>
                  </p:tgtEl>
                </p:cond>
              </p:nextCondLst>
            </p:seq>
          </p:childTnLst>
        </p:cTn>
      </p:par>
    </p:tnLst>
    <p:bldLst>
      <p:bldP spid="15363" grpId="0" animBg="1"/>
      <p:bldP spid="15365" grpId="0" animBg="1"/>
      <p:bldP spid="15366" grpId="0" animBg="1"/>
      <p:bldP spid="15367" grpId="0" animBg="1"/>
      <p:bldP spid="15368" grpId="0" animBg="1"/>
      <p:bldP spid="15369" grpId="0" animBg="1"/>
      <p:bldP spid="15370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687</TotalTime>
  <Words>301</Words>
  <Application>Microsoft Office PowerPoint</Application>
  <PresentationFormat>Custom</PresentationFormat>
  <Paragraphs>87</Paragraphs>
  <Slides>15</Slides>
  <Notes>1</Notes>
  <HiddenSlides>4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Facet</vt:lpstr>
      <vt:lpstr>MS_ClipArt_Gallery.2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Duc Phu Tran</dc:creator>
  <cp:lastModifiedBy>Windows 18</cp:lastModifiedBy>
  <cp:revision>37</cp:revision>
  <dcterms:created xsi:type="dcterms:W3CDTF">2016-10-03T13:48:09Z</dcterms:created>
  <dcterms:modified xsi:type="dcterms:W3CDTF">2021-10-25T18:53:43Z</dcterms:modified>
</cp:coreProperties>
</file>