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1" r:id="rId1"/>
  </p:sldMasterIdLst>
  <p:notesMasterIdLst>
    <p:notesMasterId r:id="rId41"/>
  </p:notesMasterIdLst>
  <p:sldIdLst>
    <p:sldId id="268" r:id="rId2"/>
    <p:sldId id="344" r:id="rId3"/>
    <p:sldId id="270" r:id="rId4"/>
    <p:sldId id="345" r:id="rId5"/>
    <p:sldId id="271" r:id="rId6"/>
    <p:sldId id="298" r:id="rId7"/>
    <p:sldId id="304" r:id="rId8"/>
    <p:sldId id="303" r:id="rId9"/>
    <p:sldId id="302" r:id="rId10"/>
    <p:sldId id="301" r:id="rId11"/>
    <p:sldId id="300" r:id="rId12"/>
    <p:sldId id="299" r:id="rId13"/>
    <p:sldId id="343" r:id="rId14"/>
    <p:sldId id="311" r:id="rId15"/>
    <p:sldId id="313" r:id="rId16"/>
    <p:sldId id="314" r:id="rId17"/>
    <p:sldId id="335" r:id="rId18"/>
    <p:sldId id="325" r:id="rId19"/>
    <p:sldId id="275" r:id="rId20"/>
    <p:sldId id="306" r:id="rId21"/>
    <p:sldId id="326" r:id="rId22"/>
    <p:sldId id="327" r:id="rId23"/>
    <p:sldId id="328" r:id="rId24"/>
    <p:sldId id="329" r:id="rId25"/>
    <p:sldId id="307" r:id="rId26"/>
    <p:sldId id="310" r:id="rId27"/>
    <p:sldId id="308" r:id="rId28"/>
    <p:sldId id="309" r:id="rId29"/>
    <p:sldId id="269" r:id="rId30"/>
    <p:sldId id="340" r:id="rId31"/>
    <p:sldId id="330" r:id="rId32"/>
    <p:sldId id="336" r:id="rId33"/>
    <p:sldId id="337" r:id="rId34"/>
    <p:sldId id="338" r:id="rId35"/>
    <p:sldId id="339" r:id="rId36"/>
    <p:sldId id="294" r:id="rId37"/>
    <p:sldId id="295" r:id="rId38"/>
    <p:sldId id="296" r:id="rId39"/>
    <p:sldId id="297" r:id="rId40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4675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56"/>
    <p:restoredTop sz="94629"/>
  </p:normalViewPr>
  <p:slideViewPr>
    <p:cSldViewPr snapToGrid="0">
      <p:cViewPr varScale="1">
        <p:scale>
          <a:sx n="68" d="100"/>
          <a:sy n="68" d="100"/>
        </p:scale>
        <p:origin x="624" y="3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78429E-2975-FA4C-8790-FB60973C5186}" type="datetimeFigureOut">
              <a:rPr lang="x-none" smtClean="0"/>
              <a:t>2/10/2024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67D4A0-E79A-CE42-9377-03578157BCB5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88135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31160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67460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07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81547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93794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43354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46870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942671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06564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5867414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8679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229527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502892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487598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058980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30980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773454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007360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019054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7495942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5509517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49399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90817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57812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8151875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492561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67222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121145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407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9512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689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2699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3349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960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2/10/2024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35"/>
          <a:srcRect l="167" t="1" r="2" b="1171"/>
          <a:stretch/>
        </p:blipFill>
        <p:spPr>
          <a:xfrm>
            <a:off x="26376" y="-22357"/>
            <a:ext cx="12165623" cy="3916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5"/>
          <a:srcRect l="22657" t="2" b="-3"/>
          <a:stretch/>
        </p:blipFill>
        <p:spPr>
          <a:xfrm rot="10800000">
            <a:off x="-2" y="6479654"/>
            <a:ext cx="10858502" cy="396274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31885" y="0"/>
            <a:ext cx="44137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Unit 2: What</a:t>
            </a:r>
            <a:r>
              <a:rPr lang="en-US" baseline="0" dirty="0">
                <a:solidFill>
                  <a:srgbClr val="FF0000"/>
                </a:solidFill>
              </a:rPr>
              <a:t> I can do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058400" y="-6217"/>
            <a:ext cx="20216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Lesson 1.1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24912" y="646593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solidFill>
                  <a:schemeClr val="bg1"/>
                </a:solidFill>
              </a:rPr>
              <a:t>Tiếng</a:t>
            </a:r>
            <a:r>
              <a:rPr lang="en-US" baseline="0" dirty="0">
                <a:solidFill>
                  <a:schemeClr val="bg1"/>
                </a:solidFill>
              </a:rPr>
              <a:t> </a:t>
            </a:r>
            <a:r>
              <a:rPr lang="en-US" baseline="0" dirty="0" err="1">
                <a:solidFill>
                  <a:schemeClr val="bg1"/>
                </a:solidFill>
              </a:rPr>
              <a:t>Anh</a:t>
            </a:r>
            <a:r>
              <a:rPr lang="en-US" baseline="0" dirty="0">
                <a:solidFill>
                  <a:schemeClr val="bg1"/>
                </a:solidFill>
              </a:rPr>
              <a:t> 4 </a:t>
            </a:r>
            <a:r>
              <a:rPr lang="en-US" baseline="0" dirty="0" err="1">
                <a:solidFill>
                  <a:schemeClr val="bg1"/>
                </a:solidFill>
              </a:rPr>
              <a:t>i</a:t>
            </a:r>
            <a:r>
              <a:rPr lang="en-US" baseline="0" dirty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 dirty="0">
                <a:solidFill>
                  <a:srgbClr val="002060"/>
                </a:solidFill>
              </a:rPr>
              <a:t> DTP Education Solutions</a:t>
            </a:r>
            <a:endParaRPr lang="en-US" dirty="0">
              <a:solidFill>
                <a:srgbClr val="002060"/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99046" y="6242538"/>
            <a:ext cx="681036" cy="7578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13006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78" r:id="rId17"/>
    <p:sldLayoutId id="2147483679" r:id="rId18"/>
    <p:sldLayoutId id="2147483680" r:id="rId19"/>
    <p:sldLayoutId id="2147483681" r:id="rId20"/>
    <p:sldLayoutId id="2147483682" r:id="rId21"/>
    <p:sldLayoutId id="2147483684" r:id="rId22"/>
    <p:sldLayoutId id="2147483685" r:id="rId23"/>
    <p:sldLayoutId id="2147483686" r:id="rId24"/>
    <p:sldLayoutId id="2147483689" r:id="rId25"/>
    <p:sldLayoutId id="2147483691" r:id="rId26"/>
    <p:sldLayoutId id="2147483692" r:id="rId27"/>
    <p:sldLayoutId id="2147483694" r:id="rId28"/>
    <p:sldLayoutId id="2147483709" r:id="rId29"/>
    <p:sldLayoutId id="2147483710" r:id="rId30"/>
    <p:sldLayoutId id="2147483711" r:id="rId31"/>
    <p:sldLayoutId id="2147483712" r:id="rId32"/>
    <p:sldLayoutId id="2147483713" r:id="rId3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5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openclipart.org/detail/98329/boy-with-headphone1-by-dcatcherex" TargetMode="External"/><Relationship Id="rId7" Type="http://schemas.openxmlformats.org/officeDocument/2006/relationships/hyperlink" Target="https://pixabay.com/en/switch-hand-button-finger-press-46783/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8.png"/><Relationship Id="rId5" Type="http://schemas.openxmlformats.org/officeDocument/2006/relationships/hyperlink" Target="https://openclipart.org/detail/98419/girl%20with%20headphone2" TargetMode="Externa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1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24.xml"/><Relationship Id="rId7" Type="http://schemas.openxmlformats.org/officeDocument/2006/relationships/image" Target="../media/image15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19.png"/><Relationship Id="rId4" Type="http://schemas.openxmlformats.org/officeDocument/2006/relationships/audio" Target="../media/audio1.wav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9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8.xml"/><Relationship Id="rId5" Type="http://schemas.openxmlformats.org/officeDocument/2006/relationships/hyperlink" Target="https://openclipart.org/detail/167549/Kliponious-green-tick" TargetMode="External"/><Relationship Id="rId4" Type="http://schemas.openxmlformats.org/officeDocument/2006/relationships/image" Target="../media/image2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1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2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1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2.png"/><Relationship Id="rId5" Type="http://schemas.openxmlformats.org/officeDocument/2006/relationships/image" Target="../media/image7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WARM UP</a:t>
            </a:r>
          </a:p>
        </p:txBody>
      </p:sp>
    </p:spTree>
    <p:extLst>
      <p:ext uri="{BB962C8B-B14F-4D97-AF65-F5344CB8AC3E}">
        <p14:creationId xmlns:p14="http://schemas.microsoft.com/office/powerpoint/2010/main" val="2476888630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ACEFCB7-944F-05E9-533F-95B6CAEFBA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495137" y="322703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2E3C48E-8056-C8ED-383F-D191ADBF12C0}"/>
              </a:ext>
            </a:extLst>
          </p:cNvPr>
          <p:cNvSpPr txBox="1"/>
          <p:nvPr/>
        </p:nvSpPr>
        <p:spPr>
          <a:xfrm>
            <a:off x="6775948" y="2530251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paint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E977DEB-1620-D252-B619-6033F5C2E06C}"/>
              </a:ext>
            </a:extLst>
          </p:cNvPr>
          <p:cNvSpPr txBox="1"/>
          <p:nvPr/>
        </p:nvSpPr>
        <p:spPr>
          <a:xfrm>
            <a:off x="6775948" y="379107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peɪnt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̃, </a:t>
            </a:r>
            <a:r>
              <a:rPr lang="en-US" dirty="0" err="1"/>
              <a:t>sơn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1889902-5BC0-ED3F-8FF5-6F413A253C75}"/>
              </a:ext>
            </a:extLst>
          </p:cNvPr>
          <p:cNvSpPr txBox="1"/>
          <p:nvPr/>
        </p:nvSpPr>
        <p:spPr>
          <a:xfrm>
            <a:off x="5529356" y="148853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A1806358-DB05-BCF6-F89C-821E45FF1AC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48"/>
          <a:stretch/>
        </p:blipFill>
        <p:spPr>
          <a:xfrm>
            <a:off x="917805" y="1890385"/>
            <a:ext cx="4498248" cy="4190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77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84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2CBD64BA-3439-E82B-4E2C-2E139A51BDA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7556.2591" end="7383.9665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85142" y="3212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2385F7-F145-C313-B4B8-EBF350F06F0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012" b="29516"/>
          <a:stretch/>
        </p:blipFill>
        <p:spPr>
          <a:xfrm>
            <a:off x="447812" y="1476786"/>
            <a:ext cx="4474660" cy="450325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68C2C51B-18F2-A517-792B-A5A2827C8224}"/>
              </a:ext>
            </a:extLst>
          </p:cNvPr>
          <p:cNvSpPr txBox="1"/>
          <p:nvPr/>
        </p:nvSpPr>
        <p:spPr>
          <a:xfrm>
            <a:off x="5922081" y="310583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draw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ADA3ECA-42D3-7F38-83D0-E56C3F5B71C9}"/>
              </a:ext>
            </a:extLst>
          </p:cNvPr>
          <p:cNvSpPr txBox="1"/>
          <p:nvPr/>
        </p:nvSpPr>
        <p:spPr>
          <a:xfrm>
            <a:off x="5913495" y="3883384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drɑ</a:t>
            </a:r>
            <a:r>
              <a:rPr lang="en-US" dirty="0"/>
              <a:t>ː/ </a:t>
            </a:r>
          </a:p>
          <a:p>
            <a:pPr algn="ctr"/>
            <a:r>
              <a:rPr lang="en-US" dirty="0" err="1"/>
              <a:t>ve</a:t>
            </a:r>
            <a:r>
              <a:rPr lang="en-US" dirty="0"/>
              <a:t>̃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02278-18B8-FCDC-3124-EF5DB7BECA0F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699606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92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59A6642-A583-4048-522D-02C7BC25E7B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45017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A42A870-5AF6-6A1C-6081-56FFC22169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7292"/>
          <a:stretch/>
        </p:blipFill>
        <p:spPr>
          <a:xfrm>
            <a:off x="1095538" y="1711196"/>
            <a:ext cx="4311758" cy="446684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90F3ECAD-9D53-573D-A514-4EC735066A39}"/>
              </a:ext>
            </a:extLst>
          </p:cNvPr>
          <p:cNvSpPr txBox="1"/>
          <p:nvPr/>
        </p:nvSpPr>
        <p:spPr>
          <a:xfrm>
            <a:off x="5862705" y="329828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0070C0"/>
                </a:solidFill>
              </a:rPr>
              <a:t>act</a:t>
            </a:r>
            <a:endParaRPr lang="en-US" sz="3600" dirty="0">
              <a:solidFill>
                <a:srgbClr val="0070C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842F69E-69B1-E9DC-6A79-EBF4C33C08D4}"/>
              </a:ext>
            </a:extLst>
          </p:cNvPr>
          <p:cNvSpPr txBox="1"/>
          <p:nvPr/>
        </p:nvSpPr>
        <p:spPr>
          <a:xfrm>
            <a:off x="5854119" y="4075835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ækt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diễn</a:t>
            </a:r>
            <a:r>
              <a:rPr lang="en-US" dirty="0"/>
              <a:t> </a:t>
            </a:r>
            <a:r>
              <a:rPr lang="en-US" dirty="0" err="1"/>
              <a:t>xuất</a:t>
            </a:r>
            <a:endParaRPr lang="en-US" sz="2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B69E7B-DD05-BA85-4865-D2BA0BDACA7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411815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E70753-8B7A-C0C6-FF9D-190848159E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2217448"/>
            <a:ext cx="11826861" cy="2861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39006637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433B98A-F64C-B899-24DA-6C994D0B15F3}"/>
              </a:ext>
            </a:extLst>
          </p:cNvPr>
          <p:cNvSpPr txBox="1"/>
          <p:nvPr/>
        </p:nvSpPr>
        <p:spPr>
          <a:xfrm>
            <a:off x="990600" y="4642583"/>
            <a:ext cx="10210800" cy="109984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6000" b="1">
                <a:latin typeface="+mj-lt"/>
                <a:ea typeface="+mj-ea"/>
                <a:cs typeface="+mj-cs"/>
              </a:rPr>
              <a:t>LISTEN AND CHOOSE</a:t>
            </a:r>
          </a:p>
        </p:txBody>
      </p:sp>
      <p:sp>
        <p:nvSpPr>
          <p:cNvPr id="21" name="Rectangle 17">
            <a:extLst>
              <a:ext uri="{FF2B5EF4-FFF2-40B4-BE49-F238E27FC236}">
                <a16:creationId xmlns:a16="http://schemas.microsoft.com/office/drawing/2014/main" id="{FF638861-22F4-42BD-AB54-580F4FFF9F5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4405745"/>
          </a:xfrm>
          <a:prstGeom prst="rect">
            <a:avLst/>
          </a:prstGeom>
          <a:solidFill>
            <a:srgbClr val="477E8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6CACE173-0A3A-4306-B76C-60A0714C31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1563" y="320843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ounded Rectangle 26">
            <a:extLst>
              <a:ext uri="{FF2B5EF4-FFF2-40B4-BE49-F238E27FC236}">
                <a16:creationId xmlns:a16="http://schemas.microsoft.com/office/drawing/2014/main" id="{BE5996B0-F3AC-4A78-A5EF-139FD34959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67198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 descr="Icon&#10;&#10;Description automatically generated with medium confidence">
            <a:extLst>
              <a:ext uri="{FF2B5EF4-FFF2-40B4-BE49-F238E27FC236}">
                <a16:creationId xmlns:a16="http://schemas.microsoft.com/office/drawing/2014/main" id="{7BAD8F43-DD26-695A-3ACC-9E743EDCE2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r="-1" b="28522"/>
          <a:stretch/>
        </p:blipFill>
        <p:spPr>
          <a:xfrm>
            <a:off x="4533599" y="556807"/>
            <a:ext cx="3124798" cy="3236976"/>
          </a:xfrm>
          <a:prstGeom prst="rect">
            <a:avLst/>
          </a:prstGeom>
        </p:spPr>
      </p:pic>
      <p:sp>
        <p:nvSpPr>
          <p:cNvPr id="24" name="Rounded Rectangle 26">
            <a:extLst>
              <a:ext uri="{FF2B5EF4-FFF2-40B4-BE49-F238E27FC236}">
                <a16:creationId xmlns:a16="http://schemas.microsoft.com/office/drawing/2014/main" id="{347C85EF-9B88-46AF-B40D-70F2DDDE18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212834" y="320842"/>
            <a:ext cx="3657600" cy="3708060"/>
          </a:xfrm>
          <a:prstGeom prst="roundRect">
            <a:avLst>
              <a:gd name="adj" fmla="val 0"/>
            </a:avLst>
          </a:prstGeom>
          <a:solidFill>
            <a:srgbClr val="FFFFFF"/>
          </a:solidFill>
          <a:ln w="9525">
            <a:solidFill>
              <a:srgbClr val="C8CACA"/>
            </a:solidFill>
          </a:ln>
          <a:effectLst>
            <a:outerShdw blurRad="57150" dist="19050" dir="5400000" algn="t" rotWithShape="0">
              <a:prstClr val="black">
                <a:alpha val="6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 descr="A picture containing vector graphics&#10;&#10;Description automatically generated">
            <a:extLst>
              <a:ext uri="{FF2B5EF4-FFF2-40B4-BE49-F238E27FC236}">
                <a16:creationId xmlns:a16="http://schemas.microsoft.com/office/drawing/2014/main" id="{35B17F75-367D-9849-204B-39DBF0E68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rcRect r="-3" b="21787"/>
          <a:stretch/>
        </p:blipFill>
        <p:spPr>
          <a:xfrm>
            <a:off x="616595" y="556384"/>
            <a:ext cx="3124782" cy="3236976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F3793DA5-7132-1A38-6628-698C8FD6521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rcRect r="27597" b="-2"/>
          <a:stretch/>
        </p:blipFill>
        <p:spPr>
          <a:xfrm>
            <a:off x="8479629" y="703469"/>
            <a:ext cx="3124010" cy="3236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6489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A3A144B7-73AD-672E-2EC6-7806A17A76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70841" y="5051783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709" t="19356" r="11117" b="4130"/>
          <a:stretch/>
        </p:blipFill>
        <p:spPr>
          <a:xfrm>
            <a:off x="4564380" y="974161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9727BF09-F5E2-1086-57D6-29A066B46ACD}"/>
              </a:ext>
            </a:extLst>
          </p:cNvPr>
          <p:cNvSpPr txBox="1">
            <a:spLocks/>
          </p:cNvSpPr>
          <p:nvPr/>
        </p:nvSpPr>
        <p:spPr>
          <a:xfrm>
            <a:off x="1438417" y="4460222"/>
            <a:ext cx="884274" cy="5093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" name="Content Placeholder 6">
            <a:extLst>
              <a:ext uri="{FF2B5EF4-FFF2-40B4-BE49-F238E27FC236}">
                <a16:creationId xmlns:a16="http://schemas.microsoft.com/office/drawing/2014/main" id="{ACEAFC62-82F5-E0B3-ECF1-DC0F6EE7D851}"/>
              </a:ext>
            </a:extLst>
          </p:cNvPr>
          <p:cNvSpPr txBox="1">
            <a:spLocks/>
          </p:cNvSpPr>
          <p:nvPr/>
        </p:nvSpPr>
        <p:spPr>
          <a:xfrm>
            <a:off x="5398923" y="4612989"/>
            <a:ext cx="912812" cy="5510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68888B33-4BE4-764C-69BF-A18F7D74E8C1}"/>
              </a:ext>
            </a:extLst>
          </p:cNvPr>
          <p:cNvSpPr txBox="1">
            <a:spLocks/>
          </p:cNvSpPr>
          <p:nvPr/>
        </p:nvSpPr>
        <p:spPr>
          <a:xfrm flipH="1">
            <a:off x="9840771" y="4470731"/>
            <a:ext cx="912812" cy="55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46055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05954C-70E9-B603-6FFB-9F80BC82C22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2854.5953" end="1880.944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20832" y="4954913"/>
            <a:ext cx="1100447" cy="1100447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DA4B8F7A-DC96-7508-A2A9-0E77A71E3A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95DD80D-A315-2B29-361F-9822CA117C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8923" y="4612989"/>
            <a:ext cx="912812" cy="55109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B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C78BD0E-B491-FA93-A411-E52A2D3BAF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38417" y="4460222"/>
            <a:ext cx="884274" cy="509357"/>
          </a:xfrm>
        </p:spPr>
        <p:txBody>
          <a:bodyPr>
            <a:no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9" name="Content Placeholder 6">
            <a:extLst>
              <a:ext uri="{FF2B5EF4-FFF2-40B4-BE49-F238E27FC236}">
                <a16:creationId xmlns:a16="http://schemas.microsoft.com/office/drawing/2014/main" id="{76345DF1-B469-1386-7D2C-56E09A0B865E}"/>
              </a:ext>
            </a:extLst>
          </p:cNvPr>
          <p:cNvSpPr txBox="1">
            <a:spLocks/>
          </p:cNvSpPr>
          <p:nvPr/>
        </p:nvSpPr>
        <p:spPr>
          <a:xfrm flipH="1">
            <a:off x="9840771" y="4470731"/>
            <a:ext cx="912812" cy="55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505065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1905" t="12455" r="13402" b="35495"/>
          <a:stretch/>
        </p:blipFill>
        <p:spPr>
          <a:xfrm>
            <a:off x="8519160" y="746117"/>
            <a:ext cx="3063240" cy="3534740"/>
          </a:xfrm>
          <a:prstGeom prst="roundRect">
            <a:avLst/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C0676346-0D85-F519-03B8-6FEB26E193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2033" t="17149" r="9013" b="5586"/>
          <a:stretch/>
        </p:blipFill>
        <p:spPr>
          <a:xfrm>
            <a:off x="445621" y="747973"/>
            <a:ext cx="3063240" cy="3263115"/>
          </a:xfrm>
          <a:prstGeom prst="round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B9AC3FE8-B30F-625D-F7BF-6EC0A10BFC7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8709" t="19356" r="11117" b="4130"/>
          <a:stretch/>
        </p:blipFill>
        <p:spPr>
          <a:xfrm>
            <a:off x="4564380" y="975403"/>
            <a:ext cx="3063240" cy="3078652"/>
          </a:xfrm>
          <a:prstGeom prst="ellipse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D1448DB-51F8-5987-DBB5-928A1EFCE31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977241" y="4990935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1A4B6E52-A97B-6286-772C-63D8BF05C955}"/>
              </a:ext>
            </a:extLst>
          </p:cNvPr>
          <p:cNvSpPr txBox="1">
            <a:spLocks/>
          </p:cNvSpPr>
          <p:nvPr/>
        </p:nvSpPr>
        <p:spPr>
          <a:xfrm>
            <a:off x="1438417" y="4460222"/>
            <a:ext cx="884274" cy="5093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BF638DAC-A676-2F84-6B4F-827263AE49C1}"/>
              </a:ext>
            </a:extLst>
          </p:cNvPr>
          <p:cNvSpPr txBox="1">
            <a:spLocks/>
          </p:cNvSpPr>
          <p:nvPr/>
        </p:nvSpPr>
        <p:spPr>
          <a:xfrm>
            <a:off x="5398923" y="4612989"/>
            <a:ext cx="912812" cy="5510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090676DC-BB68-08AC-89C3-4EC6C0E180FA}"/>
              </a:ext>
            </a:extLst>
          </p:cNvPr>
          <p:cNvSpPr txBox="1">
            <a:spLocks/>
          </p:cNvSpPr>
          <p:nvPr/>
        </p:nvSpPr>
        <p:spPr>
          <a:xfrm flipH="1">
            <a:off x="9840771" y="4470731"/>
            <a:ext cx="912812" cy="55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1865567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847B3B1-8889-C51D-49B9-7E2435AF47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9552" t="14553" r="10660" b="38563"/>
          <a:stretch/>
        </p:blipFill>
        <p:spPr>
          <a:xfrm>
            <a:off x="4963886" y="1693919"/>
            <a:ext cx="2695699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CE3115-0C36-38A4-8758-3BC8B5E584A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2220" t="12970" r="15551" b="38540"/>
          <a:stretch/>
        </p:blipFill>
        <p:spPr>
          <a:xfrm>
            <a:off x="8989622" y="1535288"/>
            <a:ext cx="2339438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3C04490-2924-866E-E671-1AC22BCA6B9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8131" t="13959" r="12065" b="34612"/>
          <a:stretch/>
        </p:blipFill>
        <p:spPr>
          <a:xfrm>
            <a:off x="862940" y="1693919"/>
            <a:ext cx="2474026" cy="259732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7EF97F99-F408-5C69-4CB8-E784644FE6E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435.4524" end="13579.7128"/>
                </p14:media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580736" y="4888192"/>
            <a:ext cx="1040543" cy="1040543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76A79500-9819-86AC-605E-1D07846B5F95}"/>
              </a:ext>
            </a:extLst>
          </p:cNvPr>
          <p:cNvSpPr txBox="1">
            <a:spLocks/>
          </p:cNvSpPr>
          <p:nvPr/>
        </p:nvSpPr>
        <p:spPr>
          <a:xfrm>
            <a:off x="1438417" y="4460222"/>
            <a:ext cx="884274" cy="509357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26FE24E-A921-5748-4959-7F0D99D66E5C}"/>
              </a:ext>
            </a:extLst>
          </p:cNvPr>
          <p:cNvSpPr txBox="1">
            <a:spLocks/>
          </p:cNvSpPr>
          <p:nvPr/>
        </p:nvSpPr>
        <p:spPr>
          <a:xfrm>
            <a:off x="5398923" y="4612989"/>
            <a:ext cx="912812" cy="55109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     B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ontent Placeholder 6">
            <a:extLst>
              <a:ext uri="{FF2B5EF4-FFF2-40B4-BE49-F238E27FC236}">
                <a16:creationId xmlns:a16="http://schemas.microsoft.com/office/drawing/2014/main" id="{44DF8155-0534-0864-FED4-C91BB8AB41FF}"/>
              </a:ext>
            </a:extLst>
          </p:cNvPr>
          <p:cNvSpPr txBox="1">
            <a:spLocks/>
          </p:cNvSpPr>
          <p:nvPr/>
        </p:nvSpPr>
        <p:spPr>
          <a:xfrm flipH="1">
            <a:off x="9840771" y="4470731"/>
            <a:ext cx="912812" cy="5510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746267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1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0"/>
            <a:ext cx="10506272" cy="686798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i="1" dirty="0"/>
              <a:t>Structures</a:t>
            </a:r>
            <a:endParaRPr lang="en-US" sz="3600" i="1" dirty="0"/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r>
              <a:rPr lang="x-none" sz="6000" i="1" dirty="0">
                <a:solidFill>
                  <a:schemeClr val="bg1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847602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un Action-Verbs Song for Kids- What Can You Do-">
            <a:hlinkClick r:id="" action="ppaction://media"/>
            <a:extLst>
              <a:ext uri="{FF2B5EF4-FFF2-40B4-BE49-F238E27FC236}">
                <a16:creationId xmlns:a16="http://schemas.microsoft.com/office/drawing/2014/main" id="{12A4764A-8844-EC5B-FAF6-C4FD0B5629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7202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11297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5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BA470E-9D9D-8F41-9281-C98826E4B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24" y="749300"/>
            <a:ext cx="7417741" cy="9652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9CD3F7E-B1CF-0EBD-DF00-19C10F3924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9452" y="1830339"/>
            <a:ext cx="6811991" cy="2054661"/>
          </a:xfrm>
          <a:prstGeom prst="rect">
            <a:avLst/>
          </a:prstGeom>
        </p:spPr>
      </p:pic>
      <p:pic>
        <p:nvPicPr>
          <p:cNvPr id="7" name="Picture 6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AA54F224-2177-1581-3071-6049B0D443B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63981" y="3716977"/>
            <a:ext cx="7240792" cy="2671197"/>
          </a:xfrm>
          <a:prstGeom prst="rect">
            <a:avLst/>
          </a:prstGeom>
        </p:spPr>
      </p:pic>
      <p:pic>
        <p:nvPicPr>
          <p:cNvPr id="2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432" end="5404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092440" y="840740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CD1 TRACK 28.mp3">
            <a:hlinkClick r:id="" action="ppaction://media"/>
            <a:extLst>
              <a:ext uri="{FF2B5EF4-FFF2-40B4-BE49-F238E27FC236}">
                <a16:creationId xmlns:a16="http://schemas.microsoft.com/office/drawing/2014/main" id="{EFC04A43-254B-97D1-749D-4C4AB0D0143A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006" end="1767.8125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984377" y="3559058"/>
            <a:ext cx="1122680" cy="112268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6458785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4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33" r="63055"/>
          <a:stretch/>
        </p:blipFill>
        <p:spPr>
          <a:xfrm>
            <a:off x="3779521" y="2133808"/>
            <a:ext cx="4190999" cy="3842852"/>
          </a:xfrm>
          <a:prstGeom prst="rect">
            <a:avLst/>
          </a:prstGeom>
        </p:spPr>
      </p:pic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696A4047-8A2D-D390-9E4A-213FE90C7C78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7788CE-A789-356C-2F0C-F1A869F05F75}"/>
              </a:ext>
            </a:extLst>
          </p:cNvPr>
          <p:cNvSpPr txBox="1"/>
          <p:nvPr/>
        </p:nvSpPr>
        <p:spPr>
          <a:xfrm>
            <a:off x="4502563" y="881340"/>
            <a:ext cx="24096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/>
              <a:t>I can act.</a:t>
            </a:r>
          </a:p>
        </p:txBody>
      </p:sp>
    </p:spTree>
    <p:extLst>
      <p:ext uri="{BB962C8B-B14F-4D97-AF65-F5344CB8AC3E}">
        <p14:creationId xmlns:p14="http://schemas.microsoft.com/office/powerpoint/2010/main" val="3444871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2353" r="52796"/>
          <a:stretch/>
        </p:blipFill>
        <p:spPr>
          <a:xfrm>
            <a:off x="4038600" y="2121475"/>
            <a:ext cx="3931920" cy="3855185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0F2C397F-42D6-222D-0DC7-D1A097693900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58F8EBE-E60F-7D54-052F-204F75EE7B1E}"/>
              </a:ext>
            </a:extLst>
          </p:cNvPr>
          <p:cNvSpPr txBox="1"/>
          <p:nvPr/>
        </p:nvSpPr>
        <p:spPr>
          <a:xfrm>
            <a:off x="4216867" y="881340"/>
            <a:ext cx="322556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/>
              <a:t>I can’t draw.</a:t>
            </a:r>
          </a:p>
        </p:txBody>
      </p:sp>
    </p:spTree>
    <p:extLst>
      <p:ext uri="{BB962C8B-B14F-4D97-AF65-F5344CB8AC3E}">
        <p14:creationId xmlns:p14="http://schemas.microsoft.com/office/powerpoint/2010/main" val="3465924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352" r="63495"/>
          <a:stretch/>
        </p:blipFill>
        <p:spPr>
          <a:xfrm>
            <a:off x="3444240" y="1764002"/>
            <a:ext cx="4541521" cy="4408198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A0B7E16B-102D-20C3-8044-20E65A2B5026}"/>
              </a:ext>
            </a:extLst>
          </p:cNvPr>
          <p:cNvSpPr/>
          <p:nvPr/>
        </p:nvSpPr>
        <p:spPr>
          <a:xfrm>
            <a:off x="2682240" y="496203"/>
            <a:ext cx="7665720" cy="1222078"/>
          </a:xfrm>
          <a:custGeom>
            <a:avLst/>
            <a:gdLst>
              <a:gd name="connsiteX0" fmla="*/ 0 w 7665720"/>
              <a:gd name="connsiteY0" fmla="*/ 203684 h 1222078"/>
              <a:gd name="connsiteX1" fmla="*/ 203684 w 7665720"/>
              <a:gd name="connsiteY1" fmla="*/ 0 h 1222078"/>
              <a:gd name="connsiteX2" fmla="*/ 7462036 w 7665720"/>
              <a:gd name="connsiteY2" fmla="*/ 0 h 1222078"/>
              <a:gd name="connsiteX3" fmla="*/ 7665720 w 7665720"/>
              <a:gd name="connsiteY3" fmla="*/ 203684 h 1222078"/>
              <a:gd name="connsiteX4" fmla="*/ 7665720 w 7665720"/>
              <a:gd name="connsiteY4" fmla="*/ 1018394 h 1222078"/>
              <a:gd name="connsiteX5" fmla="*/ 7462036 w 7665720"/>
              <a:gd name="connsiteY5" fmla="*/ 1222078 h 1222078"/>
              <a:gd name="connsiteX6" fmla="*/ 203684 w 7665720"/>
              <a:gd name="connsiteY6" fmla="*/ 1222078 h 1222078"/>
              <a:gd name="connsiteX7" fmla="*/ 0 w 7665720"/>
              <a:gd name="connsiteY7" fmla="*/ 1018394 h 1222078"/>
              <a:gd name="connsiteX8" fmla="*/ 0 w 766572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766572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2535254" y="132882"/>
                  <a:pt x="5213739" y="-84951"/>
                  <a:pt x="7462036" y="0"/>
                </a:cubicBezTo>
                <a:cubicBezTo>
                  <a:pt x="7560438" y="13759"/>
                  <a:pt x="7663583" y="103006"/>
                  <a:pt x="7665720" y="203684"/>
                </a:cubicBezTo>
                <a:cubicBezTo>
                  <a:pt x="7607872" y="444731"/>
                  <a:pt x="7616803" y="643794"/>
                  <a:pt x="7665720" y="1018394"/>
                </a:cubicBezTo>
                <a:cubicBezTo>
                  <a:pt x="7669362" y="1131318"/>
                  <a:pt x="7575830" y="1219398"/>
                  <a:pt x="7462036" y="1222078"/>
                </a:cubicBezTo>
                <a:cubicBezTo>
                  <a:pt x="5262725" y="1309717"/>
                  <a:pt x="1776829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C6BE7CD-3E74-1184-38A6-571A40CD0FAC}"/>
              </a:ext>
            </a:extLst>
          </p:cNvPr>
          <p:cNvSpPr txBox="1"/>
          <p:nvPr/>
        </p:nvSpPr>
        <p:spPr>
          <a:xfrm>
            <a:off x="3725323" y="685800"/>
            <a:ext cx="646683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/>
              <a:t>I can’t play the keyboard.</a:t>
            </a:r>
          </a:p>
        </p:txBody>
      </p:sp>
    </p:spTree>
    <p:extLst>
      <p:ext uri="{BB962C8B-B14F-4D97-AF65-F5344CB8AC3E}">
        <p14:creationId xmlns:p14="http://schemas.microsoft.com/office/powerpoint/2010/main" val="1146848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917" r="52557"/>
          <a:stretch/>
        </p:blipFill>
        <p:spPr>
          <a:xfrm>
            <a:off x="3895934" y="2103418"/>
            <a:ext cx="4400131" cy="4068782"/>
          </a:xfrm>
          <a:prstGeom prst="rect">
            <a:avLst/>
          </a:prstGeom>
        </p:spPr>
      </p:pic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DCD969DE-4F1E-642D-150E-153B474765E1}"/>
              </a:ext>
            </a:extLst>
          </p:cNvPr>
          <p:cNvSpPr/>
          <p:nvPr/>
        </p:nvSpPr>
        <p:spPr>
          <a:xfrm>
            <a:off x="3444240" y="685800"/>
            <a:ext cx="4526280" cy="1222078"/>
          </a:xfrm>
          <a:custGeom>
            <a:avLst/>
            <a:gdLst>
              <a:gd name="connsiteX0" fmla="*/ 0 w 4526280"/>
              <a:gd name="connsiteY0" fmla="*/ 203684 h 1222078"/>
              <a:gd name="connsiteX1" fmla="*/ 203684 w 4526280"/>
              <a:gd name="connsiteY1" fmla="*/ 0 h 1222078"/>
              <a:gd name="connsiteX2" fmla="*/ 4322596 w 4526280"/>
              <a:gd name="connsiteY2" fmla="*/ 0 h 1222078"/>
              <a:gd name="connsiteX3" fmla="*/ 4526280 w 4526280"/>
              <a:gd name="connsiteY3" fmla="*/ 203684 h 1222078"/>
              <a:gd name="connsiteX4" fmla="*/ 4526280 w 4526280"/>
              <a:gd name="connsiteY4" fmla="*/ 1018394 h 1222078"/>
              <a:gd name="connsiteX5" fmla="*/ 4322596 w 4526280"/>
              <a:gd name="connsiteY5" fmla="*/ 1222078 h 1222078"/>
              <a:gd name="connsiteX6" fmla="*/ 203684 w 4526280"/>
              <a:gd name="connsiteY6" fmla="*/ 1222078 h 1222078"/>
              <a:gd name="connsiteX7" fmla="*/ 0 w 4526280"/>
              <a:gd name="connsiteY7" fmla="*/ 1018394 h 1222078"/>
              <a:gd name="connsiteX8" fmla="*/ 0 w 4526280"/>
              <a:gd name="connsiteY8" fmla="*/ 203684 h 12220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526280" h="1222078" extrusionOk="0">
                <a:moveTo>
                  <a:pt x="0" y="203684"/>
                </a:moveTo>
                <a:cubicBezTo>
                  <a:pt x="-11839" y="83889"/>
                  <a:pt x="74926" y="6105"/>
                  <a:pt x="203684" y="0"/>
                </a:cubicBezTo>
                <a:cubicBezTo>
                  <a:pt x="1727618" y="132882"/>
                  <a:pt x="3553899" y="-84951"/>
                  <a:pt x="4322596" y="0"/>
                </a:cubicBezTo>
                <a:cubicBezTo>
                  <a:pt x="4420998" y="13759"/>
                  <a:pt x="4524143" y="103006"/>
                  <a:pt x="4526280" y="203684"/>
                </a:cubicBezTo>
                <a:cubicBezTo>
                  <a:pt x="4468432" y="444731"/>
                  <a:pt x="4477363" y="643794"/>
                  <a:pt x="4526280" y="1018394"/>
                </a:cubicBezTo>
                <a:cubicBezTo>
                  <a:pt x="4529922" y="1131318"/>
                  <a:pt x="4436390" y="1219398"/>
                  <a:pt x="4322596" y="1222078"/>
                </a:cubicBezTo>
                <a:cubicBezTo>
                  <a:pt x="3021571" y="1309717"/>
                  <a:pt x="635255" y="1149399"/>
                  <a:pt x="203684" y="1222078"/>
                </a:cubicBezTo>
                <a:cubicBezTo>
                  <a:pt x="89721" y="1208051"/>
                  <a:pt x="-1967" y="1133619"/>
                  <a:pt x="0" y="1018394"/>
                </a:cubicBezTo>
                <a:cubicBezTo>
                  <a:pt x="57702" y="804220"/>
                  <a:pt x="-36440" y="324274"/>
                  <a:pt x="0" y="203684"/>
                </a:cubicBezTo>
                <a:close/>
              </a:path>
            </a:pathLst>
          </a:custGeom>
          <a:noFill/>
          <a:ln w="57150">
            <a:solidFill>
              <a:srgbClr val="F46754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0F345AA-1894-E417-CAFB-FCFCBC12F1F6}"/>
              </a:ext>
            </a:extLst>
          </p:cNvPr>
          <p:cNvSpPr txBox="1"/>
          <p:nvPr/>
        </p:nvSpPr>
        <p:spPr>
          <a:xfrm>
            <a:off x="4502563" y="881340"/>
            <a:ext cx="26436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800" dirty="0"/>
              <a:t>I can sing.</a:t>
            </a:r>
          </a:p>
        </p:txBody>
      </p:sp>
    </p:spTree>
    <p:extLst>
      <p:ext uri="{BB962C8B-B14F-4D97-AF65-F5344CB8AC3E}">
        <p14:creationId xmlns:p14="http://schemas.microsoft.com/office/powerpoint/2010/main" val="2044686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&#10;&#10;Description automatically generated with low confidence">
            <a:extLst>
              <a:ext uri="{FF2B5EF4-FFF2-40B4-BE49-F238E27FC236}">
                <a16:creationId xmlns:a16="http://schemas.microsoft.com/office/drawing/2014/main" id="{CCF22742-5523-3A59-E544-15776D3B8E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E06D94A4-6E2E-6C92-69F0-3F678D4310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11134" y="1907878"/>
            <a:ext cx="9646075" cy="2557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99194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D8FC3E5-0490-3586-0DB4-3BD47DED99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561" y="2122479"/>
            <a:ext cx="9008177" cy="3078171"/>
          </a:xfrm>
          <a:prstGeom prst="rect">
            <a:avLst/>
          </a:prstGeom>
        </p:spPr>
      </p:pic>
      <p:pic>
        <p:nvPicPr>
          <p:cNvPr id="5" name="Picture 4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8D63BD8-9550-B82E-3CDA-C22C7A62A3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164599" y="209042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829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6" name="Picture 5" descr="Text&#10;&#10;Description automatically generated">
            <a:extLst>
              <a:ext uri="{FF2B5EF4-FFF2-40B4-BE49-F238E27FC236}">
                <a16:creationId xmlns:a16="http://schemas.microsoft.com/office/drawing/2014/main" id="{3E9437DC-F694-4EC6-3D31-8B57BA1178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331" y="1843087"/>
            <a:ext cx="11112732" cy="2928937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664D2949-E4E0-9F61-1F0E-A7891B229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0507530" y="1843087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9488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ogo&#10;&#10;Description automatically generated with low confidence">
            <a:extLst>
              <a:ext uri="{FF2B5EF4-FFF2-40B4-BE49-F238E27FC236}">
                <a16:creationId xmlns:a16="http://schemas.microsoft.com/office/drawing/2014/main" id="{9EC436A1-552C-9359-3193-E3696A9BA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3" y="487309"/>
            <a:ext cx="6248400" cy="8636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C572738-4337-FC71-D029-4984C32DB2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426" y="1920837"/>
            <a:ext cx="10810499" cy="3551275"/>
          </a:xfrm>
          <a:prstGeom prst="rect">
            <a:avLst/>
          </a:prstGeom>
        </p:spPr>
      </p:pic>
      <p:pic>
        <p:nvPicPr>
          <p:cNvPr id="3" name="Picture 2" descr="A green line on a black background&#10;&#10;Description automatically generated with low confidence">
            <a:extLst>
              <a:ext uri="{FF2B5EF4-FFF2-40B4-BE49-F238E27FC236}">
                <a16:creationId xmlns:a16="http://schemas.microsoft.com/office/drawing/2014/main" id="{1266C8EA-40D6-5CA0-8B27-C073F7B79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9728479" y="3429000"/>
            <a:ext cx="1169139" cy="1338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7736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D9791031-CD4C-F012-6046-04B29F1724F7}"/>
              </a:ext>
            </a:extLst>
          </p:cNvPr>
          <p:cNvSpPr/>
          <p:nvPr/>
        </p:nvSpPr>
        <p:spPr>
          <a:xfrm>
            <a:off x="1591295" y="1377538"/>
            <a:ext cx="8799614" cy="274320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Stop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WHAT’S MISSING?</a:t>
            </a: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9CE81312-0D5E-424A-606E-570DE38530E2}"/>
              </a:ext>
            </a:extLst>
          </p:cNvPr>
          <p:cNvSpPr/>
          <p:nvPr/>
        </p:nvSpPr>
        <p:spPr>
          <a:xfrm>
            <a:off x="758042" y="4239491"/>
            <a:ext cx="1377538" cy="116378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E9CB2C24-39FB-169E-874A-146CC78A16DA}"/>
              </a:ext>
            </a:extLst>
          </p:cNvPr>
          <p:cNvSpPr/>
          <p:nvPr/>
        </p:nvSpPr>
        <p:spPr>
          <a:xfrm>
            <a:off x="6576951" y="4857008"/>
            <a:ext cx="1377538" cy="1163782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848E9061-38BA-CF5E-E50E-1E1DF22AF431}"/>
              </a:ext>
            </a:extLst>
          </p:cNvPr>
          <p:cNvSpPr/>
          <p:nvPr/>
        </p:nvSpPr>
        <p:spPr>
          <a:xfrm>
            <a:off x="3986151" y="4898571"/>
            <a:ext cx="1377538" cy="1163782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869055FF-B59F-90D5-CC0E-14057BA08C1B}"/>
              </a:ext>
            </a:extLst>
          </p:cNvPr>
          <p:cNvSpPr/>
          <p:nvPr/>
        </p:nvSpPr>
        <p:spPr>
          <a:xfrm>
            <a:off x="9367651" y="4239491"/>
            <a:ext cx="1377538" cy="116378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1EAA671-7D7C-3077-6304-D4967C679E3B}"/>
              </a:ext>
            </a:extLst>
          </p:cNvPr>
          <p:cNvSpPr txBox="1"/>
          <p:nvPr/>
        </p:nvSpPr>
        <p:spPr>
          <a:xfrm>
            <a:off x="866899" y="712519"/>
            <a:ext cx="23567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3600" b="1" dirty="0">
                <a:solidFill>
                  <a:srgbClr val="FF0000"/>
                </a:solidFill>
              </a:rPr>
              <a:t>LET’S PLAY!</a:t>
            </a:r>
          </a:p>
        </p:txBody>
      </p:sp>
    </p:spTree>
    <p:extLst>
      <p:ext uri="{BB962C8B-B14F-4D97-AF65-F5344CB8AC3E}">
        <p14:creationId xmlns:p14="http://schemas.microsoft.com/office/powerpoint/2010/main" val="30778174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11AB80D-C1CE-49EC-BD8F-D627C101687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2901"/>
          <a:stretch/>
        </p:blipFill>
        <p:spPr>
          <a:xfrm>
            <a:off x="1560806" y="1265574"/>
            <a:ext cx="8706315" cy="4989580"/>
          </a:xfrm>
          <a:prstGeom prst="rect">
            <a:avLst/>
          </a:prstGeom>
        </p:spPr>
      </p:pic>
      <p:sp>
        <p:nvSpPr>
          <p:cNvPr id="3" name="Speech Bubble: Rectangle with Corners Rounded 8">
            <a:extLst>
              <a:ext uri="{FF2B5EF4-FFF2-40B4-BE49-F238E27FC236}">
                <a16:creationId xmlns:a16="http://schemas.microsoft.com/office/drawing/2014/main" id="{2A17D1E2-6645-4BC6-9E35-7655B0F2C4AD}"/>
              </a:ext>
            </a:extLst>
          </p:cNvPr>
          <p:cNvSpPr/>
          <p:nvPr/>
        </p:nvSpPr>
        <p:spPr>
          <a:xfrm>
            <a:off x="5304056" y="725399"/>
            <a:ext cx="3755968" cy="739507"/>
          </a:xfrm>
          <a:prstGeom prst="wedgeRoundRectCallout">
            <a:avLst>
              <a:gd name="adj1" fmla="val -53511"/>
              <a:gd name="adj2" fmla="val 104106"/>
              <a:gd name="adj3" fmla="val 16667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It’s time to learn …</a:t>
            </a:r>
          </a:p>
        </p:txBody>
      </p:sp>
    </p:spTree>
    <p:extLst>
      <p:ext uri="{BB962C8B-B14F-4D97-AF65-F5344CB8AC3E}">
        <p14:creationId xmlns:p14="http://schemas.microsoft.com/office/powerpoint/2010/main" val="403929609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742861" y="540706"/>
            <a:ext cx="2980393" cy="307865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660727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82277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95658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6354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0834800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04BA551-CD02-F670-76BC-1BA262103C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905" t="12455" r="13402" b="35495"/>
          <a:stretch/>
        </p:blipFill>
        <p:spPr>
          <a:xfrm>
            <a:off x="8880641" y="659080"/>
            <a:ext cx="2667990" cy="3078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8B666ED-DF25-4E6E-9081-47FB52165C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98" t="11577" r="7970" b="35659"/>
          <a:stretch/>
        </p:blipFill>
        <p:spPr>
          <a:xfrm>
            <a:off x="9054191" y="3737732"/>
            <a:ext cx="2790703" cy="282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BA9A12-B106-56BB-13A9-7CCECF60058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562" t="13959" r="12071" b="34612"/>
          <a:stretch/>
        </p:blipFill>
        <p:spPr>
          <a:xfrm>
            <a:off x="986283" y="3852232"/>
            <a:ext cx="2565070" cy="2597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527379C3-8E51-9E0C-9043-E6A0C1DC205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009" t="10779" r="10550" b="5076"/>
          <a:stretch/>
        </p:blipFill>
        <p:spPr>
          <a:xfrm>
            <a:off x="4820803" y="397938"/>
            <a:ext cx="3040663" cy="314090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5EC4DC9-9003-E271-5AE1-3841BD138E2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185" t="11180" r="7399" b="2781"/>
          <a:stretch/>
        </p:blipFill>
        <p:spPr>
          <a:xfrm>
            <a:off x="1065242" y="506506"/>
            <a:ext cx="3174249" cy="313038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12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3212BF6B-D739-00BF-95D7-AEA2B992459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2185" t="11298" r="8507" b="5341"/>
          <a:stretch/>
        </p:blipFill>
        <p:spPr>
          <a:xfrm>
            <a:off x="4413041" y="3636894"/>
            <a:ext cx="2968790" cy="287631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908215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78337002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902612" cy="424731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a typeface="Times New Roman" panose="02020603050405020304" pitchFamily="18" charset="0"/>
              </a:rPr>
              <a:t>act</a:t>
            </a:r>
            <a:endParaRPr lang="vi-VN" sz="3600" i="1" dirty="0">
              <a:solidFill>
                <a:schemeClr val="accent5"/>
              </a:solidFill>
              <a:effectLst/>
              <a:ea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780318" y="1818408"/>
            <a:ext cx="589227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 dance.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 can't draw</a:t>
            </a:r>
            <a:r>
              <a:rPr lang="en-US" sz="3600" i="1" dirty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.</a:t>
            </a:r>
            <a:endParaRPr lang="en-US" sz="3600" i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880872"/>
      </p:ext>
    </p:extLst>
  </p:cSld>
  <p:clrMapOvr>
    <a:masterClrMapping/>
  </p:clrMapOvr>
  <p:transition spd="med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Practice the vocabularies and structure;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WB </a:t>
            </a:r>
            <a:r>
              <a:rPr lang="en-US" sz="3600" i="1" dirty="0">
                <a:solidFill>
                  <a:srgbClr val="0070C0"/>
                </a:solidFill>
              </a:rPr>
              <a:t>(</a:t>
            </a:r>
            <a:r>
              <a:rPr lang="en-US" sz="3600" i="1">
                <a:solidFill>
                  <a:srgbClr val="0070C0"/>
                </a:solidFill>
              </a:rPr>
              <a:t>page 12) </a:t>
            </a:r>
            <a:endParaRPr lang="en-US" sz="3600" i="1" dirty="0">
              <a:solidFill>
                <a:srgbClr val="0070C0"/>
              </a:solidFill>
            </a:endParaRP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Do the exercises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Notebook</a:t>
            </a:r>
            <a:r>
              <a:rPr lang="en-US" sz="3600" i="1" dirty="0">
                <a:solidFill>
                  <a:srgbClr val="0070C0"/>
                </a:solidFill>
              </a:rPr>
              <a:t> (page 10)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Prepare the next lesson (page 21 SB) </a:t>
            </a:r>
          </a:p>
          <a:p>
            <a:pPr marL="571500" indent="-571500">
              <a:buFontTx/>
              <a:buChar char="-"/>
            </a:pPr>
            <a:r>
              <a:rPr lang="en-US" sz="3600" i="1" dirty="0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4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Start DHA App </a:t>
            </a:r>
            <a:r>
              <a:rPr lang="en-US" sz="3600" i="1" dirty="0">
                <a:solidFill>
                  <a:srgbClr val="0070C0"/>
                </a:solidFill>
              </a:rPr>
              <a:t>on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r>
              <a:rPr lang="en-US" sz="3600" b="1" i="1" dirty="0">
                <a:solidFill>
                  <a:srgbClr val="0070C0"/>
                </a:solidFill>
                <a:hlinkClick r:id="rId2"/>
              </a:rPr>
              <a:t>www.eduhome.com.vn</a:t>
            </a:r>
            <a:r>
              <a:rPr lang="en-US" sz="3600" b="1" i="1" dirty="0">
                <a:solidFill>
                  <a:srgbClr val="0070C0"/>
                </a:solidFill>
              </a:rPr>
              <a:t> </a:t>
            </a:r>
            <a:endParaRPr lang="en-US" sz="3600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115724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8"/>
          <a:stretch/>
        </p:blipFill>
        <p:spPr>
          <a:xfrm>
            <a:off x="-18662" y="0"/>
            <a:ext cx="12192000" cy="6839339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57744" y="6051163"/>
            <a:ext cx="310269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Enjoy your day!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426000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B53373-9DCA-F0B6-1A2B-20951ACC9F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401886" cy="4488229"/>
          </a:xfrm>
        </p:spPr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Thursday, 3</a:t>
            </a:r>
            <a:r>
              <a:rPr lang="en-US" baseline="30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rd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,October, 2024</a:t>
            </a:r>
            <a:b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Unit 2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WHAT I CAN DO.</a:t>
            </a:r>
            <a:b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Period 16: Lesson 1.1( Page 20)</a:t>
            </a:r>
          </a:p>
        </p:txBody>
      </p:sp>
    </p:spTree>
    <p:extLst>
      <p:ext uri="{BB962C8B-B14F-4D97-AF65-F5344CB8AC3E}">
        <p14:creationId xmlns:p14="http://schemas.microsoft.com/office/powerpoint/2010/main" val="24548101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New words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dance</a:t>
            </a: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sing,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play the keyboard, paint,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draw,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vi-VN" sz="3600" i="1" dirty="0">
                <a:solidFill>
                  <a:schemeClr val="bg1"/>
                </a:solidFill>
                <a:effectLst/>
                <a:ea typeface="Times New Roman" panose="02020603050405020304" pitchFamily="18" charset="0"/>
              </a:rPr>
              <a:t>act</a:t>
            </a:r>
            <a:r>
              <a:rPr lang="x-none" sz="3600" i="1" dirty="0">
                <a:solidFill>
                  <a:schemeClr val="bg1"/>
                </a:solidFill>
                <a:effectLst/>
              </a:rPr>
              <a:t> </a:t>
            </a:r>
            <a:endParaRPr kumimoji="0" lang="en-US" sz="3600" b="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97699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05E70753-8B7A-C0C6-FF9D-190848159E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2217448"/>
            <a:ext cx="11826861" cy="286189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7117836" y="15593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icon to hear the sound.</a:t>
            </a:r>
          </a:p>
        </p:txBody>
      </p:sp>
      <p:pic>
        <p:nvPicPr>
          <p:cNvPr id="2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B653B82E-71C2-D7BD-4E46-896327F100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28394" y="45786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7568952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8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DBF30DBE-FB8F-8C47-59EF-D3BF0C82E1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879.0373" end="29827.421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86713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1AE70D6-5FFB-BA70-58FD-4A3E2DACC001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8A2340B-3AD7-5457-723E-E1D9074DDAC7}"/>
              </a:ext>
            </a:extLst>
          </p:cNvPr>
          <p:cNvSpPr txBox="1"/>
          <p:nvPr/>
        </p:nvSpPr>
        <p:spPr>
          <a:xfrm>
            <a:off x="6302358" y="2455137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dance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164842A-A2AA-20A8-99A1-8F24D2E5F498}"/>
              </a:ext>
            </a:extLst>
          </p:cNvPr>
          <p:cNvSpPr txBox="1"/>
          <p:nvPr/>
        </p:nvSpPr>
        <p:spPr>
          <a:xfrm>
            <a:off x="6293772" y="3232687"/>
            <a:ext cx="1639541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/ˈ</a:t>
            </a:r>
            <a:r>
              <a:rPr lang="en-US" dirty="0" err="1"/>
              <a:t>dæns</a:t>
            </a:r>
            <a:r>
              <a:rPr lang="en-US" dirty="0"/>
              <a:t>/</a:t>
            </a:r>
            <a:endParaRPr lang="en-US" sz="2000" dirty="0"/>
          </a:p>
          <a:p>
            <a:pPr algn="ctr"/>
            <a:r>
              <a:rPr lang="vi-VN" dirty="0"/>
              <a:t>nhảy múa</a:t>
            </a:r>
            <a:endParaRPr lang="vi-VN" sz="2000" dirty="0"/>
          </a:p>
        </p:txBody>
      </p:sp>
      <p:pic>
        <p:nvPicPr>
          <p:cNvPr id="9" name="Picture 8" descr="A picture containing text, white goods, vector graphics, picture frame&#10;&#10;Description automatically generated">
            <a:extLst>
              <a:ext uri="{FF2B5EF4-FFF2-40B4-BE49-F238E27FC236}">
                <a16:creationId xmlns:a16="http://schemas.microsoft.com/office/drawing/2014/main" id="{DDBE35DE-4A7E-191F-669E-EDD2D9F93B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880" y="1826944"/>
            <a:ext cx="4442472" cy="4223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5094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15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43B62361-D902-2F62-F21B-5C2CCC4DA5C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9436.1806" end="24726.3144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456398" y="3476984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89608F1F-3BFB-692C-D913-0B1F36F988D6}"/>
              </a:ext>
            </a:extLst>
          </p:cNvPr>
          <p:cNvSpPr txBox="1"/>
          <p:nvPr/>
        </p:nvSpPr>
        <p:spPr>
          <a:xfrm>
            <a:off x="6931484" y="278266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008CAF6-CB61-D35E-7E35-5A62644634B7}"/>
              </a:ext>
            </a:extLst>
          </p:cNvPr>
          <p:cNvSpPr txBox="1"/>
          <p:nvPr/>
        </p:nvSpPr>
        <p:spPr>
          <a:xfrm>
            <a:off x="6922898" y="3560219"/>
            <a:ext cx="1630955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sɪŋ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hát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7EA4CE2-8693-DC63-FA60-34EA3D0B87AC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DC124F6-04BA-A689-7159-523CCA0DD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10473" y="1871559"/>
            <a:ext cx="4365280" cy="4023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879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7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D1 TRACK 27.mp3">
            <a:hlinkClick r:id="" action="ppaction://media"/>
            <a:extLst>
              <a:ext uri="{FF2B5EF4-FFF2-40B4-BE49-F238E27FC236}">
                <a16:creationId xmlns:a16="http://schemas.microsoft.com/office/drawing/2014/main" id="{8F2ACAD0-DB8F-59E9-2B1D-303F83C1E1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5145.3792" end="19032.029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183905" y="3429000"/>
            <a:ext cx="812800" cy="812800"/>
          </a:xfrm>
          <a:prstGeom prst="rect">
            <a:avLst/>
          </a:prstGeom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57C8EA1-8563-E220-B558-C70CA5D79C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254" y="495526"/>
            <a:ext cx="7053719" cy="775134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AE64CE68-9CD6-D0C8-3E00-9EEBE75528A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33743"/>
          <a:stretch/>
        </p:blipFill>
        <p:spPr>
          <a:xfrm>
            <a:off x="615174" y="1596784"/>
            <a:ext cx="4711604" cy="447723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EC5D2FE-061C-AF82-4ED1-1839866A40A5}"/>
              </a:ext>
            </a:extLst>
          </p:cNvPr>
          <p:cNvSpPr txBox="1"/>
          <p:nvPr/>
        </p:nvSpPr>
        <p:spPr>
          <a:xfrm>
            <a:off x="5829301" y="2556435"/>
            <a:ext cx="3622692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</a:rPr>
              <a:t>play the keyboard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9D3B43-C99C-4964-902F-B8A4D88691A4}"/>
              </a:ext>
            </a:extLst>
          </p:cNvPr>
          <p:cNvSpPr txBox="1"/>
          <p:nvPr/>
        </p:nvSpPr>
        <p:spPr>
          <a:xfrm>
            <a:off x="6293772" y="3755201"/>
            <a:ext cx="2683973" cy="646331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/</a:t>
            </a:r>
            <a:r>
              <a:rPr lang="en-US" dirty="0" err="1"/>
              <a:t>pleɪ</a:t>
            </a:r>
            <a:r>
              <a:rPr lang="en-US" dirty="0"/>
              <a:t> </a:t>
            </a:r>
            <a:r>
              <a:rPr lang="en-US" dirty="0" err="1"/>
              <a:t>ðə</a:t>
            </a:r>
            <a:r>
              <a:rPr lang="en-US" dirty="0"/>
              <a:t> ˈ</a:t>
            </a:r>
            <a:r>
              <a:rPr lang="en-US" dirty="0" err="1"/>
              <a:t>kiːbɔːrd</a:t>
            </a:r>
            <a:r>
              <a:rPr lang="en-US" dirty="0"/>
              <a:t>/ </a:t>
            </a:r>
          </a:p>
          <a:p>
            <a:pPr algn="ctr"/>
            <a:r>
              <a:rPr lang="en-US" dirty="0" err="1"/>
              <a:t>chơi</a:t>
            </a:r>
            <a:r>
              <a:rPr lang="en-US" dirty="0"/>
              <a:t> </a:t>
            </a:r>
            <a:r>
              <a:rPr lang="en-US" dirty="0" err="1"/>
              <a:t>đàn</a:t>
            </a:r>
            <a:r>
              <a:rPr lang="en-US" dirty="0"/>
              <a:t> </a:t>
            </a:r>
            <a:r>
              <a:rPr lang="en-US" dirty="0" err="1"/>
              <a:t>phím</a:t>
            </a:r>
            <a:r>
              <a:rPr lang="en-US" dirty="0"/>
              <a:t> </a:t>
            </a:r>
            <a:endParaRPr lang="en-US" sz="2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A8E904D-93F9-7681-B820-D345ED9F4AF3}"/>
              </a:ext>
            </a:extLst>
          </p:cNvPr>
          <p:cNvSpPr txBox="1"/>
          <p:nvPr/>
        </p:nvSpPr>
        <p:spPr>
          <a:xfrm>
            <a:off x="5094351" y="1589888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Click the picture to hear the sound.</a:t>
            </a:r>
          </a:p>
        </p:txBody>
      </p:sp>
    </p:spTree>
    <p:extLst>
      <p:ext uri="{BB962C8B-B14F-4D97-AF65-F5344CB8AC3E}">
        <p14:creationId xmlns:p14="http://schemas.microsoft.com/office/powerpoint/2010/main" val="2461016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68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325</TotalTime>
  <Words>315</Words>
  <Application>Microsoft Office PowerPoint</Application>
  <PresentationFormat>Widescreen</PresentationFormat>
  <Paragraphs>77</Paragraphs>
  <Slides>39</Slides>
  <Notes>1</Notes>
  <HiddenSlides>0</HiddenSlides>
  <MMClips>14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1_Office Theme</vt:lpstr>
      <vt:lpstr>PowerPoint Presentation</vt:lpstr>
      <vt:lpstr>PowerPoint Presentation</vt:lpstr>
      <vt:lpstr>PowerPoint Presentation</vt:lpstr>
      <vt:lpstr>Thursday, 3rd ,October, 2024 Unit 2: WHAT I CAN DO. Period 16: Lesson 1.1( Page 20)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CHAU HO</dc:creator>
  <cp:lastModifiedBy>Admin</cp:lastModifiedBy>
  <cp:revision>57</cp:revision>
  <dcterms:created xsi:type="dcterms:W3CDTF">2023-02-01T03:04:27Z</dcterms:created>
  <dcterms:modified xsi:type="dcterms:W3CDTF">2024-10-02T14:29:59Z</dcterms:modified>
</cp:coreProperties>
</file>