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430" r:id="rId2"/>
    <p:sldId id="443" r:id="rId3"/>
    <p:sldId id="454" r:id="rId4"/>
    <p:sldId id="442" r:id="rId5"/>
    <p:sldId id="446" r:id="rId6"/>
    <p:sldId id="452" r:id="rId7"/>
    <p:sldId id="449" r:id="rId8"/>
    <p:sldId id="451" r:id="rId9"/>
    <p:sldId id="453" r:id="rId10"/>
    <p:sldId id="456" r:id="rId11"/>
    <p:sldId id="431" r:id="rId12"/>
    <p:sldId id="455" r:id="rId13"/>
  </p:sldIdLst>
  <p:sldSz cx="16276638" cy="9144000"/>
  <p:notesSz cx="6858000" cy="9144000"/>
  <p:custDataLst>
    <p:tags r:id="rId1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a:srgbClr val="0000CC"/>
    <a:srgbClr val="3333FF"/>
    <a:srgbClr val="FF7C80"/>
    <a:srgbClr val="FF66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2" d="100"/>
          <a:sy n="52" d="100"/>
        </p:scale>
        <p:origin x="672" y="6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3153119" y="736155"/>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err="1">
                <a:solidFill>
                  <a:srgbClr val="FF0066"/>
                </a:solidFill>
                <a:latin typeface="Times New Roman" pitchFamily="18" charset="0"/>
              </a:rPr>
              <a:t>TRƯỜNG</a:t>
            </a:r>
            <a:r>
              <a:rPr lang="en-US" altLang="en-US" sz="3500" b="1" dirty="0">
                <a:solidFill>
                  <a:srgbClr val="FF0066"/>
                </a:solidFill>
                <a:latin typeface="Times New Roman" pitchFamily="18" charset="0"/>
              </a:rPr>
              <a:t> </a:t>
            </a:r>
            <a:r>
              <a:rPr lang="en-US" altLang="en-US" sz="3500" b="1" dirty="0" err="1">
                <a:solidFill>
                  <a:srgbClr val="FF0066"/>
                </a:solidFill>
                <a:latin typeface="Times New Roman" pitchFamily="18" charset="0"/>
              </a:rPr>
              <a:t>TIỂU</a:t>
            </a:r>
            <a:r>
              <a:rPr lang="en-US" altLang="en-US" sz="3500" b="1" dirty="0">
                <a:solidFill>
                  <a:srgbClr val="FF0066"/>
                </a:solidFill>
                <a:latin typeface="Times New Roman" pitchFamily="18" charset="0"/>
              </a:rPr>
              <a:t> </a:t>
            </a:r>
            <a:r>
              <a:rPr lang="en-US" altLang="en-US" sz="3500" b="1" dirty="0" err="1" smtClean="0">
                <a:solidFill>
                  <a:srgbClr val="FF0066"/>
                </a:solidFill>
                <a:latin typeface="Times New Roman" pitchFamily="18" charset="0"/>
              </a:rPr>
              <a:t>HỌC</a:t>
            </a:r>
            <a:r>
              <a:rPr lang="en-US" altLang="en-US" sz="3500" b="1" dirty="0">
                <a:solidFill>
                  <a:srgbClr val="FF0066"/>
                </a:solidFill>
                <a:latin typeface="Times New Roman" pitchFamily="18" charset="0"/>
              </a:rPr>
              <a:t> </a:t>
            </a:r>
            <a:r>
              <a:rPr lang="en-US" altLang="en-US" sz="3500" b="1" dirty="0" err="1" smtClean="0">
                <a:solidFill>
                  <a:srgbClr val="FF0066"/>
                </a:solidFill>
                <a:latin typeface="Times New Roman" pitchFamily="18" charset="0"/>
              </a:rPr>
              <a:t>CHIỀNG</a:t>
            </a:r>
            <a:r>
              <a:rPr lang="en-US" altLang="en-US" sz="3500" b="1" dirty="0" smtClean="0">
                <a:solidFill>
                  <a:srgbClr val="FF0066"/>
                </a:solidFill>
                <a:latin typeface="Times New Roman" pitchFamily="18" charset="0"/>
              </a:rPr>
              <a:t> </a:t>
            </a:r>
            <a:r>
              <a:rPr lang="en-US" altLang="en-US" sz="3500" b="1" dirty="0" err="1" smtClean="0">
                <a:solidFill>
                  <a:srgbClr val="FF0066"/>
                </a:solidFill>
                <a:latin typeface="Times New Roman" pitchFamily="18" charset="0"/>
              </a:rPr>
              <a:t>SƠN</a:t>
            </a:r>
            <a:endParaRPr lang="en-US" altLang="en-US" sz="3500" b="1" dirty="0">
              <a:solidFill>
                <a:srgbClr val="FF0066"/>
              </a:solidFill>
              <a:latin typeface="Times New Roman" pitchFamily="18" charset="0"/>
            </a:endParaRPr>
          </a:p>
        </p:txBody>
      </p:sp>
      <p:sp>
        <p:nvSpPr>
          <p:cNvPr id="30" name="Text Box 14"/>
          <p:cNvSpPr txBox="1">
            <a:spLocks noChangeArrowheads="1"/>
          </p:cNvSpPr>
          <p:nvPr/>
        </p:nvSpPr>
        <p:spPr bwMode="auto">
          <a:xfrm>
            <a:off x="2373069" y="4629821"/>
            <a:ext cx="12435839" cy="137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nghiệm</a:t>
            </a:r>
            <a:endPar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Người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thực</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hiện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Đỗ</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Thị</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Hiên</a:t>
            </a:r>
            <a:endPar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1" name="Text Box 17"/>
          <p:cNvSpPr txBox="1">
            <a:spLocks noChangeArrowheads="1"/>
          </p:cNvSpPr>
          <p:nvPr/>
        </p:nvSpPr>
        <p:spPr bwMode="auto">
          <a:xfrm>
            <a:off x="2347119"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dirty="0"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dirty="0"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dirty="0">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672" y="619601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6919" y="1981200"/>
            <a:ext cx="15541434" cy="2677656"/>
          </a:xfrm>
          <a:prstGeom prst="rect">
            <a:avLst/>
          </a:prstGeom>
          <a:noFill/>
        </p:spPr>
        <p:txBody>
          <a:bodyPr wrap="none" rtlCol="0">
            <a:spAutoFit/>
          </a:bodyPr>
          <a:lstStyle/>
          <a:p>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Các</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em</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hãy</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luôn</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nhớ</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ơn</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thầy</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cô</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giáo</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đã</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dạy</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mình</a:t>
            </a:r>
            <a:r>
              <a:rPr lang="en-US" sz="5600" dirty="0" smtClean="0">
                <a:solidFill>
                  <a:srgbClr val="C00000"/>
                </a:solidFill>
                <a:latin typeface="Times New Roman" panose="02020603050405020304" pitchFamily="18" charset="0"/>
                <a:cs typeface="Times New Roman" panose="02020603050405020304" pitchFamily="18" charset="0"/>
              </a:rPr>
              <a:t> </a:t>
            </a:r>
          </a:p>
          <a:p>
            <a:r>
              <a:rPr lang="en-US" sz="5600" dirty="0" err="1" smtClean="0">
                <a:solidFill>
                  <a:srgbClr val="C00000"/>
                </a:solidFill>
                <a:latin typeface="Times New Roman" panose="02020603050405020304" pitchFamily="18" charset="0"/>
                <a:cs typeface="Times New Roman" panose="02020603050405020304" pitchFamily="18" charset="0"/>
              </a:rPr>
              <a:t>nên</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người</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và</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cố</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gắng</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học</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tập</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rèn</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luyện</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thật</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tốt</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để</a:t>
            </a:r>
            <a:endParaRPr lang="en-US" sz="5600" dirty="0" smtClean="0">
              <a:solidFill>
                <a:srgbClr val="C00000"/>
              </a:solidFill>
              <a:latin typeface="Times New Roman" panose="02020603050405020304" pitchFamily="18" charset="0"/>
              <a:cs typeface="Times New Roman" panose="02020603050405020304" pitchFamily="18" charset="0"/>
            </a:endParaRPr>
          </a:p>
          <a:p>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không</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phụ</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công</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ơn</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thầy</a:t>
            </a:r>
            <a:r>
              <a:rPr lang="en-US" sz="5600" dirty="0" smtClean="0">
                <a:solidFill>
                  <a:srgbClr val="C00000"/>
                </a:solidFill>
                <a:latin typeface="Times New Roman" panose="02020603050405020304" pitchFamily="18" charset="0"/>
                <a:cs typeface="Times New Roman" panose="02020603050405020304" pitchFamily="18" charset="0"/>
              </a:rPr>
              <a:t> </a:t>
            </a:r>
            <a:r>
              <a:rPr lang="en-US" sz="5600" dirty="0" err="1" smtClean="0">
                <a:solidFill>
                  <a:srgbClr val="C00000"/>
                </a:solidFill>
                <a:latin typeface="Times New Roman" panose="02020603050405020304" pitchFamily="18" charset="0"/>
                <a:cs typeface="Times New Roman" panose="02020603050405020304" pitchFamily="18" charset="0"/>
              </a:rPr>
              <a:t>cô</a:t>
            </a:r>
            <a:endParaRPr lang="en-US" sz="5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0854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596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Thầy Cô Cho Em Mùa Xuân Remix - Ngọc Tú - CLB Lyns Star - BM Kids 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6919" y="1905000"/>
            <a:ext cx="15011400" cy="6134100"/>
          </a:xfrm>
          <a:prstGeom prst="rect">
            <a:avLst/>
          </a:prstGeom>
        </p:spPr>
      </p:pic>
      <p:sp>
        <p:nvSpPr>
          <p:cNvPr id="3" name="TextBox 2"/>
          <p:cNvSpPr txBox="1"/>
          <p:nvPr/>
        </p:nvSpPr>
        <p:spPr>
          <a:xfrm>
            <a:off x="6004719" y="762000"/>
            <a:ext cx="3291174" cy="769441"/>
          </a:xfrm>
          <a:prstGeom prst="rect">
            <a:avLst/>
          </a:prstGeom>
          <a:noFill/>
        </p:spPr>
        <p:txBody>
          <a:bodyPr wrap="square" rtlCol="0">
            <a:spAutoFit/>
          </a:bodyPr>
          <a:lstStyle/>
          <a:p>
            <a:r>
              <a:rPr lang="en-US" sz="4400" dirty="0" err="1" smtClean="0">
                <a:solidFill>
                  <a:srgbClr val="0000FF"/>
                </a:solidFill>
                <a:latin typeface="Times New Roman" panose="02020603050405020304" pitchFamily="18" charset="0"/>
                <a:cs typeface="Times New Roman" panose="02020603050405020304" pitchFamily="18" charset="0"/>
              </a:rPr>
              <a:t>Khởi</a:t>
            </a:r>
            <a:r>
              <a:rPr lang="en-US" sz="4400" dirty="0" smtClean="0">
                <a:solidFill>
                  <a:srgbClr val="0000FF"/>
                </a:solidFill>
                <a:latin typeface="Times New Roman" panose="02020603050405020304" pitchFamily="18" charset="0"/>
                <a:cs typeface="Times New Roman" panose="02020603050405020304" pitchFamily="18" charset="0"/>
              </a:rPr>
              <a:t> </a:t>
            </a:r>
            <a:r>
              <a:rPr lang="en-US" sz="4400" dirty="0" err="1" smtClean="0">
                <a:solidFill>
                  <a:srgbClr val="0000FF"/>
                </a:solidFill>
                <a:latin typeface="Times New Roman" panose="02020603050405020304" pitchFamily="18" charset="0"/>
                <a:cs typeface="Times New Roman" panose="02020603050405020304" pitchFamily="18" charset="0"/>
              </a:rPr>
              <a:t>động</a:t>
            </a:r>
            <a:r>
              <a:rPr lang="en-US" sz="4400" dirty="0" smtClean="0">
                <a:solidFill>
                  <a:srgbClr val="0000FF"/>
                </a:solidFill>
                <a:latin typeface="Times New Roman" panose="02020603050405020304" pitchFamily="18" charset="0"/>
                <a:cs typeface="Times New Roman" panose="02020603050405020304" pitchFamily="18" charset="0"/>
              </a:rPr>
              <a:t> </a:t>
            </a:r>
            <a:endParaRPr lang="en-US" sz="4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72309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37519" y="1219200"/>
            <a:ext cx="12344400" cy="4247317"/>
          </a:xfrm>
          <a:prstGeom prst="rect">
            <a:avLst/>
          </a:prstGeom>
          <a:noFill/>
        </p:spPr>
        <p:txBody>
          <a:bodyPr wrap="square" rtlCol="0">
            <a:spAutoFit/>
          </a:bodyPr>
          <a:lstStyle/>
          <a:p>
            <a:pPr algn="ctr"/>
            <a:r>
              <a:rPr lang="en-US" sz="3600" u="sng" dirty="0" err="1" smtClean="0">
                <a:solidFill>
                  <a:srgbClr val="0000FF"/>
                </a:solidFill>
                <a:latin typeface="Times New Roman" panose="02020603050405020304" pitchFamily="18" charset="0"/>
                <a:cs typeface="Times New Roman" panose="02020603050405020304" pitchFamily="18" charset="0"/>
              </a:rPr>
              <a:t>Hoạt</a:t>
            </a:r>
            <a:r>
              <a:rPr lang="en-US" sz="3600" u="sng" dirty="0" smtClean="0">
                <a:solidFill>
                  <a:srgbClr val="0000FF"/>
                </a:solidFill>
                <a:latin typeface="Times New Roman" panose="02020603050405020304" pitchFamily="18" charset="0"/>
                <a:cs typeface="Times New Roman" panose="02020603050405020304" pitchFamily="18" charset="0"/>
              </a:rPr>
              <a:t> </a:t>
            </a:r>
            <a:r>
              <a:rPr lang="en-US" sz="3600" u="sng" dirty="0" err="1" smtClean="0">
                <a:solidFill>
                  <a:srgbClr val="0000FF"/>
                </a:solidFill>
                <a:latin typeface="Times New Roman" panose="02020603050405020304" pitchFamily="18" charset="0"/>
                <a:cs typeface="Times New Roman" panose="02020603050405020304" pitchFamily="18" charset="0"/>
              </a:rPr>
              <a:t>động</a:t>
            </a:r>
            <a:r>
              <a:rPr lang="en-US" sz="3600" u="sng" dirty="0" smtClean="0">
                <a:solidFill>
                  <a:srgbClr val="0000FF"/>
                </a:solidFill>
                <a:latin typeface="Times New Roman" panose="02020603050405020304" pitchFamily="18" charset="0"/>
                <a:cs typeface="Times New Roman" panose="02020603050405020304" pitchFamily="18" charset="0"/>
              </a:rPr>
              <a:t> </a:t>
            </a:r>
            <a:r>
              <a:rPr lang="en-US" sz="3600" u="sng" dirty="0" err="1" smtClean="0">
                <a:solidFill>
                  <a:srgbClr val="0000FF"/>
                </a:solidFill>
                <a:latin typeface="Times New Roman" panose="02020603050405020304" pitchFamily="18" charset="0"/>
                <a:cs typeface="Times New Roman" panose="02020603050405020304" pitchFamily="18" charset="0"/>
              </a:rPr>
              <a:t>trải</a:t>
            </a:r>
            <a:r>
              <a:rPr lang="en-US" sz="3600" u="sng" dirty="0" smtClean="0">
                <a:solidFill>
                  <a:srgbClr val="0000FF"/>
                </a:solidFill>
                <a:latin typeface="Times New Roman" panose="02020603050405020304" pitchFamily="18" charset="0"/>
                <a:cs typeface="Times New Roman" panose="02020603050405020304" pitchFamily="18" charset="0"/>
              </a:rPr>
              <a:t> </a:t>
            </a:r>
            <a:r>
              <a:rPr lang="en-US" sz="3600" u="sng" dirty="0" err="1" smtClean="0">
                <a:solidFill>
                  <a:srgbClr val="0000FF"/>
                </a:solidFill>
                <a:latin typeface="Times New Roman" panose="02020603050405020304" pitchFamily="18" charset="0"/>
                <a:cs typeface="Times New Roman" panose="02020603050405020304" pitchFamily="18" charset="0"/>
              </a:rPr>
              <a:t>nghiệm</a:t>
            </a:r>
            <a:endParaRPr lang="en-US" sz="3600" u="sng" dirty="0" smtClean="0">
              <a:solidFill>
                <a:srgbClr val="0000FF"/>
              </a:solidFill>
              <a:latin typeface="Times New Roman" panose="02020603050405020304" pitchFamily="18" charset="0"/>
              <a:cs typeface="Times New Roman" panose="02020603050405020304" pitchFamily="18" charset="0"/>
            </a:endParaRPr>
          </a:p>
          <a:p>
            <a:pPr algn="ctr"/>
            <a:endParaRPr lang="en-US" sz="3600" u="sng" dirty="0" smtClean="0">
              <a:solidFill>
                <a:srgbClr val="0000FF"/>
              </a:solidFill>
              <a:latin typeface="Times New Roman" panose="02020603050405020304" pitchFamily="18" charset="0"/>
              <a:cs typeface="Times New Roman" panose="02020603050405020304" pitchFamily="18" charset="0"/>
            </a:endParaRPr>
          </a:p>
          <a:p>
            <a:pPr algn="ct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Tiết</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11:  </a:t>
            </a:r>
            <a:r>
              <a:rPr lang="nl-NL"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HOẠT ĐỘNG GIÁO DỤC THEO CHỦ </a:t>
            </a:r>
            <a:r>
              <a:rPr lang="nl-NL"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ĐỀ: </a:t>
            </a:r>
            <a:endParaRPr lang="nl-NL"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nl-NL"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THẦY </a:t>
            </a:r>
            <a:r>
              <a:rPr lang="nl-NL"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CÔ CỦA EM </a:t>
            </a:r>
            <a:endParaRPr lang="nl-NL"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nl-NL" sz="3600" b="1" dirty="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nl-NL"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600" b="1" dirty="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3" name="TextBox 2"/>
          <p:cNvSpPr txBox="1"/>
          <p:nvPr/>
        </p:nvSpPr>
        <p:spPr>
          <a:xfrm>
            <a:off x="2194719" y="3065859"/>
            <a:ext cx="12344400" cy="4247317"/>
          </a:xfrm>
          <a:prstGeom prst="rect">
            <a:avLst/>
          </a:prstGeom>
          <a:noFill/>
        </p:spPr>
        <p:txBody>
          <a:bodyPr wrap="square" rtlCol="0">
            <a:spAutoFit/>
          </a:bodyPr>
          <a:lstStyle/>
          <a:p>
            <a:pPr algn="ctr"/>
            <a:endParaRPr lang="nl-NL" sz="3600" b="1" dirty="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nl-NL" sz="36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r>
              <a:rPr lang="nl-NL" sz="48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Mục tiêu: </a:t>
            </a:r>
          </a:p>
          <a:p>
            <a:r>
              <a:rPr lang="nl-NL" sz="4800" dirty="0">
                <a:latin typeface="Times New Roman" panose="02020603050405020304" pitchFamily="18" charset="0"/>
                <a:cs typeface="Times New Roman" panose="02020603050405020304" pitchFamily="18" charset="0"/>
              </a:rPr>
              <a:t>- Kể tại những điều ấn tượng nhất về thầy cô.</a:t>
            </a:r>
            <a:endParaRPr lang="en-US" sz="4800" dirty="0">
              <a:latin typeface="Times New Roman" panose="02020603050405020304" pitchFamily="18" charset="0"/>
              <a:cs typeface="Times New Roman" panose="02020603050405020304" pitchFamily="18" charset="0"/>
            </a:endParaRPr>
          </a:p>
          <a:p>
            <a:r>
              <a:rPr lang="nl-NL" sz="4800" dirty="0">
                <a:latin typeface="Times New Roman" panose="02020603050405020304" pitchFamily="18" charset="0"/>
                <a:cs typeface="Times New Roman" panose="02020603050405020304" pitchFamily="18" charset="0"/>
              </a:rPr>
              <a:t>- Sáng tạo bức tranh về chủ đề Thầy cô của em.</a:t>
            </a:r>
            <a:endParaRPr lang="en-US" sz="4800" dirty="0">
              <a:latin typeface="Times New Roman" panose="02020603050405020304" pitchFamily="18" charset="0"/>
              <a:cs typeface="Times New Roman" panose="02020603050405020304" pitchFamily="18" charset="0"/>
            </a:endParaRPr>
          </a:p>
          <a:p>
            <a:endParaRPr lang="en-US" sz="3600" b="1" dirty="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2601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6157118" y="575463"/>
            <a:ext cx="3810000" cy="523220"/>
            <a:chOff x="5993302" y="636422"/>
            <a:chExt cx="3745714" cy="523220"/>
          </a:xfrm>
        </p:grpSpPr>
        <p:sp>
          <p:nvSpPr>
            <p:cNvPr id="30" name="TextBox 29"/>
            <p:cNvSpPr txBox="1"/>
            <p:nvPr/>
          </p:nvSpPr>
          <p:spPr>
            <a:xfrm>
              <a:off x="5993302" y="636422"/>
              <a:ext cx="3606102"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smtClean="0">
                  <a:ln>
                    <a:noFill/>
                  </a:ln>
                  <a:solidFill>
                    <a:srgbClr val="FF0066"/>
                  </a:solidFill>
                  <a:effectLst/>
                  <a:uLnTx/>
                  <a:uFillTx/>
                  <a:latin typeface="Times New Roman" pitchFamily="18" charset="0"/>
                  <a:ea typeface="+mn-ea"/>
                  <a:cs typeface="Times New Roman" pitchFamily="18" charset="0"/>
                </a:rPr>
                <a:t>Hoạt</a:t>
              </a:r>
              <a:r>
                <a:rPr kumimoji="0" lang="en-US" sz="2800" b="1" i="0" u="none" strike="noStrike" kern="1200" cap="none" spc="0" normalizeH="0" noProof="0" dirty="0" smtClean="0">
                  <a:ln>
                    <a:noFill/>
                  </a:ln>
                  <a:solidFill>
                    <a:srgbClr val="FF0066"/>
                  </a:solidFill>
                  <a:effectLst/>
                  <a:uLnTx/>
                  <a:uFillTx/>
                  <a:latin typeface="Times New Roman" pitchFamily="18" charset="0"/>
                  <a:ea typeface="+mn-ea"/>
                  <a:cs typeface="Times New Roman" pitchFamily="18" charset="0"/>
                </a:rPr>
                <a:t> </a:t>
              </a:r>
              <a:r>
                <a:rPr kumimoji="0" lang="en-US" sz="2800" b="1" i="0" u="none" strike="noStrike" kern="1200" cap="none" spc="0" normalizeH="0" noProof="0" dirty="0" err="1" smtClean="0">
                  <a:ln>
                    <a:noFill/>
                  </a:ln>
                  <a:solidFill>
                    <a:srgbClr val="FF0066"/>
                  </a:solidFill>
                  <a:effectLst/>
                  <a:uLnTx/>
                  <a:uFillTx/>
                  <a:latin typeface="Times New Roman" pitchFamily="18" charset="0"/>
                  <a:ea typeface="+mn-ea"/>
                  <a:cs typeface="Times New Roman" pitchFamily="18" charset="0"/>
                </a:rPr>
                <a:t>động</a:t>
              </a:r>
              <a:r>
                <a:rPr kumimoji="0" lang="en-US" sz="2800" b="1" i="0" u="none" strike="noStrike" kern="1200" cap="none" spc="0" normalizeH="0" noProof="0" dirty="0" smtClean="0">
                  <a:ln>
                    <a:noFill/>
                  </a:ln>
                  <a:solidFill>
                    <a:srgbClr val="FF0066"/>
                  </a:solidFill>
                  <a:effectLst/>
                  <a:uLnTx/>
                  <a:uFillTx/>
                  <a:latin typeface="Times New Roman" pitchFamily="18" charset="0"/>
                  <a:ea typeface="+mn-ea"/>
                  <a:cs typeface="Times New Roman" pitchFamily="18" charset="0"/>
                </a:rPr>
                <a:t> </a:t>
              </a:r>
              <a:r>
                <a:rPr kumimoji="0" lang="en-US" sz="2800" b="1" i="0" u="none" strike="noStrike" kern="1200" cap="none" spc="0" normalizeH="0" noProof="0" dirty="0" err="1" smtClean="0">
                  <a:ln>
                    <a:noFill/>
                  </a:ln>
                  <a:solidFill>
                    <a:srgbClr val="FF0066"/>
                  </a:solidFill>
                  <a:effectLst/>
                  <a:uLnTx/>
                  <a:uFillTx/>
                  <a:latin typeface="Times New Roman" pitchFamily="18" charset="0"/>
                  <a:ea typeface="+mn-ea"/>
                  <a:cs typeface="Times New Roman" pitchFamily="18" charset="0"/>
                </a:rPr>
                <a:t>trải</a:t>
              </a:r>
              <a:r>
                <a:rPr kumimoji="0" lang="en-US" sz="2800" b="1" i="0" u="none" strike="noStrike" kern="1200" cap="none" spc="0" normalizeH="0" noProof="0" dirty="0" smtClean="0">
                  <a:ln>
                    <a:noFill/>
                  </a:ln>
                  <a:solidFill>
                    <a:srgbClr val="FF0066"/>
                  </a:solidFill>
                  <a:effectLst/>
                  <a:uLnTx/>
                  <a:uFillTx/>
                  <a:latin typeface="Times New Roman" pitchFamily="18" charset="0"/>
                  <a:ea typeface="+mn-ea"/>
                  <a:cs typeface="Times New Roman" pitchFamily="18" charset="0"/>
                </a:rPr>
                <a:t> </a:t>
              </a:r>
              <a:r>
                <a:rPr kumimoji="0" lang="en-US" sz="2800" b="1" i="0" u="none" strike="noStrike" kern="1200" cap="none" spc="0" normalizeH="0" noProof="0" dirty="0" err="1" smtClean="0">
                  <a:ln>
                    <a:noFill/>
                  </a:ln>
                  <a:solidFill>
                    <a:srgbClr val="FF0066"/>
                  </a:solidFill>
                  <a:effectLst/>
                  <a:uLnTx/>
                  <a:uFillTx/>
                  <a:latin typeface="Times New Roman" pitchFamily="18" charset="0"/>
                  <a:ea typeface="+mn-ea"/>
                  <a:cs typeface="Times New Roman" pitchFamily="18" charset="0"/>
                </a:rPr>
                <a:t>nghiệm</a:t>
              </a:r>
              <a:endPar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746916" y="1782783"/>
            <a:ext cx="10744203" cy="1938992"/>
          </a:xfrm>
          <a:prstGeom prst="rect">
            <a:avLst/>
          </a:prstGeom>
        </p:spPr>
        <p:txBody>
          <a:bodyPr wrap="square">
            <a:spAutoFit/>
          </a:bodyPr>
          <a:lstStyle/>
          <a:p>
            <a:pPr marL="742950" lvl="0" indent="-742950">
              <a:buAutoNum type="arabicPeriod"/>
              <a:defRPr/>
            </a:pPr>
            <a:r>
              <a:rPr lang="nl-NL" sz="4000" b="1" i="1" dirty="0" smtClean="0">
                <a:solidFill>
                  <a:srgbClr val="FF0066"/>
                </a:solidFill>
                <a:latin typeface="Times New Roman" panose="02020603050405020304" pitchFamily="18" charset="0"/>
                <a:ea typeface="Times New Roman" panose="02020603050405020304" pitchFamily="18" charset="0"/>
              </a:rPr>
              <a:t>Kỉ </a:t>
            </a:r>
            <a:r>
              <a:rPr lang="nl-NL" sz="4000" b="1" i="1" dirty="0">
                <a:solidFill>
                  <a:srgbClr val="FF0066"/>
                </a:solidFill>
                <a:latin typeface="Times New Roman" panose="02020603050405020304" pitchFamily="18" charset="0"/>
                <a:ea typeface="Times New Roman" panose="02020603050405020304" pitchFamily="18" charset="0"/>
              </a:rPr>
              <a:t>niệm về thầy </a:t>
            </a:r>
            <a:r>
              <a:rPr lang="nl-NL" sz="4000" b="1" i="1" dirty="0" smtClean="0">
                <a:solidFill>
                  <a:srgbClr val="FF0066"/>
                </a:solidFill>
                <a:latin typeface="Times New Roman" panose="02020603050405020304" pitchFamily="18" charset="0"/>
                <a:ea typeface="Times New Roman" panose="02020603050405020304" pitchFamily="18" charset="0"/>
              </a:rPr>
              <a:t>cô</a:t>
            </a:r>
          </a:p>
          <a:p>
            <a:pPr lvl="0">
              <a:defRPr/>
            </a:pPr>
            <a:r>
              <a:rPr lang="nl-NL" sz="4000" b="1" dirty="0" smtClean="0">
                <a:solidFill>
                  <a:srgbClr val="FF0066"/>
                </a:solidFill>
                <a:latin typeface="Times New Roman" panose="02020603050405020304" pitchFamily="18" charset="0"/>
                <a:ea typeface="Times New Roman" panose="02020603050405020304" pitchFamily="18" charset="0"/>
              </a:rPr>
              <a:t> </a:t>
            </a:r>
            <a:r>
              <a:rPr lang="nl-NL" sz="4000" b="1" dirty="0" smtClean="0">
                <a:latin typeface="Times New Roman" panose="02020603050405020304" pitchFamily="18" charset="0"/>
                <a:ea typeface="Times New Roman" panose="02020603050405020304" pitchFamily="18" charset="0"/>
              </a:rPr>
              <a:t>Kể về một kỉ niệm nhớ nhất của em với thầy cô.</a:t>
            </a:r>
          </a:p>
          <a:p>
            <a:pPr lvl="0">
              <a:defRPr/>
            </a:pPr>
            <a:r>
              <a:rPr lang="nl-NL" sz="4000" b="1" dirty="0" smtClean="0">
                <a:latin typeface="Times New Roman" panose="02020603050405020304" pitchFamily="18" charset="0"/>
                <a:ea typeface="Times New Roman" panose="02020603050405020304" pitchFamily="18" charset="0"/>
              </a:rPr>
              <a:t> Chia sẻ điều em ấn tượng nhất về thầy cô.</a:t>
            </a:r>
            <a:endParaRPr kumimoji="0" lang="en-US" sz="3800" b="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6" name="TextBox 15"/>
          <p:cNvSpPr txBox="1"/>
          <p:nvPr/>
        </p:nvSpPr>
        <p:spPr>
          <a:xfrm>
            <a:off x="780603" y="3962400"/>
            <a:ext cx="8364996" cy="3785652"/>
          </a:xfrm>
          <a:prstGeom prst="rect">
            <a:avLst/>
          </a:prstGeom>
          <a:noFill/>
        </p:spPr>
        <p:txBody>
          <a:bodyPr wrap="square" rtlCol="0">
            <a:spAutoFit/>
          </a:bodyPr>
          <a:lstStyle/>
          <a:p>
            <a:pPr algn="just">
              <a:lnSpc>
                <a:spcPct val="120000"/>
              </a:lnSpc>
              <a:spcAft>
                <a:spcPts val="0"/>
              </a:spcAft>
            </a:pPr>
            <a:r>
              <a:rPr lang="nl-NL" sz="4000" b="1" dirty="0" smtClean="0">
                <a:latin typeface="Times New Roman" panose="02020603050405020304" pitchFamily="18" charset="0"/>
                <a:ea typeface="Times New Roman" panose="02020603050405020304" pitchFamily="18" charset="0"/>
              </a:rPr>
              <a:t>+ </a:t>
            </a:r>
            <a:r>
              <a:rPr lang="nl-NL" sz="4000" b="1" dirty="0">
                <a:latin typeface="Times New Roman" panose="02020603050405020304" pitchFamily="18" charset="0"/>
                <a:ea typeface="Times New Roman" panose="02020603050405020304" pitchFamily="18" charset="0"/>
              </a:rPr>
              <a:t>Em nhớ nhất thầy cô giáo nào?</a:t>
            </a:r>
            <a:endParaRPr lang="en-US" sz="3600" b="1" dirty="0">
              <a:latin typeface="Times New Roman" panose="02020603050405020304" pitchFamily="18" charset="0"/>
              <a:ea typeface="Times New Roman" panose="02020603050405020304" pitchFamily="18" charset="0"/>
            </a:endParaRPr>
          </a:p>
          <a:p>
            <a:pPr algn="just">
              <a:lnSpc>
                <a:spcPct val="120000"/>
              </a:lnSpc>
              <a:spcAft>
                <a:spcPts val="0"/>
              </a:spcAft>
            </a:pPr>
            <a:r>
              <a:rPr lang="nl-NL" sz="4000" b="1" dirty="0">
                <a:latin typeface="Times New Roman" panose="02020603050405020304" pitchFamily="18" charset="0"/>
                <a:ea typeface="Times New Roman" panose="02020603050405020304" pitchFamily="18" charset="0"/>
              </a:rPr>
              <a:t>+ Kỉ niệm nào về thầy cô khiến em nhớ nhất?</a:t>
            </a:r>
            <a:endParaRPr lang="en-US" sz="3600" b="1" dirty="0">
              <a:latin typeface="Times New Roman" panose="02020603050405020304" pitchFamily="18" charset="0"/>
              <a:ea typeface="Times New Roman" panose="02020603050405020304" pitchFamily="18" charset="0"/>
            </a:endParaRPr>
          </a:p>
          <a:p>
            <a:pPr algn="just">
              <a:lnSpc>
                <a:spcPct val="120000"/>
              </a:lnSpc>
              <a:spcAft>
                <a:spcPts val="0"/>
              </a:spcAft>
            </a:pPr>
            <a:r>
              <a:rPr lang="nl-NL" sz="4000" b="1" dirty="0">
                <a:latin typeface="Times New Roman" panose="02020603050405020304" pitchFamily="18" charset="0"/>
                <a:ea typeface="Times New Roman" panose="02020603050405020304" pitchFamily="18" charset="0"/>
              </a:rPr>
              <a:t>+ Chia sẻ điều mà em ấn tượng nhất về thầy cô giáo đó?</a:t>
            </a:r>
            <a:endParaRPr lang="en-US" sz="3600" b="1" dirty="0">
              <a:effectLst/>
              <a:latin typeface="Times New Roman" panose="02020603050405020304" pitchFamily="18" charset="0"/>
              <a:ea typeface="Times New Roman" panose="02020603050405020304" pitchFamily="18" charset="0"/>
            </a:endParaRPr>
          </a:p>
        </p:txBody>
      </p:sp>
      <p:sp>
        <p:nvSpPr>
          <p:cNvPr id="17" name="Text Box 14"/>
          <p:cNvSpPr txBox="1">
            <a:spLocks noChangeArrowheads="1"/>
          </p:cNvSpPr>
          <p:nvPr/>
        </p:nvSpPr>
        <p:spPr bwMode="auto">
          <a:xfrm>
            <a:off x="3855506" y="1054993"/>
            <a:ext cx="85656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Tiết</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11: </a:t>
            </a:r>
            <a:r>
              <a:rPr lang="nl-NL"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HOẠT </a:t>
            </a:r>
            <a:r>
              <a:rPr lang="nl-NL"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ĐỘNG GIÁO DỤC THEO CHỦ ĐỀ: </a:t>
            </a:r>
          </a:p>
          <a:p>
            <a:pPr algn="ctr"/>
            <a:r>
              <a:rPr lang="nl-NL"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THẦY CÔ CỦA EM </a:t>
            </a:r>
          </a:p>
        </p:txBody>
      </p:sp>
      <p:pic>
        <p:nvPicPr>
          <p:cNvPr id="2" name="Picture 1"/>
          <p:cNvPicPr>
            <a:picLocks noChangeAspect="1"/>
          </p:cNvPicPr>
          <p:nvPr/>
        </p:nvPicPr>
        <p:blipFill>
          <a:blip r:embed="rId2"/>
          <a:stretch>
            <a:fillRect/>
          </a:stretch>
        </p:blipFill>
        <p:spPr>
          <a:xfrm>
            <a:off x="9498200" y="3581400"/>
            <a:ext cx="6806029" cy="5397520"/>
          </a:xfrm>
          <a:prstGeom prst="rect">
            <a:avLst/>
          </a:prstGeom>
        </p:spPr>
      </p:pic>
    </p:spTree>
    <p:extLst>
      <p:ext uri="{BB962C8B-B14F-4D97-AF65-F5344CB8AC3E}">
        <p14:creationId xmlns:p14="http://schemas.microsoft.com/office/powerpoint/2010/main" val="842861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3958155" y="575463"/>
            <a:ext cx="8372036" cy="1384995"/>
          </a:xfrm>
          <a:prstGeom prst="rect">
            <a:avLst/>
          </a:prstGeom>
          <a:noFill/>
        </p:spPr>
        <p:txBody>
          <a:bodyPr wrap="none" rtlCol="0">
            <a:spAutoFit/>
          </a:bodyPr>
          <a:lstStyle/>
          <a:p>
            <a:pPr algn="ct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Hoạt</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a:t>
            </a: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động</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a:t>
            </a: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trải</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a:t>
            </a: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nghiệm</a:t>
            </a:r>
            <a:endPar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endParaRPr>
          </a:p>
          <a:p>
            <a:pPr algn="ct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Tiết</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11: </a:t>
            </a:r>
            <a:r>
              <a:rPr lang="nl-NL"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HOẠT </a:t>
            </a:r>
            <a:r>
              <a:rPr lang="nl-NL"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ĐỘNG GIÁO DỤC THEO CHỦ ĐỀ: </a:t>
            </a:r>
          </a:p>
          <a:p>
            <a:pPr algn="ctr"/>
            <a:r>
              <a:rPr lang="nl-NL"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THẦY CÔ CỦA EM </a:t>
            </a:r>
          </a:p>
        </p:txBody>
      </p:sp>
      <p:sp>
        <p:nvSpPr>
          <p:cNvPr id="21" name="Rectangle 20"/>
          <p:cNvSpPr/>
          <p:nvPr/>
        </p:nvSpPr>
        <p:spPr>
          <a:xfrm>
            <a:off x="746917" y="1782783"/>
            <a:ext cx="4800602" cy="707886"/>
          </a:xfrm>
          <a:prstGeom prst="rect">
            <a:avLst/>
          </a:prstGeom>
        </p:spPr>
        <p:txBody>
          <a:bodyPr wrap="square">
            <a:spAutoFit/>
          </a:bodyPr>
          <a:lstStyle/>
          <a:p>
            <a:pPr marL="742950" lvl="0" indent="-742950">
              <a:buAutoNum type="arabicPeriod"/>
              <a:defRPr/>
            </a:pPr>
            <a:r>
              <a:rPr lang="nl-NL" sz="4000" b="1" i="1" dirty="0" smtClean="0">
                <a:solidFill>
                  <a:srgbClr val="FF0066"/>
                </a:solidFill>
                <a:latin typeface="Times New Roman" panose="02020603050405020304" pitchFamily="18" charset="0"/>
                <a:ea typeface="Times New Roman" panose="02020603050405020304" pitchFamily="18" charset="0"/>
              </a:rPr>
              <a:t>Kỉ </a:t>
            </a:r>
            <a:r>
              <a:rPr lang="nl-NL" sz="4000" b="1" i="1" dirty="0">
                <a:solidFill>
                  <a:srgbClr val="FF0066"/>
                </a:solidFill>
                <a:latin typeface="Times New Roman" panose="02020603050405020304" pitchFamily="18" charset="0"/>
                <a:ea typeface="Times New Roman" panose="02020603050405020304" pitchFamily="18" charset="0"/>
              </a:rPr>
              <a:t>niệm về thầy </a:t>
            </a:r>
            <a:r>
              <a:rPr lang="nl-NL" sz="4000" b="1" i="1" dirty="0" smtClean="0">
                <a:solidFill>
                  <a:srgbClr val="FF0066"/>
                </a:solidFill>
                <a:latin typeface="Times New Roman" panose="02020603050405020304" pitchFamily="18" charset="0"/>
                <a:ea typeface="Times New Roman" panose="02020603050405020304" pitchFamily="18" charset="0"/>
              </a:rPr>
              <a:t>cô </a:t>
            </a:r>
            <a:endParaRPr kumimoji="0" lang="en-US" sz="3800" b="1" i="0" u="none" strike="noStrike" kern="1200" cap="none" spc="0" normalizeH="0" baseline="0" noProof="0" dirty="0">
              <a:ln>
                <a:noFill/>
              </a:ln>
              <a:solidFill>
                <a:srgbClr val="FF0066"/>
              </a:solidFill>
              <a:effectLst/>
              <a:uLnTx/>
              <a:uFillTx/>
              <a:latin typeface="Times New Roman" pitchFamily="18" charset="0"/>
              <a:cs typeface="Times New Roman" pitchFamily="18" charset="0"/>
            </a:endParaRPr>
          </a:p>
        </p:txBody>
      </p:sp>
      <p:pic>
        <p:nvPicPr>
          <p:cNvPr id="23" name="Picture 22"/>
          <p:cNvPicPr>
            <a:picLocks noChangeAspect="1"/>
          </p:cNvPicPr>
          <p:nvPr/>
        </p:nvPicPr>
        <p:blipFill>
          <a:blip r:embed="rId2"/>
          <a:stretch>
            <a:fillRect/>
          </a:stretch>
        </p:blipFill>
        <p:spPr>
          <a:xfrm>
            <a:off x="10225536" y="2136726"/>
            <a:ext cx="5815429" cy="5397520"/>
          </a:xfrm>
          <a:prstGeom prst="rect">
            <a:avLst/>
          </a:prstGeom>
        </p:spPr>
      </p:pic>
      <p:sp>
        <p:nvSpPr>
          <p:cNvPr id="24" name="TextBox 23"/>
          <p:cNvSpPr txBox="1"/>
          <p:nvPr/>
        </p:nvSpPr>
        <p:spPr>
          <a:xfrm>
            <a:off x="488721" y="2912887"/>
            <a:ext cx="9478398" cy="3046988"/>
          </a:xfrm>
          <a:prstGeom prst="rect">
            <a:avLst/>
          </a:prstGeom>
          <a:noFill/>
        </p:spPr>
        <p:txBody>
          <a:bodyPr wrap="square" rtlCol="0">
            <a:spAutoFit/>
          </a:bodyPr>
          <a:lstStyle/>
          <a:p>
            <a:pPr marL="0" marR="0" lvl="0" indent="0" algn="just" defTabSz="914400" rtl="0" eaLnBrk="0" fontAlgn="base" latinLnBrk="0" hangingPunct="0">
              <a:lnSpc>
                <a:spcPct val="12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rgbClr val="FF0066"/>
                </a:solidFill>
                <a:effectLst/>
                <a:uLnTx/>
                <a:uFillTx/>
                <a:latin typeface="Times New Roman" panose="02020603050405020304" pitchFamily="18" charset="0"/>
                <a:ea typeface="Times New Roman" panose="02020603050405020304" pitchFamily="18" charset="0"/>
                <a:cs typeface="+mn-cs"/>
              </a:rPr>
              <a:t>     </a:t>
            </a:r>
            <a:r>
              <a:rPr kumimoji="0" lang="en-US" sz="4000" i="1"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rPr>
              <a:t>Cô</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Bảo</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Linh</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là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cô</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giáo</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chủ</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nhiệm</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tớ</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năm</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lớp</a:t>
            </a:r>
            <a:r>
              <a:rPr lang="en-US" sz="4000" i="1" dirty="0">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2.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Cô</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rất</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xinh</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gái</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giọng nói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nhẹ</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nhàng</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Cô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dạy</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rất</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hay,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cô</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thường</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hứng</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dẫn</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bài</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cho</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chúng</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tớ</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khi</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chưa</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hiểu</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 </a:t>
            </a:r>
            <a:r>
              <a:rPr kumimoji="0" lang="en-US" sz="4000" i="1" u="none" strike="noStrike" kern="1200" cap="none" spc="0" normalizeH="0" noProof="0" dirty="0" err="1" smtClean="0">
                <a:ln>
                  <a:noFill/>
                </a:ln>
                <a:effectLst/>
                <a:uLnTx/>
                <a:uFillTx/>
                <a:latin typeface="Times New Roman" panose="02020603050405020304" pitchFamily="18" charset="0"/>
                <a:ea typeface="Times New Roman" panose="02020603050405020304" pitchFamily="18" charset="0"/>
              </a:rPr>
              <a:t>rõ</a:t>
            </a:r>
            <a:r>
              <a:rPr kumimoji="0" lang="en-US" sz="4000" i="1" u="none" strike="noStrike" kern="1200" cap="none" spc="0" normalizeH="0" noProof="0" dirty="0" smtClean="0">
                <a:ln>
                  <a:noFill/>
                </a:ln>
                <a:effectLst/>
                <a:uLnTx/>
                <a:uFillTx/>
                <a:latin typeface="Times New Roman" panose="02020603050405020304" pitchFamily="18" charset="0"/>
                <a:ea typeface="Times New Roman" panose="02020603050405020304" pitchFamily="18" charset="0"/>
              </a:rPr>
              <a:t>.</a:t>
            </a:r>
            <a:endParaRPr kumimoji="0" lang="en-US" sz="4000" i="1"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131378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183F335-FCA4-BD69-B2E1-3607FB1B5D52}"/>
              </a:ext>
            </a:extLst>
          </p:cNvPr>
          <p:cNvSpPr txBox="1"/>
          <p:nvPr/>
        </p:nvSpPr>
        <p:spPr>
          <a:xfrm>
            <a:off x="1282097" y="3135696"/>
            <a:ext cx="13712445" cy="2860358"/>
          </a:xfrm>
          <a:prstGeom prst="roundRect">
            <a:avLst/>
          </a:prstGeom>
          <a:solidFill>
            <a:schemeClr val="accent3">
              <a:lumMod val="60000"/>
              <a:lumOff val="40000"/>
            </a:schemeClr>
          </a:solidFill>
          <a:ln>
            <a:solidFill>
              <a:schemeClr val="accent4">
                <a:lumMod val="50000"/>
              </a:schemeClr>
            </a:solidFill>
          </a:ln>
        </p:spPr>
        <p:txBody>
          <a:bodyPr wrap="square" rtlCol="0">
            <a:spAutoFit/>
          </a:bodyPr>
          <a:lstStyle/>
          <a:p>
            <a:pPr algn="just">
              <a:lnSpc>
                <a:spcPct val="150000"/>
              </a:lnSpc>
            </a:pPr>
            <a:r>
              <a:rPr lang="en-US" sz="3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dirty="0" smtClean="0">
                <a:solidFill>
                  <a:srgbClr val="FF0066"/>
                </a:solidFill>
                <a:latin typeface="Times New Roman" panose="02020603050405020304" pitchFamily="18" charset="0"/>
                <a:ea typeface="Calibri" panose="020F0502020204030204" pitchFamily="34" charset="0"/>
                <a:cs typeface="Times New Roman" panose="02020603050405020304" pitchFamily="18" charset="0"/>
              </a:rPr>
              <a:t>Thầy </a:t>
            </a:r>
            <a:r>
              <a:rPr lang="vi-VN" sz="3600" dirty="0">
                <a:solidFill>
                  <a:srgbClr val="FF0066"/>
                </a:solidFill>
                <a:latin typeface="Times New Roman" panose="02020603050405020304" pitchFamily="18" charset="0"/>
                <a:ea typeface="Calibri" panose="020F0502020204030204" pitchFamily="34" charset="0"/>
                <a:cs typeface="Times New Roman" panose="02020603050405020304" pitchFamily="18" charset="0"/>
              </a:rPr>
              <a:t>cô là những người đã yêu thương, dạy dỗ em thành người. Có rất nhiều ấn tượng về thầy cô khiến chúng ta không thể quên, những ấn tượng đó sẽ là kỉ niệm đẹp theo em đi suốt cuộc đời.</a:t>
            </a:r>
            <a:endParaRPr lang="en-US" sz="3600" dirty="0">
              <a:solidFill>
                <a:srgbClr val="FF0066"/>
              </a:solidFill>
              <a:latin typeface="Times New Roman" panose="02020603050405020304" pitchFamily="18" charset="0"/>
              <a:cs typeface="Times New Roman" panose="02020603050405020304" pitchFamily="18" charset="0"/>
            </a:endParaRPr>
          </a:p>
        </p:txBody>
      </p:sp>
      <p:pic>
        <p:nvPicPr>
          <p:cNvPr id="3" name="Picture 7">
            <a:extLst>
              <a:ext uri="{FF2B5EF4-FFF2-40B4-BE49-F238E27FC236}">
                <a16:creationId xmlns="" xmlns:a16="http://schemas.microsoft.com/office/drawing/2014/main" id="{0A8BA08C-CACD-3EC1-9DA3-97D0AA604725}"/>
              </a:ext>
            </a:extLst>
          </p:cNvPr>
          <p:cNvPicPr>
            <a:picLocks noChangeAspect="1"/>
          </p:cNvPicPr>
          <p:nvPr/>
        </p:nvPicPr>
        <p:blipFill>
          <a:blip r:embed="rId2"/>
          <a:srcRect/>
          <a:stretch>
            <a:fillRect/>
          </a:stretch>
        </p:blipFill>
        <p:spPr>
          <a:xfrm>
            <a:off x="473447" y="4937950"/>
            <a:ext cx="1617299" cy="1897125"/>
          </a:xfrm>
          <a:prstGeom prst="rect">
            <a:avLst/>
          </a:prstGeom>
        </p:spPr>
      </p:pic>
    </p:spTree>
    <p:extLst>
      <p:ext uri="{BB962C8B-B14F-4D97-AF65-F5344CB8AC3E}">
        <p14:creationId xmlns:p14="http://schemas.microsoft.com/office/powerpoint/2010/main" val="352878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94519" y="2590800"/>
            <a:ext cx="9753602" cy="2015936"/>
          </a:xfrm>
          <a:prstGeom prst="rect">
            <a:avLst/>
          </a:prstGeom>
        </p:spPr>
        <p:txBody>
          <a:bodyPr wrap="square">
            <a:spAutoFit/>
          </a:bodyPr>
          <a:lstStyle/>
          <a:p>
            <a:pPr lvl="0">
              <a:spcBef>
                <a:spcPts val="600"/>
              </a:spcBef>
              <a:defRPr/>
            </a:pPr>
            <a:r>
              <a:rPr lang="en-US" sz="3800" b="1" dirty="0">
                <a:solidFill>
                  <a:srgbClr val="FF0066"/>
                </a:solidFill>
                <a:latin typeface="Times New Roman" pitchFamily="18" charset="0"/>
                <a:cs typeface="Times New Roman" pitchFamily="18" charset="0"/>
              </a:rPr>
              <a:t>2</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 </a:t>
            </a:r>
            <a:r>
              <a:rPr lang="nl-NL" sz="4000" b="1" i="1" dirty="0" smtClean="0">
                <a:solidFill>
                  <a:srgbClr val="FF0066"/>
                </a:solidFill>
                <a:latin typeface="Times New Roman" panose="02020603050405020304" pitchFamily="18" charset="0"/>
                <a:ea typeface="Times New Roman" panose="02020603050405020304" pitchFamily="18" charset="0"/>
              </a:rPr>
              <a:t>Sáng </a:t>
            </a:r>
            <a:r>
              <a:rPr lang="nl-NL" sz="4000" b="1" i="1" dirty="0">
                <a:solidFill>
                  <a:srgbClr val="FF0066"/>
                </a:solidFill>
                <a:latin typeface="Times New Roman" panose="02020603050405020304" pitchFamily="18" charset="0"/>
                <a:ea typeface="Times New Roman" panose="02020603050405020304" pitchFamily="18" charset="0"/>
              </a:rPr>
              <a:t>tạo tranh về chủ đề Thầy cô của </a:t>
            </a:r>
            <a:r>
              <a:rPr lang="nl-NL" sz="4000" b="1" i="1" dirty="0" smtClean="0">
                <a:solidFill>
                  <a:srgbClr val="FF0066"/>
                </a:solidFill>
                <a:latin typeface="Times New Roman" panose="02020603050405020304" pitchFamily="18" charset="0"/>
                <a:ea typeface="Times New Roman" panose="02020603050405020304" pitchFamily="18" charset="0"/>
              </a:rPr>
              <a:t>em</a:t>
            </a:r>
            <a:endParaRPr kumimoji="0" lang="nl-NL" sz="4000" b="1" i="1" u="none" strike="noStrike" kern="1200" cap="none" spc="0" normalizeH="0" baseline="0" noProof="0" dirty="0" smtClean="0">
              <a:ln>
                <a:noFill/>
              </a:ln>
              <a:effectLst/>
              <a:uLnTx/>
              <a:uFillTx/>
              <a:latin typeface="Times New Roman" panose="02020603050405020304" pitchFamily="18" charset="0"/>
              <a:cs typeface="Times New Roman" pitchFamily="18" charset="0"/>
            </a:endParaRPr>
          </a:p>
          <a:p>
            <a:pPr lvl="0">
              <a:spcBef>
                <a:spcPts val="600"/>
              </a:spcBef>
              <a:defRPr/>
            </a:pPr>
            <a:r>
              <a:rPr kumimoji="0" lang="nl-NL" sz="4000" b="1" i="1" u="none" strike="noStrike" kern="1200" cap="none" spc="0" normalizeH="0" baseline="0" noProof="0" dirty="0" smtClean="0">
                <a:ln>
                  <a:noFill/>
                </a:ln>
                <a:effectLst/>
                <a:uLnTx/>
                <a:uFillTx/>
                <a:latin typeface="Times New Roman" panose="02020603050405020304" pitchFamily="18" charset="0"/>
                <a:cs typeface="Times New Roman" pitchFamily="18" charset="0"/>
              </a:rPr>
              <a:t>Thực</a:t>
            </a:r>
            <a:r>
              <a:rPr kumimoji="0" lang="nl-NL" sz="4000" b="1" i="1" u="none" strike="noStrike" kern="1200" cap="none" spc="0" normalizeH="0" noProof="0" dirty="0" smtClean="0">
                <a:ln>
                  <a:noFill/>
                </a:ln>
                <a:effectLst/>
                <a:uLnTx/>
                <a:uFillTx/>
                <a:latin typeface="Times New Roman" panose="02020603050405020304" pitchFamily="18" charset="0"/>
                <a:cs typeface="Times New Roman" pitchFamily="18" charset="0"/>
              </a:rPr>
              <a:t> hành sáng tạo tranh về thầy cô từ nhiều vật liệu khác nhau.</a:t>
            </a:r>
            <a:endParaRPr kumimoji="0" lang="en-US" sz="38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4" name="Text Box 14"/>
          <p:cNvSpPr txBox="1">
            <a:spLocks noChangeArrowheads="1"/>
          </p:cNvSpPr>
          <p:nvPr/>
        </p:nvSpPr>
        <p:spPr bwMode="auto">
          <a:xfrm>
            <a:off x="3032919" y="172983"/>
            <a:ext cx="9997812" cy="162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2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Hoạt</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a:t>
            </a:r>
            <a:r>
              <a:rPr lang="en-US" sz="32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động</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a:t>
            </a:r>
            <a:r>
              <a:rPr lang="en-US" sz="32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trải</a:t>
            </a:r>
            <a:r>
              <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a:t>
            </a:r>
            <a:r>
              <a:rPr lang="en-US" sz="32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nghiệm</a:t>
            </a:r>
            <a:endParaRPr lang="en-US"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endParaRPr>
          </a:p>
          <a:p>
            <a:pPr algn="ctr"/>
            <a:r>
              <a:rPr lang="en-US" sz="32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Tiết</a:t>
            </a:r>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11</a:t>
            </a:r>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a:t>
            </a:r>
            <a:r>
              <a:rPr lang="nl-NL"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HOẠT ĐỘNG GIÁO DỤC THEO CHỦ ĐỀ: </a:t>
            </a:r>
          </a:p>
          <a:p>
            <a:pPr algn="ctr"/>
            <a:r>
              <a:rPr lang="nl-NL"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THẦY CÔ CỦA EM </a:t>
            </a:r>
          </a:p>
        </p:txBody>
      </p:sp>
      <p:pic>
        <p:nvPicPr>
          <p:cNvPr id="16" name="Picture 15"/>
          <p:cNvPicPr/>
          <p:nvPr/>
        </p:nvPicPr>
        <p:blipFill>
          <a:blip r:embed="rId2" cstate="print">
            <a:extLst>
              <a:ext uri="{28A0092B-C50C-407E-A947-70E740481C1C}">
                <a14:useLocalDpi xmlns:a14="http://schemas.microsoft.com/office/drawing/2010/main" val="0"/>
              </a:ext>
            </a:extLst>
          </a:blip>
          <a:stretch>
            <a:fillRect/>
          </a:stretch>
        </p:blipFill>
        <p:spPr>
          <a:xfrm>
            <a:off x="9662319" y="3200400"/>
            <a:ext cx="6140450" cy="5702199"/>
          </a:xfrm>
          <a:prstGeom prst="rect">
            <a:avLst/>
          </a:prstGeom>
        </p:spPr>
      </p:pic>
      <p:sp>
        <p:nvSpPr>
          <p:cNvPr id="2" name="Rectangle 1"/>
          <p:cNvSpPr/>
          <p:nvPr/>
        </p:nvSpPr>
        <p:spPr>
          <a:xfrm>
            <a:off x="213519" y="5026849"/>
            <a:ext cx="9448800" cy="3046988"/>
          </a:xfrm>
          <a:prstGeom prst="rect">
            <a:avLst/>
          </a:prstGeom>
        </p:spPr>
        <p:txBody>
          <a:bodyPr wrap="square">
            <a:spAutoFit/>
          </a:bodyPr>
          <a:lstStyle/>
          <a:p>
            <a:pPr algn="just">
              <a:lnSpc>
                <a:spcPct val="120000"/>
              </a:lnSpc>
              <a:spcAft>
                <a:spcPts val="0"/>
              </a:spcAft>
            </a:pPr>
            <a:r>
              <a:rPr lang="nl-NL" sz="4000" b="1" i="1" dirty="0" smtClean="0">
                <a:latin typeface="Times New Roman" panose="02020603050405020304" pitchFamily="18" charset="0"/>
                <a:ea typeface="Times New Roman" panose="02020603050405020304" pitchFamily="18" charset="0"/>
              </a:rPr>
              <a:t>- </a:t>
            </a:r>
            <a:r>
              <a:rPr lang="nl-NL" sz="4000" b="1" i="1" dirty="0">
                <a:latin typeface="Times New Roman" panose="02020603050405020304" pitchFamily="18" charset="0"/>
                <a:ea typeface="Times New Roman" panose="02020603050405020304" pitchFamily="18" charset="0"/>
              </a:rPr>
              <a:t>Nhớ về thầy cô đã để lại cho em nhiều ấn tượng nhất .</a:t>
            </a:r>
            <a:endParaRPr lang="en-US" sz="4000" b="1" dirty="0">
              <a:latin typeface="Times New Roman" panose="02020603050405020304" pitchFamily="18" charset="0"/>
              <a:ea typeface="Times New Roman" panose="02020603050405020304" pitchFamily="18" charset="0"/>
            </a:endParaRPr>
          </a:p>
          <a:p>
            <a:pPr algn="just">
              <a:lnSpc>
                <a:spcPct val="120000"/>
              </a:lnSpc>
              <a:spcAft>
                <a:spcPts val="0"/>
              </a:spcAft>
            </a:pPr>
            <a:r>
              <a:rPr lang="nl-NL" sz="4000" b="1" i="1" dirty="0">
                <a:latin typeface="Times New Roman" panose="02020603050405020304" pitchFamily="18" charset="0"/>
                <a:ea typeface="Times New Roman" panose="02020603050405020304" pitchFamily="18" charset="0"/>
              </a:rPr>
              <a:t>- Sử dụng các vật liệu đã chuẩn bị để sáng tạo tranh về chủ đề Thầy cô của em.</a:t>
            </a:r>
            <a:endParaRPr lang="en-US"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394930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46917" y="1782783"/>
            <a:ext cx="9753602"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rPr>
              <a:t>2</a:t>
            </a:r>
            <a:r>
              <a:rPr kumimoji="0" lang="en-US" sz="3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 </a:t>
            </a:r>
            <a:r>
              <a:rPr kumimoji="0" lang="nl-NL" sz="4000" b="1" i="1" u="none" strike="noStrike" kern="1200" cap="none" spc="0" normalizeH="0" baseline="0" noProof="0" dirty="0" smtClean="0">
                <a:ln>
                  <a:noFill/>
                </a:ln>
                <a:solidFill>
                  <a:srgbClr val="FF0066"/>
                </a:solidFill>
                <a:effectLst/>
                <a:uLnTx/>
                <a:uFillTx/>
                <a:latin typeface="Times New Roman" panose="02020603050405020304" pitchFamily="18" charset="0"/>
                <a:ea typeface="Times New Roman" panose="02020603050405020304" pitchFamily="18" charset="0"/>
                <a:cs typeface="+mn-cs"/>
              </a:rPr>
              <a:t>Sáng </a:t>
            </a:r>
            <a:r>
              <a:rPr kumimoji="0" lang="nl-NL" sz="4000" b="1" i="1" u="none" strike="noStrike" kern="1200" cap="none" spc="0" normalizeH="0" baseline="0" noProof="0" dirty="0">
                <a:ln>
                  <a:noFill/>
                </a:ln>
                <a:solidFill>
                  <a:srgbClr val="FF0066"/>
                </a:solidFill>
                <a:effectLst/>
                <a:uLnTx/>
                <a:uFillTx/>
                <a:latin typeface="Times New Roman" panose="02020603050405020304" pitchFamily="18" charset="0"/>
                <a:ea typeface="Times New Roman" panose="02020603050405020304" pitchFamily="18" charset="0"/>
                <a:cs typeface="+mn-cs"/>
              </a:rPr>
              <a:t>tạo tranh về chủ đề Thầy cô của em</a:t>
            </a:r>
            <a:endParaRPr kumimoji="0" lang="en-US" sz="3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sp>
        <p:nvSpPr>
          <p:cNvPr id="14" name="Text Box 14"/>
          <p:cNvSpPr txBox="1">
            <a:spLocks noChangeArrowheads="1"/>
          </p:cNvSpPr>
          <p:nvPr/>
        </p:nvSpPr>
        <p:spPr bwMode="auto">
          <a:xfrm>
            <a:off x="3871119" y="467406"/>
            <a:ext cx="8565625"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Hoạt</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a:t>
            </a: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động</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a:t>
            </a: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trải</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a:t>
            </a: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nghiệm</a:t>
            </a:r>
            <a:endPar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endParaRPr>
          </a:p>
          <a:p>
            <a:pPr algn="ct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Tiết</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anose="02020603050405020304" pitchFamily="18" charset="0"/>
              </a:rPr>
              <a:t> 11:  </a:t>
            </a:r>
            <a:r>
              <a:rPr lang="nl-NL"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HOẠT ĐỘNG GIÁO DỤC THEO CHỦ ĐỀ: </a:t>
            </a:r>
          </a:p>
          <a:p>
            <a:pPr algn="ctr"/>
            <a:r>
              <a:rPr lang="nl-NL"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THẦY CÔ CỦA EM </a:t>
            </a:r>
          </a:p>
        </p:txBody>
      </p:sp>
      <p:pic>
        <p:nvPicPr>
          <p:cNvPr id="3" name="Picture 2"/>
          <p:cNvPicPr>
            <a:picLocks noChangeAspect="1"/>
          </p:cNvPicPr>
          <p:nvPr/>
        </p:nvPicPr>
        <p:blipFill>
          <a:blip r:embed="rId2"/>
          <a:stretch>
            <a:fillRect/>
          </a:stretch>
        </p:blipFill>
        <p:spPr>
          <a:xfrm>
            <a:off x="71965" y="3107692"/>
            <a:ext cx="4637354" cy="4359908"/>
          </a:xfrm>
          <a:prstGeom prst="rect">
            <a:avLst/>
          </a:prstGeom>
        </p:spPr>
      </p:pic>
      <p:sp>
        <p:nvSpPr>
          <p:cNvPr id="4" name="AutoShape 2" descr="Hình ảnh, tranh vẽ học sinh tặng hoa thầy cô giáo ngày 20-11 đẹp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4709319" y="3137000"/>
            <a:ext cx="5514261" cy="4330600"/>
          </a:xfrm>
          <a:prstGeom prst="rect">
            <a:avLst/>
          </a:prstGeom>
        </p:spPr>
      </p:pic>
      <p:pic>
        <p:nvPicPr>
          <p:cNvPr id="7" name="Picture 6"/>
          <p:cNvPicPr>
            <a:picLocks noChangeAspect="1"/>
          </p:cNvPicPr>
          <p:nvPr/>
        </p:nvPicPr>
        <p:blipFill>
          <a:blip r:embed="rId4"/>
          <a:stretch>
            <a:fillRect/>
          </a:stretch>
        </p:blipFill>
        <p:spPr>
          <a:xfrm>
            <a:off x="10231945" y="3167776"/>
            <a:ext cx="5526374" cy="4299823"/>
          </a:xfrm>
          <a:prstGeom prst="rect">
            <a:avLst/>
          </a:prstGeom>
        </p:spPr>
      </p:pic>
    </p:spTree>
    <p:extLst>
      <p:ext uri="{BB962C8B-B14F-4D97-AF65-F5344CB8AC3E}">
        <p14:creationId xmlns:p14="http://schemas.microsoft.com/office/powerpoint/2010/main" val="262426578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0823AE0-2445-F7B6-4E32-036A24C14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09744">
            <a:off x="1561698" y="1279241"/>
            <a:ext cx="6629400" cy="655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 xmlns:a16="http://schemas.microsoft.com/office/drawing/2014/main" id="{2B501CEA-1766-524A-2170-A66A04405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4119" y="1219200"/>
            <a:ext cx="6324600" cy="6400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90784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10870</TotalTime>
  <Words>432</Words>
  <Application>Microsoft Office PowerPoint</Application>
  <PresentationFormat>Custom</PresentationFormat>
  <Paragraphs>48</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Administrator</cp:lastModifiedBy>
  <cp:revision>1185</cp:revision>
  <dcterms:created xsi:type="dcterms:W3CDTF">2008-09-09T22:52:10Z</dcterms:created>
  <dcterms:modified xsi:type="dcterms:W3CDTF">2024-10-03T01:07:43Z</dcterms:modified>
</cp:coreProperties>
</file>