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ustom.xml" ContentType="application/vnd.openxmlformats-officedocument.custom-properties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Default Extension="mp4" ContentType="video/unknown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autoCompressPictures="0">
  <p:sldMasterIdLst>
    <p:sldMasterId id="2147483648" r:id="rId1"/>
  </p:sldMasterIdLst>
  <p:notesMasterIdLst>
    <p:notesMasterId r:id="rId43"/>
  </p:notesMasterIdLst>
  <p:sldIdLst>
    <p:sldId id="256" r:id="rId2"/>
    <p:sldId id="257" r:id="rId3"/>
    <p:sldId id="258" r:id="rId4"/>
    <p:sldId id="288" r:id="rId5"/>
    <p:sldId id="289" r:id="rId6"/>
    <p:sldId id="259" r:id="rId7"/>
    <p:sldId id="303" r:id="rId8"/>
    <p:sldId id="281" r:id="rId9"/>
    <p:sldId id="280" r:id="rId10"/>
    <p:sldId id="282" r:id="rId11"/>
    <p:sldId id="261" r:id="rId12"/>
    <p:sldId id="286" r:id="rId13"/>
    <p:sldId id="284" r:id="rId14"/>
    <p:sldId id="285" r:id="rId15"/>
    <p:sldId id="287" r:id="rId16"/>
    <p:sldId id="263" r:id="rId17"/>
    <p:sldId id="264" r:id="rId18"/>
    <p:sldId id="290" r:id="rId19"/>
    <p:sldId id="291" r:id="rId20"/>
    <p:sldId id="265" r:id="rId21"/>
    <p:sldId id="267" r:id="rId22"/>
    <p:sldId id="266" r:id="rId23"/>
    <p:sldId id="292" r:id="rId24"/>
    <p:sldId id="268" r:id="rId25"/>
    <p:sldId id="269" r:id="rId26"/>
    <p:sldId id="270" r:id="rId27"/>
    <p:sldId id="271" r:id="rId28"/>
    <p:sldId id="294" r:id="rId29"/>
    <p:sldId id="298" r:id="rId30"/>
    <p:sldId id="299" r:id="rId31"/>
    <p:sldId id="300" r:id="rId32"/>
    <p:sldId id="297" r:id="rId33"/>
    <p:sldId id="272" r:id="rId34"/>
    <p:sldId id="273" r:id="rId35"/>
    <p:sldId id="301" r:id="rId36"/>
    <p:sldId id="274" r:id="rId37"/>
    <p:sldId id="275" r:id="rId38"/>
    <p:sldId id="276" r:id="rId39"/>
    <p:sldId id="277" r:id="rId40"/>
    <p:sldId id="278" r:id="rId41"/>
    <p:sldId id="279" r:id="rId42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CC00CC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napToGrid="0">
      <p:cViewPr>
        <p:scale>
          <a:sx n="99" d="100"/>
          <a:sy n="99" d="100"/>
        </p:scale>
        <p:origin x="-970" y="-27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7847249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3" name="Google Shape;11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更多模板请关注：https://haosc.taobao.com</a:t>
            </a:r>
          </a:p>
        </p:txBody>
      </p:sp>
      <p:sp>
        <p:nvSpPr>
          <p:cNvPr id="114" name="Google Shape;114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8" name="Google Shape;25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9" name="Google Shape;309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0" name="Google Shape;140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7" name="Google Shape;367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" name="Google Shape;410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0" name="Google Shape;420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Google Shape;421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9" name="Google Shape;469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0" name="Google Shape;470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2" name="Google Shape;512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1" name="Google Shape;52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6" name="Google Shape;526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7" name="Google Shape;527;p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9" name="Google Shape;569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1" name="Google Shape;581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2" name="Google Shape;582;p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2" name="Google Shape;632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9" name="Google Shape;189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6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 panose="020B0604020202020204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6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8" name="Google Shape;18;p2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OBJECT_WITH_CAPTION_TEXT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35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35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88" name="Google Shape;88;p35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89" name="Google Shape;89;p3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3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3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PICTURE_WITH_CAPTION_TEXT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36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36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None/>
              <a:defRPr sz="2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 panose="020B0604020202020204"/>
              <a:buNone/>
              <a:defRPr sz="21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/>
              <a:buNone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/>
              <a:buNone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/>
              <a:buNone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/>
              <a:buNone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/>
              <a:buNone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/>
              <a:buNone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95" name="Google Shape;95;p36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96" name="Google Shape;96;p3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3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3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VERTICAL_TEXT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37"/>
          <p:cNvSpPr txBox="1">
            <a:spLocks noGrp="1"/>
          </p:cNvSpPr>
          <p:nvPr>
            <p:ph type="body" idx="1"/>
          </p:nvPr>
        </p:nvSpPr>
        <p:spPr>
          <a:xfrm rot="5400000">
            <a:off x="2940248" y="-942379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2" name="Google Shape;102;p3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3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3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垂直排列标题与&#10;文本" type="vertTitleAndTx">
  <p:cSld name="VERTICAL_TITLE_AND_VERTICAL_TEXT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8"/>
          <p:cNvSpPr txBox="1">
            <a:spLocks noGrp="1"/>
          </p:cNvSpPr>
          <p:nvPr>
            <p:ph type="title"/>
          </p:nvPr>
        </p:nvSpPr>
        <p:spPr>
          <a:xfrm rot="5400000">
            <a:off x="5350073" y="1467446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38"/>
          <p:cNvSpPr txBox="1">
            <a:spLocks noGrp="1"/>
          </p:cNvSpPr>
          <p:nvPr>
            <p:ph type="body" idx="1"/>
          </p:nvPr>
        </p:nvSpPr>
        <p:spPr>
          <a:xfrm rot="5400000">
            <a:off x="1349573" y="-447079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8" name="Google Shape;108;p3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3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3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空白" type="blank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7"/>
          <p:cNvSpPr/>
          <p:nvPr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23" name="Google Shape;23;p27"/>
          <p:cNvPicPr preferRelativeResize="0"/>
          <p:nvPr/>
        </p:nvPicPr>
        <p:blipFill rotWithShape="1">
          <a:blip r:embed="rId2"/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2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US"/>
          </a:p>
        </p:txBody>
      </p:sp>
      <p:pic>
        <p:nvPicPr>
          <p:cNvPr id="27" name="Google Shape;27;p27"/>
          <p:cNvPicPr preferRelativeResize="0"/>
          <p:nvPr/>
        </p:nvPicPr>
        <p:blipFill rotWithShape="1">
          <a:blip r:embed="rId3"/>
          <a:srcRect l="30888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27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27"/>
          <p:cNvPicPr preferRelativeResize="0"/>
          <p:nvPr/>
        </p:nvPicPr>
        <p:blipFill rotWithShape="1">
          <a:blip r:embed="rId5"/>
          <a:srcRect l="1" r="152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27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27"/>
          <p:cNvPicPr preferRelativeResize="0"/>
          <p:nvPr/>
        </p:nvPicPr>
        <p:blipFill rotWithShape="1">
          <a:blip r:embed="rId7"/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>
  <p:cSld name="空白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8"/>
          <p:cNvSpPr/>
          <p:nvPr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4" name="Google Shape;34;p28"/>
          <p:cNvPicPr preferRelativeResize="0"/>
          <p:nvPr/>
        </p:nvPicPr>
        <p:blipFill rotWithShape="1">
          <a:blip r:embed="rId2"/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28"/>
          <p:cNvPicPr preferRelativeResize="0"/>
          <p:nvPr/>
        </p:nvPicPr>
        <p:blipFill rotWithShape="1">
          <a:blip r:embed="rId3"/>
          <a:srcRect l="30888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6;p28"/>
          <p:cNvPicPr preferRelativeResize="0"/>
          <p:nvPr/>
        </p:nvPicPr>
        <p:blipFill rotWithShape="1">
          <a:blip r:embed="rId4"/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28"/>
          <p:cNvPicPr preferRelativeResize="0"/>
          <p:nvPr/>
        </p:nvPicPr>
        <p:blipFill rotWithShape="1">
          <a:blip r:embed="rId5"/>
          <a:srcRect l="1" r="152" b="8109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28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空白">
  <p:cSld name="2_空白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29"/>
          <p:cNvSpPr/>
          <p:nvPr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41" name="Google Shape;41;p29"/>
          <p:cNvPicPr preferRelativeResize="0"/>
          <p:nvPr/>
        </p:nvPicPr>
        <p:blipFill rotWithShape="1">
          <a:blip r:embed="rId2"/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42;p29"/>
          <p:cNvPicPr preferRelativeResize="0"/>
          <p:nvPr/>
        </p:nvPicPr>
        <p:blipFill rotWithShape="1">
          <a:blip r:embed="rId3"/>
          <a:srcRect l="30888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OBJEC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30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30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3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SECTION_HEADER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1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 panose="020B0604020202020204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1"/>
          <p:cNvSpPr txBox="1"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35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3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3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TWO_OBJECTS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32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2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" name="Google Shape;58;p32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" name="Google Shape;59;p3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3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TWO_OBJECTS_WITH_TEX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33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3"/>
          <p:cNvSpPr txBox="1"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65" name="Google Shape;65;p33"/>
          <p:cNvSpPr txBox="1">
            <a:spLocks noGrp="1"/>
          </p:cNvSpPr>
          <p:nvPr>
            <p:ph type="body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6" name="Google Shape;66;p33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67" name="Google Shape;67;p33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8" name="Google Shape;68;p3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3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TITLE_ONLY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34"/>
          <p:cNvPicPr preferRelativeResize="0"/>
          <p:nvPr/>
        </p:nvPicPr>
        <p:blipFill rotWithShape="1">
          <a:blip r:embed="rId2"/>
          <a:srcRect l="135" t="36970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34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34"/>
          <p:cNvPicPr preferRelativeResize="0"/>
          <p:nvPr/>
        </p:nvPicPr>
        <p:blipFill rotWithShape="1">
          <a:blip r:embed="rId4"/>
          <a:srcRect l="1" r="152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34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6" name="Google Shape;76;p34"/>
          <p:cNvGrpSpPr/>
          <p:nvPr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77" name="Google Shape;77;p34"/>
            <p:cNvPicPr preferRelativeResize="0"/>
            <p:nvPr/>
          </p:nvPicPr>
          <p:blipFill rotWithShape="1">
            <a:blip r:embed="rId6"/>
            <a:srcRect/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8" name="Google Shape;78;p34"/>
            <p:cNvPicPr preferRelativeResize="0"/>
            <p:nvPr/>
          </p:nvPicPr>
          <p:blipFill rotWithShape="1">
            <a:blip r:embed="rId7"/>
            <a:srcRect/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9" name="Google Shape;79;p34"/>
            <p:cNvPicPr preferRelativeResize="0"/>
            <p:nvPr/>
          </p:nvPicPr>
          <p:blipFill rotWithShape="1">
            <a:blip r:embed="rId8"/>
            <a:srcRect/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80" name="Google Shape;80;p34"/>
          <p:cNvPicPr preferRelativeResize="0"/>
          <p:nvPr/>
        </p:nvPicPr>
        <p:blipFill rotWithShape="1">
          <a:blip r:embed="rId9"/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34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3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63000">
              <a:srgbClr val="2CC7ED"/>
            </a:gs>
            <a:gs pos="98621">
              <a:srgbClr val="00B0F0"/>
            </a:gs>
            <a:gs pos="100000">
              <a:srgbClr val="00B0F0"/>
            </a:gs>
          </a:gsLst>
          <a:lin ang="16200000" scaled="0"/>
        </a:gra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 panose="020B0604020202020204"/>
              <a:buNone/>
              <a:defRPr sz="33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 panose="020B0604020202020204"/>
              <a:buChar char="•"/>
              <a:defRPr sz="21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/>
              <a:buChar char="•"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12" name="Google Shape;12;p2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13" name="Google Shape;13;p2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14" name="Google Shape;14;p2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6.png"/><Relationship Id="rId3" Type="http://schemas.openxmlformats.org/officeDocument/2006/relationships/image" Target="../media/image10.png"/><Relationship Id="rId7" Type="http://schemas.openxmlformats.org/officeDocument/2006/relationships/image" Target="../media/image2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4.png"/><Relationship Id="rId5" Type="http://schemas.openxmlformats.org/officeDocument/2006/relationships/image" Target="../media/image3.png"/><Relationship Id="rId10" Type="http://schemas.openxmlformats.org/officeDocument/2006/relationships/image" Target="../media/image13.png"/><Relationship Id="rId4" Type="http://schemas.openxmlformats.org/officeDocument/2006/relationships/image" Target="../media/image1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3.xml"/><Relationship Id="rId1" Type="http://schemas.openxmlformats.org/officeDocument/2006/relationships/video" Target="NULL" TargetMode="External"/><Relationship Id="rId5" Type="http://schemas.openxmlformats.org/officeDocument/2006/relationships/image" Target="../media/image24.png"/><Relationship Id="rId4" Type="http://schemas.microsoft.com/office/2007/relationships/media" Target="../media/media2.mp4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3.xml"/><Relationship Id="rId1" Type="http://schemas.openxmlformats.org/officeDocument/2006/relationships/video" Target="NULL" TargetMode="External"/><Relationship Id="rId5" Type="http://schemas.openxmlformats.org/officeDocument/2006/relationships/image" Target="../media/image24.png"/><Relationship Id="rId4" Type="http://schemas.microsoft.com/office/2007/relationships/media" Target="../media/media2.mp4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63000">
              <a:srgbClr val="2CC7ED"/>
            </a:gs>
            <a:gs pos="98621">
              <a:srgbClr val="00B0F0"/>
            </a:gs>
            <a:gs pos="100000">
              <a:srgbClr val="00B0F0"/>
            </a:gs>
          </a:gsLst>
          <a:lin ang="16200000" scaled="0"/>
        </a:grad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1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"/>
          <p:cNvPicPr preferRelativeResize="0"/>
          <p:nvPr/>
        </p:nvPicPr>
        <p:blipFill rotWithShape="1">
          <a:blip r:embed="rId4"/>
          <a:srcRect l="135" t="36970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-104572" y="321272"/>
            <a:ext cx="9248571" cy="8019887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1"/>
          <p:cNvSpPr/>
          <p:nvPr/>
        </p:nvSpPr>
        <p:spPr>
          <a:xfrm>
            <a:off x="1436915" y="1401208"/>
            <a:ext cx="6253677" cy="3444184"/>
          </a:xfrm>
          <a:custGeom>
            <a:avLst/>
            <a:gdLst/>
            <a:ahLst/>
            <a:cxnLst/>
            <a:rect l="l" t="t" r="r" b="b"/>
            <a:pathLst>
              <a:path w="5387546" h="2967166" extrusionOk="0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endParaRPr sz="1350" b="0" i="0" u="none" strike="noStrike" cap="none" dirty="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24" name="Google Shape;124;p1"/>
          <p:cNvSpPr/>
          <p:nvPr/>
        </p:nvSpPr>
        <p:spPr>
          <a:xfrm>
            <a:off x="3423106" y="1796239"/>
            <a:ext cx="2297787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 err="1" smtClean="0">
                <a:solidFill>
                  <a:srgbClr val="FF6600"/>
                </a:solidFill>
                <a:latin typeface="Arial Rounded"/>
                <a:ea typeface="Arial Rounded"/>
                <a:cs typeface="Arial Rounded"/>
                <a:sym typeface="Arial Rounded"/>
              </a:rPr>
              <a:t>Bài</a:t>
            </a:r>
            <a:r>
              <a:rPr lang="en-US" sz="5400" b="1" dirty="0" smtClean="0">
                <a:solidFill>
                  <a:srgbClr val="FF66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2</a:t>
            </a:r>
            <a:endParaRPr sz="4800" b="1" dirty="0">
              <a:solidFill>
                <a:srgbClr val="FF66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125" name="Google Shape;125;p1"/>
          <p:cNvPicPr preferRelativeResize="0"/>
          <p:nvPr/>
        </p:nvPicPr>
        <p:blipFill rotWithShape="1">
          <a:blip r:embed="rId7"/>
          <a:srcRect l="30888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"/>
          <p:cNvPicPr preferRelativeResize="0"/>
          <p:nvPr/>
        </p:nvPicPr>
        <p:blipFill rotWithShape="1">
          <a:blip r:embed="rId8"/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7" name="Google Shape;127;p1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28" name="Google Shape;128;p1"/>
            <p:cNvPicPr preferRelativeResize="0"/>
            <p:nvPr/>
          </p:nvPicPr>
          <p:blipFill rotWithShape="1">
            <a:blip r:embed="rId9"/>
            <a:srcRect/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9" name="Google Shape;129;p1"/>
            <p:cNvPicPr preferRelativeResize="0"/>
            <p:nvPr/>
          </p:nvPicPr>
          <p:blipFill rotWithShape="1">
            <a:blip r:embed="rId10"/>
            <a:srcRect/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0" name="Google Shape;130;p1"/>
            <p:cNvPicPr preferRelativeResize="0"/>
            <p:nvPr/>
          </p:nvPicPr>
          <p:blipFill rotWithShape="1">
            <a:blip r:embed="rId11"/>
            <a:srcRect/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31" name="Google Shape;131;p1"/>
          <p:cNvPicPr preferRelativeResize="0"/>
          <p:nvPr/>
        </p:nvPicPr>
        <p:blipFill rotWithShape="1">
          <a:blip r:embed="rId8"/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"/>
          <p:cNvPicPr preferRelativeResize="0"/>
          <p:nvPr/>
        </p:nvPicPr>
        <p:blipFill rotWithShape="1">
          <a:blip r:embed="rId12"/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1"/>
          <p:cNvSpPr/>
          <p:nvPr/>
        </p:nvSpPr>
        <p:spPr>
          <a:xfrm>
            <a:off x="-4933" y="4626519"/>
            <a:ext cx="9144000" cy="514663"/>
          </a:xfrm>
          <a:custGeom>
            <a:avLst/>
            <a:gdLst/>
            <a:ahLst/>
            <a:cxnLst/>
            <a:rect l="l" t="t" r="r" b="b"/>
            <a:pathLst>
              <a:path w="9144000" h="608571" extrusionOk="0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4" name="Google Shape;134;p1"/>
          <p:cNvSpPr/>
          <p:nvPr/>
        </p:nvSpPr>
        <p:spPr>
          <a:xfrm>
            <a:off x="-4933" y="4718797"/>
            <a:ext cx="9144000" cy="426773"/>
          </a:xfrm>
          <a:custGeom>
            <a:avLst/>
            <a:gdLst/>
            <a:ahLst/>
            <a:cxnLst/>
            <a:rect l="l" t="t" r="r" b="b"/>
            <a:pathLst>
              <a:path w="9144000" h="608571" extrusionOk="0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5" name="Google Shape;135;p1"/>
          <p:cNvSpPr/>
          <p:nvPr/>
        </p:nvSpPr>
        <p:spPr>
          <a:xfrm>
            <a:off x="-4933" y="4865599"/>
            <a:ext cx="9144000" cy="274229"/>
          </a:xfrm>
          <a:custGeom>
            <a:avLst/>
            <a:gdLst/>
            <a:ahLst/>
            <a:cxnLst/>
            <a:rect l="l" t="t" r="r" b="b"/>
            <a:pathLst>
              <a:path w="9144000" h="608571" extrusionOk="0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36" name="Google Shape;136;p1"/>
          <p:cNvPicPr preferRelativeResize="0"/>
          <p:nvPr/>
        </p:nvPicPr>
        <p:blipFill rotWithShape="1">
          <a:blip r:embed="rId13"/>
          <a:srcRect/>
          <a:stretch>
            <a:fillRect/>
          </a:stretch>
        </p:blipFill>
        <p:spPr>
          <a:xfrm>
            <a:off x="9308757" y="-766706"/>
            <a:ext cx="60960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1"/>
          <p:cNvSpPr/>
          <p:nvPr/>
        </p:nvSpPr>
        <p:spPr>
          <a:xfrm>
            <a:off x="3075226" y="4073598"/>
            <a:ext cx="2895344" cy="412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dirty="0" err="1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Giáo</a:t>
            </a:r>
            <a:r>
              <a:rPr lang="en-US" sz="1400" b="1" dirty="0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1400" b="1" dirty="0" err="1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viên</a:t>
            </a:r>
            <a:r>
              <a:rPr lang="en-US" sz="1400" b="1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: ..................</a:t>
            </a:r>
            <a:endParaRPr sz="1100" dirty="0">
              <a:solidFill>
                <a:srgbClr val="FF0000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1" dur="5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25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25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"/>
          <p:cNvSpPr/>
          <p:nvPr/>
        </p:nvSpPr>
        <p:spPr>
          <a:xfrm>
            <a:off x="1" y="-334508"/>
            <a:ext cx="9143999" cy="561851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Đôi</a:t>
            </a:r>
            <a:r>
              <a:rPr lang="en-US" sz="3600" b="1" dirty="0" smtClean="0">
                <a:solidFill>
                  <a:srgbClr val="F14420"/>
                </a:solidFill>
                <a:latin typeface="Arial Rounded"/>
                <a:sym typeface="Arial Rounded"/>
              </a:rPr>
              <a:t> tai </a:t>
            </a:r>
            <a:r>
              <a:rPr lang="en-US" sz="3600" b="1" u="sng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xấu</a:t>
            </a:r>
            <a:r>
              <a:rPr lang="en-US" sz="3600" b="1" u="sng" dirty="0" smtClean="0">
                <a:solidFill>
                  <a:srgbClr val="F14420"/>
                </a:solidFill>
                <a:latin typeface="Arial Rounded"/>
                <a:sym typeface="Arial Rounded"/>
              </a:rPr>
              <a:t> </a:t>
            </a:r>
            <a:r>
              <a:rPr lang="en-US" sz="3600" b="1" u="sng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xí</a:t>
            </a:r>
            <a:endParaRPr u="sng" dirty="0"/>
          </a:p>
          <a:p>
            <a:pPr lvl="0" algn="just"/>
            <a:r>
              <a:rPr lang="en-US" sz="3200" dirty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có đôi tai dài và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to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ị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bạn bè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chê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,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buồn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lắm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động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viên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: “R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ồi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con sẽ thấy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ta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mình rất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đẹp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”</a:t>
            </a:r>
          </a:p>
          <a:p>
            <a:pPr lvl="0" algn="just"/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M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ột lần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 các bạn đi chơi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xa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u="sng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quên </a:t>
            </a:r>
            <a:r>
              <a:rPr lang="vi-VN" sz="3200" u="sng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khuấy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đường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A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i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cũng </a:t>
            </a:r>
            <a:r>
              <a:rPr lang="vi-VN" sz="3200" u="sng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hoảng </a:t>
            </a:r>
            <a:r>
              <a:rPr lang="vi-VN" sz="3200" u="sng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sợ</a:t>
            </a:r>
            <a:r>
              <a:rPr lang="en-US" sz="3200" u="sng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vi-VN" sz="3200" u="sng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chợt </a:t>
            </a:r>
            <a:r>
              <a:rPr lang="en-US" sz="3200" u="sng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dỏ</a:t>
            </a:r>
            <a:r>
              <a:rPr lang="vi-VN" sz="3200" u="sng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 ta</a:t>
            </a:r>
            <a:r>
              <a:rPr lang="en-US" sz="3200" u="sng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: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“</a:t>
            </a:r>
            <a:r>
              <a:rPr lang="en-US" sz="3200" u="sng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Suỵt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!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tớ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gọi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” C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ả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nhóm đi theo hướng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gọi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ất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cả về được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nhà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C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ác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bạn </a:t>
            </a:r>
            <a:r>
              <a:rPr lang="vi-VN" sz="3200" u="sng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en-US" sz="3200" u="sng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ấm</a:t>
            </a:r>
            <a:r>
              <a:rPr lang="vi-VN" sz="3200" u="sng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tắ</a:t>
            </a:r>
            <a:r>
              <a:rPr lang="en-US" sz="3200" u="sng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u="sng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khen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tai thỏ </a:t>
            </a:r>
            <a:r>
              <a:rPr lang="vi-VN" sz="3200" u="sng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thật </a:t>
            </a:r>
            <a:r>
              <a:rPr lang="en-US" sz="3200" u="sng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u="sng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uy</a:t>
            </a:r>
            <a:r>
              <a:rPr lang="en-US" sz="3200" u="sng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ệt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</a:p>
          <a:p>
            <a:pPr lvl="0" algn="just"/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T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ừ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đó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h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không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còn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buồn vì đôi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ta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nữa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3200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"/>
          <p:cNvSpPr/>
          <p:nvPr/>
        </p:nvSpPr>
        <p:spPr>
          <a:xfrm>
            <a:off x="1" y="-334508"/>
            <a:ext cx="9143999" cy="561851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Đôi</a:t>
            </a:r>
            <a:r>
              <a:rPr lang="en-US" sz="3600" b="1" dirty="0" smtClean="0">
                <a:solidFill>
                  <a:srgbClr val="F14420"/>
                </a:solidFill>
                <a:latin typeface="Arial Rounded"/>
                <a:sym typeface="Arial Rounded"/>
              </a:rPr>
              <a:t> tai </a:t>
            </a: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xấu</a:t>
            </a:r>
            <a:r>
              <a:rPr lang="en-US" sz="3600" b="1" dirty="0" smtClean="0">
                <a:solidFill>
                  <a:srgbClr val="F14420"/>
                </a:solidFill>
                <a:latin typeface="Arial Rounded"/>
                <a:sym typeface="Arial Rounded"/>
              </a:rPr>
              <a:t> </a:t>
            </a: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xí</a:t>
            </a:r>
            <a:endParaRPr dirty="0"/>
          </a:p>
          <a:p>
            <a:pPr lvl="0" algn="just"/>
            <a:r>
              <a:rPr lang="en-US" sz="3200" dirty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có đôi tai dài và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to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. </a:t>
            </a:r>
            <a:r>
              <a:rPr lang="en-US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ị 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bạn bè 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chê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,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buồn 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lắm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động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viên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: 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“R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ồi 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con sẽ thấy 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ta</a:t>
            </a:r>
            <a:r>
              <a:rPr lang="en-US" sz="3200" dirty="0" err="1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mình rất 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đẹp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.”</a:t>
            </a:r>
          </a:p>
          <a:p>
            <a:pPr lvl="0" algn="just"/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M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ột lần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 các bạn đi chơi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xa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quên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khuấy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đường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. 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A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i 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cũng hoảng 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sợ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chợt 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dỏ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 ta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i: 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“</a:t>
            </a:r>
            <a:r>
              <a:rPr lang="en-US" sz="3200" dirty="0" err="1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Suỵt</a:t>
            </a:r>
            <a:r>
              <a:rPr lang="en-US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!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 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tớ 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gọi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.”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ả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nhóm đi theo hướng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gọi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ất 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cả về được 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nhà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C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ác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bạn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ấm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tắ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khen tai thỏ thật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uy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ệt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</a:p>
          <a:p>
            <a:pPr lvl="0" algn="just"/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ừ 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đó 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h</a:t>
            </a:r>
            <a:r>
              <a:rPr lang="en-US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không còn buồn vì đôi 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ta</a:t>
            </a:r>
            <a:r>
              <a:rPr lang="en-US" sz="3200" dirty="0" err="1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nữa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3200" dirty="0">
              <a:solidFill>
                <a:srgbClr val="C0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241" name="Google Shape;241;p6"/>
          <p:cNvSpPr/>
          <p:nvPr/>
        </p:nvSpPr>
        <p:spPr>
          <a:xfrm>
            <a:off x="582285" y="437444"/>
            <a:ext cx="311568" cy="295762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1</a:t>
            </a:r>
            <a:endParaRPr sz="2400" b="1" dirty="0">
              <a:solidFill>
                <a:schemeClr val="lt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242" name="Google Shape;242;p6"/>
          <p:cNvSpPr/>
          <p:nvPr/>
        </p:nvSpPr>
        <p:spPr>
          <a:xfrm>
            <a:off x="5097534" y="478540"/>
            <a:ext cx="286124" cy="254666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2</a:t>
            </a:r>
            <a:endParaRPr sz="2400" b="1" dirty="0">
              <a:solidFill>
                <a:schemeClr val="lt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243" name="Google Shape;243;p6"/>
          <p:cNvSpPr/>
          <p:nvPr/>
        </p:nvSpPr>
        <p:spPr>
          <a:xfrm>
            <a:off x="1995938" y="941962"/>
            <a:ext cx="305474" cy="280663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3</a:t>
            </a:r>
            <a:endParaRPr sz="2400" b="1">
              <a:solidFill>
                <a:schemeClr val="lt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244" name="Google Shape;244;p6"/>
          <p:cNvSpPr/>
          <p:nvPr/>
        </p:nvSpPr>
        <p:spPr>
          <a:xfrm>
            <a:off x="5500856" y="941962"/>
            <a:ext cx="314318" cy="280663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4</a:t>
            </a:r>
            <a:endParaRPr sz="2400" b="1" dirty="0">
              <a:solidFill>
                <a:schemeClr val="lt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245" name="Google Shape;245;p6"/>
          <p:cNvSpPr/>
          <p:nvPr/>
        </p:nvSpPr>
        <p:spPr>
          <a:xfrm>
            <a:off x="582286" y="1940108"/>
            <a:ext cx="311568" cy="289384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5</a:t>
            </a:r>
            <a:endParaRPr sz="2400" b="1">
              <a:solidFill>
                <a:schemeClr val="lt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246" name="Google Shape;246;p6"/>
          <p:cNvSpPr/>
          <p:nvPr/>
        </p:nvSpPr>
        <p:spPr>
          <a:xfrm>
            <a:off x="3384377" y="2444758"/>
            <a:ext cx="293771" cy="308717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6</a:t>
            </a:r>
            <a:endParaRPr sz="2400" b="1" dirty="0">
              <a:solidFill>
                <a:schemeClr val="lt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247" name="Google Shape;247;p6"/>
          <p:cNvSpPr/>
          <p:nvPr/>
        </p:nvSpPr>
        <p:spPr>
          <a:xfrm>
            <a:off x="6928246" y="2423679"/>
            <a:ext cx="268556" cy="329796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7</a:t>
            </a:r>
            <a:endParaRPr sz="2400" b="1" dirty="0">
              <a:solidFill>
                <a:schemeClr val="lt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10" name="Google Shape;247;p6"/>
          <p:cNvSpPr/>
          <p:nvPr/>
        </p:nvSpPr>
        <p:spPr>
          <a:xfrm>
            <a:off x="1928911" y="2923520"/>
            <a:ext cx="268556" cy="329796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8</a:t>
            </a:r>
            <a:endParaRPr sz="2400" b="1" dirty="0">
              <a:solidFill>
                <a:schemeClr val="lt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11" name="Google Shape;247;p6"/>
          <p:cNvSpPr/>
          <p:nvPr/>
        </p:nvSpPr>
        <p:spPr>
          <a:xfrm>
            <a:off x="6928246" y="2843208"/>
            <a:ext cx="268556" cy="329796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9</a:t>
            </a:r>
            <a:endParaRPr sz="2400" b="1" dirty="0">
              <a:solidFill>
                <a:schemeClr val="lt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12" name="Google Shape;247;p6"/>
          <p:cNvSpPr/>
          <p:nvPr/>
        </p:nvSpPr>
        <p:spPr>
          <a:xfrm>
            <a:off x="5370338" y="3378321"/>
            <a:ext cx="575353" cy="392295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 smtClean="0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10</a:t>
            </a:r>
            <a:endParaRPr sz="1600" b="1" dirty="0">
              <a:solidFill>
                <a:schemeClr val="lt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13" name="Google Shape;247;p6"/>
          <p:cNvSpPr/>
          <p:nvPr/>
        </p:nvSpPr>
        <p:spPr>
          <a:xfrm>
            <a:off x="971287" y="3859495"/>
            <a:ext cx="575353" cy="392295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 smtClean="0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11</a:t>
            </a:r>
            <a:endParaRPr sz="1600" b="1" dirty="0">
              <a:solidFill>
                <a:schemeClr val="lt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14" name="Google Shape;247;p6"/>
          <p:cNvSpPr/>
          <p:nvPr/>
        </p:nvSpPr>
        <p:spPr>
          <a:xfrm>
            <a:off x="162716" y="4307960"/>
            <a:ext cx="575353" cy="392295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 smtClean="0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12</a:t>
            </a:r>
            <a:endParaRPr sz="1600" b="1" dirty="0">
              <a:solidFill>
                <a:schemeClr val="lt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8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90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10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4429" y="1214986"/>
            <a:ext cx="932475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  M</a:t>
            </a:r>
            <a:r>
              <a:rPr lang="vi-VN" sz="4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ột lần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4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và các bạn đi chơi xa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4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quên khuấy đường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 </a:t>
            </a:r>
            <a:endParaRPr lang="en-US" sz="4000" dirty="0">
              <a:solidFill>
                <a:schemeClr val="accent2">
                  <a:lumMod val="50000"/>
                </a:schemeClr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2945219" y="1254642"/>
            <a:ext cx="127590" cy="63795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6436720" y="1254642"/>
            <a:ext cx="127590" cy="63795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8861422" y="1355672"/>
            <a:ext cx="127590" cy="63795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"/>
          <p:cNvSpPr/>
          <p:nvPr/>
        </p:nvSpPr>
        <p:spPr>
          <a:xfrm>
            <a:off x="1" y="-334508"/>
            <a:ext cx="9143999" cy="561851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Đôi</a:t>
            </a:r>
            <a:r>
              <a:rPr lang="en-US" sz="3600" b="1" dirty="0" smtClean="0">
                <a:solidFill>
                  <a:srgbClr val="F14420"/>
                </a:solidFill>
                <a:latin typeface="Arial Rounded"/>
                <a:sym typeface="Arial Rounded"/>
              </a:rPr>
              <a:t> tai </a:t>
            </a: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xấu</a:t>
            </a:r>
            <a:r>
              <a:rPr lang="en-US" sz="3600" b="1" dirty="0" smtClean="0">
                <a:solidFill>
                  <a:srgbClr val="F14420"/>
                </a:solidFill>
                <a:latin typeface="Arial Rounded"/>
                <a:sym typeface="Arial Rounded"/>
              </a:rPr>
              <a:t> </a:t>
            </a: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xí</a:t>
            </a:r>
            <a:endParaRPr dirty="0" smtClean="0"/>
          </a:p>
          <a:p>
            <a:pPr lvl="0" algn="just"/>
            <a:r>
              <a:rPr lang="en-US" sz="3200" dirty="0" smtClean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r>
              <a:rPr lang="vi-VN" sz="3200" dirty="0" smtClean="0">
                <a:solidFill>
                  <a:schemeClr val="accent2">
                    <a:lumMod val="75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có đôi tai dài và to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 B</a:t>
            </a:r>
            <a:r>
              <a:rPr lang="vi-VN" sz="3200" dirty="0" smtClean="0">
                <a:solidFill>
                  <a:schemeClr val="accent2">
                    <a:lumMod val="75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ị bạn bè chê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,</a:t>
            </a:r>
            <a:r>
              <a:rPr lang="vi-VN" sz="3200" dirty="0" smtClean="0">
                <a:solidFill>
                  <a:schemeClr val="accent2">
                    <a:lumMod val="75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thỏ buồn lắm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 T</a:t>
            </a:r>
            <a:r>
              <a:rPr lang="vi-VN" sz="3200" dirty="0" smtClean="0">
                <a:solidFill>
                  <a:schemeClr val="accent2">
                    <a:lumMod val="75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hỏ 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 smtClean="0">
                <a:solidFill>
                  <a:schemeClr val="accent2">
                    <a:lumMod val="75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ố động viên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: “R</a:t>
            </a:r>
            <a:r>
              <a:rPr lang="vi-VN" sz="3200" dirty="0" smtClean="0">
                <a:solidFill>
                  <a:schemeClr val="accent2">
                    <a:lumMod val="75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ồi con sẽ thấy ta</a:t>
            </a:r>
            <a:r>
              <a:rPr lang="en-US" sz="3200" dirty="0" err="1" smtClean="0">
                <a:solidFill>
                  <a:schemeClr val="accent2">
                    <a:lumMod val="75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 smtClean="0">
                <a:solidFill>
                  <a:schemeClr val="accent2">
                    <a:lumMod val="75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mình rất đẹp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.”</a:t>
            </a:r>
          </a:p>
          <a:p>
            <a:pPr lvl="0" algn="just"/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r>
              <a:rPr lang="en-US" sz="3200" dirty="0" smtClean="0">
                <a:solidFill>
                  <a:srgbClr val="00B050"/>
                </a:solidFill>
                <a:latin typeface="Arial Rounded"/>
                <a:ea typeface="Arial Rounded"/>
                <a:cs typeface="Arial Rounded"/>
                <a:sym typeface="Arial Rounded"/>
              </a:rPr>
              <a:t>M</a:t>
            </a:r>
            <a:r>
              <a:rPr lang="vi-VN" sz="3200" dirty="0" smtClean="0">
                <a:solidFill>
                  <a:srgbClr val="00B05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ột lần</a:t>
            </a:r>
            <a:r>
              <a:rPr lang="en-US" sz="3200" dirty="0" smtClean="0">
                <a:solidFill>
                  <a:srgbClr val="00B050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dirty="0" smtClean="0">
                <a:solidFill>
                  <a:srgbClr val="00B05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và các bạn đi chơi xa</a:t>
            </a:r>
            <a:r>
              <a:rPr lang="en-US" sz="3200" dirty="0" smtClean="0">
                <a:solidFill>
                  <a:srgbClr val="00B050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dirty="0" smtClean="0">
                <a:solidFill>
                  <a:srgbClr val="00B050"/>
                </a:solidFill>
                <a:latin typeface="Arial Rounded"/>
                <a:ea typeface="Arial Rounded"/>
                <a:cs typeface="Arial Rounded"/>
                <a:sym typeface="Arial Rounded"/>
              </a:rPr>
              <a:t>quên khuấy đường</a:t>
            </a:r>
            <a:r>
              <a:rPr lang="en-US" sz="3200" dirty="0" smtClean="0">
                <a:solidFill>
                  <a:srgbClr val="00B05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B05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3200" dirty="0" smtClean="0">
                <a:solidFill>
                  <a:srgbClr val="00B050"/>
                </a:solidFill>
                <a:latin typeface="Arial Rounded"/>
                <a:ea typeface="Arial Rounded"/>
                <a:cs typeface="Arial Rounded"/>
                <a:sym typeface="Arial Rounded"/>
              </a:rPr>
              <a:t>. A</a:t>
            </a:r>
            <a:r>
              <a:rPr lang="vi-VN" sz="3200" dirty="0" smtClean="0">
                <a:solidFill>
                  <a:srgbClr val="00B050"/>
                </a:solidFill>
                <a:latin typeface="Arial Rounded"/>
                <a:ea typeface="Arial Rounded"/>
                <a:cs typeface="Arial Rounded"/>
                <a:sym typeface="Arial Rounded"/>
              </a:rPr>
              <a:t>i cũng hoảng sợ</a:t>
            </a:r>
            <a:r>
              <a:rPr lang="en-US" sz="3200" dirty="0" smtClean="0">
                <a:solidFill>
                  <a:srgbClr val="00B05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vi-VN" sz="3200" dirty="0" smtClean="0">
                <a:solidFill>
                  <a:srgbClr val="00B05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Th</a:t>
            </a:r>
            <a:r>
              <a:rPr lang="en-US" sz="3200" dirty="0" smtClean="0">
                <a:solidFill>
                  <a:srgbClr val="00B05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 smtClean="0">
                <a:solidFill>
                  <a:srgbClr val="00B050"/>
                </a:solidFill>
                <a:latin typeface="Arial Rounded"/>
                <a:ea typeface="Arial Rounded"/>
                <a:cs typeface="Arial Rounded"/>
                <a:sym typeface="Arial Rounded"/>
              </a:rPr>
              <a:t> chợt </a:t>
            </a:r>
            <a:r>
              <a:rPr lang="en-US" sz="3200" dirty="0" err="1" smtClean="0">
                <a:solidFill>
                  <a:srgbClr val="00B050"/>
                </a:solidFill>
                <a:latin typeface="Arial Rounded"/>
                <a:ea typeface="Arial Rounded"/>
                <a:cs typeface="Arial Rounded"/>
                <a:sym typeface="Arial Rounded"/>
              </a:rPr>
              <a:t>dỏ</a:t>
            </a:r>
            <a:r>
              <a:rPr lang="vi-VN" sz="3200" dirty="0" smtClean="0">
                <a:solidFill>
                  <a:srgbClr val="00B05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 ta</a:t>
            </a:r>
            <a:r>
              <a:rPr lang="en-US" sz="3200" dirty="0" smtClean="0">
                <a:solidFill>
                  <a:srgbClr val="00B050"/>
                </a:solidFill>
                <a:latin typeface="Arial Rounded"/>
                <a:ea typeface="Arial Rounded"/>
                <a:cs typeface="Arial Rounded"/>
                <a:sym typeface="Arial Rounded"/>
              </a:rPr>
              <a:t>i: “</a:t>
            </a:r>
            <a:r>
              <a:rPr lang="en-US" sz="3200" dirty="0" err="1" smtClean="0">
                <a:solidFill>
                  <a:srgbClr val="00B050"/>
                </a:solidFill>
                <a:latin typeface="Arial Rounded"/>
                <a:ea typeface="Arial Rounded"/>
                <a:cs typeface="Arial Rounded"/>
                <a:sym typeface="Arial Rounded"/>
              </a:rPr>
              <a:t>Suỵt</a:t>
            </a:r>
            <a:r>
              <a:rPr lang="en-US" sz="3200" dirty="0" smtClean="0">
                <a:solidFill>
                  <a:srgbClr val="00B050"/>
                </a:solidFill>
                <a:latin typeface="Arial Rounded"/>
                <a:ea typeface="Arial Rounded"/>
                <a:cs typeface="Arial Rounded"/>
                <a:sym typeface="Arial Rounded"/>
              </a:rPr>
              <a:t>!</a:t>
            </a:r>
            <a:r>
              <a:rPr lang="vi-VN" sz="3200" dirty="0" smtClean="0">
                <a:solidFill>
                  <a:srgbClr val="00B05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00B05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rgbClr val="00B050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tiếng </a:t>
            </a:r>
            <a:r>
              <a:rPr lang="en-US" sz="3200" dirty="0" smtClean="0">
                <a:solidFill>
                  <a:srgbClr val="00B05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 smtClean="0">
                <a:solidFill>
                  <a:srgbClr val="00B05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tớ gọi</a:t>
            </a:r>
            <a:r>
              <a:rPr lang="en-US" sz="3200" dirty="0" smtClean="0">
                <a:solidFill>
                  <a:srgbClr val="00B050"/>
                </a:solidFill>
                <a:latin typeface="Arial Rounded"/>
                <a:ea typeface="Arial Rounded"/>
                <a:cs typeface="Arial Rounded"/>
                <a:sym typeface="Arial Rounded"/>
              </a:rPr>
              <a:t>.” C</a:t>
            </a:r>
            <a:r>
              <a:rPr lang="vi-VN" sz="3200" dirty="0" smtClean="0">
                <a:solidFill>
                  <a:srgbClr val="00B05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ả nhóm đi theo hướng </a:t>
            </a:r>
            <a:r>
              <a:rPr lang="en-US" sz="3200" dirty="0" smtClean="0">
                <a:solidFill>
                  <a:srgbClr val="00B05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rgbClr val="00B050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tiếng gọi</a:t>
            </a:r>
            <a:r>
              <a:rPr lang="en-US" sz="3200" dirty="0" smtClean="0">
                <a:solidFill>
                  <a:srgbClr val="00B050"/>
                </a:solidFill>
                <a:latin typeface="Arial Rounded"/>
                <a:ea typeface="Arial Rounded"/>
                <a:cs typeface="Arial Rounded"/>
                <a:sym typeface="Arial Rounded"/>
              </a:rPr>
              <a:t>. T</a:t>
            </a:r>
            <a:r>
              <a:rPr lang="vi-VN" sz="3200" dirty="0" smtClean="0">
                <a:solidFill>
                  <a:srgbClr val="00B05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ất cả về được nhà</a:t>
            </a:r>
            <a:r>
              <a:rPr lang="en-US" sz="3200" dirty="0" smtClean="0">
                <a:solidFill>
                  <a:srgbClr val="00B050"/>
                </a:solidFill>
                <a:latin typeface="Arial Rounded"/>
                <a:ea typeface="Arial Rounded"/>
                <a:cs typeface="Arial Rounded"/>
                <a:sym typeface="Arial Rounded"/>
              </a:rPr>
              <a:t>. C</a:t>
            </a:r>
            <a:r>
              <a:rPr lang="vi-VN" sz="3200" dirty="0" smtClean="0">
                <a:solidFill>
                  <a:srgbClr val="00B050"/>
                </a:solidFill>
                <a:latin typeface="Arial Rounded"/>
                <a:ea typeface="Arial Rounded"/>
                <a:cs typeface="Arial Rounded"/>
                <a:sym typeface="Arial Rounded"/>
              </a:rPr>
              <a:t>ác bạn t</a:t>
            </a:r>
            <a:r>
              <a:rPr lang="en-US" sz="3200" dirty="0" err="1" smtClean="0">
                <a:solidFill>
                  <a:srgbClr val="00B05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ấm</a:t>
            </a:r>
            <a:r>
              <a:rPr lang="vi-VN" sz="3200" dirty="0" smtClean="0">
                <a:solidFill>
                  <a:srgbClr val="00B05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tắ</a:t>
            </a:r>
            <a:r>
              <a:rPr lang="en-US" sz="3200" dirty="0" smtClean="0">
                <a:solidFill>
                  <a:srgbClr val="00B05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rgbClr val="00B050"/>
                </a:solidFill>
                <a:latin typeface="Arial Rounded"/>
                <a:ea typeface="Arial Rounded"/>
                <a:cs typeface="Arial Rounded"/>
                <a:sym typeface="Arial Rounded"/>
              </a:rPr>
              <a:t> khen tai thỏ thật </a:t>
            </a:r>
            <a:r>
              <a:rPr lang="en-US" sz="3200" dirty="0" smtClean="0">
                <a:solidFill>
                  <a:srgbClr val="00B05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 smtClean="0">
                <a:solidFill>
                  <a:srgbClr val="00B050"/>
                </a:solidFill>
                <a:latin typeface="Arial Rounded"/>
                <a:ea typeface="Arial Rounded"/>
                <a:cs typeface="Arial Rounded"/>
                <a:sym typeface="Arial Rounded"/>
              </a:rPr>
              <a:t>uy</a:t>
            </a:r>
            <a:r>
              <a:rPr lang="en-US" sz="3200" dirty="0" err="1" smtClean="0">
                <a:solidFill>
                  <a:srgbClr val="00B05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ệt</a:t>
            </a:r>
            <a:r>
              <a:rPr lang="en-US" sz="3200" dirty="0" smtClean="0">
                <a:solidFill>
                  <a:srgbClr val="00B05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</a:p>
          <a:p>
            <a:pPr lvl="0" algn="just"/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T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ừ đó 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h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không còn buồn vì đôi ta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nữa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3200" dirty="0">
              <a:solidFill>
                <a:schemeClr val="tx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"/>
          <p:cNvSpPr/>
          <p:nvPr/>
        </p:nvSpPr>
        <p:spPr>
          <a:xfrm>
            <a:off x="1" y="-334508"/>
            <a:ext cx="9143999" cy="53461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Đôi</a:t>
            </a:r>
            <a:r>
              <a:rPr lang="en-US" sz="3600" b="1" dirty="0" smtClean="0">
                <a:solidFill>
                  <a:srgbClr val="F14420"/>
                </a:solidFill>
                <a:latin typeface="Arial Rounded"/>
                <a:sym typeface="Arial Rounded"/>
              </a:rPr>
              <a:t> tai </a:t>
            </a: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xấu</a:t>
            </a:r>
            <a:r>
              <a:rPr lang="en-US" sz="3600" b="1" dirty="0" smtClean="0">
                <a:solidFill>
                  <a:srgbClr val="F14420"/>
                </a:solidFill>
                <a:latin typeface="Arial Rounded"/>
                <a:sym typeface="Arial Rounded"/>
              </a:rPr>
              <a:t> </a:t>
            </a: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xí</a:t>
            </a:r>
            <a:endParaRPr dirty="0" smtClean="0"/>
          </a:p>
          <a:p>
            <a:pPr lvl="0" algn="just"/>
            <a:r>
              <a:rPr lang="en-US" sz="3200" dirty="0" smtClean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r>
              <a:rPr lang="vi-VN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có đôi tai dài và to</a:t>
            </a:r>
            <a:r>
              <a:rPr lang="en-US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. B</a:t>
            </a:r>
            <a:r>
              <a:rPr lang="vi-VN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ị bạn bè chê</a:t>
            </a:r>
            <a:r>
              <a:rPr lang="en-US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,</a:t>
            </a:r>
            <a:r>
              <a:rPr lang="vi-VN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thỏ buồn lắm</a:t>
            </a:r>
            <a:r>
              <a:rPr lang="en-US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. T</a:t>
            </a:r>
            <a:r>
              <a:rPr lang="vi-VN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 </a:t>
            </a:r>
            <a:r>
              <a:rPr lang="en-US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động viên</a:t>
            </a:r>
            <a:r>
              <a:rPr lang="en-US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: “R</a:t>
            </a:r>
            <a:r>
              <a:rPr lang="vi-VN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ồi con sẽ thấy ta</a:t>
            </a:r>
            <a:r>
              <a:rPr lang="en-US" sz="30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mình rất đẹp</a:t>
            </a:r>
            <a:r>
              <a:rPr lang="en-US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.”</a:t>
            </a:r>
          </a:p>
          <a:p>
            <a:pPr lvl="0" algn="just"/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M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ột lần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và các bạn đi chơi xa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quên khuấy đường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000" dirty="0" err="1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 A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i cũng hoảng sợ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Th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chợt </a:t>
            </a:r>
            <a:r>
              <a:rPr lang="en-US" sz="3000" dirty="0" err="1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dỏ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ng ta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i: “</a:t>
            </a:r>
            <a:r>
              <a:rPr lang="en-US" sz="3000" dirty="0" err="1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Suỵt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!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ó tiếng 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ố tớ gọi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.” C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ả nhóm đi theo hướng 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ó tiếng gọi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 T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ất cả về 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được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000" dirty="0" err="1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tới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nhà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 C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ác bạn t</a:t>
            </a:r>
            <a:r>
              <a:rPr lang="en-US" sz="3000" dirty="0" err="1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ấm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tắ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khen tai thỏ thật 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uy</a:t>
            </a:r>
            <a:r>
              <a:rPr lang="en-US" sz="3000" dirty="0" err="1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ệt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</a:p>
          <a:p>
            <a:pPr lvl="0" algn="just"/>
            <a:r>
              <a:rPr lang="en-US" sz="3000" dirty="0" smtClean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  T</a:t>
            </a:r>
            <a:r>
              <a:rPr lang="vi-VN" sz="3000" dirty="0" smtClean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ừ đó </a:t>
            </a:r>
            <a:r>
              <a:rPr lang="en-US" sz="3000" dirty="0" smtClean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000" dirty="0" smtClean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h</a:t>
            </a:r>
            <a:r>
              <a:rPr lang="en-US" sz="3000" dirty="0" smtClean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000" dirty="0" smtClean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không còn buồn vì đôi ta</a:t>
            </a:r>
            <a:r>
              <a:rPr lang="en-US" sz="3000" dirty="0" err="1" smtClean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000" dirty="0" smtClean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nữa</a:t>
            </a:r>
            <a:r>
              <a:rPr lang="en-US" sz="3000" dirty="0" smtClean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3000" dirty="0">
              <a:solidFill>
                <a:schemeClr val="accent6">
                  <a:lumMod val="50000"/>
                </a:schemeClr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H="1">
            <a:off x="3479475" y="1458930"/>
            <a:ext cx="1832264" cy="215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6847686" y="2338542"/>
            <a:ext cx="1832264" cy="215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477710" y="3298440"/>
            <a:ext cx="940124" cy="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344145" y="4153941"/>
            <a:ext cx="1248349" cy="215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"/>
          <p:cNvSpPr/>
          <p:nvPr/>
        </p:nvSpPr>
        <p:spPr>
          <a:xfrm>
            <a:off x="1" y="-334508"/>
            <a:ext cx="9143999" cy="561851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Đôi</a:t>
            </a:r>
            <a:r>
              <a:rPr lang="en-US" sz="3600" b="1" dirty="0" smtClean="0">
                <a:solidFill>
                  <a:srgbClr val="F14420"/>
                </a:solidFill>
                <a:latin typeface="Arial Rounded"/>
                <a:sym typeface="Arial Rounded"/>
              </a:rPr>
              <a:t> tai </a:t>
            </a: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xấu</a:t>
            </a:r>
            <a:r>
              <a:rPr lang="en-US" sz="3600" b="1" dirty="0" smtClean="0">
                <a:solidFill>
                  <a:srgbClr val="F14420"/>
                </a:solidFill>
                <a:latin typeface="Arial Rounded"/>
                <a:sym typeface="Arial Rounded"/>
              </a:rPr>
              <a:t> </a:t>
            </a: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xí</a:t>
            </a:r>
            <a:endParaRPr dirty="0" smtClean="0"/>
          </a:p>
          <a:p>
            <a:pPr lvl="0" algn="just"/>
            <a:r>
              <a:rPr lang="en-US" sz="3200" dirty="0" smtClean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có đôi tai dài và to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B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ị bạn bè chê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,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thỏ buồn lắm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T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 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động viên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: “R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ồi con sẽ thấy ta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mình rất đẹp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.”</a:t>
            </a:r>
          </a:p>
          <a:p>
            <a:pPr lvl="0" algn="just"/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M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ột lần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và các bạn đi chơi xa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quên khuấy đường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A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i cũng hoảng sợ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Th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chợt 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dỏ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ng ta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i: “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Suỵt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!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tiếng 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tớ gọi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.” C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ả nhóm đi theo hướng 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tiếng gọi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T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ất cả về được 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tới</a:t>
            </a:r>
            <a:r>
              <a:rPr lang="en-US" sz="320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nhà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C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ác bạn t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ấm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tắ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khen tai thỏ thật 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uy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ệt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</a:p>
          <a:p>
            <a:pPr lvl="0" algn="just"/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T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ừ đó 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h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không còn buồn vì đôi ta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nữa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3200" dirty="0">
              <a:solidFill>
                <a:schemeClr val="tx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8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62" name="Google Shape;262;p8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263" name="Google Shape;263;p8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4" name="Google Shape;264;p8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65" name="Google Shape;265;p8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266" name="Google Shape;266;p8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7" name="Google Shape;267;p8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68" name="Google Shape;268;p8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269" name="Google Shape;269;p8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0" name="Google Shape;270;p8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71" name="Google Shape;271;p8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272" name="Google Shape;272;p8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3" name="Google Shape;273;p8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74" name="Google Shape;274;p8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275" name="Google Shape;275;p8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6" name="Google Shape;276;p8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77" name="Google Shape;277;p8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278" name="Google Shape;278;p8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9" name="Google Shape;279;p8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80" name="Google Shape;280;p8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281" name="Google Shape;281;p8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2" name="Google Shape;282;p8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83" name="Google Shape;283;p8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284" name="Google Shape;284;p8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5" name="Google Shape;285;p8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86" name="Google Shape;286;p8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287" name="Google Shape;287;p8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8" name="Google Shape;288;p8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89" name="Google Shape;289;p8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290" name="Google Shape;290;p8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1" name="Google Shape;291;p8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92" name="Google Shape;292;p8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293" name="Google Shape;293;p8"/>
            <p:cNvPicPr preferRelativeResize="0"/>
            <p:nvPr/>
          </p:nvPicPr>
          <p:blipFill rotWithShape="1">
            <a:blip r:embed="rId3"/>
            <a:srcRect l="2993" r="4332" b="1428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4" name="Google Shape;294;p8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95" name="Google Shape;295;p8"/>
          <p:cNvSpPr txBox="1"/>
          <p:nvPr/>
        </p:nvSpPr>
        <p:spPr>
          <a:xfrm>
            <a:off x="160815" y="1892496"/>
            <a:ext cx="3588404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Trả</a:t>
            </a:r>
            <a:r>
              <a:rPr lang="en-US" sz="44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lời</a:t>
            </a:r>
            <a:r>
              <a:rPr lang="en-US" sz="44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</a:t>
            </a:r>
            <a:r>
              <a:rPr lang="en-US" sz="44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hỏi</a:t>
            </a:r>
            <a:endParaRPr sz="4400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296" name="Google Shape;296;p8"/>
          <p:cNvSpPr txBox="1"/>
          <p:nvPr/>
        </p:nvSpPr>
        <p:spPr>
          <a:xfrm>
            <a:off x="1502012" y="969416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3</a:t>
            </a:r>
            <a:endParaRPr sz="54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297" name="Google Shape;297;p8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8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9"/>
          <p:cNvSpPr/>
          <p:nvPr/>
        </p:nvSpPr>
        <p:spPr>
          <a:xfrm>
            <a:off x="407074" y="548695"/>
            <a:ext cx="850564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a.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Vì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sao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buồn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?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411" y="1133430"/>
            <a:ext cx="7464056" cy="3226755"/>
          </a:xfrm>
          <a:prstGeom prst="rect">
            <a:avLst/>
          </a:prstGeom>
        </p:spPr>
      </p:pic>
      <p:sp>
        <p:nvSpPr>
          <p:cNvPr id="7" name="Google Shape;304;p9"/>
          <p:cNvSpPr/>
          <p:nvPr/>
        </p:nvSpPr>
        <p:spPr>
          <a:xfrm>
            <a:off x="127337" y="548695"/>
            <a:ext cx="906512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buồn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vì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bị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bạn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bè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chê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đôi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vừa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dài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vừa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to.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5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9"/>
          <p:cNvSpPr/>
          <p:nvPr/>
        </p:nvSpPr>
        <p:spPr>
          <a:xfrm>
            <a:off x="127336" y="0"/>
            <a:ext cx="8785384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.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Chuyện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gì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xảy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ra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trong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lần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các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bạn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đi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chơi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xa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?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7" name="Google Shape;304;p9"/>
          <p:cNvSpPr/>
          <p:nvPr/>
        </p:nvSpPr>
        <p:spPr>
          <a:xfrm>
            <a:off x="201764" y="45820"/>
            <a:ext cx="9065121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Trong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lần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đi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chơi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xa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các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bạn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đã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quên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khuấy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đường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.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2050" name="Picture 2" descr="https://f2.photo.talk.zdn.vn/342378907592510301/bc83cb73e7cf1b9142d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419" y="1077178"/>
            <a:ext cx="6220046" cy="345229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9"/>
          <p:cNvSpPr/>
          <p:nvPr/>
        </p:nvSpPr>
        <p:spPr>
          <a:xfrm>
            <a:off x="375430" y="237061"/>
            <a:ext cx="8505646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.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Nhờ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đâu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mà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cả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nhóm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tìm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được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đường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nhà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?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7" name="Google Shape;304;p9"/>
          <p:cNvSpPr/>
          <p:nvPr/>
        </p:nvSpPr>
        <p:spPr>
          <a:xfrm>
            <a:off x="301002" y="250838"/>
            <a:ext cx="9065121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Cả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nhóm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tìm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được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đường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nhà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nhờ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đôi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thính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của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3074" name="Picture 2" descr="https://f2.photo.talk.zdn.vn/4802795788117626046/0a22ecf7f74b0b15525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23" y="1212111"/>
            <a:ext cx="8910084" cy="393138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Quad Arrow Callout 1"/>
          <p:cNvSpPr/>
          <p:nvPr/>
        </p:nvSpPr>
        <p:spPr>
          <a:xfrm>
            <a:off x="301002" y="1212111"/>
            <a:ext cx="496440" cy="397603"/>
          </a:xfrm>
          <a:prstGeom prst="quadArrowCallou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63000">
              <a:srgbClr val="2CC7ED"/>
            </a:gs>
            <a:gs pos="98621">
              <a:srgbClr val="00B0F0"/>
            </a:gs>
            <a:gs pos="100000">
              <a:srgbClr val="00B0F0"/>
            </a:gs>
          </a:gsLst>
          <a:lin ang="16200000" scaled="0"/>
        </a:gradFill>
        <a:effectLst/>
      </p:bgPr>
    </p:bg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44" name="Google Shape;144;p2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145" name="Google Shape;145;p2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6" name="Google Shape;146;p2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47" name="Google Shape;147;p2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148" name="Google Shape;148;p2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" name="Google Shape;149;p2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50" name="Google Shape;150;p2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151" name="Google Shape;151;p2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" name="Google Shape;152;p2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53" name="Google Shape;153;p2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154" name="Google Shape;154;p2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5" name="Google Shape;155;p2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56" name="Google Shape;156;p2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157" name="Google Shape;157;p2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8" name="Google Shape;158;p2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59" name="Google Shape;159;p2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160" name="Google Shape;160;p2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1" name="Google Shape;161;p2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62" name="Google Shape;162;p2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163" name="Google Shape;163;p2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" name="Google Shape;164;p2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65" name="Google Shape;165;p2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166" name="Google Shape;166;p2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7" name="Google Shape;167;p2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68" name="Google Shape;168;p2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169" name="Google Shape;169;p2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0" name="Google Shape;170;p2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71" name="Google Shape;171;p2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172" name="Google Shape;172;p2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3" name="Google Shape;173;p2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74" name="Google Shape;174;p2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175" name="Google Shape;175;p2"/>
            <p:cNvPicPr preferRelativeResize="0"/>
            <p:nvPr/>
          </p:nvPicPr>
          <p:blipFill rotWithShape="1">
            <a:blip r:embed="rId3"/>
            <a:srcRect l="2993" r="4332" b="1428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6" name="Google Shape;176;p2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77" name="Google Shape;177;p2"/>
          <p:cNvSpPr txBox="1"/>
          <p:nvPr/>
        </p:nvSpPr>
        <p:spPr>
          <a:xfrm>
            <a:off x="518578" y="1878860"/>
            <a:ext cx="3002627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Khởi</a:t>
            </a:r>
            <a:r>
              <a:rPr lang="en-US" sz="44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động</a:t>
            </a:r>
            <a:endParaRPr sz="4400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78" name="Google Shape;178;p2"/>
          <p:cNvSpPr txBox="1"/>
          <p:nvPr/>
        </p:nvSpPr>
        <p:spPr>
          <a:xfrm>
            <a:off x="1442652" y="1015334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1</a:t>
            </a:r>
            <a:endParaRPr sz="54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179" name="Google Shape;179;p2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10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13" name="Google Shape;313;p10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314" name="Google Shape;314;p10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5" name="Google Shape;315;p10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16" name="Google Shape;316;p10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317" name="Google Shape;317;p10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8" name="Google Shape;318;p10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19" name="Google Shape;319;p10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320" name="Google Shape;320;p10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1" name="Google Shape;321;p10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22" name="Google Shape;322;p10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323" name="Google Shape;323;p10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4" name="Google Shape;324;p10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25" name="Google Shape;325;p10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326" name="Google Shape;326;p10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7" name="Google Shape;327;p10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28" name="Google Shape;328;p10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329" name="Google Shape;329;p10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0" name="Google Shape;330;p10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31" name="Google Shape;331;p10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332" name="Google Shape;332;p10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3" name="Google Shape;333;p10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34" name="Google Shape;334;p10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335" name="Google Shape;335;p10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6" name="Google Shape;336;p10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37" name="Google Shape;337;p10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338" name="Google Shape;338;p10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9" name="Google Shape;339;p10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40" name="Google Shape;340;p10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341" name="Google Shape;341;p10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2" name="Google Shape;342;p10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43" name="Google Shape;343;p10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344" name="Google Shape;344;p10"/>
            <p:cNvPicPr preferRelativeResize="0"/>
            <p:nvPr/>
          </p:nvPicPr>
          <p:blipFill rotWithShape="1">
            <a:blip r:embed="rId3"/>
            <a:srcRect l="2993" r="4332" b="1428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5" name="Google Shape;345;p10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46" name="Google Shape;346;p10"/>
          <p:cNvSpPr txBox="1"/>
          <p:nvPr/>
        </p:nvSpPr>
        <p:spPr>
          <a:xfrm>
            <a:off x="182783" y="2113681"/>
            <a:ext cx="3588404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Viết</a:t>
            </a:r>
            <a:r>
              <a:rPr lang="en-US" sz="40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vào</a:t>
            </a:r>
            <a:r>
              <a:rPr lang="en-US" sz="40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vở</a:t>
            </a:r>
            <a:endParaRPr sz="4000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347" name="Google Shape;347;p10"/>
          <p:cNvSpPr txBox="1"/>
          <p:nvPr/>
        </p:nvSpPr>
        <p:spPr>
          <a:xfrm>
            <a:off x="1502012" y="942520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4</a:t>
            </a:r>
            <a:endParaRPr sz="54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348" name="Google Shape;348;p10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10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12"/>
          <p:cNvSpPr/>
          <p:nvPr/>
        </p:nvSpPr>
        <p:spPr>
          <a:xfrm>
            <a:off x="1294812" y="907257"/>
            <a:ext cx="7473268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Viết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trả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lời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cho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hỏi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 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ở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mục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3</a:t>
            </a:r>
            <a:endParaRPr sz="3200" b="1" dirty="0">
              <a:solidFill>
                <a:srgbClr val="4CA42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2" name="Google Shape;362;p12"/>
          <p:cNvSpPr/>
          <p:nvPr/>
        </p:nvSpPr>
        <p:spPr>
          <a:xfrm>
            <a:off x="265813" y="1799757"/>
            <a:ext cx="8208335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40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r>
              <a:rPr lang="en-US" sz="40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Cả</a:t>
            </a:r>
            <a:r>
              <a:rPr lang="en-US" sz="40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nhóm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tìm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được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đường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endParaRPr lang="en-US" sz="4000" dirty="0" smtClean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lvl="0"/>
            <a:endParaRPr lang="en-US" sz="4000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lvl="0"/>
            <a:r>
              <a:rPr lang="en-US" sz="40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nhà</a:t>
            </a:r>
            <a:r>
              <a:rPr lang="en-US" sz="40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nhờ</a:t>
            </a:r>
            <a:endParaRPr sz="6000" b="1" dirty="0">
              <a:solidFill>
                <a:srgbClr val="0070C0"/>
              </a:solidFill>
              <a:sym typeface="Arial" panose="020B0604020202020204"/>
            </a:endParaRPr>
          </a:p>
        </p:txBody>
      </p:sp>
      <p:sp>
        <p:nvSpPr>
          <p:cNvPr id="363" name="Google Shape;363;p12"/>
          <p:cNvSpPr/>
          <p:nvPr/>
        </p:nvSpPr>
        <p:spPr>
          <a:xfrm>
            <a:off x="2633686" y="2723046"/>
            <a:ext cx="3226388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(…).</a:t>
            </a:r>
            <a:endParaRPr sz="6000" b="1" dirty="0">
              <a:solidFill>
                <a:srgbClr val="0070C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4" name="Google Shape;364;p12"/>
          <p:cNvSpPr/>
          <p:nvPr/>
        </p:nvSpPr>
        <p:spPr>
          <a:xfrm>
            <a:off x="2633686" y="3030823"/>
            <a:ext cx="5388519" cy="163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đôi</a:t>
            </a:r>
            <a:r>
              <a:rPr lang="en-US" sz="40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 </a:t>
            </a:r>
            <a:r>
              <a:rPr lang="en-US" sz="4000" dirty="0" err="1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thính</a:t>
            </a:r>
            <a:r>
              <a:rPr lang="en-US" sz="40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của</a:t>
            </a:r>
            <a:r>
              <a:rPr lang="en-US" sz="40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</a:t>
            </a:r>
            <a:r>
              <a:rPr lang="en-US" sz="40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lang="en-US" sz="4000" b="1" dirty="0">
              <a:solidFill>
                <a:srgbClr val="FF0000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6000" b="1" dirty="0">
              <a:solidFill>
                <a:srgbClr val="0070C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11"/>
          <p:cNvSpPr/>
          <p:nvPr/>
        </p:nvSpPr>
        <p:spPr>
          <a:xfrm>
            <a:off x="268652" y="552466"/>
            <a:ext cx="276784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Tô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chữ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hoa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600" b="1" dirty="0">
                <a:solidFill>
                  <a:srgbClr val="4CA420"/>
                </a:solidFill>
                <a:ea typeface="Arial Rounded"/>
              </a:rPr>
              <a:t>C</a:t>
            </a:r>
            <a:endParaRPr sz="3200" b="1" dirty="0">
              <a:solidFill>
                <a:srgbClr val="4CA42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" name="chu C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38623" y="0"/>
            <a:ext cx="5730949" cy="5143500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4263656" y="786809"/>
            <a:ext cx="4157330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4263656" y="1750827"/>
            <a:ext cx="4157330" cy="159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263656" y="2654595"/>
            <a:ext cx="4157330" cy="212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263656" y="3583172"/>
            <a:ext cx="4157330" cy="212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3772125" y="131134"/>
            <a:ext cx="287079" cy="40935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5400000">
            <a:off x="6513187" y="2173030"/>
            <a:ext cx="287079" cy="40935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 flipH="1" flipV="1">
            <a:off x="4816549" y="304358"/>
            <a:ext cx="10632" cy="378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 flipV="1">
            <a:off x="5804265" y="300812"/>
            <a:ext cx="10632" cy="378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 flipV="1">
            <a:off x="6813246" y="294169"/>
            <a:ext cx="10632" cy="378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 flipV="1">
            <a:off x="7818474" y="286637"/>
            <a:ext cx="10632" cy="378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Google Shape;354;p11"/>
          <p:cNvSpPr/>
          <p:nvPr/>
        </p:nvSpPr>
        <p:spPr>
          <a:xfrm>
            <a:off x="3946432" y="3934521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1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28" name="Google Shape;354;p11"/>
          <p:cNvSpPr/>
          <p:nvPr/>
        </p:nvSpPr>
        <p:spPr>
          <a:xfrm>
            <a:off x="3917852" y="1638141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6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29" name="Google Shape;354;p11"/>
          <p:cNvSpPr/>
          <p:nvPr/>
        </p:nvSpPr>
        <p:spPr>
          <a:xfrm>
            <a:off x="3940559" y="2007432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5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0" name="Google Shape;354;p11"/>
          <p:cNvSpPr/>
          <p:nvPr/>
        </p:nvSpPr>
        <p:spPr>
          <a:xfrm>
            <a:off x="3921641" y="2453303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4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1" name="Google Shape;354;p11"/>
          <p:cNvSpPr/>
          <p:nvPr/>
        </p:nvSpPr>
        <p:spPr>
          <a:xfrm>
            <a:off x="3919832" y="2936547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3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2" name="Google Shape;354;p11"/>
          <p:cNvSpPr/>
          <p:nvPr/>
        </p:nvSpPr>
        <p:spPr>
          <a:xfrm>
            <a:off x="3946432" y="3419791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2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3" name="Google Shape;354;p11"/>
          <p:cNvSpPr/>
          <p:nvPr/>
        </p:nvSpPr>
        <p:spPr>
          <a:xfrm>
            <a:off x="4641452" y="4077141"/>
            <a:ext cx="18296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2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4" name="Google Shape;354;p11"/>
          <p:cNvSpPr/>
          <p:nvPr/>
        </p:nvSpPr>
        <p:spPr>
          <a:xfrm>
            <a:off x="5157001" y="4076700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3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5" name="Google Shape;354;p11"/>
          <p:cNvSpPr/>
          <p:nvPr/>
        </p:nvSpPr>
        <p:spPr>
          <a:xfrm>
            <a:off x="5605217" y="4083344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smtClean="0">
                <a:solidFill>
                  <a:srgbClr val="FF0000"/>
                </a:solidFill>
                <a:sym typeface="Arial" panose="020B0604020202020204"/>
              </a:rPr>
              <a:t>4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6" name="Google Shape;354;p11"/>
          <p:cNvSpPr/>
          <p:nvPr/>
        </p:nvSpPr>
        <p:spPr>
          <a:xfrm>
            <a:off x="6172617" y="4083343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smtClean="0">
                <a:solidFill>
                  <a:srgbClr val="FF0000"/>
                </a:solidFill>
                <a:sym typeface="Arial" panose="020B0604020202020204"/>
              </a:rPr>
              <a:t>5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7" name="Google Shape;354;p11"/>
          <p:cNvSpPr/>
          <p:nvPr/>
        </p:nvSpPr>
        <p:spPr>
          <a:xfrm>
            <a:off x="4708433" y="4617378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12"/>
          <p:cNvSpPr/>
          <p:nvPr/>
        </p:nvSpPr>
        <p:spPr>
          <a:xfrm>
            <a:off x="1294812" y="907257"/>
            <a:ext cx="7473268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Viết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trả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lời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cho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hỏi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 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ở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mục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3</a:t>
            </a:r>
            <a:endParaRPr sz="3200" b="1" dirty="0">
              <a:solidFill>
                <a:srgbClr val="4CA42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2" name="Google Shape;362;p12"/>
          <p:cNvSpPr/>
          <p:nvPr/>
        </p:nvSpPr>
        <p:spPr>
          <a:xfrm>
            <a:off x="265813" y="1799757"/>
            <a:ext cx="8208335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40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r>
              <a:rPr lang="en-US" sz="40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Cả</a:t>
            </a:r>
            <a:r>
              <a:rPr lang="en-US" sz="40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nhóm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tìm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được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đường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endParaRPr lang="en-US" sz="4000" dirty="0" smtClean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lvl="0"/>
            <a:endParaRPr lang="en-US" sz="4000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lvl="0"/>
            <a:r>
              <a:rPr lang="en-US" sz="40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nhà</a:t>
            </a:r>
            <a:r>
              <a:rPr lang="en-US" sz="40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nhờ</a:t>
            </a:r>
            <a:endParaRPr sz="6000" b="1" dirty="0">
              <a:solidFill>
                <a:srgbClr val="0070C0"/>
              </a:solidFill>
              <a:sym typeface="Arial" panose="020B0604020202020204"/>
            </a:endParaRPr>
          </a:p>
        </p:txBody>
      </p:sp>
      <p:sp>
        <p:nvSpPr>
          <p:cNvPr id="363" name="Google Shape;363;p12"/>
          <p:cNvSpPr/>
          <p:nvPr/>
        </p:nvSpPr>
        <p:spPr>
          <a:xfrm>
            <a:off x="2633686" y="2723046"/>
            <a:ext cx="3226388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(…).</a:t>
            </a:r>
            <a:endParaRPr sz="6000" b="1" dirty="0">
              <a:solidFill>
                <a:srgbClr val="0070C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4" name="Google Shape;364;p12"/>
          <p:cNvSpPr/>
          <p:nvPr/>
        </p:nvSpPr>
        <p:spPr>
          <a:xfrm>
            <a:off x="2633686" y="3030823"/>
            <a:ext cx="5388519" cy="163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400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đôi tai thính của thỏ.</a:t>
            </a:r>
            <a:endParaRPr lang="en-US" sz="4000" b="1" smtClean="0">
              <a:solidFill>
                <a:srgbClr val="FF0000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6000" b="1" dirty="0">
              <a:solidFill>
                <a:srgbClr val="0070C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13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71" name="Google Shape;371;p13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372" name="Google Shape;372;p13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3" name="Google Shape;373;p13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74" name="Google Shape;374;p13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375" name="Google Shape;375;p13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6" name="Google Shape;376;p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77" name="Google Shape;377;p13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378" name="Google Shape;378;p13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9" name="Google Shape;379;p13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80" name="Google Shape;380;p13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381" name="Google Shape;381;p13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2" name="Google Shape;382;p13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83" name="Google Shape;383;p13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384" name="Google Shape;384;p13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5" name="Google Shape;385;p13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86" name="Google Shape;386;p13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387" name="Google Shape;387;p13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8" name="Google Shape;388;p13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89" name="Google Shape;389;p13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390" name="Google Shape;390;p13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1" name="Google Shape;391;p13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92" name="Google Shape;392;p13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393" name="Google Shape;393;p13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4" name="Google Shape;394;p13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95" name="Google Shape;395;p13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396" name="Google Shape;396;p1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7" name="Google Shape;397;p13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98" name="Google Shape;398;p13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399" name="Google Shape;399;p13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0" name="Google Shape;400;p13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01" name="Google Shape;401;p13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402" name="Google Shape;402;p13"/>
            <p:cNvPicPr preferRelativeResize="0"/>
            <p:nvPr/>
          </p:nvPicPr>
          <p:blipFill rotWithShape="1">
            <a:blip r:embed="rId3"/>
            <a:srcRect l="2993" r="4332" b="1428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03" name="Google Shape;403;p13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04" name="Google Shape;404;p13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Chọn từ ngữ</a:t>
            </a:r>
            <a:endParaRPr sz="4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05" name="Google Shape;405;p13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5</a:t>
            </a:r>
            <a:endParaRPr sz="54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406" name="Google Shape;406;p13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p13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3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3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3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3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3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3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3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3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4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14"/>
          <p:cNvSpPr/>
          <p:nvPr/>
        </p:nvSpPr>
        <p:spPr>
          <a:xfrm>
            <a:off x="590107" y="1256534"/>
            <a:ext cx="7963786" cy="830956"/>
          </a:xfrm>
          <a:prstGeom prst="rect">
            <a:avLst/>
          </a:prstGeom>
          <a:gradFill>
            <a:gsLst>
              <a:gs pos="0">
                <a:srgbClr val="B4D4A5"/>
              </a:gs>
              <a:gs pos="50000">
                <a:srgbClr val="A8CD97"/>
              </a:gs>
              <a:gs pos="100000">
                <a:srgbClr val="9BC985"/>
              </a:gs>
            </a:gsLst>
            <a:lin ang="5400000" scaled="0"/>
          </a:gradFill>
          <a:ln w="9525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8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13" name="Google Shape;413;p14"/>
          <p:cNvSpPr/>
          <p:nvPr/>
        </p:nvSpPr>
        <p:spPr>
          <a:xfrm>
            <a:off x="319177" y="207704"/>
            <a:ext cx="8505646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Chọn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từ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ngữ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để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hoàn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thiện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viết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vào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vở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: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14" name="Google Shape;414;p14"/>
          <p:cNvSpPr/>
          <p:nvPr/>
        </p:nvSpPr>
        <p:spPr>
          <a:xfrm>
            <a:off x="797188" y="1345411"/>
            <a:ext cx="239232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en-US" sz="32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hạy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nhanh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endParaRPr sz="3200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15" name="Google Shape;415;p14"/>
          <p:cNvSpPr/>
          <p:nvPr/>
        </p:nvSpPr>
        <p:spPr>
          <a:xfrm>
            <a:off x="127792" y="2528120"/>
            <a:ext cx="8707864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r>
              <a:rPr lang="en-US" sz="32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Chú</a:t>
            </a:r>
            <a:r>
              <a:rPr lang="en-US" sz="32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mèo</a:t>
            </a:r>
            <a:r>
              <a:rPr lang="en-US" sz="32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        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</a:t>
            </a:r>
            <a:r>
              <a:rPr lang="en-US" sz="32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</a:t>
            </a:r>
            <a:r>
              <a:rPr lang="en-US" sz="32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nghe</a:t>
            </a:r>
            <a:r>
              <a:rPr lang="en-US" sz="32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</a:t>
            </a:r>
            <a:r>
              <a:rPr lang="en-US" sz="32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chít</a:t>
            </a:r>
            <a:r>
              <a:rPr lang="en-US" sz="32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chít</a:t>
            </a:r>
            <a:r>
              <a:rPr lang="en-US" sz="32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của</a:t>
            </a:r>
            <a:r>
              <a:rPr lang="en-US" sz="32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lũ</a:t>
            </a:r>
            <a:r>
              <a:rPr lang="en-US" sz="32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chuột</a:t>
            </a:r>
            <a:r>
              <a:rPr lang="en-US" sz="32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3200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17" name="Google Shape;417;p14"/>
          <p:cNvSpPr/>
          <p:nvPr/>
        </p:nvSpPr>
        <p:spPr>
          <a:xfrm>
            <a:off x="2870537" y="2528120"/>
            <a:ext cx="90424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(…)</a:t>
            </a:r>
            <a:endParaRPr sz="3200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9" name="Google Shape;414;p14"/>
          <p:cNvSpPr/>
          <p:nvPr/>
        </p:nvSpPr>
        <p:spPr>
          <a:xfrm>
            <a:off x="3870151" y="1351120"/>
            <a:ext cx="239232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d</a:t>
            </a:r>
            <a:r>
              <a:rPr lang="en-US" sz="32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ỏng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     </a:t>
            </a:r>
            <a:endParaRPr sz="3200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0" name="Google Shape;414;p14"/>
          <p:cNvSpPr/>
          <p:nvPr/>
        </p:nvSpPr>
        <p:spPr>
          <a:xfrm>
            <a:off x="6475080" y="1315404"/>
            <a:ext cx="239232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en-US" sz="32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hính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</a:t>
            </a:r>
            <a:endParaRPr sz="3200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1" name="Google Shape;414;p14"/>
          <p:cNvSpPr/>
          <p:nvPr/>
        </p:nvSpPr>
        <p:spPr>
          <a:xfrm>
            <a:off x="2673988" y="2528160"/>
            <a:ext cx="239232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d</a:t>
            </a:r>
            <a:r>
              <a:rPr lang="en-US" sz="32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ỏng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</a:t>
            </a:r>
            <a:r>
              <a:rPr lang="en-US" sz="3200" dirty="0" smtClean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i     </a:t>
            </a:r>
            <a:endParaRPr sz="3200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15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24" name="Google Shape;424;p15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425" name="Google Shape;425;p15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6" name="Google Shape;426;p15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27" name="Google Shape;427;p15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428" name="Google Shape;428;p15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9" name="Google Shape;429;p15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30" name="Google Shape;430;p15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431" name="Google Shape;431;p15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2" name="Google Shape;432;p15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33" name="Google Shape;433;p15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434" name="Google Shape;434;p15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5" name="Google Shape;435;p15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36" name="Google Shape;436;p15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437" name="Google Shape;437;p15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8" name="Google Shape;438;p15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39" name="Google Shape;439;p15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440" name="Google Shape;440;p15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1" name="Google Shape;441;p15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42" name="Google Shape;442;p15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443" name="Google Shape;443;p15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4" name="Google Shape;444;p15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45" name="Google Shape;445;p15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446" name="Google Shape;446;p15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7" name="Google Shape;447;p15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48" name="Google Shape;448;p15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449" name="Google Shape;449;p15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0" name="Google Shape;450;p15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51" name="Google Shape;451;p15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452" name="Google Shape;452;p15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3" name="Google Shape;453;p15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54" name="Google Shape;454;p15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455" name="Google Shape;455;p15"/>
            <p:cNvPicPr preferRelativeResize="0"/>
            <p:nvPr/>
          </p:nvPicPr>
          <p:blipFill rotWithShape="1">
            <a:blip r:embed="rId3"/>
            <a:srcRect l="2993" r="4332" b="1428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56" name="Google Shape;456;p15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57" name="Google Shape;457;p15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Quan sát tranh</a:t>
            </a:r>
            <a:endParaRPr sz="4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58" name="Google Shape;458;p15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6</a:t>
            </a:r>
            <a:endParaRPr sz="54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459" name="Google Shape;459;p15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15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4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4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4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4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4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4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4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4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4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4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4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4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4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4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4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4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4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16"/>
          <p:cNvSpPr/>
          <p:nvPr/>
        </p:nvSpPr>
        <p:spPr>
          <a:xfrm>
            <a:off x="521396" y="0"/>
            <a:ext cx="8505646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Quan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sát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tranh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kể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l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ại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chuyện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: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“ </a:t>
            </a:r>
            <a:r>
              <a:rPr lang="en-US" sz="32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Đôi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 </a:t>
            </a:r>
            <a:r>
              <a:rPr lang="en-US" sz="32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xấu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xí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”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4098" name="Picture 2" descr="C:\Users\Administrator\AppData\Local\ZaloPC\1920853331794570045\ZaloDownloads\picture\6286030243444880041\z2034655277790_9426f8bbd45cf110dbda59433c1bd30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6608"/>
            <a:ext cx="9144000" cy="417689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Administrator\AppData\Local\ZaloPC\1920853331794570045\ZaloDownloads\picture\6286030243444880041\z2034652254484_8f301b22c0b433c438e1811d5603d83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27042" cy="51435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dministrator\AppData\Local\ZaloPC\1920853331794570045\ZaloDownloads\picture\6286030243444880041\z2034653047258_fec186bbc983c44fec94cfc89af57e5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" y="113016"/>
            <a:ext cx="8877300" cy="4017195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 rot="3042559">
            <a:off x="1066830" y="1149710"/>
            <a:ext cx="458372" cy="13229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 rot="7355549">
            <a:off x="3420192" y="1805884"/>
            <a:ext cx="486323" cy="1441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 rot="19470814">
            <a:off x="6602886" y="2781588"/>
            <a:ext cx="458372" cy="13229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dministrator\AppData\Local\ZaloPC\1920853331794570045\ZaloDownloads\picture\6286030243444880041\z2034654305190_4d308ea29d1bfdfa22d9d16eaa26649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51435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dministrator\AppData\Local\ZaloPC\1920853331794570045\ZaloDownloads\picture\6286030243444880041\z2034656015339_f366fd3cef957131e4301e81a91cba6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51435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16"/>
          <p:cNvSpPr/>
          <p:nvPr/>
        </p:nvSpPr>
        <p:spPr>
          <a:xfrm>
            <a:off x="521396" y="0"/>
            <a:ext cx="8505646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Quan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sát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tranh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kể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l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ại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chuyện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: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“ </a:t>
            </a:r>
            <a:r>
              <a:rPr lang="en-US" sz="32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Đôi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 </a:t>
            </a:r>
            <a:r>
              <a:rPr lang="en-US" sz="32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xấu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xí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”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4098" name="Picture 2" descr="C:\Users\Administrator\AppData\Local\ZaloPC\1920853331794570045\ZaloDownloads\picture\6286030243444880041\z2034655277790_9426f8bbd45cf110dbda59433c1bd30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6608"/>
            <a:ext cx="9144000" cy="417689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17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73" name="Google Shape;473;p17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474" name="Google Shape;474;p17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5" name="Google Shape;475;p17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76" name="Google Shape;476;p17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477" name="Google Shape;477;p17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8" name="Google Shape;478;p17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79" name="Google Shape;479;p17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480" name="Google Shape;480;p17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1" name="Google Shape;481;p17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82" name="Google Shape;482;p17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483" name="Google Shape;483;p17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4" name="Google Shape;484;p17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85" name="Google Shape;485;p17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486" name="Google Shape;486;p17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7" name="Google Shape;487;p17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88" name="Google Shape;488;p17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489" name="Google Shape;489;p17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0" name="Google Shape;490;p17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91" name="Google Shape;491;p17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492" name="Google Shape;492;p17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3" name="Google Shape;493;p17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94" name="Google Shape;494;p17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495" name="Google Shape;495;p17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6" name="Google Shape;496;p17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97" name="Google Shape;497;p17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498" name="Google Shape;498;p17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9" name="Google Shape;499;p17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00" name="Google Shape;500;p17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501" name="Google Shape;501;p17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02" name="Google Shape;502;p17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03" name="Google Shape;503;p17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504" name="Google Shape;504;p17"/>
            <p:cNvPicPr preferRelativeResize="0"/>
            <p:nvPr/>
          </p:nvPicPr>
          <p:blipFill rotWithShape="1">
            <a:blip r:embed="rId3"/>
            <a:srcRect l="2993" r="4332" b="1428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05" name="Google Shape;505;p17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06" name="Google Shape;506;p17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Nghe viết</a:t>
            </a:r>
            <a:endParaRPr sz="4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507" name="Google Shape;507;p17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7</a:t>
            </a:r>
            <a:endParaRPr sz="54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508" name="Google Shape;508;p17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9" name="Google Shape;509;p17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5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5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4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4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4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4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4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4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4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4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4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4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4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4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4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4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4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4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5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5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5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5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18"/>
          <p:cNvSpPr/>
          <p:nvPr/>
        </p:nvSpPr>
        <p:spPr>
          <a:xfrm>
            <a:off x="500131" y="233695"/>
            <a:ext cx="192196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Nghe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viết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13314" name="Picture 2" descr="https://f8.photo.talk.zdn.vn/4152224088811050010/ef4291f74b4bb715ee5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18470"/>
            <a:ext cx="9143999" cy="432503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/>
          <p:cNvCxnSpPr/>
          <p:nvPr/>
        </p:nvCxnSpPr>
        <p:spPr>
          <a:xfrm flipV="1">
            <a:off x="2604977" y="1998922"/>
            <a:ext cx="733646" cy="1063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348716" y="1998922"/>
            <a:ext cx="149919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1364511" y="2402958"/>
            <a:ext cx="1357424" cy="354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3352800" y="2392326"/>
            <a:ext cx="733646" cy="1063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11"/>
          <p:cNvSpPr/>
          <p:nvPr/>
        </p:nvSpPr>
        <p:spPr>
          <a:xfrm>
            <a:off x="268652" y="552466"/>
            <a:ext cx="276784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Tô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chữ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hoa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600" b="1" dirty="0">
                <a:solidFill>
                  <a:srgbClr val="4CA420"/>
                </a:solidFill>
                <a:ea typeface="Arial Rounded"/>
              </a:rPr>
              <a:t>C</a:t>
            </a:r>
            <a:endParaRPr sz="3200" b="1" dirty="0">
              <a:solidFill>
                <a:srgbClr val="4CA42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" name="chu C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38623" y="0"/>
            <a:ext cx="5730949" cy="5143500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4263656" y="786809"/>
            <a:ext cx="4157330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4263656" y="1750827"/>
            <a:ext cx="4157330" cy="159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263656" y="2654595"/>
            <a:ext cx="4157330" cy="212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263656" y="3583172"/>
            <a:ext cx="4157330" cy="212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3772125" y="131134"/>
            <a:ext cx="287079" cy="40935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5400000">
            <a:off x="6513187" y="2173030"/>
            <a:ext cx="287079" cy="40935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 flipH="1" flipV="1">
            <a:off x="4816549" y="304358"/>
            <a:ext cx="10632" cy="378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 flipV="1">
            <a:off x="5804265" y="300812"/>
            <a:ext cx="10632" cy="378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 flipV="1">
            <a:off x="6813246" y="294169"/>
            <a:ext cx="10632" cy="378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 flipV="1">
            <a:off x="7818474" y="286637"/>
            <a:ext cx="10632" cy="378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Google Shape;354;p11"/>
          <p:cNvSpPr/>
          <p:nvPr/>
        </p:nvSpPr>
        <p:spPr>
          <a:xfrm>
            <a:off x="3946432" y="3934521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1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28" name="Google Shape;354;p11"/>
          <p:cNvSpPr/>
          <p:nvPr/>
        </p:nvSpPr>
        <p:spPr>
          <a:xfrm>
            <a:off x="3917852" y="1638141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6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29" name="Google Shape;354;p11"/>
          <p:cNvSpPr/>
          <p:nvPr/>
        </p:nvSpPr>
        <p:spPr>
          <a:xfrm>
            <a:off x="3940559" y="2007432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5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0" name="Google Shape;354;p11"/>
          <p:cNvSpPr/>
          <p:nvPr/>
        </p:nvSpPr>
        <p:spPr>
          <a:xfrm>
            <a:off x="3921641" y="2453303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4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1" name="Google Shape;354;p11"/>
          <p:cNvSpPr/>
          <p:nvPr/>
        </p:nvSpPr>
        <p:spPr>
          <a:xfrm>
            <a:off x="3919832" y="2936547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3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2" name="Google Shape;354;p11"/>
          <p:cNvSpPr/>
          <p:nvPr/>
        </p:nvSpPr>
        <p:spPr>
          <a:xfrm>
            <a:off x="3946432" y="3419791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2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3" name="Google Shape;354;p11"/>
          <p:cNvSpPr/>
          <p:nvPr/>
        </p:nvSpPr>
        <p:spPr>
          <a:xfrm>
            <a:off x="4641452" y="4077141"/>
            <a:ext cx="18296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2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4" name="Google Shape;354;p11"/>
          <p:cNvSpPr/>
          <p:nvPr/>
        </p:nvSpPr>
        <p:spPr>
          <a:xfrm>
            <a:off x="5157001" y="4076700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3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5" name="Google Shape;354;p11"/>
          <p:cNvSpPr/>
          <p:nvPr/>
        </p:nvSpPr>
        <p:spPr>
          <a:xfrm>
            <a:off x="5605217" y="4083344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smtClean="0">
                <a:solidFill>
                  <a:srgbClr val="FF0000"/>
                </a:solidFill>
                <a:sym typeface="Arial" panose="020B0604020202020204"/>
              </a:rPr>
              <a:t>4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6" name="Google Shape;354;p11"/>
          <p:cNvSpPr/>
          <p:nvPr/>
        </p:nvSpPr>
        <p:spPr>
          <a:xfrm>
            <a:off x="6172617" y="4083343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smtClean="0">
                <a:solidFill>
                  <a:srgbClr val="FF0000"/>
                </a:solidFill>
                <a:sym typeface="Arial" panose="020B0604020202020204"/>
              </a:rPr>
              <a:t>5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7" name="Google Shape;354;p11"/>
          <p:cNvSpPr/>
          <p:nvPr/>
        </p:nvSpPr>
        <p:spPr>
          <a:xfrm>
            <a:off x="4708433" y="4617378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3" name="Google Shape;523;p19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2549491" y="546129"/>
            <a:ext cx="4045018" cy="40512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20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530" name="Google Shape;530;p20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531" name="Google Shape;531;p20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2" name="Google Shape;532;p20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33" name="Google Shape;533;p20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534" name="Google Shape;534;p20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5" name="Google Shape;535;p20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36" name="Google Shape;536;p20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537" name="Google Shape;537;p20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8" name="Google Shape;538;p20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39" name="Google Shape;539;p20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540" name="Google Shape;540;p20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1" name="Google Shape;541;p20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42" name="Google Shape;542;p20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543" name="Google Shape;543;p20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4" name="Google Shape;544;p20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45" name="Google Shape;545;p20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546" name="Google Shape;546;p20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7" name="Google Shape;547;p20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48" name="Google Shape;548;p20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549" name="Google Shape;549;p20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0" name="Google Shape;550;p20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51" name="Google Shape;551;p20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552" name="Google Shape;552;p20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3" name="Google Shape;553;p20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54" name="Google Shape;554;p20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555" name="Google Shape;555;p20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6" name="Google Shape;556;p20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57" name="Google Shape;557;p20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558" name="Google Shape;558;p20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9" name="Google Shape;559;p20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60" name="Google Shape;560;p20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561" name="Google Shape;561;p20"/>
            <p:cNvPicPr preferRelativeResize="0"/>
            <p:nvPr/>
          </p:nvPicPr>
          <p:blipFill rotWithShape="1">
            <a:blip r:embed="rId3"/>
            <a:srcRect l="2993" r="4332" b="1428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62" name="Google Shape;562;p20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63" name="Google Shape;563;p20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Tìm</a:t>
            </a:r>
            <a:r>
              <a:rPr lang="en-US" sz="4400" b="1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</a:t>
            </a:r>
            <a:endParaRPr sz="4400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564" name="Google Shape;564;p20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8</a:t>
            </a:r>
            <a:endParaRPr sz="54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565" name="Google Shape;565;p20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6" name="Google Shape;566;p20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5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5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5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5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5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5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5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5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5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5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5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5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5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5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5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5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5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5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5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5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5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5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5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21"/>
          <p:cNvSpPr/>
          <p:nvPr/>
        </p:nvSpPr>
        <p:spPr>
          <a:xfrm>
            <a:off x="0" y="493281"/>
            <a:ext cx="9197163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Tìm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trong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hoặc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ngoài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bài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đọc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“ </a:t>
            </a:r>
            <a:r>
              <a:rPr lang="en-US" sz="32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Đôi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 </a:t>
            </a:r>
            <a:r>
              <a:rPr lang="en-US" sz="32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xấu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xí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”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từ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ngữ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có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chứa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vần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: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573" name="Google Shape;573;p21"/>
          <p:cNvSpPr/>
          <p:nvPr/>
        </p:nvSpPr>
        <p:spPr>
          <a:xfrm>
            <a:off x="536592" y="1983157"/>
            <a:ext cx="1871831" cy="63470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uyt</a:t>
            </a:r>
            <a:endParaRPr sz="40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574" name="Google Shape;574;p21"/>
          <p:cNvSpPr/>
          <p:nvPr/>
        </p:nvSpPr>
        <p:spPr>
          <a:xfrm>
            <a:off x="4740835" y="1995542"/>
            <a:ext cx="1871831" cy="63470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it</a:t>
            </a:r>
            <a:endParaRPr sz="4000" b="1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575" name="Google Shape;575;p21"/>
          <p:cNvSpPr/>
          <p:nvPr/>
        </p:nvSpPr>
        <p:spPr>
          <a:xfrm>
            <a:off x="6863795" y="1983157"/>
            <a:ext cx="1871831" cy="63470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uyêt</a:t>
            </a:r>
            <a:endParaRPr sz="4000" b="1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577" name="Google Shape;577;p21"/>
          <p:cNvSpPr/>
          <p:nvPr/>
        </p:nvSpPr>
        <p:spPr>
          <a:xfrm>
            <a:off x="2408423" y="1995542"/>
            <a:ext cx="1990165" cy="63470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iêt</a:t>
            </a:r>
            <a:endParaRPr sz="4000" b="1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0" name="Google Shape;575;p21"/>
          <p:cNvSpPr/>
          <p:nvPr/>
        </p:nvSpPr>
        <p:spPr>
          <a:xfrm>
            <a:off x="3829789" y="3567305"/>
            <a:ext cx="804795" cy="589217"/>
          </a:xfrm>
          <a:prstGeom prst="roundRect">
            <a:avLst>
              <a:gd name="adj" fmla="val 16667"/>
            </a:avLst>
          </a:prstGeom>
          <a:ln>
            <a:solidFill>
              <a:srgbClr val="CC00CC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endParaRPr sz="4000" b="1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1850065" y="2617858"/>
            <a:ext cx="2062716" cy="9334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4315301" y="2538197"/>
            <a:ext cx="1490076" cy="10130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3580660" y="2524017"/>
            <a:ext cx="563518" cy="10130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4634584" y="2565977"/>
            <a:ext cx="3626914" cy="12706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137684" y="2538197"/>
            <a:ext cx="461252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3044456" y="2535209"/>
            <a:ext cx="461252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5351105" y="2535209"/>
            <a:ext cx="325645" cy="14737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7349602" y="2586224"/>
            <a:ext cx="709341" cy="31634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p22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585" name="Google Shape;585;p22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586" name="Google Shape;586;p22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7" name="Google Shape;587;p22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88" name="Google Shape;588;p22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589" name="Google Shape;589;p22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0" name="Google Shape;590;p22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91" name="Google Shape;591;p22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592" name="Google Shape;592;p22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3" name="Google Shape;593;p22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94" name="Google Shape;594;p22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595" name="Google Shape;595;p22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6" name="Google Shape;596;p22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97" name="Google Shape;597;p22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598" name="Google Shape;598;p22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9" name="Google Shape;599;p22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00" name="Google Shape;600;p22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601" name="Google Shape;601;p22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2" name="Google Shape;602;p22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03" name="Google Shape;603;p22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604" name="Google Shape;604;p22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5" name="Google Shape;605;p22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06" name="Google Shape;606;p22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607" name="Google Shape;607;p22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8" name="Google Shape;608;p22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09" name="Google Shape;609;p22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610" name="Google Shape;610;p22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1" name="Google Shape;611;p22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12" name="Google Shape;612;p22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613" name="Google Shape;613;p22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" name="Google Shape;614;p22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15" name="Google Shape;615;p22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16" name="Google Shape;616;p22"/>
            <p:cNvPicPr preferRelativeResize="0"/>
            <p:nvPr/>
          </p:nvPicPr>
          <p:blipFill rotWithShape="1">
            <a:blip r:embed="rId3"/>
            <a:srcRect l="2993" r="4332" b="1428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17" name="Google Shape;617;p22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18" name="Google Shape;618;p22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Vẽ</a:t>
            </a:r>
            <a:endParaRPr sz="4400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619" name="Google Shape;619;p22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9</a:t>
            </a:r>
            <a:endParaRPr sz="54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620" name="Google Shape;620;p22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1" name="Google Shape;621;p22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6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6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6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6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6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6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6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6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6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6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5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5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5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5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5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5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5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5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5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5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6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6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6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6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243227"/>
          </a:xfrm>
          <a:prstGeom prst="rect">
            <a:avLst/>
          </a:prstGeom>
        </p:spPr>
      </p:pic>
      <p:sp>
        <p:nvSpPr>
          <p:cNvPr id="8" name="Right Arrow 7"/>
          <p:cNvSpPr/>
          <p:nvPr/>
        </p:nvSpPr>
        <p:spPr>
          <a:xfrm rot="3042559">
            <a:off x="3293945" y="854390"/>
            <a:ext cx="707765" cy="41349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23"/>
          <p:cNvSpPr/>
          <p:nvPr/>
        </p:nvSpPr>
        <p:spPr>
          <a:xfrm>
            <a:off x="152052" y="63849"/>
            <a:ext cx="8991948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Vẽ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con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vật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mà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em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yêu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thích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đặt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tên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cho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bức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tranh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em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vẽ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2" name="AutoShape 2" descr="https://f16.photo.talk.zdn.vn/6305821816467018651/8c8aff08fdb701e958a6.jpg"/>
          <p:cNvSpPr>
            <a:spLocks noChangeAspect="1" noChangeArrowheads="1"/>
          </p:cNvSpPr>
          <p:nvPr/>
        </p:nvSpPr>
        <p:spPr bwMode="auto">
          <a:xfrm>
            <a:off x="1250729" y="4544496"/>
            <a:ext cx="205827" cy="20582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pic>
        <p:nvPicPr>
          <p:cNvPr id="14340" name="Picture 4" descr="https://f16.photo.talk.zdn.vn/6305821816467018651/8c8aff08fdb701e958a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1027"/>
            <a:ext cx="9144000" cy="400247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24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636" name="Google Shape;636;p24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637" name="Google Shape;637;p24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8" name="Google Shape;638;p24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39" name="Google Shape;639;p24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640" name="Google Shape;640;p24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1" name="Google Shape;641;p24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42" name="Google Shape;642;p24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643" name="Google Shape;643;p24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4" name="Google Shape;644;p24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45" name="Google Shape;645;p24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646" name="Google Shape;646;p24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7" name="Google Shape;647;p24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48" name="Google Shape;648;p24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649" name="Google Shape;649;p24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0" name="Google Shape;650;p24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51" name="Google Shape;651;p24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652" name="Google Shape;652;p24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3" name="Google Shape;653;p24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54" name="Google Shape;654;p24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655" name="Google Shape;655;p24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6" name="Google Shape;656;p24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57" name="Google Shape;657;p24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658" name="Google Shape;658;p24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9" name="Google Shape;659;p24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60" name="Google Shape;660;p24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661" name="Google Shape;661;p24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2" name="Google Shape;662;p24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63" name="Google Shape;663;p24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664" name="Google Shape;664;p24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5" name="Google Shape;665;p24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66" name="Google Shape;666;p2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67" name="Google Shape;667;p24"/>
            <p:cNvPicPr preferRelativeResize="0"/>
            <p:nvPr/>
          </p:nvPicPr>
          <p:blipFill rotWithShape="1">
            <a:blip r:embed="rId3"/>
            <a:srcRect l="2993" r="4332" b="1428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68" name="Google Shape;668;p24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69" name="Google Shape;669;p24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Củng cố</a:t>
            </a:r>
            <a:endParaRPr sz="4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670" name="Google Shape;670;p24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10</a:t>
            </a:r>
            <a:endParaRPr sz="5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671" name="Google Shape;671;p24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24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6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6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6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6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6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6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6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6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6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6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6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6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6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6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6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6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6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6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6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6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6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6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6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6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f4.photo.talk.zdn.vn/2419275048068022184/8e11f9752dc8d19688d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32289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4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93" name="Google Shape;193;p4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194" name="Google Shape;194;p4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5" name="Google Shape;195;p4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96" name="Google Shape;196;p4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197" name="Google Shape;197;p4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8" name="Google Shape;198;p4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99" name="Google Shape;199;p4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200" name="Google Shape;200;p4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" name="Google Shape;201;p4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02" name="Google Shape;202;p4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203" name="Google Shape;203;p4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" name="Google Shape;204;p4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05" name="Google Shape;205;p4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206" name="Google Shape;206;p4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7" name="Google Shape;207;p4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08" name="Google Shape;208;p4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209" name="Google Shape;209;p4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0" name="Google Shape;210;p4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11" name="Google Shape;211;p4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212" name="Google Shape;212;p4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3" name="Google Shape;213;p4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14" name="Google Shape;214;p4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215" name="Google Shape;215;p4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6" name="Google Shape;216;p4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17" name="Google Shape;217;p4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218" name="Google Shape;218;p4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9" name="Google Shape;219;p4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20" name="Google Shape;220;p4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221" name="Google Shape;221;p4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2" name="Google Shape;222;p4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23" name="Google Shape;223;p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224" name="Google Shape;224;p4"/>
            <p:cNvPicPr preferRelativeResize="0"/>
            <p:nvPr/>
          </p:nvPicPr>
          <p:blipFill rotWithShape="1">
            <a:blip r:embed="rId3"/>
            <a:srcRect l="2993" r="4332" b="1428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5" name="Google Shape;225;p4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26" name="Google Shape;226;p4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Đọc</a:t>
            </a:r>
            <a:endParaRPr sz="4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227" name="Google Shape;227;p4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2</a:t>
            </a:r>
            <a:endParaRPr sz="54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228" name="Google Shape;228;p4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4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8757" y="0"/>
            <a:ext cx="8556859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2800" b="1" dirty="0" smtClean="0">
                <a:solidFill>
                  <a:srgbClr val="F14420"/>
                </a:solidFill>
                <a:latin typeface="Arial Rounded"/>
                <a:sym typeface="Arial Rounded"/>
              </a:rPr>
              <a:t>Đôi tai xấu xí</a:t>
            </a:r>
            <a:endParaRPr lang="vi-VN" sz="1200" dirty="0" smtClean="0"/>
          </a:p>
          <a:p>
            <a:pPr lvl="0" algn="just"/>
            <a:r>
              <a:rPr lang="vi-VN" sz="2800" dirty="0" smtClean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r>
              <a:rPr lang="vi-VN" sz="28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có đôi tai dài và to</a:t>
            </a:r>
            <a:r>
              <a:rPr lang="vi-VN" sz="28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vi-VN" sz="28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Bị bạn bè chê, thỏ buồn lắm</a:t>
            </a:r>
            <a:r>
              <a:rPr lang="vi-VN" sz="28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vi-VN" sz="28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Thỏ bố động viên: “Rồi con sẽ thấy tai mình rất đẹp</a:t>
            </a:r>
            <a:r>
              <a:rPr lang="vi-VN" sz="28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vi-VN" sz="28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”</a:t>
            </a:r>
          </a:p>
          <a:p>
            <a:pPr lvl="0" algn="just"/>
            <a:r>
              <a:rPr lang="vi-VN" sz="28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Một lần, thỏ và các bạn đi chơi xa, quên khuấy đường về</a:t>
            </a:r>
            <a:r>
              <a:rPr lang="vi-VN" sz="28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vi-VN" sz="28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Ai cũng hoảng sợ</a:t>
            </a:r>
            <a:r>
              <a:rPr lang="vi-VN" sz="28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vi-VN" sz="28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Thỏ chợt dỏng tai</a:t>
            </a:r>
            <a:r>
              <a:rPr lang="vi-VN" sz="28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:</a:t>
            </a:r>
            <a:r>
              <a:rPr lang="vi-VN" sz="28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“Suỵt! Có tiếng bố tớ gọi</a:t>
            </a:r>
            <a:r>
              <a:rPr lang="vi-VN" sz="28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vi-VN" sz="28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” Cả nhóm đi theo hướng có tiếng gọi</a:t>
            </a:r>
            <a:r>
              <a:rPr lang="vi-VN" sz="28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vi-VN" sz="28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Tất cả về </a:t>
            </a:r>
            <a:r>
              <a:rPr lang="vi-VN" sz="28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được</a:t>
            </a:r>
            <a:r>
              <a:rPr lang="en-US" sz="28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tới</a:t>
            </a:r>
            <a:r>
              <a:rPr lang="vi-VN" sz="28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28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nhà</a:t>
            </a:r>
            <a:r>
              <a:rPr lang="vi-VN" sz="28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vi-VN" sz="28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Các bạn tấm tắc khen tai thỏ thật tuyệt</a:t>
            </a:r>
            <a:r>
              <a:rPr lang="vi-VN" sz="28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</a:p>
          <a:p>
            <a:pPr lvl="0" algn="just"/>
            <a:r>
              <a:rPr lang="vi-VN" sz="28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Từ đó thỏ không còn buồn vì đôi tai nữa</a:t>
            </a:r>
            <a:r>
              <a:rPr lang="vi-VN" sz="28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"/>
          <p:cNvSpPr/>
          <p:nvPr/>
        </p:nvSpPr>
        <p:spPr>
          <a:xfrm>
            <a:off x="319177" y="329765"/>
            <a:ext cx="8505646" cy="35701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Tìm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trong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bài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có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chứa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vần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mới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: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0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 err="1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u</a:t>
            </a:r>
            <a:r>
              <a:rPr lang="en-US" sz="54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ây</a:t>
            </a:r>
            <a:endParaRPr lang="en-US" sz="5400" dirty="0" smtClean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100" dirty="0" smtClean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 err="1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o</a:t>
            </a:r>
            <a:r>
              <a:rPr lang="en-US" sz="5400" dirty="0" err="1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ang</a:t>
            </a:r>
            <a:endParaRPr lang="en-US" sz="5400" dirty="0" smtClean="0">
              <a:solidFill>
                <a:srgbClr val="C0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100" dirty="0" smtClean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uyt</a:t>
            </a:r>
            <a:endParaRPr sz="5400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"/>
          <p:cNvSpPr/>
          <p:nvPr/>
        </p:nvSpPr>
        <p:spPr>
          <a:xfrm>
            <a:off x="1" y="-334508"/>
            <a:ext cx="9143999" cy="561851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Đôi</a:t>
            </a:r>
            <a:r>
              <a:rPr lang="en-US" sz="3200" b="1" dirty="0" smtClean="0">
                <a:solidFill>
                  <a:srgbClr val="F14420"/>
                </a:solidFill>
                <a:latin typeface="Arial Rounded"/>
                <a:sym typeface="Arial Rounded"/>
              </a:rPr>
              <a:t> tai </a:t>
            </a:r>
            <a:r>
              <a:rPr lang="en-US" sz="32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xấu</a:t>
            </a:r>
            <a:r>
              <a:rPr lang="en-US" sz="3200" b="1" dirty="0" smtClean="0">
                <a:solidFill>
                  <a:srgbClr val="F14420"/>
                </a:solidFill>
                <a:latin typeface="Arial Rounded"/>
                <a:sym typeface="Arial Rounded"/>
              </a:rPr>
              <a:t> </a:t>
            </a:r>
            <a:r>
              <a:rPr lang="en-US" sz="32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xí</a:t>
            </a:r>
            <a:endParaRPr sz="1200" dirty="0"/>
          </a:p>
          <a:p>
            <a:pPr lvl="0" algn="just"/>
            <a:r>
              <a:rPr lang="en-US" sz="3200" dirty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có đôi tai dài và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to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ị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bạn bè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chê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,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buồn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lắm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động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viên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: “R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ồi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con sẽ thấy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ta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mình rất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đẹp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”</a:t>
            </a:r>
          </a:p>
          <a:p>
            <a:pPr lvl="0" algn="just"/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M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ột lần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 các bạn đi chơi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xa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quên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khuấy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đường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A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i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cũng hoảng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sợ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Th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chợt 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dỏ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 ta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: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“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Suỵt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!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tớ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gọi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” C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ả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nhóm đi theo hướng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gọi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ất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cả về được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nhà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C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ác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bạn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ấm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tắ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khen tai thỏ thật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uy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ệt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</a:p>
          <a:p>
            <a:pPr lvl="0" algn="just"/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T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ừ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đó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h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không còn buồn vì đôi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ta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nữa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3200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5" name="Google Shape;241;p6"/>
          <p:cNvSpPr/>
          <p:nvPr/>
        </p:nvSpPr>
        <p:spPr>
          <a:xfrm>
            <a:off x="-28874" y="2518853"/>
            <a:ext cx="1841939" cy="295762"/>
          </a:xfrm>
          <a:prstGeom prst="flowChartConnector">
            <a:avLst/>
          </a:prstGeom>
          <a:noFill/>
          <a:ln w="1905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vi-VN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khuấy</a:t>
            </a:r>
            <a:endParaRPr sz="3200" b="1" dirty="0">
              <a:solidFill>
                <a:srgbClr val="FF0000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16" name="Google Shape;241;p6"/>
          <p:cNvSpPr/>
          <p:nvPr/>
        </p:nvSpPr>
        <p:spPr>
          <a:xfrm>
            <a:off x="4733018" y="2518853"/>
            <a:ext cx="1984743" cy="295762"/>
          </a:xfrm>
          <a:prstGeom prst="flowChartConnector">
            <a:avLst/>
          </a:prstGeom>
          <a:noFill/>
          <a:ln w="1905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vi-VN" sz="320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hoảng</a:t>
            </a:r>
            <a:endParaRPr sz="3200" b="1" dirty="0">
              <a:solidFill>
                <a:srgbClr val="FF0000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17" name="Google Shape;241;p6"/>
          <p:cNvSpPr/>
          <p:nvPr/>
        </p:nvSpPr>
        <p:spPr>
          <a:xfrm>
            <a:off x="1656142" y="3020113"/>
            <a:ext cx="1984743" cy="295762"/>
          </a:xfrm>
          <a:prstGeom prst="flowChartConnector">
            <a:avLst/>
          </a:prstGeom>
          <a:noFill/>
          <a:ln w="1905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3200" dirty="0" err="1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Suỵt</a:t>
            </a:r>
            <a:endParaRPr sz="3200" b="1" dirty="0">
              <a:solidFill>
                <a:srgbClr val="FF0000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 主题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1289</Words>
  <Application>Microsoft Office PowerPoint</Application>
  <PresentationFormat>On-screen Show (16:9)</PresentationFormat>
  <Paragraphs>147</Paragraphs>
  <Slides>41</Slides>
  <Notes>40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2" baseType="lpstr">
      <vt:lpstr>Office 主题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Pham Thi Minh Phuong</dc:creator>
  <cp:lastModifiedBy>VTS</cp:lastModifiedBy>
  <cp:revision>65</cp:revision>
  <dcterms:created xsi:type="dcterms:W3CDTF">2020-08-13T09:19:00Z</dcterms:created>
  <dcterms:modified xsi:type="dcterms:W3CDTF">2021-01-14T02:24:38Z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  <property fmtid="{D5CDD505-2E9C-101B-9397-08002B2CF9AE}" pid="3" name="KSOProductBuildVer">
    <vt:lpwstr>1033-11.2.0.9635</vt:lpwstr>
  </property>
</Properties>
</file>