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78" r:id="rId2"/>
    <p:sldId id="260" r:id="rId3"/>
    <p:sldId id="357" r:id="rId4"/>
    <p:sldId id="257" r:id="rId5"/>
    <p:sldId id="315" r:id="rId6"/>
    <p:sldId id="379" r:id="rId7"/>
    <p:sldId id="258" r:id="rId8"/>
    <p:sldId id="380" r:id="rId9"/>
    <p:sldId id="261" r:id="rId10"/>
    <p:sldId id="310" r:id="rId11"/>
    <p:sldId id="313"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1026" autoAdjust="0"/>
  </p:normalViewPr>
  <p:slideViewPr>
    <p:cSldViewPr snapToGrid="0">
      <p:cViewPr>
        <p:scale>
          <a:sx n="75" d="100"/>
          <a:sy n="75" d="100"/>
        </p:scale>
        <p:origin x="1782"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809D-69BD-4B1F-86DA-CC299C03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92E86-AE00-D515-0B60-668C30A99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382BC-2C7C-D4DB-651A-B9B3DF8A98AD}"/>
              </a:ext>
            </a:extLst>
          </p:cNvPr>
          <p:cNvSpPr>
            <a:spLocks noGrp="1"/>
          </p:cNvSpPr>
          <p:nvPr>
            <p:ph type="dt" sz="half" idx="10"/>
          </p:nvPr>
        </p:nvSpPr>
        <p:spPr/>
        <p:txBody>
          <a:bodyPr/>
          <a:lstStyle/>
          <a:p>
            <a:fld id="{0CFB8CB6-23FD-43DB-B893-40EEDEB006E7}" type="datetimeFigureOut">
              <a:rPr lang="en-US" smtClean="0"/>
              <a:t>4/21/2025</a:t>
            </a:fld>
            <a:endParaRPr lang="en-US"/>
          </a:p>
        </p:txBody>
      </p:sp>
      <p:sp>
        <p:nvSpPr>
          <p:cNvPr id="5" name="Footer Placeholder 4">
            <a:extLst>
              <a:ext uri="{FF2B5EF4-FFF2-40B4-BE49-F238E27FC236}">
                <a16:creationId xmlns:a16="http://schemas.microsoft.com/office/drawing/2014/main" id="{8711BE02-E709-07F3-8041-CAA394E3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80AB-A972-2A3C-ABA7-4E2EE4B7F20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42A-5FF0-A6AD-2418-91F27E41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4053C-F3DA-EB3B-F2F4-55CA23EEE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48C8-68C0-FAC9-3BCB-C9F7A4CE3640}"/>
              </a:ext>
            </a:extLst>
          </p:cNvPr>
          <p:cNvSpPr>
            <a:spLocks noGrp="1"/>
          </p:cNvSpPr>
          <p:nvPr>
            <p:ph type="dt" sz="half" idx="10"/>
          </p:nvPr>
        </p:nvSpPr>
        <p:spPr/>
        <p:txBody>
          <a:bodyPr/>
          <a:lstStyle/>
          <a:p>
            <a:fld id="{0CFB8CB6-23FD-43DB-B893-40EEDEB006E7}" type="datetimeFigureOut">
              <a:rPr lang="en-US" smtClean="0"/>
              <a:t>4/21/2025</a:t>
            </a:fld>
            <a:endParaRPr lang="en-US"/>
          </a:p>
        </p:txBody>
      </p:sp>
      <p:sp>
        <p:nvSpPr>
          <p:cNvPr id="5" name="Footer Placeholder 4">
            <a:extLst>
              <a:ext uri="{FF2B5EF4-FFF2-40B4-BE49-F238E27FC236}">
                <a16:creationId xmlns:a16="http://schemas.microsoft.com/office/drawing/2014/main" id="{CEA1CE56-B3D7-B300-D660-93793CF58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324B8-FD76-7BC4-A631-1ADE38D9B308}"/>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259E5-EB74-7940-09C7-6E4FB1F9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3CABF-B5EF-1961-3319-ECDFCB5F5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62E71-8B02-58FD-7162-75D4128043B9}"/>
              </a:ext>
            </a:extLst>
          </p:cNvPr>
          <p:cNvSpPr>
            <a:spLocks noGrp="1"/>
          </p:cNvSpPr>
          <p:nvPr>
            <p:ph type="dt" sz="half" idx="10"/>
          </p:nvPr>
        </p:nvSpPr>
        <p:spPr/>
        <p:txBody>
          <a:bodyPr/>
          <a:lstStyle/>
          <a:p>
            <a:fld id="{0CFB8CB6-23FD-43DB-B893-40EEDEB006E7}" type="datetimeFigureOut">
              <a:rPr lang="en-US" smtClean="0"/>
              <a:t>4/21/2025</a:t>
            </a:fld>
            <a:endParaRPr lang="en-US"/>
          </a:p>
        </p:txBody>
      </p:sp>
      <p:sp>
        <p:nvSpPr>
          <p:cNvPr id="5" name="Footer Placeholder 4">
            <a:extLst>
              <a:ext uri="{FF2B5EF4-FFF2-40B4-BE49-F238E27FC236}">
                <a16:creationId xmlns:a16="http://schemas.microsoft.com/office/drawing/2014/main" id="{7EC0481A-A301-9755-2E1F-B8928D53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1F57-0F5D-995D-A57C-E14F85FEBDFB}"/>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BA0B-93F7-555C-18CC-4FA0C7C3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7CB46-4378-6225-678F-75F75DE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173B-A868-2C2F-0CE0-71EE697F2B85}"/>
              </a:ext>
            </a:extLst>
          </p:cNvPr>
          <p:cNvSpPr>
            <a:spLocks noGrp="1"/>
          </p:cNvSpPr>
          <p:nvPr>
            <p:ph type="dt" sz="half" idx="10"/>
          </p:nvPr>
        </p:nvSpPr>
        <p:spPr/>
        <p:txBody>
          <a:bodyPr/>
          <a:lstStyle/>
          <a:p>
            <a:fld id="{0CFB8CB6-23FD-43DB-B893-40EEDEB006E7}" type="datetimeFigureOut">
              <a:rPr lang="en-US" smtClean="0"/>
              <a:t>4/21/2025</a:t>
            </a:fld>
            <a:endParaRPr lang="en-US"/>
          </a:p>
        </p:txBody>
      </p:sp>
      <p:sp>
        <p:nvSpPr>
          <p:cNvPr id="5" name="Footer Placeholder 4">
            <a:extLst>
              <a:ext uri="{FF2B5EF4-FFF2-40B4-BE49-F238E27FC236}">
                <a16:creationId xmlns:a16="http://schemas.microsoft.com/office/drawing/2014/main" id="{76875B71-53EE-0D1E-D3A4-CD24F9B4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9149D-B992-9A84-A854-3C047849702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C225-8E86-EA92-CE62-9CD40F884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A11A7-EA53-431C-3E29-05B5D3D38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22628-0375-E1DD-A5E2-E1DA51D3784A}"/>
              </a:ext>
            </a:extLst>
          </p:cNvPr>
          <p:cNvSpPr>
            <a:spLocks noGrp="1"/>
          </p:cNvSpPr>
          <p:nvPr>
            <p:ph type="dt" sz="half" idx="10"/>
          </p:nvPr>
        </p:nvSpPr>
        <p:spPr/>
        <p:txBody>
          <a:bodyPr/>
          <a:lstStyle/>
          <a:p>
            <a:fld id="{0CFB8CB6-23FD-43DB-B893-40EEDEB006E7}" type="datetimeFigureOut">
              <a:rPr lang="en-US" smtClean="0"/>
              <a:t>4/21/2025</a:t>
            </a:fld>
            <a:endParaRPr lang="en-US"/>
          </a:p>
        </p:txBody>
      </p:sp>
      <p:sp>
        <p:nvSpPr>
          <p:cNvPr id="5" name="Footer Placeholder 4">
            <a:extLst>
              <a:ext uri="{FF2B5EF4-FFF2-40B4-BE49-F238E27FC236}">
                <a16:creationId xmlns:a16="http://schemas.microsoft.com/office/drawing/2014/main" id="{8CE2F968-1C34-62B8-B6D8-D3B8DE32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20334-EBDA-A3A6-586F-69E638E3BE6D}"/>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8B1E-1E1F-14B5-5142-7215AAC44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E0999-41FE-ACFD-2B82-EDFBA750F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6A884-BE02-8C04-4983-C3667360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C9E10-FBA8-8882-C715-5A61D0D49F6B}"/>
              </a:ext>
            </a:extLst>
          </p:cNvPr>
          <p:cNvSpPr>
            <a:spLocks noGrp="1"/>
          </p:cNvSpPr>
          <p:nvPr>
            <p:ph type="dt" sz="half" idx="10"/>
          </p:nvPr>
        </p:nvSpPr>
        <p:spPr/>
        <p:txBody>
          <a:bodyPr/>
          <a:lstStyle/>
          <a:p>
            <a:fld id="{0CFB8CB6-23FD-43DB-B893-40EEDEB006E7}" type="datetimeFigureOut">
              <a:rPr lang="en-US" smtClean="0"/>
              <a:t>4/21/2025</a:t>
            </a:fld>
            <a:endParaRPr lang="en-US"/>
          </a:p>
        </p:txBody>
      </p:sp>
      <p:sp>
        <p:nvSpPr>
          <p:cNvPr id="6" name="Footer Placeholder 5">
            <a:extLst>
              <a:ext uri="{FF2B5EF4-FFF2-40B4-BE49-F238E27FC236}">
                <a16:creationId xmlns:a16="http://schemas.microsoft.com/office/drawing/2014/main" id="{CAA4CED5-DA95-11C2-199A-B7BB4289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0E837-CE7C-E722-F8EB-78229BE7293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01F-1766-E174-E29B-1CA8A7C2A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29DA5-07C0-5CEE-4A4B-594A95E4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9DB91-17DA-7B69-5DE3-0BB2EB80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AE767-C508-6C78-B474-243F39D0F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77C5-281D-AD1F-4F15-DC9ABD829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EFAE-696A-2515-7747-595E761C50B0}"/>
              </a:ext>
            </a:extLst>
          </p:cNvPr>
          <p:cNvSpPr>
            <a:spLocks noGrp="1"/>
          </p:cNvSpPr>
          <p:nvPr>
            <p:ph type="dt" sz="half" idx="10"/>
          </p:nvPr>
        </p:nvSpPr>
        <p:spPr/>
        <p:txBody>
          <a:bodyPr/>
          <a:lstStyle/>
          <a:p>
            <a:fld id="{0CFB8CB6-23FD-43DB-B893-40EEDEB006E7}" type="datetimeFigureOut">
              <a:rPr lang="en-US" smtClean="0"/>
              <a:t>4/21/2025</a:t>
            </a:fld>
            <a:endParaRPr lang="en-US"/>
          </a:p>
        </p:txBody>
      </p:sp>
      <p:sp>
        <p:nvSpPr>
          <p:cNvPr id="8" name="Footer Placeholder 7">
            <a:extLst>
              <a:ext uri="{FF2B5EF4-FFF2-40B4-BE49-F238E27FC236}">
                <a16:creationId xmlns:a16="http://schemas.microsoft.com/office/drawing/2014/main" id="{44B37DF1-1A5B-441A-9AD3-595BD4448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FAA8D-6C0A-B4E3-6D01-AFD5EEC6795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C023-F230-1A39-BDFE-747BC9F04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6DCD4-08B4-61B6-0BA2-E10515116A2C}"/>
              </a:ext>
            </a:extLst>
          </p:cNvPr>
          <p:cNvSpPr>
            <a:spLocks noGrp="1"/>
          </p:cNvSpPr>
          <p:nvPr>
            <p:ph type="dt" sz="half" idx="10"/>
          </p:nvPr>
        </p:nvSpPr>
        <p:spPr/>
        <p:txBody>
          <a:bodyPr/>
          <a:lstStyle/>
          <a:p>
            <a:fld id="{0CFB8CB6-23FD-43DB-B893-40EEDEB006E7}" type="datetimeFigureOut">
              <a:rPr lang="en-US" smtClean="0"/>
              <a:t>4/21/2025</a:t>
            </a:fld>
            <a:endParaRPr lang="en-US"/>
          </a:p>
        </p:txBody>
      </p:sp>
      <p:sp>
        <p:nvSpPr>
          <p:cNvPr id="4" name="Footer Placeholder 3">
            <a:extLst>
              <a:ext uri="{FF2B5EF4-FFF2-40B4-BE49-F238E27FC236}">
                <a16:creationId xmlns:a16="http://schemas.microsoft.com/office/drawing/2014/main" id="{B3DEB362-5558-B1D7-2D4F-54D20FF99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E2C86-8220-7E4A-AF8D-9ECB9BCBF39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5412-0C0A-6802-7AA1-9854D71E22C7}"/>
              </a:ext>
            </a:extLst>
          </p:cNvPr>
          <p:cNvSpPr>
            <a:spLocks noGrp="1"/>
          </p:cNvSpPr>
          <p:nvPr>
            <p:ph type="dt" sz="half" idx="10"/>
          </p:nvPr>
        </p:nvSpPr>
        <p:spPr/>
        <p:txBody>
          <a:bodyPr/>
          <a:lstStyle/>
          <a:p>
            <a:fld id="{0CFB8CB6-23FD-43DB-B893-40EEDEB006E7}" type="datetimeFigureOut">
              <a:rPr lang="en-US" smtClean="0"/>
              <a:t>4/21/2025</a:t>
            </a:fld>
            <a:endParaRPr lang="en-US"/>
          </a:p>
        </p:txBody>
      </p:sp>
      <p:sp>
        <p:nvSpPr>
          <p:cNvPr id="3" name="Footer Placeholder 2">
            <a:extLst>
              <a:ext uri="{FF2B5EF4-FFF2-40B4-BE49-F238E27FC236}">
                <a16:creationId xmlns:a16="http://schemas.microsoft.com/office/drawing/2014/main" id="{2F2BCDC2-02A3-42CB-C166-526103C55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7A6A6-BC6A-91CA-6F99-857E60DCCCA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22AA-AEDB-E818-8A31-56B85190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99D53-4847-037C-ED8F-2E653D1D7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1AD58-034E-A16A-6BC9-5AC46D1D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AF2D-448C-731D-D459-9BB7DB32A2DD}"/>
              </a:ext>
            </a:extLst>
          </p:cNvPr>
          <p:cNvSpPr>
            <a:spLocks noGrp="1"/>
          </p:cNvSpPr>
          <p:nvPr>
            <p:ph type="dt" sz="half" idx="10"/>
          </p:nvPr>
        </p:nvSpPr>
        <p:spPr/>
        <p:txBody>
          <a:bodyPr/>
          <a:lstStyle/>
          <a:p>
            <a:fld id="{0CFB8CB6-23FD-43DB-B893-40EEDEB006E7}" type="datetimeFigureOut">
              <a:rPr lang="en-US" smtClean="0"/>
              <a:t>4/21/2025</a:t>
            </a:fld>
            <a:endParaRPr lang="en-US"/>
          </a:p>
        </p:txBody>
      </p:sp>
      <p:sp>
        <p:nvSpPr>
          <p:cNvPr id="6" name="Footer Placeholder 5">
            <a:extLst>
              <a:ext uri="{FF2B5EF4-FFF2-40B4-BE49-F238E27FC236}">
                <a16:creationId xmlns:a16="http://schemas.microsoft.com/office/drawing/2014/main" id="{2094658B-14DB-4690-7751-FB60060C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E014F-322C-D0C0-1BC2-58B2EF23C2D4}"/>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DB9-4AE1-0C05-B325-0430AA0A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8A95E-311E-60B6-DA2C-691D0C8B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2EE-CE4F-ACE5-165D-ADBF42DA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34117-71F1-7B00-D970-3507DE4C5BF2}"/>
              </a:ext>
            </a:extLst>
          </p:cNvPr>
          <p:cNvSpPr>
            <a:spLocks noGrp="1"/>
          </p:cNvSpPr>
          <p:nvPr>
            <p:ph type="dt" sz="half" idx="10"/>
          </p:nvPr>
        </p:nvSpPr>
        <p:spPr/>
        <p:txBody>
          <a:bodyPr/>
          <a:lstStyle/>
          <a:p>
            <a:fld id="{0CFB8CB6-23FD-43DB-B893-40EEDEB006E7}" type="datetimeFigureOut">
              <a:rPr lang="en-US" smtClean="0"/>
              <a:t>4/21/2025</a:t>
            </a:fld>
            <a:endParaRPr lang="en-US"/>
          </a:p>
        </p:txBody>
      </p:sp>
      <p:sp>
        <p:nvSpPr>
          <p:cNvPr id="6" name="Footer Placeholder 5">
            <a:extLst>
              <a:ext uri="{FF2B5EF4-FFF2-40B4-BE49-F238E27FC236}">
                <a16:creationId xmlns:a16="http://schemas.microsoft.com/office/drawing/2014/main" id="{A2FCCA97-D4C1-FDDF-413B-F850F7DC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3A17C-0CE8-3738-778B-CC0D32EADB3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C67EB6-BAE9-BC85-2749-0B245D96F1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EFBA3BF-21D5-60BA-EA7F-536816AA7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124F52-7F8B-D017-4764-B106B4351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B491-F5D8-7B9B-57BF-5907778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8CB6-23FD-43DB-B893-40EEDEB006E7}" type="datetimeFigureOut">
              <a:rPr lang="en-US" smtClean="0"/>
              <a:t>4/21/2025</a:t>
            </a:fld>
            <a:endParaRPr lang="en-US"/>
          </a:p>
        </p:txBody>
      </p:sp>
      <p:sp>
        <p:nvSpPr>
          <p:cNvPr id="5" name="Footer Placeholder 4">
            <a:extLst>
              <a:ext uri="{FF2B5EF4-FFF2-40B4-BE49-F238E27FC236}">
                <a16:creationId xmlns:a16="http://schemas.microsoft.com/office/drawing/2014/main" id="{9D05B077-7EF6-BFBE-2FF7-C57F19BD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C8E46D-E3E6-7FB9-2CBB-BCB25E8F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3C643-7456-4CDF-AD89-F5BBA0059401}" type="slidenum">
              <a:rPr lang="en-US" smtClean="0"/>
              <a:t>‹#›</a:t>
            </a:fld>
            <a:endParaRPr lang="en-US"/>
          </a:p>
        </p:txBody>
      </p:sp>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300" b="0" i="0" u="none" strike="noStrike" kern="1200" cap="none" spc="0" normalizeH="0" baseline="0" noProof="0" dirty="0">
              <a:ln>
                <a:solidFill>
                  <a:srgbClr val="70AD47">
                    <a:lumMod val="50000"/>
                  </a:srgbClr>
                </a:solidFill>
              </a:ln>
              <a:solidFill>
                <a:srgbClr val="00B0F0"/>
              </a:solidFill>
              <a:effectLst/>
              <a:uLnTx/>
              <a:uFillTx/>
              <a:latin typeface="SVN-Gretoon" panose="02040603050506020204" pitchFamily="18" charset="0"/>
              <a:ea typeface="+mn-ea"/>
              <a:cs typeface="+mn-cs"/>
            </a:endParaRPr>
          </a:p>
        </p:txBody>
      </p:sp>
      <p:pic>
        <p:nvPicPr>
          <p:cNvPr id="5" name="Picture 4">
            <a:extLst>
              <a:ext uri="{FF2B5EF4-FFF2-40B4-BE49-F238E27FC236}">
                <a16:creationId xmlns:a16="http://schemas.microsoft.com/office/drawing/2014/main" id="{3F9D34B3-39D2-1670-E753-7F799B94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108" y="562022"/>
            <a:ext cx="6815124" cy="5749567"/>
          </a:xfrm>
          <a:prstGeom prst="rect">
            <a:avLst/>
          </a:prstGeom>
        </p:spPr>
      </p:pic>
    </p:spTree>
    <p:extLst>
      <p:ext uri="{BB962C8B-B14F-4D97-AF65-F5344CB8AC3E}">
        <p14:creationId xmlns:p14="http://schemas.microsoft.com/office/powerpoint/2010/main" val="150227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in graduation gowns&#10;&#10;Description automatically generated">
            <a:extLst>
              <a:ext uri="{FF2B5EF4-FFF2-40B4-BE49-F238E27FC236}">
                <a16:creationId xmlns:a16="http://schemas.microsoft.com/office/drawing/2014/main" id="{2391A542-EB31-0E54-14E7-C56A2A7AB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94703" cy="7563678"/>
          </a:xfrm>
          <a:prstGeom prst="rect">
            <a:avLst/>
          </a:prstGeom>
        </p:spPr>
      </p:pic>
      <p:sp>
        <p:nvSpPr>
          <p:cNvPr id="5" name="TextBox 4">
            <a:extLst>
              <a:ext uri="{FF2B5EF4-FFF2-40B4-BE49-F238E27FC236}">
                <a16:creationId xmlns:a16="http://schemas.microsoft.com/office/drawing/2014/main" id="{25778FD2-F662-A89D-7C6B-17DCAF0C2A7C}"/>
              </a:ext>
            </a:extLst>
          </p:cNvPr>
          <p:cNvSpPr txBox="1"/>
          <p:nvPr/>
        </p:nvSpPr>
        <p:spPr>
          <a:xfrm>
            <a:off x="2498993" y="567640"/>
            <a:ext cx="7194014" cy="3785652"/>
          </a:xfrm>
          <a:prstGeom prst="rect">
            <a:avLst/>
          </a:prstGeom>
          <a:noFill/>
        </p:spPr>
        <p:txBody>
          <a:bodyPr wrap="square" rtlCol="0">
            <a:spAutoFit/>
          </a:bodyPr>
          <a:lstStyle/>
          <a:p>
            <a:pPr algn="ctr"/>
            <a:r>
              <a:rPr lang="en-US" sz="6000" dirty="0">
                <a:solidFill>
                  <a:schemeClr val="bg1"/>
                </a:solidFill>
                <a:latin typeface="Cambria" panose="02040503050406030204" pitchFamily="18" charset="0"/>
                <a:ea typeface="Cambria" panose="02040503050406030204" pitchFamily="18" charset="0"/>
              </a:rPr>
              <a:t>C</a:t>
            </a:r>
            <a:r>
              <a:rPr lang="vi-VN" sz="6000" dirty="0">
                <a:solidFill>
                  <a:schemeClr val="bg1"/>
                </a:solidFill>
                <a:latin typeface="Cambria" panose="02040503050406030204" pitchFamily="18" charset="0"/>
                <a:ea typeface="Cambria" panose="02040503050406030204" pitchFamily="18" charset="0"/>
              </a:rPr>
              <a:t>hia sẻ: Những điểm cần lưu ý để viết bài văn tả người đúng yêu cầu.</a:t>
            </a:r>
            <a:endParaRPr lang="en-US" sz="6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515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762" y="2121"/>
            <a:ext cx="12190476" cy="6853756"/>
          </a:xfrm>
          <a:prstGeom prst="rect">
            <a:avLst/>
          </a:prstGeom>
        </p:spPr>
      </p:pic>
      <p:sp>
        <p:nvSpPr>
          <p:cNvPr id="2" name="Rectangle: Rounded Corners 1">
            <a:extLst>
              <a:ext uri="{FF2B5EF4-FFF2-40B4-BE49-F238E27FC236}">
                <a16:creationId xmlns:a16="http://schemas.microsoft.com/office/drawing/2014/main" id="{23570CAB-052F-ED11-3051-6BF2215D31CC}"/>
              </a:ext>
            </a:extLst>
          </p:cNvPr>
          <p:cNvSpPr/>
          <p:nvPr/>
        </p:nvSpPr>
        <p:spPr>
          <a:xfrm>
            <a:off x="4572000" y="1066800"/>
            <a:ext cx="6620935" cy="5063604"/>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anose="02040503050406030204" pitchFamily="18" charset="0"/>
              <a:ea typeface="Cambria" panose="02040503050406030204" pitchFamily="18" charset="0"/>
            </a:endParaRPr>
          </a:p>
        </p:txBody>
      </p:sp>
      <p:pic>
        <p:nvPicPr>
          <p:cNvPr id="10" name="Picture 9" descr="A cartoon character with different expressions&#10;&#10;Description automatically generated">
            <a:extLst>
              <a:ext uri="{FF2B5EF4-FFF2-40B4-BE49-F238E27FC236}">
                <a16:creationId xmlns:a16="http://schemas.microsoft.com/office/drawing/2014/main" id="{D76A0764-939D-EBB4-42D1-7471CAF175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155" b="74889" l="27750" r="49168">
                        <a14:foregroundMark x1="27750" y1="39426" x2="29575" y2="39749"/>
                        <a14:foregroundMark x1="39857" y1="60736" x2="42491" y2="60776"/>
                        <a14:foregroundMark x1="42491" y1="60776" x2="42491" y2="60736"/>
                        <a14:foregroundMark x1="37361" y1="48767" x2="37546" y2="49656"/>
                        <a14:foregroundMark x1="49099" y1="49414" x2="48521" y2="57016"/>
                        <a14:foregroundMark x1="40481" y1="62273" x2="41567" y2="64577"/>
                        <a14:foregroundMark x1="49168" y1="56490" x2="49030" y2="56894"/>
                        <a14:backgroundMark x1="49653" y1="49009" x2="49653" y2="55924"/>
                        <a14:backgroundMark x1="49653" y1="49535" x2="49653" y2="50991"/>
                        <a14:backgroundMark x1="49584" y1="49778" x2="49723" y2="51314"/>
                      </a14:backgroundRemoval>
                    </a14:imgEffect>
                  </a14:imgLayer>
                </a14:imgProps>
              </a:ext>
              <a:ext uri="{28A0092B-C50C-407E-A947-70E740481C1C}">
                <a14:useLocalDpi xmlns:a14="http://schemas.microsoft.com/office/drawing/2010/main" val="0"/>
              </a:ext>
            </a:extLst>
          </a:blip>
          <a:srcRect l="26514" t="23460" r="48498" b="19319"/>
          <a:stretch/>
        </p:blipFill>
        <p:spPr>
          <a:xfrm>
            <a:off x="73624" y="864751"/>
            <a:ext cx="4668117" cy="6108516"/>
          </a:xfrm>
          <a:prstGeom prst="rect">
            <a:avLst/>
          </a:prstGeom>
        </p:spPr>
      </p:pic>
      <p:grpSp>
        <p:nvGrpSpPr>
          <p:cNvPr id="24" name="Group 23">
            <a:extLst>
              <a:ext uri="{FF2B5EF4-FFF2-40B4-BE49-F238E27FC236}">
                <a16:creationId xmlns:a16="http://schemas.microsoft.com/office/drawing/2014/main" id="{8A64A751-B316-E315-964F-C8B97DC52C0B}"/>
              </a:ext>
            </a:extLst>
          </p:cNvPr>
          <p:cNvGrpSpPr/>
          <p:nvPr/>
        </p:nvGrpSpPr>
        <p:grpSpPr>
          <a:xfrm>
            <a:off x="4893875" y="1631216"/>
            <a:ext cx="5821087" cy="933766"/>
            <a:chOff x="4893875" y="1631216"/>
            <a:chExt cx="5821087" cy="933766"/>
          </a:xfrm>
        </p:grpSpPr>
        <p:sp>
          <p:nvSpPr>
            <p:cNvPr id="13" name="TextBox 12">
              <a:extLst>
                <a:ext uri="{FF2B5EF4-FFF2-40B4-BE49-F238E27FC236}">
                  <a16:creationId xmlns:a16="http://schemas.microsoft.com/office/drawing/2014/main" id="{0CA66157-0220-FFF1-21C0-0EA70F89306C}"/>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11" name="Freeform 7">
              <a:extLst>
                <a:ext uri="{FF2B5EF4-FFF2-40B4-BE49-F238E27FC236}">
                  <a16:creationId xmlns:a16="http://schemas.microsoft.com/office/drawing/2014/main" id="{20A7CDEB-8C89-FC15-F15B-74DBDEEB0F70}"/>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25" name="Group 24">
            <a:extLst>
              <a:ext uri="{FF2B5EF4-FFF2-40B4-BE49-F238E27FC236}">
                <a16:creationId xmlns:a16="http://schemas.microsoft.com/office/drawing/2014/main" id="{EC596F1C-0A0E-DA6E-A82D-731F9E0C6564}"/>
              </a:ext>
            </a:extLst>
          </p:cNvPr>
          <p:cNvGrpSpPr/>
          <p:nvPr/>
        </p:nvGrpSpPr>
        <p:grpSpPr>
          <a:xfrm>
            <a:off x="4893875" y="2706622"/>
            <a:ext cx="5821087" cy="933766"/>
            <a:chOff x="4893875" y="1631216"/>
            <a:chExt cx="5821087" cy="933766"/>
          </a:xfrm>
        </p:grpSpPr>
        <p:sp>
          <p:nvSpPr>
            <p:cNvPr id="26" name="TextBox 25">
              <a:extLst>
                <a:ext uri="{FF2B5EF4-FFF2-40B4-BE49-F238E27FC236}">
                  <a16:creationId xmlns:a16="http://schemas.microsoft.com/office/drawing/2014/main" id="{4F04A6DF-FDDA-D7FE-AC39-331D8F2561EF}"/>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27" name="Freeform 7">
              <a:extLst>
                <a:ext uri="{FF2B5EF4-FFF2-40B4-BE49-F238E27FC236}">
                  <a16:creationId xmlns:a16="http://schemas.microsoft.com/office/drawing/2014/main" id="{54EC4611-1EF9-EC81-80F7-71496C240DE6}"/>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28" name="Group 27">
            <a:extLst>
              <a:ext uri="{FF2B5EF4-FFF2-40B4-BE49-F238E27FC236}">
                <a16:creationId xmlns:a16="http://schemas.microsoft.com/office/drawing/2014/main" id="{D5B00AA6-B016-B2B3-32AC-2EC4ADD41713}"/>
              </a:ext>
            </a:extLst>
          </p:cNvPr>
          <p:cNvGrpSpPr/>
          <p:nvPr/>
        </p:nvGrpSpPr>
        <p:grpSpPr>
          <a:xfrm>
            <a:off x="4893875" y="3782028"/>
            <a:ext cx="5821087" cy="933766"/>
            <a:chOff x="4893875" y="1631216"/>
            <a:chExt cx="5821087" cy="933766"/>
          </a:xfrm>
        </p:grpSpPr>
        <p:sp>
          <p:nvSpPr>
            <p:cNvPr id="29" name="TextBox 28">
              <a:extLst>
                <a:ext uri="{FF2B5EF4-FFF2-40B4-BE49-F238E27FC236}">
                  <a16:creationId xmlns:a16="http://schemas.microsoft.com/office/drawing/2014/main" id="{40AF7B32-8D65-9C83-AC26-9A8E7CDCD7AD}"/>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30" name="Freeform 7">
              <a:extLst>
                <a:ext uri="{FF2B5EF4-FFF2-40B4-BE49-F238E27FC236}">
                  <a16:creationId xmlns:a16="http://schemas.microsoft.com/office/drawing/2014/main" id="{015476C8-FDED-EC35-4799-1DAAE820559C}"/>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31" name="Group 30">
            <a:extLst>
              <a:ext uri="{FF2B5EF4-FFF2-40B4-BE49-F238E27FC236}">
                <a16:creationId xmlns:a16="http://schemas.microsoft.com/office/drawing/2014/main" id="{7985398C-3F8E-71F7-0DBF-51230A30AE70}"/>
              </a:ext>
            </a:extLst>
          </p:cNvPr>
          <p:cNvGrpSpPr/>
          <p:nvPr/>
        </p:nvGrpSpPr>
        <p:grpSpPr>
          <a:xfrm>
            <a:off x="4893875" y="4857434"/>
            <a:ext cx="5821087" cy="933766"/>
            <a:chOff x="4893875" y="1631216"/>
            <a:chExt cx="5821087" cy="933766"/>
          </a:xfrm>
        </p:grpSpPr>
        <p:sp>
          <p:nvSpPr>
            <p:cNvPr id="32" name="TextBox 31">
              <a:extLst>
                <a:ext uri="{FF2B5EF4-FFF2-40B4-BE49-F238E27FC236}">
                  <a16:creationId xmlns:a16="http://schemas.microsoft.com/office/drawing/2014/main" id="{3BBD0C6D-C0A1-FC97-0912-A08908045DBE}"/>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33" name="Freeform 7">
              <a:extLst>
                <a:ext uri="{FF2B5EF4-FFF2-40B4-BE49-F238E27FC236}">
                  <a16:creationId xmlns:a16="http://schemas.microsoft.com/office/drawing/2014/main" id="{DCF8CFF4-3D93-9C08-D295-5BCC1E949651}"/>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E79BD6D7-EE79-2EEB-9DC1-EC5880D02381}"/>
              </a:ext>
            </a:extLst>
          </p:cNvPr>
          <p:cNvPicPr>
            <a:picLocks noChangeAspect="1"/>
          </p:cNvPicPr>
          <p:nvPr/>
        </p:nvPicPr>
        <p:blipFill>
          <a:blip r:embed="rId6"/>
          <a:stretch>
            <a:fillRect/>
          </a:stretch>
        </p:blipFill>
        <p:spPr>
          <a:xfrm>
            <a:off x="5785651" y="0"/>
            <a:ext cx="4523624" cy="1633870"/>
          </a:xfrm>
          <a:prstGeom prst="rect">
            <a:avLst/>
          </a:prstGeom>
        </p:spPr>
      </p:pic>
    </p:spTree>
    <p:extLst>
      <p:ext uri="{BB962C8B-B14F-4D97-AF65-F5344CB8AC3E}">
        <p14:creationId xmlns:p14="http://schemas.microsoft.com/office/powerpoint/2010/main" val="2273749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75F6FEB-03A1-6355-7205-AE70CB395A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2" name="Freeform 6">
            <a:extLst>
              <a:ext uri="{FF2B5EF4-FFF2-40B4-BE49-F238E27FC236}">
                <a16:creationId xmlns:a16="http://schemas.microsoft.com/office/drawing/2014/main" id="{14FB7EC0-D07D-AFBA-D077-D66CE6A66785}"/>
              </a:ext>
            </a:extLst>
          </p:cNvPr>
          <p:cNvSpPr/>
          <p:nvPr/>
        </p:nvSpPr>
        <p:spPr>
          <a:xfrm>
            <a:off x="1496403" y="1843496"/>
            <a:ext cx="4379088" cy="4652417"/>
          </a:xfrm>
          <a:custGeom>
            <a:avLst/>
            <a:gdLst/>
            <a:ahLst/>
            <a:cxnLst/>
            <a:rect l="l" t="t" r="r" b="b"/>
            <a:pathLst>
              <a:path w="4255467" h="4521080">
                <a:moveTo>
                  <a:pt x="0" y="0"/>
                </a:moveTo>
                <a:lnTo>
                  <a:pt x="4255467" y="0"/>
                </a:lnTo>
                <a:lnTo>
                  <a:pt x="4255467" y="4521080"/>
                </a:lnTo>
                <a:lnTo>
                  <a:pt x="0" y="4521080"/>
                </a:lnTo>
                <a:lnTo>
                  <a:pt x="0" y="0"/>
                </a:lnTo>
                <a:close/>
              </a:path>
            </a:pathLst>
          </a:custGeom>
          <a:blipFill>
            <a:blip r:embed="rId3"/>
            <a:stretch>
              <a:fillRect/>
            </a:stretch>
          </a:blipFill>
        </p:spPr>
        <p:txBody>
          <a:bodyPr/>
          <a:lstStyle/>
          <a:p>
            <a:endParaRPr lang="en-US"/>
          </a:p>
        </p:txBody>
      </p:sp>
      <p:sp>
        <p:nvSpPr>
          <p:cNvPr id="3" name="Freeform 7">
            <a:extLst>
              <a:ext uri="{FF2B5EF4-FFF2-40B4-BE49-F238E27FC236}">
                <a16:creationId xmlns:a16="http://schemas.microsoft.com/office/drawing/2014/main" id="{8A9A0B3A-3CEF-D309-8BE4-1ACA9541CA82}"/>
              </a:ext>
            </a:extLst>
          </p:cNvPr>
          <p:cNvSpPr/>
          <p:nvPr/>
        </p:nvSpPr>
        <p:spPr>
          <a:xfrm>
            <a:off x="6316511" y="1982274"/>
            <a:ext cx="3456139" cy="4374860"/>
          </a:xfrm>
          <a:custGeom>
            <a:avLst/>
            <a:gdLst/>
            <a:ahLst/>
            <a:cxnLst/>
            <a:rect l="l" t="t" r="r" b="b"/>
            <a:pathLst>
              <a:path w="3358572" h="4251357">
                <a:moveTo>
                  <a:pt x="0" y="0"/>
                </a:moveTo>
                <a:lnTo>
                  <a:pt x="3358571" y="0"/>
                </a:lnTo>
                <a:lnTo>
                  <a:pt x="3358571" y="4251357"/>
                </a:lnTo>
                <a:lnTo>
                  <a:pt x="0" y="4251357"/>
                </a:lnTo>
                <a:lnTo>
                  <a:pt x="0" y="0"/>
                </a:lnTo>
                <a:close/>
              </a:path>
            </a:pathLst>
          </a:custGeom>
          <a:blipFill>
            <a:blip r:embed="rId4"/>
            <a:stretch>
              <a:fillRect/>
            </a:stretch>
          </a:blipFill>
        </p:spPr>
        <p:txBody>
          <a:bodyPr/>
          <a:lstStyle/>
          <a:p>
            <a:endParaRPr lang="en-US"/>
          </a:p>
        </p:txBody>
      </p:sp>
      <p:pic>
        <p:nvPicPr>
          <p:cNvPr id="4" name="Picture 3">
            <a:extLst>
              <a:ext uri="{FF2B5EF4-FFF2-40B4-BE49-F238E27FC236}">
                <a16:creationId xmlns:a16="http://schemas.microsoft.com/office/drawing/2014/main" id="{CC00D27E-AF44-9BBA-85B9-4CE418B28DC5}"/>
              </a:ext>
            </a:extLst>
          </p:cNvPr>
          <p:cNvPicPr>
            <a:picLocks noChangeAspect="1"/>
          </p:cNvPicPr>
          <p:nvPr/>
        </p:nvPicPr>
        <p:blipFill>
          <a:blip r:embed="rId5"/>
          <a:stretch>
            <a:fillRect/>
          </a:stretch>
        </p:blipFill>
        <p:spPr>
          <a:xfrm>
            <a:off x="245327" y="669827"/>
            <a:ext cx="12192000" cy="1370091"/>
          </a:xfrm>
          <a:prstGeom prst="rect">
            <a:avLst/>
          </a:prstGeom>
        </p:spPr>
      </p:pic>
    </p:spTree>
    <p:extLst>
      <p:ext uri="{BB962C8B-B14F-4D97-AF65-F5344CB8AC3E}">
        <p14:creationId xmlns:p14="http://schemas.microsoft.com/office/powerpoint/2010/main" val="291946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assroom with desks and chairs&#10;&#10;Description automatically generated">
            <a:extLst>
              <a:ext uri="{FF2B5EF4-FFF2-40B4-BE49-F238E27FC236}">
                <a16:creationId xmlns:a16="http://schemas.microsoft.com/office/drawing/2014/main" id="{F6B3DBFD-9511-016F-4B92-F22F389FD655}"/>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2860" b="2114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5AD69C-1910-1E0F-80BE-B13F06C5D735}"/>
              </a:ext>
            </a:extLst>
          </p:cNvPr>
          <p:cNvSpPr txBox="1"/>
          <p:nvPr/>
        </p:nvSpPr>
        <p:spPr>
          <a:xfrm>
            <a:off x="2397512" y="1277113"/>
            <a:ext cx="7574023" cy="2123658"/>
          </a:xfrm>
          <a:prstGeom prst="rect">
            <a:avLst/>
          </a:prstGeom>
          <a:noFill/>
        </p:spPr>
        <p:txBody>
          <a:bodyPr wrap="square" rtlCol="0">
            <a:spAutoFit/>
          </a:bodyPr>
          <a:lstStyle/>
          <a:p>
            <a:pPr algn="ctr"/>
            <a:r>
              <a:rPr lang="en-US" sz="4400" b="1" dirty="0">
                <a:solidFill>
                  <a:schemeClr val="bg1"/>
                </a:solidFill>
                <a:latin typeface="Cambria" panose="02040503050406030204" pitchFamily="18" charset="0"/>
                <a:ea typeface="Cambria" panose="02040503050406030204" pitchFamily="18" charset="0"/>
              </a:rPr>
              <a:t>N</a:t>
            </a:r>
            <a:r>
              <a:rPr lang="vi-VN" sz="4400" b="1" dirty="0">
                <a:solidFill>
                  <a:schemeClr val="bg1"/>
                </a:solidFill>
                <a:latin typeface="Cambria" panose="02040503050406030204" pitchFamily="18" charset="0"/>
                <a:ea typeface="Cambria" panose="02040503050406030204" pitchFamily="18" charset="0"/>
              </a:rPr>
              <a:t>hắc lại những đặc điểm cần lưu ý khi quan sát chuẩn bị viết bài văn tả người.</a:t>
            </a:r>
            <a:endParaRPr lang="en-US" sz="4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879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14EC6187-76AA-85BA-F755-B1DB741DD122}"/>
              </a:ext>
            </a:extLst>
          </p:cNvPr>
          <p:cNvSpPr/>
          <p:nvPr/>
        </p:nvSpPr>
        <p:spPr>
          <a:xfrm>
            <a:off x="1454943" y="633412"/>
            <a:ext cx="9282113"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057A26-4EE2-3A2A-E864-5ED034DFDBBB}"/>
              </a:ext>
            </a:extLst>
          </p:cNvPr>
          <p:cNvSpPr txBox="1"/>
          <p:nvPr/>
        </p:nvSpPr>
        <p:spPr>
          <a:xfrm>
            <a:off x="2810215" y="821568"/>
            <a:ext cx="6651171" cy="584775"/>
          </a:xfrm>
          <a:prstGeom prst="rect">
            <a:avLst/>
          </a:prstGeom>
          <a:noFill/>
        </p:spPr>
        <p:txBody>
          <a:bodyPr wrap="square" rtlCol="0">
            <a:spAutoFit/>
          </a:bodyPr>
          <a:lstStyle/>
          <a:p>
            <a:pPr algn="ctr"/>
            <a:r>
              <a:rPr lang="en-US" sz="3200" b="1" dirty="0" err="1">
                <a:solidFill>
                  <a:srgbClr val="002060"/>
                </a:solidFill>
              </a:rPr>
              <a:t>Thứ</a:t>
            </a:r>
            <a:r>
              <a:rPr lang="en-US" sz="3200" b="1" dirty="0">
                <a:solidFill>
                  <a:srgbClr val="002060"/>
                </a:solidFill>
              </a:rPr>
              <a:t> ....., </a:t>
            </a:r>
            <a:r>
              <a:rPr lang="en-US" sz="3200" b="1" dirty="0" err="1">
                <a:solidFill>
                  <a:srgbClr val="002060"/>
                </a:solidFill>
              </a:rPr>
              <a:t>ngày</a:t>
            </a:r>
            <a:r>
              <a:rPr lang="en-US" sz="3200" b="1" dirty="0">
                <a:solidFill>
                  <a:srgbClr val="002060"/>
                </a:solidFill>
              </a:rPr>
              <a:t> ..... </a:t>
            </a:r>
            <a:r>
              <a:rPr lang="en-US" sz="3200" b="1" dirty="0" err="1">
                <a:solidFill>
                  <a:srgbClr val="002060"/>
                </a:solidFill>
              </a:rPr>
              <a:t>tháng</a:t>
            </a:r>
            <a:r>
              <a:rPr lang="en-US" sz="3200" b="1" dirty="0">
                <a:solidFill>
                  <a:srgbClr val="002060"/>
                </a:solidFill>
              </a:rPr>
              <a:t> ...... </a:t>
            </a:r>
            <a:r>
              <a:rPr lang="en-US" sz="3200" b="1" dirty="0" err="1">
                <a:solidFill>
                  <a:srgbClr val="002060"/>
                </a:solidFill>
              </a:rPr>
              <a:t>năm</a:t>
            </a:r>
            <a:r>
              <a:rPr lang="en-US" sz="3200" b="1" dirty="0">
                <a:solidFill>
                  <a:srgbClr val="002060"/>
                </a:solidFill>
              </a:rPr>
              <a:t> .....</a:t>
            </a:r>
          </a:p>
        </p:txBody>
      </p:sp>
      <p:pic>
        <p:nvPicPr>
          <p:cNvPr id="5" name="Picture 4">
            <a:extLst>
              <a:ext uri="{FF2B5EF4-FFF2-40B4-BE49-F238E27FC236}">
                <a16:creationId xmlns:a16="http://schemas.microsoft.com/office/drawing/2014/main" id="{27A8C833-0BB3-E556-7179-D0517FCF1EB7}"/>
              </a:ext>
            </a:extLst>
          </p:cNvPr>
          <p:cNvPicPr>
            <a:picLocks noChangeAspect="1"/>
          </p:cNvPicPr>
          <p:nvPr/>
        </p:nvPicPr>
        <p:blipFill>
          <a:blip r:embed="rId3"/>
          <a:stretch>
            <a:fillRect/>
          </a:stretch>
        </p:blipFill>
        <p:spPr>
          <a:xfrm>
            <a:off x="1713638" y="1206202"/>
            <a:ext cx="8742422" cy="1457070"/>
          </a:xfrm>
          <a:prstGeom prst="rect">
            <a:avLst/>
          </a:prstGeom>
        </p:spPr>
      </p:pic>
      <p:sp>
        <p:nvSpPr>
          <p:cNvPr id="10" name="Freeform 5">
            <a:extLst>
              <a:ext uri="{FF2B5EF4-FFF2-40B4-BE49-F238E27FC236}">
                <a16:creationId xmlns:a16="http://schemas.microsoft.com/office/drawing/2014/main" id="{B9B832A8-EB1C-ACA9-F2BE-3C391017D345}"/>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4"/>
            <a:stretch>
              <a:fillRect/>
            </a:stretch>
          </a:blipFill>
        </p:spPr>
        <p:txBody>
          <a:bodyPr/>
          <a:lstStyle/>
          <a:p>
            <a:endParaRPr lang="en-US" dirty="0"/>
          </a:p>
        </p:txBody>
      </p:sp>
      <p:pic>
        <p:nvPicPr>
          <p:cNvPr id="11" name="Picture 10">
            <a:extLst>
              <a:ext uri="{FF2B5EF4-FFF2-40B4-BE49-F238E27FC236}">
                <a16:creationId xmlns:a16="http://schemas.microsoft.com/office/drawing/2014/main" id="{67F01B4D-48DE-3A56-8ED0-A6996522840A}"/>
              </a:ext>
            </a:extLst>
          </p:cNvPr>
          <p:cNvPicPr>
            <a:picLocks noChangeAspect="1"/>
          </p:cNvPicPr>
          <p:nvPr/>
        </p:nvPicPr>
        <p:blipFill>
          <a:blip r:embed="rId5"/>
          <a:stretch>
            <a:fillRect/>
          </a:stretch>
        </p:blipFill>
        <p:spPr>
          <a:xfrm>
            <a:off x="1630178" y="2972646"/>
            <a:ext cx="8151058" cy="2786113"/>
          </a:xfrm>
          <a:prstGeom prst="rect">
            <a:avLst/>
          </a:prstGeom>
        </p:spPr>
      </p:pic>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546671" y="904596"/>
            <a:ext cx="8149857" cy="5317784"/>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3014236"/>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thân trong gia đình em</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đã để lại cho em những ấn tượng tốt đẹp</a:t>
              </a:r>
              <a:endParaRPr lang="vi-VN" sz="4400" b="0" i="0" dirty="0">
                <a:solidFill>
                  <a:srgbClr val="000000"/>
                </a:solidFill>
                <a:effectLst/>
                <a:latin typeface="Cambria" panose="02040503050406030204" pitchFamily="18" charset="0"/>
                <a:ea typeface="Cambria" panose="02040503050406030204" pitchFamily="18" charset="0"/>
              </a:endParaRPr>
            </a:p>
          </p:txBody>
        </p:sp>
      </p:grpSp>
      <p:sp>
        <p:nvSpPr>
          <p:cNvPr id="2" name="Freeform 5">
            <a:extLst>
              <a:ext uri="{FF2B5EF4-FFF2-40B4-BE49-F238E27FC236}">
                <a16:creationId xmlns:a16="http://schemas.microsoft.com/office/drawing/2014/main" id="{6AE36044-D558-8D87-8F42-43C47FEF3878}"/>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25034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3300702" y="183161"/>
            <a:ext cx="5397249"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69F637-E33A-70C3-8108-04E8C7CA94B2}"/>
                </a:ext>
              </a:extLst>
            </p:cNvPr>
            <p:cNvSpPr txBox="1"/>
            <p:nvPr/>
          </p:nvSpPr>
          <p:spPr>
            <a:xfrm>
              <a:off x="1794861" y="364049"/>
              <a:ext cx="8472488" cy="1415081"/>
            </a:xfrm>
            <a:prstGeom prst="rect">
              <a:avLst/>
            </a:prstGeom>
            <a:noFill/>
          </p:spPr>
          <p:txBody>
            <a:bodyPr wrap="square" rtlCol="0">
              <a:spAutoFit/>
            </a:bodyPr>
            <a:lstStyle/>
            <a:p>
              <a:pPr algn="ctr"/>
              <a:r>
                <a:rPr lang="en-US" sz="5400" dirty="0">
                  <a:solidFill>
                    <a:srgbClr val="FF0000"/>
                  </a:solidFill>
                  <a:latin typeface="Cambria" panose="02040503050406030204" pitchFamily="18" charset="0"/>
                  <a:ea typeface="Cambria" panose="02040503050406030204" pitchFamily="18" charset="0"/>
                </a:rPr>
                <a:t>1. </a:t>
              </a:r>
              <a:r>
                <a:rPr lang="en-US" sz="5400" dirty="0" err="1">
                  <a:solidFill>
                    <a:srgbClr val="FF0000"/>
                  </a:solidFill>
                  <a:latin typeface="Cambria" panose="02040503050406030204" pitchFamily="18" charset="0"/>
                  <a:ea typeface="Cambria" panose="02040503050406030204" pitchFamily="18" charset="0"/>
                </a:rPr>
                <a:t>Lập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dàn</a:t>
              </a:r>
              <a:r>
                <a:rPr lang="en-US" sz="5400" dirty="0">
                  <a:solidFill>
                    <a:srgbClr val="FF0000"/>
                  </a:solidFill>
                  <a:latin typeface="Cambria" panose="02040503050406030204" pitchFamily="18" charset="0"/>
                  <a:ea typeface="Cambria" panose="02040503050406030204" pitchFamily="18" charset="0"/>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389969" y="2386361"/>
            <a:ext cx="8006577" cy="3416320"/>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 Dựa vào kết quả quan sát trong hoạt động Viết ở Bài 3, lập dàn ý cho đề bài em đã chọn.</a:t>
            </a:r>
          </a:p>
          <a:p>
            <a:pPr algn="just"/>
            <a:r>
              <a:rPr lang="vi-VN" sz="3600" dirty="0">
                <a:latin typeface="Cambria" panose="02040503050406030204" pitchFamily="18" charset="0"/>
                <a:ea typeface="Cambria" panose="02040503050406030204" pitchFamily="18" charset="0"/>
              </a:rPr>
              <a:t>– Xác định trình tự tả (tả lần lượt ngoại hình, hoạt động,... hoặc kết hợp, đan xen giữa tả ngoại hình với hoạt động,...).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94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xmln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Punched Tape 2">
            <a:extLst>
              <a:ext uri="{FF2B5EF4-FFF2-40B4-BE49-F238E27FC236}">
                <a16:creationId xmlns:a16="http://schemas.microsoft.com/office/drawing/2014/main" id="{1BBC18E2-38FB-1F00-A3F1-68DCD373FE7B}"/>
              </a:ext>
            </a:extLst>
          </p:cNvPr>
          <p:cNvSpPr/>
          <p:nvPr/>
        </p:nvSpPr>
        <p:spPr>
          <a:xfrm>
            <a:off x="880946" y="71367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FC9CF02E-4157-5DBC-BF97-FDCC83F7E89D}"/>
              </a:ext>
            </a:extLst>
          </p:cNvPr>
          <p:cNvSpPr/>
          <p:nvPr/>
        </p:nvSpPr>
        <p:spPr>
          <a:xfrm>
            <a:off x="2888166" y="434898"/>
            <a:ext cx="8173844" cy="14273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Giới thiệu về người được tả (tên gọi, mối quan hệ của em với người đó,...) theo cách mở bài trực tiếp hoặc gián tiếp.</a:t>
            </a:r>
          </a:p>
        </p:txBody>
      </p:sp>
      <p:sp>
        <p:nvSpPr>
          <p:cNvPr id="5" name="Flowchart: Punched Tape 4">
            <a:extLst>
              <a:ext uri="{FF2B5EF4-FFF2-40B4-BE49-F238E27FC236}">
                <a16:creationId xmlns:a16="http://schemas.microsoft.com/office/drawing/2014/main" id="{31B0A2D4-417F-D196-A930-EB5A32C66F21}"/>
              </a:ext>
            </a:extLst>
          </p:cNvPr>
          <p:cNvSpPr/>
          <p:nvPr/>
        </p:nvSpPr>
        <p:spPr>
          <a:xfrm>
            <a:off x="613318" y="3066585"/>
            <a:ext cx="1795346" cy="825190"/>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CF29AD2-7EB9-B263-B00B-844699584688}"/>
              </a:ext>
            </a:extLst>
          </p:cNvPr>
          <p:cNvSpPr/>
          <p:nvPr/>
        </p:nvSpPr>
        <p:spPr>
          <a:xfrm>
            <a:off x="2854711" y="2497873"/>
            <a:ext cx="8530683" cy="22302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ngắn gọn những đặc điểm của người được tả:</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Ngoại hình (tầm vóc, dáng người, nước da, gương mặt, trang phục,...)</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Hoạt động (việc làm, cử chỉ, lời nói, cách ứng xử,...)</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Sở trường, sở thích hoặc tính tình.</a:t>
            </a:r>
          </a:p>
        </p:txBody>
      </p:sp>
      <p:sp>
        <p:nvSpPr>
          <p:cNvPr id="7" name="Flowchart: Punched Tape 6">
            <a:extLst>
              <a:ext uri="{FF2B5EF4-FFF2-40B4-BE49-F238E27FC236}">
                <a16:creationId xmlns:a16="http://schemas.microsoft.com/office/drawing/2014/main" id="{B3430B61-845B-02D3-B373-6B45217C77ED}"/>
              </a:ext>
            </a:extLst>
          </p:cNvPr>
          <p:cNvSpPr/>
          <p:nvPr/>
        </p:nvSpPr>
        <p:spPr>
          <a:xfrm>
            <a:off x="925550" y="537488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Kết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5282D6E-088A-A3A8-2141-C086E3D08C64}"/>
              </a:ext>
            </a:extLst>
          </p:cNvPr>
          <p:cNvSpPr/>
          <p:nvPr/>
        </p:nvSpPr>
        <p:spPr>
          <a:xfrm>
            <a:off x="2899316" y="5140710"/>
            <a:ext cx="8173844" cy="117087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nhận xét hoặc cảm nghĩ về người được tả theo cách kết bài mở rộng hoặc không mở rộng.</a:t>
            </a:r>
          </a:p>
        </p:txBody>
      </p:sp>
    </p:spTree>
    <p:extLst>
      <p:ext uri="{BB962C8B-B14F-4D97-AF65-F5344CB8AC3E}">
        <p14:creationId xmlns:p14="http://schemas.microsoft.com/office/powerpoint/2010/main" val="338262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xmln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C32631-A95B-B3BE-7988-B0EEA2850A22}"/>
              </a:ext>
            </a:extLst>
          </p:cNvPr>
          <p:cNvSpPr txBox="1"/>
          <p:nvPr/>
        </p:nvSpPr>
        <p:spPr>
          <a:xfrm>
            <a:off x="758283" y="89210"/>
            <a:ext cx="10716322" cy="6740307"/>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Mở bài: </a:t>
            </a:r>
            <a:r>
              <a:rPr lang="vi-VN" sz="2400" b="0" i="0" dirty="0">
                <a:solidFill>
                  <a:srgbClr val="000000"/>
                </a:solidFill>
                <a:effectLst/>
                <a:latin typeface="Cambria" panose="02040503050406030204" pitchFamily="18" charset="0"/>
                <a:ea typeface="Cambria" panose="02040503050406030204" pitchFamily="18" charset="0"/>
              </a:rPr>
              <a:t>Trong gia đình, em yêu thương mẹ nhất. Mẹ yêu thương và dành nhiều tình cảm, sự dịu dàng cho em. Mẹ là nguồn động viên rất lớn cho em hàng ngày.</a:t>
            </a:r>
          </a:p>
          <a:p>
            <a:pPr algn="just"/>
            <a:r>
              <a:rPr lang="vi-VN" sz="2400" b="0" i="1" dirty="0">
                <a:solidFill>
                  <a:srgbClr val="000000"/>
                </a:solidFill>
                <a:effectLst/>
                <a:latin typeface="Cambria" panose="02040503050406030204" pitchFamily="18" charset="0"/>
                <a:ea typeface="Cambria" panose="02040503050406030204" pitchFamily="18" charset="0"/>
              </a:rPr>
              <a:t>Thân bài:</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Ngoại hình: dù mẹ em đã 35 tuổi nhưng mẹ vẫn trẻ trung và xinh đẹp, dáng người mẹ nhỏ, cao dỏng; da của mẹ trắng hồng, thi thoảng có xuất hiện một vài nếp nhăn nhỏ ở khoé mắt, khoé miệng; trên má mẹ xuất hiện một vài chấm tàn nhang; mẹ có gương mặt tròn phúc hậu, mái tóc cắt ngang vai, xoăn nhẹ; đôi mắt mẹ đen và lấp lánh như vì sao.</a:t>
            </a:r>
          </a:p>
          <a:p>
            <a:pPr algn="just"/>
            <a:r>
              <a:rPr lang="vi-VN" sz="2400" b="0" i="0" dirty="0">
                <a:solidFill>
                  <a:srgbClr val="000000"/>
                </a:solidFill>
                <a:effectLst/>
                <a:latin typeface="Cambria" panose="02040503050406030204" pitchFamily="18" charset="0"/>
                <a:ea typeface="Cambria" panose="02040503050406030204" pitchFamily="18" charset="0"/>
              </a:rPr>
              <a:t>+ Hoạt động: Mẹ em làm việc ở công ti, mẹ đi làm từ sáng tới tối mới về nhà để nấu cơm, dọn dẹp; tính mẹ hiền và cởi mở, mẹ luôn nhẹ nhàng với cả gia đình, không quát mắng nặng lời với em; mẹ luôn giúp đỡ mọi người xung quanh những lúc có công việc, chuyện khó khăn.</a:t>
            </a:r>
          </a:p>
          <a:p>
            <a:pPr algn="just"/>
            <a:r>
              <a:rPr lang="vi-VN" sz="2400" b="0" i="0" dirty="0">
                <a:solidFill>
                  <a:srgbClr val="000000"/>
                </a:solidFill>
                <a:effectLst/>
                <a:latin typeface="Cambria" panose="02040503050406030204" pitchFamily="18" charset="0"/>
                <a:ea typeface="Cambria" panose="02040503050406030204" pitchFamily="18" charset="0"/>
              </a:rPr>
              <a:t>+ Sở trường, tính tình: Mẹ em rất thích nấu ăn dù thời gian không có nhiều, mẹ em nấu ăn rất ngon; lúc rảnh, mẹ thường kể chuyện và cùng em xem phim. </a:t>
            </a:r>
          </a:p>
          <a:p>
            <a:pPr algn="just"/>
            <a:r>
              <a:rPr lang="vi-VN" sz="2400" b="0" i="1" dirty="0">
                <a:solidFill>
                  <a:srgbClr val="000000"/>
                </a:solidFill>
                <a:effectLst/>
                <a:latin typeface="Cambria" panose="02040503050406030204" pitchFamily="18" charset="0"/>
                <a:ea typeface="Cambria" panose="02040503050406030204" pitchFamily="18" charset="0"/>
              </a:rPr>
              <a:t>Kết bài: </a:t>
            </a:r>
            <a:r>
              <a:rPr lang="vi-VN" sz="2400" b="0" i="0" dirty="0">
                <a:solidFill>
                  <a:srgbClr val="000000"/>
                </a:solidFill>
                <a:effectLst/>
                <a:latin typeface="Cambria" panose="02040503050406030204" pitchFamily="18" charset="0"/>
                <a:ea typeface="Cambria" panose="02040503050406030204" pitchFamily="18" charset="0"/>
              </a:rPr>
              <a:t>Mẹ ân cần và là người giúp gia đình luôn hạnh phúc, hoà thuận. Em nghĩ gia đình khó có thể đẹp hơn, vui hơn mỗi ngày nếu không nhờ có mẹ. Em yêu mẹ rất nhiều. Em sẽ cố gắng học tập thật tốt để mẹ vui mỗi ngày.</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455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2475572" y="183161"/>
            <a:ext cx="8274204"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509266" y="364049"/>
              <a:ext cx="8758084" cy="1273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Góp</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chỉnh</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sửa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289608" y="1996069"/>
            <a:ext cx="8006577" cy="4524315"/>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G:</a:t>
            </a:r>
          </a:p>
          <a:p>
            <a:pPr lvl="0" algn="just"/>
            <a:r>
              <a:rPr lang="vi-VN" sz="3600" dirty="0">
                <a:solidFill>
                  <a:prstClr val="black"/>
                </a:solidFill>
                <a:latin typeface="Cambria" panose="02040503050406030204" pitchFamily="18" charset="0"/>
                <a:ea typeface="Cambria" panose="02040503050406030204" pitchFamily="18" charset="0"/>
              </a:rPr>
              <a:t>– Lựa chọn được chi tiết về ngoại hình, hoạt động, sở trường,... thể hiện những nét riêng, giúp phân biệt người được tả với những người khác.</a:t>
            </a:r>
          </a:p>
          <a:p>
            <a:pPr lvl="0" algn="just"/>
            <a:r>
              <a:rPr lang="vi-VN" sz="3600" dirty="0">
                <a:solidFill>
                  <a:prstClr val="black"/>
                </a:solidFill>
                <a:latin typeface="Cambria" panose="02040503050406030204" pitchFamily="18" charset="0"/>
                <a:ea typeface="Cambria" panose="02040503050406030204" pitchFamily="18" charset="0"/>
              </a:rPr>
              <a:t>– Có những dẫn chứng cụ thể (hoạt động, sở trường,...) thể hiện được tính cách, phẩm chất của người được tả.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096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00" dirty="0">
              <a:ln>
                <a:solidFill>
                  <a:schemeClr val="accent6">
                    <a:lumMod val="50000"/>
                  </a:schemeClr>
                </a:solidFill>
              </a:ln>
              <a:solidFill>
                <a:srgbClr val="00B0F0"/>
              </a:solidFill>
              <a:latin typeface="SVN-Gretoon" panose="02040603050506020204" pitchFamily="18" charset="0"/>
            </a:endParaRPr>
          </a:p>
        </p:txBody>
      </p:sp>
      <p:pic>
        <p:nvPicPr>
          <p:cNvPr id="5" name="Picture 4">
            <a:extLst>
              <a:ext uri="{FF2B5EF4-FFF2-40B4-BE49-F238E27FC236}">
                <a16:creationId xmlns:a16="http://schemas.microsoft.com/office/drawing/2014/main" id="{F68835B0-82F2-EC2F-8130-41731975E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594" y="733871"/>
            <a:ext cx="7193903" cy="5791702"/>
          </a:xfrm>
          <a:prstGeom prst="rect">
            <a:avLst/>
          </a:prstGeom>
        </p:spPr>
      </p:pic>
    </p:spTree>
    <p:extLst>
      <p:ext uri="{BB962C8B-B14F-4D97-AF65-F5344CB8AC3E}">
        <p14:creationId xmlns:p14="http://schemas.microsoft.com/office/powerpoint/2010/main" val="3734322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1167</TotalTime>
  <Words>327</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Mcom</cp:lastModifiedBy>
  <cp:revision>11</cp:revision>
  <dcterms:created xsi:type="dcterms:W3CDTF">2023-07-25T08:01:24Z</dcterms:created>
  <dcterms:modified xsi:type="dcterms:W3CDTF">2025-04-21T13:17:36Z</dcterms:modified>
</cp:coreProperties>
</file>