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26"/>
  </p:notesMasterIdLst>
  <p:sldIdLst>
    <p:sldId id="304" r:id="rId6"/>
    <p:sldId id="257" r:id="rId7"/>
    <p:sldId id="258" r:id="rId8"/>
    <p:sldId id="261" r:id="rId9"/>
    <p:sldId id="256" r:id="rId10"/>
    <p:sldId id="259" r:id="rId11"/>
    <p:sldId id="262" r:id="rId12"/>
    <p:sldId id="26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2192000" cy="6858000"/>
  <p:notesSz cx="6858000" cy="9144000"/>
  <p:embeddedFontLst>
    <p:embeddedFont>
      <p:font typeface="#9Slide03 AllRoundGothic" panose="020B0604020202020204" charset="0"/>
      <p:regular r:id="rId27"/>
    </p:embeddedFont>
    <p:embeddedFont>
      <p:font typeface="#9Slide03 Cabin Bold" panose="020B0604020202020204" charset="0"/>
      <p:bold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482BA-AEDA-4BE2-8D5D-C2FB3185DCC8}" v="62" dt="2024-08-11T11:13:12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91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27619-1B29-4672-AA81-9C69401B97F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84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F31137-FE0F-7BD8-22B7-40BD36E11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F3AAD73-1E4B-35A7-0708-67D48486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A2D4E-A4E1-F016-C088-96ED77FA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06C96F-ACE3-A038-E8CB-2B6B3476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FA3F7D-5AAE-4C7F-A2BF-785EFE69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7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7D4B8F-9492-3392-C728-86258B14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E8B32E-1E49-4D80-6D50-C8C99E05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A240B1-F5D8-4B8A-DE85-5A7D92FC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6AB215-2AA8-67B1-1AC5-4C46DCB3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682A7-945A-F738-8818-30EFA8E4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0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4C1697-6832-361E-77EA-21CDFA83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EDFAC2-B4FF-1830-B39C-556B392A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9DB59A-032D-82DB-78EE-513A02D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45F9D2-0CEA-7E49-F734-E3FA9502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BCECD6-F85B-39AF-C93F-8594A85C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19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C526AF-7153-A85F-F4A8-AD845F14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669025-3D11-5135-E166-293904090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130182-4410-2DCB-0539-A448FE33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6D33C2-1EF0-850A-52EE-00C450D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18A406-4BAC-EF14-BBA8-F2E10208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F1590E-B7B6-5EA5-D15A-4B9CB76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9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EFD5D-002E-4215-FD31-24DB1D1E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B225FF-4CBF-E5B1-3239-E2DFF2AC8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010D2E-F592-D4B1-87C6-5900D0AE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8A336B3-5A0A-9CEA-688B-BCA887BB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7F2FEF-9ADA-D01D-DDE9-A95077333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CAE71A6-1296-DFC4-A80C-80856FE8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C67DF08-4B87-7B24-CC2E-4ED1C133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E98B26-F31B-6A54-320D-3020DF4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4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086EF1-F6BC-BE8E-4B97-82A88711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D32F80-39A8-B257-3D86-B1E6F034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FCA86AD-7E56-BB8E-D66F-42A34D81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314AEDC-2912-BDB8-3E08-38229C61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3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6149CFB-36B1-DFF0-B798-CEC8D545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FD3553-91EB-BB4B-D9EF-0CE84B97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F95EF1-270F-B677-8BDD-45BB76B7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6E645-2204-304D-9016-28A9F8AF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739336-7A37-7922-83EB-55590C4E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128B1AB-5CB7-A283-03EB-261A0490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EF0112-F707-9B2A-A45B-B2ECB93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C50722-4C73-D73D-E7B3-12CF9928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C2B461-A68A-DE2B-9017-000F3424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1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FA5105-6EC0-F69D-FD7A-7AE336CF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23CEE00-A7AF-777E-6863-3D203D361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4E6F5F-EB52-398A-3059-1D1267B1F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FDB5FD-D795-4C82-DF5C-AAC18B1D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D007E5-AE77-3F59-143F-25953392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6EB28B9-1F9E-7FBB-1F52-9D49346E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9B2AAD-5B62-0E92-90CD-7C7A1939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09A17-ED22-ED9B-4245-F06769D8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E91A66-3860-5D73-6757-01146BF3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F1D94-DE90-CB14-CB51-ED6BD120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3608C5-2860-407F-BD68-74278937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8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5AEC88-36C6-8798-55CE-C1E442E78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334AE6-7BE3-0406-92C5-315AEC026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8D6EAD-C113-2DB1-9BDC-40DE1653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74E309-5E2B-A803-06E0-D508F837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6A40BA-F377-0F52-4BAA-FB7F55EF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4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125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92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8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" name="WordArt 11">
            <a:extLst>
              <a:ext uri="{FF2B5EF4-FFF2-40B4-BE49-F238E27FC236}">
                <a16:creationId xmlns:a16="http://schemas.microsoft.com/office/drawing/2014/main" id="{5B265F12-D62B-41F2-A060-02E3436875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0175" y="375615"/>
            <a:ext cx="10473800" cy="555829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3379" tIns="46689" rIns="93379" bIns="46689" fromWordArt="1">
            <a:prstTxWarp prst="textArchUp">
              <a:avLst>
                <a:gd name="adj" fmla="val 1084659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8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uLnTx/>
              <a:uFillTx/>
              <a:latin typeface="HP001 5 hàng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WordArt 7">
            <a:extLst>
              <a:ext uri="{FF2B5EF4-FFF2-40B4-BE49-F238E27FC236}">
                <a16:creationId xmlns:a16="http://schemas.microsoft.com/office/drawing/2014/main" id="{E3F11CEB-23C6-4312-9F5F-908F55581B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77086" y="2209800"/>
            <a:ext cx="8192477" cy="1889924"/>
          </a:xfrm>
          <a:prstGeom prst="rect">
            <a:avLst/>
          </a:prstGeom>
        </p:spPr>
        <p:txBody>
          <a:bodyPr wrap="none" lIns="93379" tIns="46689" rIns="93379" bIns="46689" fromWordArt="1">
            <a:prstTxWarp prst="textPlain">
              <a:avLst>
                <a:gd name="adj" fmla="val 5106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7400" b="1" i="1" u="none" strike="noStrike" kern="10" cap="none" spc="0" normalizeH="0" baseline="0" noProof="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HP001 5 hàng"/>
                <a:ea typeface="+mn-ea"/>
                <a:cs typeface="Arial" panose="020B0604020202020204"/>
                <a:sym typeface="Arial" panose="020B0604020202020204"/>
              </a:rPr>
              <a:t>Tiết</a:t>
            </a:r>
            <a:r>
              <a:rPr kumimoji="0" lang="en-US" sz="7400" b="1" i="1" u="none" strike="noStrike" kern="10" cap="none" spc="0" normalizeH="0" baseline="0" noProof="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HP001 5 hàng"/>
                <a:ea typeface="+mn-ea"/>
                <a:cs typeface="Arial" panose="020B0604020202020204"/>
                <a:sym typeface="Arial" panose="020B0604020202020204"/>
              </a:rPr>
              <a:t>: Công </a:t>
            </a:r>
            <a:r>
              <a:rPr kumimoji="0" lang="en-US" sz="7400" b="1" i="1" u="none" strike="noStrike" kern="10" cap="none" spc="0" normalizeH="0" baseline="0" noProof="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HP001 5 hàng"/>
                <a:ea typeface="+mn-ea"/>
                <a:cs typeface="Arial" panose="020B0604020202020204"/>
                <a:sym typeface="Arial" panose="020B0604020202020204"/>
              </a:rPr>
              <a:t>nghệ</a:t>
            </a:r>
            <a:r>
              <a:rPr kumimoji="0" lang="en-US" sz="7400" b="1" i="1" u="none" strike="noStrike" kern="10" cap="none" spc="0" normalizeH="0" baseline="0" noProof="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HP001 5 hàng"/>
                <a:ea typeface="+mn-ea"/>
                <a:cs typeface="Arial" panose="020B0604020202020204"/>
                <a:sym typeface="Arial" panose="020B0604020202020204"/>
              </a:rPr>
              <a:t> 5</a:t>
            </a:r>
          </a:p>
        </p:txBody>
      </p:sp>
      <p:pic>
        <p:nvPicPr>
          <p:cNvPr id="104" name="Picture 8" descr="lite">
            <a:extLst>
              <a:ext uri="{FF2B5EF4-FFF2-40B4-BE49-F238E27FC236}">
                <a16:creationId xmlns:a16="http://schemas.microsoft.com/office/drawing/2014/main" id="{A94C1007-211A-4240-91D5-DD755550D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76800" y="4304402"/>
            <a:ext cx="2766320" cy="2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14">
            <a:extLst>
              <a:ext uri="{FF2B5EF4-FFF2-40B4-BE49-F238E27FC236}">
                <a16:creationId xmlns:a16="http://schemas.microsoft.com/office/drawing/2014/main" id="{7D9CD7DF-1378-4FC0-B14E-E786127E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806" y="5220872"/>
            <a:ext cx="7621793" cy="103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Tú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Anh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Chiềng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 panose="020B0604020202020204"/>
              </a:rPr>
              <a:t>Sơn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4516" y="218211"/>
            <a:ext cx="80127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 BAN NHÂN DÂN THỊ XÃ MỘC CHÂU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CHIỀNG SƠN</a:t>
            </a:r>
          </a:p>
        </p:txBody>
      </p:sp>
    </p:spTree>
    <p:extLst>
      <p:ext uri="{BB962C8B-B14F-4D97-AF65-F5344CB8AC3E}">
        <p14:creationId xmlns:p14="http://schemas.microsoft.com/office/powerpoint/2010/main" val="20146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group of people standing in front of a white car&#10;&#10;Description automatically generated">
            <a:extLst>
              <a:ext uri="{FF2B5EF4-FFF2-40B4-BE49-F238E27FC236}">
                <a16:creationId xmlns:a16="http://schemas.microsoft.com/office/drawing/2014/main" id="{D86C6805-1E7F-D488-AF4C-F9627E2BB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2" y="1207009"/>
            <a:ext cx="4128601" cy="229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hild sitting at a desk reading a book&#10;&#10;Description automatically generated">
            <a:extLst>
              <a:ext uri="{FF2B5EF4-FFF2-40B4-BE49-F238E27FC236}">
                <a16:creationId xmlns:a16="http://schemas.microsoft.com/office/drawing/2014/main" id="{D0DCF0DE-0F1E-1C72-F968-42E02C335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73" y="964122"/>
            <a:ext cx="3246616" cy="3246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E324EE-F69C-B3BE-EEAA-AAE3623781CE}"/>
              </a:ext>
            </a:extLst>
          </p:cNvPr>
          <p:cNvSpPr/>
          <p:nvPr/>
        </p:nvSpPr>
        <p:spPr>
          <a:xfrm>
            <a:off x="1078992" y="3758184"/>
            <a:ext cx="4361688" cy="14447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endParaRPr lang="vi-VN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2EB268-A646-1CBB-33DE-A25A868131D0}"/>
              </a:ext>
            </a:extLst>
          </p:cNvPr>
          <p:cNvSpPr/>
          <p:nvPr/>
        </p:nvSpPr>
        <p:spPr>
          <a:xfrm>
            <a:off x="6729737" y="4615396"/>
            <a:ext cx="4361688" cy="14447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49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874776" y="4608576"/>
            <a:ext cx="10442448" cy="184708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82465"/>
                </a:solidFill>
                <a:effectLst/>
                <a:uLnTx/>
                <a:uFillTx/>
                <a:latin typeface="#9Slide03 Cabin Bold" panose="00000800000000000000" pitchFamily="2" charset="-93"/>
                <a:ea typeface="+mn-ea"/>
                <a:cs typeface="+mn-cs"/>
              </a:rPr>
              <a:t>Hoạt động 2: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Cabin Bold" panose="00000800000000000000" pitchFamily="2" charset="-93"/>
                <a:ea typeface="+mn-ea"/>
                <a:cs typeface="+mn-cs"/>
              </a:rPr>
              <a:t>Tìm hiểu vai trò của sáng chế với sự phát triển của công nghệ</a:t>
            </a:r>
          </a:p>
        </p:txBody>
      </p:sp>
    </p:spTree>
    <p:extLst>
      <p:ext uri="{BB962C8B-B14F-4D97-AF65-F5344CB8AC3E}">
        <p14:creationId xmlns:p14="http://schemas.microsoft.com/office/powerpoint/2010/main" val="137224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897624"/>
              <a:ext cx="364479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 sát hình, đọc thông tin gợi ý và cho biết vai trò của sáng chế với sự phát triển của công nghệ. </a:t>
              </a:r>
            </a:p>
          </p:txBody>
        </p:sp>
      </p:grp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9200" r="8127" b="15866"/>
          <a:stretch/>
        </p:blipFill>
        <p:spPr>
          <a:xfrm>
            <a:off x="5335730" y="498349"/>
            <a:ext cx="5262193" cy="5742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91A28-9B2D-B8A4-5A07-9F6FECCF4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3" y="3429000"/>
            <a:ext cx="3199197" cy="32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9200" r="8127" b="67711"/>
          <a:stretch/>
        </p:blipFill>
        <p:spPr>
          <a:xfrm>
            <a:off x="2372102" y="781813"/>
            <a:ext cx="7247414" cy="243687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accent3"/>
                </a:solidFill>
              </a:rPr>
              <a:t>Động cơ: </a:t>
            </a:r>
            <a:r>
              <a:rPr lang="vi-VN" sz="3200" dirty="0">
                <a:solidFill>
                  <a:schemeClr val="accent3"/>
                </a:solidFill>
              </a:rPr>
              <a:t>Thúc đẩy công nghệ giao thông vận tải phát triển.</a:t>
            </a: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309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32505" r="9293" b="43713"/>
          <a:stretch/>
        </p:blipFill>
        <p:spPr>
          <a:xfrm>
            <a:off x="2509641" y="531891"/>
            <a:ext cx="7101082" cy="251002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chemeClr val="accent3"/>
                </a:solidFill>
              </a:rPr>
              <a:t>Robot</a:t>
            </a:r>
            <a:r>
              <a:rPr lang="vi-VN" sz="3200" b="1" i="1" dirty="0">
                <a:solidFill>
                  <a:schemeClr val="accent3"/>
                </a:solidFill>
              </a:rPr>
              <a:t>: </a:t>
            </a:r>
            <a:r>
              <a:rPr lang="vi-VN" sz="3200" i="1" dirty="0">
                <a:solidFill>
                  <a:schemeClr val="accent3"/>
                </a:solidFill>
              </a:rPr>
              <a:t>Thúc đẩy công nghệ tự động hóa sản xuất phát triển.</a:t>
            </a:r>
            <a:endParaRPr lang="vi-VN" sz="3200" dirty="0">
              <a:solidFill>
                <a:schemeClr val="accent3"/>
              </a:solidFill>
            </a:endParaRP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54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59934" r="8233" b="16428"/>
          <a:stretch/>
        </p:blipFill>
        <p:spPr>
          <a:xfrm>
            <a:off x="2363336" y="513603"/>
            <a:ext cx="7283583" cy="249477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chemeClr val="accent3"/>
                </a:solidFill>
              </a:rPr>
              <a:t>Internet</a:t>
            </a:r>
            <a:r>
              <a:rPr lang="vi-VN" sz="3200" b="1" i="1" dirty="0">
                <a:solidFill>
                  <a:schemeClr val="accent3"/>
                </a:solidFill>
              </a:rPr>
              <a:t>: </a:t>
            </a:r>
            <a:r>
              <a:rPr lang="vi-VN" sz="3200" i="1" dirty="0">
                <a:solidFill>
                  <a:schemeClr val="accent3"/>
                </a:solidFill>
              </a:rPr>
              <a:t>Thúc đẩy công nghệ thông tin phát triển. </a:t>
            </a:r>
            <a:endParaRPr lang="vi-VN" sz="3200" dirty="0">
              <a:solidFill>
                <a:schemeClr val="accent3"/>
              </a:solidFill>
            </a:endParaRP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414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9210-18BA-3714-C6BC-FDD36A6C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68F1A-BAC3-4276-629C-5BFC17048C44}"/>
              </a:ext>
            </a:extLst>
          </p:cNvPr>
          <p:cNvSpPr txBox="1"/>
          <p:nvPr/>
        </p:nvSpPr>
        <p:spPr>
          <a:xfrm>
            <a:off x="4783158" y="2422627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Kết</a:t>
            </a:r>
            <a:r>
              <a:rPr lang="en-GB" sz="4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 </a:t>
            </a:r>
            <a:r>
              <a:rPr lang="en-GB" sz="48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luận</a:t>
            </a:r>
            <a:endParaRPr lang="vi-VN" sz="4800" dirty="0">
              <a:solidFill>
                <a:srgbClr val="E82465"/>
              </a:solidFill>
              <a:latin typeface="#9Slide03 Cabin Bold" panose="00000800000000000000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E7F3-B92A-A0CB-729C-361C80330A66}"/>
              </a:ext>
            </a:extLst>
          </p:cNvPr>
          <p:cNvSpPr txBox="1"/>
          <p:nvPr/>
        </p:nvSpPr>
        <p:spPr>
          <a:xfrm>
            <a:off x="838200" y="3388561"/>
            <a:ext cx="10345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Sáng chế giúp công nghệ giao thông vận tải, công nghệ tự động hóa sản xuất, công nghệ thông tin,... ra đời và phát triển. </a:t>
            </a:r>
          </a:p>
        </p:txBody>
      </p:sp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7480-7F8E-2652-C76B-208F30B1A0EB}"/>
              </a:ext>
            </a:extLst>
          </p:cNvPr>
          <p:cNvSpPr txBox="1"/>
          <p:nvPr/>
        </p:nvSpPr>
        <p:spPr>
          <a:xfrm>
            <a:off x="3310128" y="2300711"/>
            <a:ext cx="5816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E82465"/>
                </a:solidFill>
                <a:latin typeface="iCiel Pequena" pitchFamily="50" charset="0"/>
              </a:rPr>
              <a:t>AI NHANH, AI ĐÚNG?</a:t>
            </a:r>
            <a:endParaRPr lang="vi-VN" sz="5400" dirty="0">
              <a:solidFill>
                <a:srgbClr val="E82465"/>
              </a:solidFill>
              <a:latin typeface="iCiel Pequena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D6025-4620-E92D-90D1-46F80140212D}"/>
              </a:ext>
            </a:extLst>
          </p:cNvPr>
          <p:cNvSpPr txBox="1"/>
          <p:nvPr/>
        </p:nvSpPr>
        <p:spPr>
          <a:xfrm>
            <a:off x="2875788" y="3516649"/>
            <a:ext cx="72009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/>
              <a:t>Cùng bạn ghép thẻ vai trò của sáng chế trong đời sống và công nghệ phù hợp với hình tương ứng:</a:t>
            </a:r>
          </a:p>
        </p:txBody>
      </p:sp>
    </p:spTree>
    <p:extLst>
      <p:ext uri="{BB962C8B-B14F-4D97-AF65-F5344CB8AC3E}">
        <p14:creationId xmlns:p14="http://schemas.microsoft.com/office/powerpoint/2010/main" val="172096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132B6-B886-C347-492C-07389664EEF8}"/>
              </a:ext>
            </a:extLst>
          </p:cNvPr>
          <p:cNvSpPr/>
          <p:nvPr/>
        </p:nvSpPr>
        <p:spPr>
          <a:xfrm>
            <a:off x="548640" y="603504"/>
            <a:ext cx="11055096" cy="59618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8246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diagram of a solar panel and laptops&#10;&#10;Description automatically generated">
            <a:extLst>
              <a:ext uri="{FF2B5EF4-FFF2-40B4-BE49-F238E27FC236}">
                <a16:creationId xmlns:a16="http://schemas.microsoft.com/office/drawing/2014/main" id="{9E051004-80C1-50B8-7C1A-9323B09B9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28939" r="9298"/>
          <a:stretch/>
        </p:blipFill>
        <p:spPr>
          <a:xfrm>
            <a:off x="942157" y="1438951"/>
            <a:ext cx="10307685" cy="4815545"/>
          </a:xfrm>
          <a:prstGeom prst="rect">
            <a:avLst/>
          </a:prstGeom>
        </p:spPr>
      </p:pic>
      <p:pic>
        <p:nvPicPr>
          <p:cNvPr id="7" name="5484618418335">
            <a:hlinkClick r:id="" action="ppaction://media"/>
            <a:extLst>
              <a:ext uri="{FF2B5EF4-FFF2-40B4-BE49-F238E27FC236}">
                <a16:creationId xmlns:a16="http://schemas.microsoft.com/office/drawing/2014/main" id="{C4F02B3A-F095-B88F-E242-4DB4D9D61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3222" y="114462"/>
            <a:ext cx="2354646" cy="132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933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132B6-B886-C347-492C-07389664EEF8}"/>
              </a:ext>
            </a:extLst>
          </p:cNvPr>
          <p:cNvSpPr/>
          <p:nvPr/>
        </p:nvSpPr>
        <p:spPr>
          <a:xfrm>
            <a:off x="548640" y="603504"/>
            <a:ext cx="11055096" cy="59618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8246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E0983-4BB2-91FB-E7BC-68C2BE3A5A0F}"/>
              </a:ext>
            </a:extLst>
          </p:cNvPr>
          <p:cNvSpPr txBox="1"/>
          <p:nvPr/>
        </p:nvSpPr>
        <p:spPr>
          <a:xfrm>
            <a:off x="1033272" y="786384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Đáp</a:t>
            </a:r>
            <a:r>
              <a:rPr lang="en-GB" sz="44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 </a:t>
            </a:r>
            <a:r>
              <a:rPr lang="en-GB" sz="44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án</a:t>
            </a:r>
            <a:endParaRPr lang="vi-VN" sz="4400" dirty="0">
              <a:solidFill>
                <a:srgbClr val="E82465"/>
              </a:solidFill>
              <a:latin typeface="#9Slide03 Cabin Bold" panose="00000800000000000000" pitchFamily="2" charset="-93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07A2D6-4D66-54CC-0313-6CCA24AC9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82178"/>
              </p:ext>
            </p:extLst>
          </p:nvPr>
        </p:nvGraphicFramePr>
        <p:xfrm>
          <a:off x="719328" y="2159329"/>
          <a:ext cx="10515600" cy="34137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2083411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994113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94624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vi-VN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 sáng chế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Vai trò</a:t>
                      </a:r>
                      <a:endParaRPr lang="vi-VN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346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Máy tính và Internet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Giúp mọi người kết nối, trao đổi thông tin nhanh chóng, thuận lợi.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94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Tấm pin năng lượng mặt trời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Giúp phát triển công nghệ năng lượng.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20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837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A1D4E-2920-21BC-D7F3-966884E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53" y="4136286"/>
            <a:ext cx="9610588" cy="23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8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erson holding a cell phone&#10;&#10;Description automatically generated">
            <a:extLst>
              <a:ext uri="{FF2B5EF4-FFF2-40B4-BE49-F238E27FC236}">
                <a16:creationId xmlns:a16="http://schemas.microsoft.com/office/drawing/2014/main" id="{9BE8C182-4CD8-B52D-DD22-ADAB3F0DB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/>
          <a:stretch/>
        </p:blipFill>
        <p:spPr>
          <a:xfrm>
            <a:off x="6232351" y="1688258"/>
            <a:ext cx="5262354" cy="364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1244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62844" y="898107"/>
              <a:ext cx="391134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#9Slide03 Cabin Bold" panose="00000800000000000000" pitchFamily="2" charset="-93"/>
                </a:rPr>
                <a:t>Em có biết điện thoại do ai sáng chế ra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800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6374B-07F9-751D-EB0A-0127FFD95D47}"/>
              </a:ext>
            </a:extLst>
          </p:cNvPr>
          <p:cNvSpPr txBox="1"/>
          <p:nvPr/>
        </p:nvSpPr>
        <p:spPr>
          <a:xfrm>
            <a:off x="786900" y="713641"/>
            <a:ext cx="1061161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/>
              <a:t>Điện thoại do A-lếch-xan-</a:t>
            </a:r>
            <a:r>
              <a:rPr lang="vi-VN" sz="4000" dirty="0" err="1"/>
              <a:t>đơ</a:t>
            </a:r>
            <a:r>
              <a:rPr lang="vi-VN" sz="4000" dirty="0"/>
              <a:t> </a:t>
            </a:r>
            <a:r>
              <a:rPr lang="vi-VN" sz="4000" dirty="0" err="1"/>
              <a:t>Gra</a:t>
            </a:r>
            <a:r>
              <a:rPr lang="vi-VN" sz="4000" dirty="0"/>
              <a:t>-ham Beo sáng chế.</a:t>
            </a:r>
          </a:p>
        </p:txBody>
      </p:sp>
      <p:pic>
        <p:nvPicPr>
          <p:cNvPr id="12" name="Picture 11" descr="A person with a beard and a telephone&#10;&#10;Description automatically generated">
            <a:extLst>
              <a:ext uri="{FF2B5EF4-FFF2-40B4-BE49-F238E27FC236}">
                <a16:creationId xmlns:a16="http://schemas.microsoft.com/office/drawing/2014/main" id="{36C3518F-B614-D440-D89C-176700447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2736146"/>
            <a:ext cx="5309671" cy="29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8273-52A5-8218-3ACF-35E95E22E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A7D68-170C-912E-B198-BC426618C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girls working on a robot&#10;&#10;Description automatically generated">
            <a:extLst>
              <a:ext uri="{FF2B5EF4-FFF2-40B4-BE49-F238E27FC236}">
                <a16:creationId xmlns:a16="http://schemas.microsoft.com/office/drawing/2014/main" id="{E975AD6C-5468-2363-E78D-B367AC1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833DF8C-5614-64B2-BD55-002F71D6A54C}"/>
              </a:ext>
            </a:extLst>
          </p:cNvPr>
          <p:cNvGrpSpPr/>
          <p:nvPr/>
        </p:nvGrpSpPr>
        <p:grpSpPr>
          <a:xfrm>
            <a:off x="539496" y="3509963"/>
            <a:ext cx="1295547" cy="707886"/>
            <a:chOff x="124386" y="1564265"/>
            <a:chExt cx="1295547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A1C5A-D882-2806-AEE1-4ACED7D1AE73}"/>
                </a:ext>
              </a:extLst>
            </p:cNvPr>
            <p:cNvSpPr txBox="1"/>
            <p:nvPr/>
          </p:nvSpPr>
          <p:spPr>
            <a:xfrm>
              <a:off x="124386" y="1564265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Bài</a:t>
              </a:r>
              <a:r>
                <a:rPr lang="en-GB" sz="4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 2</a:t>
              </a:r>
              <a:endParaRPr lang="vi-VN" sz="4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19E1AB-7C23-B8FB-E654-A80FE6548953}"/>
                </a:ext>
              </a:extLst>
            </p:cNvPr>
            <p:cNvSpPr txBox="1"/>
            <p:nvPr/>
          </p:nvSpPr>
          <p:spPr>
            <a:xfrm>
              <a:off x="124386" y="1564265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solidFill>
                    <a:schemeClr val="accent5">
                      <a:lumMod val="75000"/>
                    </a:schemeClr>
                  </a:solidFill>
                  <a:latin typeface="iCiel Pequena" pitchFamily="50" charset="0"/>
                </a:rPr>
                <a:t>Bài</a:t>
              </a:r>
              <a:r>
                <a:rPr lang="en-GB" sz="4000" dirty="0">
                  <a:solidFill>
                    <a:schemeClr val="accent5">
                      <a:lumMod val="75000"/>
                    </a:schemeClr>
                  </a:solidFill>
                  <a:latin typeface="iCiel Pequena" pitchFamily="50" charset="0"/>
                </a:rPr>
                <a:t> 2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iCiel Pequena" pitchFamily="50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0E79A-79D2-1CCA-2B54-7D2724096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" y="1001129"/>
            <a:ext cx="3694496" cy="14997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32179DC-BE5B-D27B-8F11-96449B5E5121}"/>
              </a:ext>
            </a:extLst>
          </p:cNvPr>
          <p:cNvGrpSpPr/>
          <p:nvPr/>
        </p:nvGrpSpPr>
        <p:grpSpPr>
          <a:xfrm>
            <a:off x="1187269" y="4725008"/>
            <a:ext cx="10747248" cy="1332892"/>
            <a:chOff x="1304544" y="4464610"/>
            <a:chExt cx="10747248" cy="13328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1E3890-9FF6-3764-6964-A60EAFA63A58}"/>
                </a:ext>
              </a:extLst>
            </p:cNvPr>
            <p:cNvSpPr txBox="1"/>
            <p:nvPr/>
          </p:nvSpPr>
          <p:spPr>
            <a:xfrm>
              <a:off x="1304544" y="4474063"/>
              <a:ext cx="10747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SÁNG CHẾ CÔNG NGHỆ</a:t>
              </a:r>
              <a:endParaRPr lang="vi-VN" sz="8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7025E3-0777-64EB-1A1C-7BB84BD01995}"/>
                </a:ext>
              </a:extLst>
            </p:cNvPr>
            <p:cNvSpPr txBox="1"/>
            <p:nvPr/>
          </p:nvSpPr>
          <p:spPr>
            <a:xfrm>
              <a:off x="1304544" y="4464610"/>
              <a:ext cx="10747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gradFill>
                    <a:gsLst>
                      <a:gs pos="79000">
                        <a:srgbClr val="E82465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iCiel Pequena" pitchFamily="50" charset="0"/>
                </a:rPr>
                <a:t>SÁNG CHẾ CÔNG NGHỆ</a:t>
              </a:r>
              <a:endParaRPr lang="vi-VN" sz="8000" dirty="0">
                <a:gradFill>
                  <a:gsLst>
                    <a:gs pos="79000">
                      <a:srgbClr val="E82465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  <a:latin typeface="iCiel Pequena" pitchFamily="50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3B84EB-9524-4564-8592-7B3C6E916841}"/>
              </a:ext>
            </a:extLst>
          </p:cNvPr>
          <p:cNvSpPr txBox="1"/>
          <p:nvPr/>
        </p:nvSpPr>
        <p:spPr>
          <a:xfrm>
            <a:off x="7397496" y="6149679"/>
            <a:ext cx="200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Tiết</a:t>
            </a:r>
            <a:r>
              <a:rPr lang="en-GB" sz="36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1</a:t>
            </a:r>
            <a:endParaRPr lang="vi-VN" sz="36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24230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AB15B-6363-459B-924A-C5B94483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416" y="4110847"/>
            <a:ext cx="8785736" cy="20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0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1362456" y="4297680"/>
            <a:ext cx="9884664" cy="22037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Hoạt động 1: </a:t>
            </a:r>
            <a:r>
              <a:rPr lang="vi-VN" sz="4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Tìm hiểu về vai trò của sáng chế 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414450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B9BCE6-AADA-68FC-E00B-38817F5D2427}"/>
              </a:ext>
            </a:extLst>
          </p:cNvPr>
          <p:cNvGrpSpPr/>
          <p:nvPr/>
        </p:nvGrpSpPr>
        <p:grpSpPr>
          <a:xfrm>
            <a:off x="408443" y="193505"/>
            <a:ext cx="4218562" cy="3016172"/>
            <a:chOff x="408443" y="193505"/>
            <a:chExt cx="4218562" cy="30161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B04CE3-A6F6-7160-44EC-87762261BD7E}"/>
                </a:ext>
              </a:extLst>
            </p:cNvPr>
            <p:cNvGrpSpPr/>
            <p:nvPr/>
          </p:nvGrpSpPr>
          <p:grpSpPr>
            <a:xfrm>
              <a:off x="694944" y="658368"/>
              <a:ext cx="3932061" cy="2551309"/>
              <a:chOff x="694944" y="658368"/>
              <a:chExt cx="3932061" cy="255130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BB45343-975D-EA10-DEF1-A17A2D5F4C83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7DCD7112-7CAC-15B1-DF95-0265B7D91E4A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249F6560-73A4-3ADC-5641-C5DC073F853D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E28D85-122E-1127-37E3-4072DC36D367}"/>
                  </a:ext>
                </a:extLst>
              </p:cNvPr>
              <p:cNvSpPr txBox="1"/>
              <p:nvPr/>
            </p:nvSpPr>
            <p:spPr>
              <a:xfrm rot="388567">
                <a:off x="1065417" y="1053580"/>
                <a:ext cx="356158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Quan sát các hình, đọc thông tin gợi ý và cho biết vai trò của sáng chế trong đời sống.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1DB945-85CB-46D6-90AA-A61B3A8BD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  <p:pic>
        <p:nvPicPr>
          <p:cNvPr id="14" name="Picture 13" descr="A cartoon of a person and a child&#10;&#10;Description automatically generated with medium confidence">
            <a:extLst>
              <a:ext uri="{FF2B5EF4-FFF2-40B4-BE49-F238E27FC236}">
                <a16:creationId xmlns:a16="http://schemas.microsoft.com/office/drawing/2014/main" id="{92870A0F-1B69-A203-8F9B-DAB617C5D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20533" r="17333" b="22533"/>
          <a:stretch/>
        </p:blipFill>
        <p:spPr>
          <a:xfrm>
            <a:off x="5095517" y="950976"/>
            <a:ext cx="6347906" cy="4407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E316B2-A4B9-AA88-A9E3-5956DF7B6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3" y="3429000"/>
            <a:ext cx="3199197" cy="32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 descr="A cartoon of a person and a child&#10;&#10;Description automatically generated with medium confidence">
            <a:extLst>
              <a:ext uri="{FF2B5EF4-FFF2-40B4-BE49-F238E27FC236}">
                <a16:creationId xmlns:a16="http://schemas.microsoft.com/office/drawing/2014/main" id="{92870A0F-1B69-A203-8F9B-DAB617C5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20533" r="17333" b="22533"/>
          <a:stretch/>
        </p:blipFill>
        <p:spPr>
          <a:xfrm>
            <a:off x="432077" y="1389888"/>
            <a:ext cx="6347906" cy="4407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3581B-54CF-EFEE-7345-77A9B5916F69}"/>
              </a:ext>
            </a:extLst>
          </p:cNvPr>
          <p:cNvSpPr txBox="1"/>
          <p:nvPr/>
        </p:nvSpPr>
        <p:spPr>
          <a:xfrm>
            <a:off x="6779983" y="1606290"/>
            <a:ext cx="4786884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sáng chế như: bóng đèn điện, động cơ điện, ti vi, điện thoại, ô tô,... </a:t>
            </a:r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 giúp cho cuộc sống con người ngày càng tiện nghi và văn minh hơn.. </a:t>
            </a:r>
          </a:p>
        </p:txBody>
      </p:sp>
    </p:spTree>
    <p:extLst>
      <p:ext uri="{BB962C8B-B14F-4D97-AF65-F5344CB8AC3E}">
        <p14:creationId xmlns:p14="http://schemas.microsoft.com/office/powerpoint/2010/main" val="3504457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Props1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345</Words>
  <Application>Microsoft Office PowerPoint</Application>
  <PresentationFormat>Widescreen</PresentationFormat>
  <Paragraphs>37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Roboto Condensed</vt:lpstr>
      <vt:lpstr>Aptos Display</vt:lpstr>
      <vt:lpstr>Aptos</vt:lpstr>
      <vt:lpstr>HP001 5 hàng</vt:lpstr>
      <vt:lpstr>Arial</vt:lpstr>
      <vt:lpstr>Calibri</vt:lpstr>
      <vt:lpstr>#9Slide03 AllRoundGothic</vt:lpstr>
      <vt:lpstr>#9Slide03 Cabin Bold</vt:lpstr>
      <vt:lpstr>iCiel Pequena</vt:lpstr>
      <vt:lpstr>Odibee Sans</vt:lpstr>
      <vt:lpstr>Times New Roman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Admin</cp:lastModifiedBy>
  <cp:revision>5</cp:revision>
  <dcterms:created xsi:type="dcterms:W3CDTF">2024-08-11T06:48:44Z</dcterms:created>
  <dcterms:modified xsi:type="dcterms:W3CDTF">2025-04-22T02:51:16Z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