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85" r:id="rId3"/>
    <p:sldId id="263" r:id="rId4"/>
    <p:sldId id="290" r:id="rId5"/>
    <p:sldId id="308" r:id="rId6"/>
    <p:sldId id="309" r:id="rId7"/>
    <p:sldId id="296" r:id="rId8"/>
    <p:sldId id="291" r:id="rId9"/>
    <p:sldId id="294" r:id="rId10"/>
    <p:sldId id="312" r:id="rId11"/>
    <p:sldId id="313" r:id="rId12"/>
    <p:sldId id="314" r:id="rId13"/>
    <p:sldId id="342" r:id="rId14"/>
    <p:sldId id="343" r:id="rId15"/>
    <p:sldId id="344" r:id="rId16"/>
    <p:sldId id="288" r:id="rId17"/>
    <p:sldId id="345" r:id="rId18"/>
    <p:sldId id="346" r:id="rId19"/>
    <p:sldId id="347" r:id="rId20"/>
    <p:sldId id="340" r:id="rId21"/>
    <p:sldId id="34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CA23"/>
    <a:srgbClr val="F250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60"/>
  </p:normalViewPr>
  <p:slideViewPr>
    <p:cSldViewPr snapToGrid="0">
      <p:cViewPr varScale="1">
        <p:scale>
          <a:sx n="66" d="100"/>
          <a:sy n="66" d="100"/>
        </p:scale>
        <p:origin x="64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8D7C0-C376-4638-AB7B-0F1D112004B4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AA7EB-FEA9-4330-98BF-49422EA2C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898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5D5F8-3211-43D5-AB1E-255525B2233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8143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5D5F8-3211-43D5-AB1E-255525B2233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7048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5D5F8-3211-43D5-AB1E-255525B2233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7793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75D5F8-3211-43D5-AB1E-255525B223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462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26428B-05A4-42F8-B13E-D7D60C281D8A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65F800-B2B0-48F7-8DA8-F7666F062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96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26428B-05A4-42F8-B13E-D7D60C281D8A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65F800-B2B0-48F7-8DA8-F7666F062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000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26428B-05A4-42F8-B13E-D7D60C281D8A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65F800-B2B0-48F7-8DA8-F7666F062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64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FC257BC-A565-4CC2-C931-4DD50995CC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6" r="31986" b="77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16D68AAC-9D8D-AF00-276F-FDC7E76360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99" r="27625"/>
          <a:stretch/>
        </p:blipFill>
        <p:spPr>
          <a:xfrm>
            <a:off x="9261791" y="0"/>
            <a:ext cx="2930209" cy="286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36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FC257BC-A565-4CC2-C931-4DD50995CC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6" r="31986" b="77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16D68AAC-9D8D-AF00-276F-FDC7E76360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99" r="27625"/>
          <a:stretch/>
        </p:blipFill>
        <p:spPr>
          <a:xfrm>
            <a:off x="9261791" y="0"/>
            <a:ext cx="2930209" cy="2866501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FB9653D9-8501-594B-1E4C-958DC9559AF3}"/>
              </a:ext>
            </a:extLst>
          </p:cNvPr>
          <p:cNvSpPr/>
          <p:nvPr userDrawn="1"/>
        </p:nvSpPr>
        <p:spPr>
          <a:xfrm>
            <a:off x="0" y="640080"/>
            <a:ext cx="12192000" cy="5577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3160E5F7-C751-D68E-143F-2C272C62C7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46"/>
          <a:stretch/>
        </p:blipFill>
        <p:spPr>
          <a:xfrm>
            <a:off x="0" y="5341822"/>
            <a:ext cx="2423160" cy="151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2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26428B-05A4-42F8-B13E-D7D60C281D8A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65F800-B2B0-48F7-8DA8-F7666F062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82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26428B-05A4-42F8-B13E-D7D60C281D8A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65F800-B2B0-48F7-8DA8-F7666F062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82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26428B-05A4-42F8-B13E-D7D60C281D8A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65F800-B2B0-48F7-8DA8-F7666F062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30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26428B-05A4-42F8-B13E-D7D60C281D8A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65F800-B2B0-48F7-8DA8-F7666F062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425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26428B-05A4-42F8-B13E-D7D60C281D8A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65F800-B2B0-48F7-8DA8-F7666F062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43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26428B-05A4-42F8-B13E-D7D60C281D8A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65F800-B2B0-48F7-8DA8-F7666F062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23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26428B-05A4-42F8-B13E-D7D60C281D8A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65F800-B2B0-48F7-8DA8-F7666F062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520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26428B-05A4-42F8-B13E-D7D60C281D8A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65F800-B2B0-48F7-8DA8-F7666F062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19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2957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>
            <a:extLst>
              <a:ext uri="{FF2B5EF4-FFF2-40B4-BE49-F238E27FC236}">
                <a16:creationId xmlns:a16="http://schemas.microsoft.com/office/drawing/2014/main" xmlns="" id="{3E8440AD-BC0B-604F-AAAB-10A821924CF4}"/>
              </a:ext>
            </a:extLst>
          </p:cNvPr>
          <p:cNvSpPr/>
          <p:nvPr/>
        </p:nvSpPr>
        <p:spPr>
          <a:xfrm>
            <a:off x="8373535" y="1742458"/>
            <a:ext cx="3229186" cy="5115542"/>
          </a:xfrm>
          <a:custGeom>
            <a:avLst/>
            <a:gdLst/>
            <a:ahLst/>
            <a:cxnLst/>
            <a:rect l="l" t="t" r="r" b="b"/>
            <a:pathLst>
              <a:path w="5194935" h="8229600">
                <a:moveTo>
                  <a:pt x="0" y="0"/>
                </a:moveTo>
                <a:lnTo>
                  <a:pt x="5194935" y="0"/>
                </a:lnTo>
                <a:lnTo>
                  <a:pt x="519493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C000DD3-6C70-353F-5A78-7F5D8DE264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032" y="2113280"/>
            <a:ext cx="7913823" cy="35378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1E9C978-6831-8EB4-9C75-C9C419151F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4437" y="788354"/>
            <a:ext cx="5224725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93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" y="314960"/>
            <a:ext cx="11658600" cy="6337300"/>
          </a:xfrm>
          <a:prstGeom prst="rect">
            <a:avLst/>
          </a:prstGeom>
          <a:solidFill>
            <a:schemeClr val="bg1"/>
          </a:solidFill>
          <a:ln w="38100">
            <a:solidFill>
              <a:srgbClr val="A2CA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55AB5CB-784F-AB53-70BA-3F79AEBD3099}"/>
              </a:ext>
            </a:extLst>
          </p:cNvPr>
          <p:cNvSpPr/>
          <p:nvPr/>
        </p:nvSpPr>
        <p:spPr>
          <a:xfrm>
            <a:off x="762000" y="117358"/>
            <a:ext cx="10312400" cy="1122162"/>
          </a:xfrm>
          <a:prstGeom prst="rect">
            <a:avLst/>
          </a:prstGeom>
          <a:solidFill>
            <a:srgbClr val="DC6A24">
              <a:alpha val="80000"/>
            </a:srgb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2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các chức năng cơ bản của môi trường đối với sinh vật. Lấy ví dụ minh họa cho mỗi chức năng đó.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BABA1A4-DD32-1CEC-D324-0933C689C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" y="1725020"/>
            <a:ext cx="11469052" cy="387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47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479041" y="630098"/>
            <a:ext cx="6446520" cy="6349822"/>
            <a:chOff x="4906581" y="3368083"/>
            <a:chExt cx="6819091" cy="6716804"/>
          </a:xfrm>
        </p:grpSpPr>
        <p:sp>
          <p:nvSpPr>
            <p:cNvPr id="5" name="Freeform 12"/>
            <p:cNvSpPr/>
            <p:nvPr/>
          </p:nvSpPr>
          <p:spPr>
            <a:xfrm>
              <a:off x="4906581" y="3368083"/>
              <a:ext cx="6819091" cy="6716804"/>
            </a:xfrm>
            <a:custGeom>
              <a:avLst/>
              <a:gdLst/>
              <a:ahLst/>
              <a:cxnLst/>
              <a:rect l="l" t="t" r="r" b="b"/>
              <a:pathLst>
                <a:path w="6819091" h="6716804">
                  <a:moveTo>
                    <a:pt x="0" y="0"/>
                  </a:moveTo>
                  <a:lnTo>
                    <a:pt x="6819091" y="0"/>
                  </a:lnTo>
                  <a:lnTo>
                    <a:pt x="6819091" y="6716805"/>
                  </a:lnTo>
                  <a:lnTo>
                    <a:pt x="0" y="67168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07867" y="4784409"/>
              <a:ext cx="3883489" cy="15729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380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" y="314960"/>
            <a:ext cx="11658600" cy="6337300"/>
          </a:xfrm>
          <a:prstGeom prst="rect">
            <a:avLst/>
          </a:prstGeom>
          <a:solidFill>
            <a:schemeClr val="bg1"/>
          </a:solidFill>
          <a:ln w="38100">
            <a:solidFill>
              <a:srgbClr val="A2CA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3811AFE0-5460-9C6F-FB9F-E629E048F030}"/>
              </a:ext>
            </a:extLst>
          </p:cNvPr>
          <p:cNvSpPr/>
          <p:nvPr/>
        </p:nvSpPr>
        <p:spPr>
          <a:xfrm>
            <a:off x="5530849" y="2203450"/>
            <a:ext cx="6167121" cy="3031490"/>
          </a:xfrm>
          <a:prstGeom prst="roundRect">
            <a:avLst/>
          </a:prstGeom>
          <a:solidFill>
            <a:srgbClr val="FDE8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Calibri"/>
              </a:rPr>
              <a:t> Cung cấp chỗ ở, không gian sống.</a:t>
            </a:r>
            <a:endParaRPr lang="en-US" sz="4000" b="1" dirty="0">
              <a:solidFill>
                <a:srgbClr val="FF0000"/>
              </a:solidFill>
              <a:latin typeface="Calibri"/>
            </a:endParaRPr>
          </a:p>
          <a:p>
            <a:pPr algn="just"/>
            <a:r>
              <a:rPr lang="vi-VN" sz="4000" b="1" i="1" dirty="0">
                <a:solidFill>
                  <a:srgbClr val="FF0000"/>
                </a:solidFill>
                <a:latin typeface="Calibri"/>
              </a:rPr>
              <a:t>Ví dụ: cung cấp chỗ ở cho các loài động vật hoang dã như hổ, báo, hươu,…</a:t>
            </a:r>
            <a:endParaRPr lang="vi-VN" sz="4000" dirty="0">
              <a:solidFill>
                <a:srgbClr val="002060"/>
              </a:solidFill>
              <a:latin typeface="Calibri"/>
            </a:endParaRPr>
          </a:p>
        </p:txBody>
      </p:sp>
      <p:pic>
        <p:nvPicPr>
          <p:cNvPr id="1026" name="Picture 2" descr="Môi trường sống của sinh vật là gì? Có mấy loại môi trường sống?">
            <a:extLst>
              <a:ext uri="{FF2B5EF4-FFF2-40B4-BE49-F238E27FC236}">
                <a16:creationId xmlns:a16="http://schemas.microsoft.com/office/drawing/2014/main" xmlns="" id="{51FA2DF7-0399-1AD7-4696-A90640528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" y="1788794"/>
            <a:ext cx="4808220" cy="360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22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" y="314960"/>
            <a:ext cx="11658600" cy="6337300"/>
          </a:xfrm>
          <a:prstGeom prst="rect">
            <a:avLst/>
          </a:prstGeom>
          <a:solidFill>
            <a:schemeClr val="bg1"/>
          </a:solidFill>
          <a:ln w="38100">
            <a:solidFill>
              <a:srgbClr val="A2CA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3811AFE0-5460-9C6F-FB9F-E629E048F030}"/>
              </a:ext>
            </a:extLst>
          </p:cNvPr>
          <p:cNvSpPr/>
          <p:nvPr/>
        </p:nvSpPr>
        <p:spPr>
          <a:xfrm>
            <a:off x="6389370" y="2045970"/>
            <a:ext cx="5308600" cy="3371850"/>
          </a:xfrm>
          <a:prstGeom prst="roundRect">
            <a:avLst/>
          </a:prstGeom>
          <a:solidFill>
            <a:srgbClr val="FDE8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Cung cấp thức ăn, nước uống.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 dụ: cung cấp nước uống cho ngựa, nai,…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0" name="Picture 2" descr="Hai Ngựa Uống Rượu Nước Con - Ảnh miễn phí trên Pixabay">
            <a:extLst>
              <a:ext uri="{FF2B5EF4-FFF2-40B4-BE49-F238E27FC236}">
                <a16:creationId xmlns:a16="http://schemas.microsoft.com/office/drawing/2014/main" xmlns="" id="{80B318EB-9EEA-BF18-F601-8567185AF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" y="2099548"/>
            <a:ext cx="5756910" cy="323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19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" y="314960"/>
            <a:ext cx="11658600" cy="6337300"/>
          </a:xfrm>
          <a:prstGeom prst="rect">
            <a:avLst/>
          </a:prstGeom>
          <a:solidFill>
            <a:schemeClr val="bg1"/>
          </a:solidFill>
          <a:ln w="38100">
            <a:solidFill>
              <a:srgbClr val="A2CA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3811AFE0-5460-9C6F-FB9F-E629E048F030}"/>
              </a:ext>
            </a:extLst>
          </p:cNvPr>
          <p:cNvSpPr/>
          <p:nvPr/>
        </p:nvSpPr>
        <p:spPr>
          <a:xfrm>
            <a:off x="5530849" y="1234440"/>
            <a:ext cx="6167121" cy="4686300"/>
          </a:xfrm>
          <a:prstGeom prst="roundRect">
            <a:avLst/>
          </a:prstGeom>
          <a:solidFill>
            <a:srgbClr val="FDE8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 vệ sinh vật khỏi các tác động bên ngoài như thời tiết xấu, sự tấn công của kẻ thù.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 dụ: làm nơi trú nấp cho các loài yếu thế như hươu, nai, thỏ,…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74" name="Picture 2" descr="Hình ảnh Nền Hình ảnh Hang Thỏ, Hình ảnh Hang Thỏ Vector Nền Và Tập Tin Tải  về Miễn Phí | Pngtree">
            <a:extLst>
              <a:ext uri="{FF2B5EF4-FFF2-40B4-BE49-F238E27FC236}">
                <a16:creationId xmlns:a16="http://schemas.microsoft.com/office/drawing/2014/main" xmlns="" id="{F95D66F1-98D5-4751-BC31-C55B0B7B0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" y="2142173"/>
            <a:ext cx="4515114" cy="253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24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" y="314960"/>
            <a:ext cx="11658600" cy="6337300"/>
          </a:xfrm>
          <a:prstGeom prst="rect">
            <a:avLst/>
          </a:prstGeom>
          <a:solidFill>
            <a:schemeClr val="bg1"/>
          </a:solidFill>
          <a:ln w="38100">
            <a:solidFill>
              <a:srgbClr val="A2CA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3811AFE0-5460-9C6F-FB9F-E629E048F030}"/>
              </a:ext>
            </a:extLst>
          </p:cNvPr>
          <p:cNvSpPr/>
          <p:nvPr/>
        </p:nvSpPr>
        <p:spPr>
          <a:xfrm>
            <a:off x="6389370" y="2045970"/>
            <a:ext cx="5308600" cy="3371850"/>
          </a:xfrm>
          <a:prstGeom prst="roundRect">
            <a:avLst/>
          </a:prstGeom>
          <a:solidFill>
            <a:srgbClr val="FDE8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lvl="0" indent="-571500" algn="ctr">
              <a:buFontTx/>
              <a:buChar char="-"/>
            </a:pPr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Chứa đựng các chất thải.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 dụ: chứa chất thải của tất cả các loài động vật.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098" name="Picture 2" descr="Phân – Wikipedia tiếng Việt">
            <a:extLst>
              <a:ext uri="{FF2B5EF4-FFF2-40B4-BE49-F238E27FC236}">
                <a16:creationId xmlns:a16="http://schemas.microsoft.com/office/drawing/2014/main" xmlns="" id="{94057AA8-DE1F-60BF-AC8E-2BE39B29E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854516"/>
            <a:ext cx="5048250" cy="408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81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1E3E7933-DEA8-05D9-0BC3-576FED35C6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46"/>
          <a:stretch/>
        </p:blipFill>
        <p:spPr>
          <a:xfrm>
            <a:off x="0" y="4683860"/>
            <a:ext cx="3474720" cy="217414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CB20A5D9-387A-D52F-8AD5-EB745C7B13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9" r="27097" b="52982"/>
          <a:stretch/>
        </p:blipFill>
        <p:spPr>
          <a:xfrm flipH="1">
            <a:off x="1285378" y="491953"/>
            <a:ext cx="1110770" cy="73108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FEB308DE-3858-1BFD-D69C-ABBE3ACEFB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5" t="46026" r="1265" b="24046"/>
          <a:stretch/>
        </p:blipFill>
        <p:spPr>
          <a:xfrm>
            <a:off x="9931342" y="2274721"/>
            <a:ext cx="1596796" cy="18365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3048" y="2427121"/>
            <a:ext cx="7493231" cy="5891822"/>
          </a:xfrm>
          <a:prstGeom prst="rect">
            <a:avLst/>
          </a:prstGeom>
        </p:spPr>
      </p:pic>
      <p:pic>
        <p:nvPicPr>
          <p:cNvPr id="4" name="Picture 3" descr="A black and orange text&#10;&#10;Description automatically generated">
            <a:extLst>
              <a:ext uri="{FF2B5EF4-FFF2-40B4-BE49-F238E27FC236}">
                <a16:creationId xmlns:a16="http://schemas.microsoft.com/office/drawing/2014/main" xmlns="" id="{1A5A225F-0B9E-70E9-2115-7DAADEF601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997"/>
            <a:ext cx="12192000" cy="293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17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" y="314960"/>
            <a:ext cx="11658600" cy="6337300"/>
          </a:xfrm>
          <a:prstGeom prst="rect">
            <a:avLst/>
          </a:prstGeom>
          <a:solidFill>
            <a:schemeClr val="bg1"/>
          </a:solidFill>
          <a:ln w="38100">
            <a:solidFill>
              <a:srgbClr val="A2CA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55AB5CB-784F-AB53-70BA-3F79AEBD3099}"/>
              </a:ext>
            </a:extLst>
          </p:cNvPr>
          <p:cNvSpPr/>
          <p:nvPr/>
        </p:nvSpPr>
        <p:spPr>
          <a:xfrm>
            <a:off x="762000" y="117358"/>
            <a:ext cx="10312400" cy="1122162"/>
          </a:xfrm>
          <a:prstGeom prst="rect">
            <a:avLst/>
          </a:prstGeom>
          <a:solidFill>
            <a:srgbClr val="DC6A24">
              <a:alpha val="80000"/>
            </a:srgb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2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một sinh vật trong hình 3 và trình bày các chức năng của môi trường với sinh vật đó.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A340FB8-BEB8-5F74-4922-54F410166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460" y="1628775"/>
            <a:ext cx="944880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32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" y="314960"/>
            <a:ext cx="11658600" cy="6337300"/>
          </a:xfrm>
          <a:prstGeom prst="rect">
            <a:avLst/>
          </a:prstGeom>
          <a:solidFill>
            <a:schemeClr val="bg1"/>
          </a:solidFill>
          <a:ln w="38100">
            <a:solidFill>
              <a:srgbClr val="A2CA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A340FB8-BEB8-5F74-4922-54F410166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2005965"/>
            <a:ext cx="5848688" cy="279463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3527FF6-00EE-9FC7-0D85-A1CA64117BCF}"/>
              </a:ext>
            </a:extLst>
          </p:cNvPr>
          <p:cNvGrpSpPr/>
          <p:nvPr/>
        </p:nvGrpSpPr>
        <p:grpSpPr>
          <a:xfrm>
            <a:off x="6572249" y="1554480"/>
            <a:ext cx="4871131" cy="3652512"/>
            <a:chOff x="1028700" y="707898"/>
            <a:chExt cx="9979943" cy="870280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C1091CA1-770D-E4C1-FE95-D7D7DECE1C03}"/>
                </a:ext>
              </a:extLst>
            </p:cNvPr>
            <p:cNvGrpSpPr/>
            <p:nvPr/>
          </p:nvGrpSpPr>
          <p:grpSpPr>
            <a:xfrm>
              <a:off x="1181100" y="1181100"/>
              <a:ext cx="9827543" cy="8229600"/>
              <a:chOff x="0" y="0"/>
              <a:chExt cx="2588324" cy="2167467"/>
            </a:xfrm>
          </p:grpSpPr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xmlns="" id="{35D256B4-7225-EC19-74D2-6FCFC9203872}"/>
                  </a:ext>
                </a:extLst>
              </p:cNvPr>
              <p:cNvSpPr/>
              <p:nvPr/>
            </p:nvSpPr>
            <p:spPr>
              <a:xfrm>
                <a:off x="0" y="0"/>
                <a:ext cx="2588324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2588324" h="2167467">
                    <a:moveTo>
                      <a:pt x="40177" y="0"/>
                    </a:moveTo>
                    <a:lnTo>
                      <a:pt x="2548147" y="0"/>
                    </a:lnTo>
                    <a:cubicBezTo>
                      <a:pt x="2570336" y="0"/>
                      <a:pt x="2588324" y="17988"/>
                      <a:pt x="2588324" y="40177"/>
                    </a:cubicBezTo>
                    <a:lnTo>
                      <a:pt x="2588324" y="2127290"/>
                    </a:lnTo>
                    <a:cubicBezTo>
                      <a:pt x="2588324" y="2149479"/>
                      <a:pt x="2570336" y="2167467"/>
                      <a:pt x="2548147" y="2167467"/>
                    </a:cubicBezTo>
                    <a:lnTo>
                      <a:pt x="40177" y="2167467"/>
                    </a:lnTo>
                    <a:cubicBezTo>
                      <a:pt x="17988" y="2167467"/>
                      <a:pt x="0" y="2149479"/>
                      <a:pt x="0" y="2127290"/>
                    </a:cubicBezTo>
                    <a:lnTo>
                      <a:pt x="0" y="40177"/>
                    </a:lnTo>
                    <a:cubicBezTo>
                      <a:pt x="0" y="17988"/>
                      <a:pt x="17988" y="0"/>
                      <a:pt x="40177" y="0"/>
                    </a:cubicBezTo>
                    <a:close/>
                  </a:path>
                </a:pathLst>
              </a:custGeom>
              <a:solidFill>
                <a:srgbClr val="FAE6DB"/>
              </a:solidFill>
              <a:ln>
                <a:noFill/>
              </a:ln>
            </p:spPr>
            <p:txBody>
              <a:bodyPr/>
              <a:lstStyle/>
              <a:p>
                <a:pPr defTabSz="609630"/>
                <a:endParaRPr lang="vi-VN" sz="12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" name="TextBox 7">
                <a:extLst>
                  <a:ext uri="{FF2B5EF4-FFF2-40B4-BE49-F238E27FC236}">
                    <a16:creationId xmlns:a16="http://schemas.microsoft.com/office/drawing/2014/main" xmlns="" id="{361CE49D-0D51-4936-43DE-551F9EAE1FD5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xmlns="" id="{660070F7-7AF4-343C-847F-EC341ABE8674}"/>
                </a:ext>
              </a:extLst>
            </p:cNvPr>
            <p:cNvGrpSpPr/>
            <p:nvPr/>
          </p:nvGrpSpPr>
          <p:grpSpPr>
            <a:xfrm>
              <a:off x="1028700" y="1028700"/>
              <a:ext cx="9833403" cy="8229600"/>
              <a:chOff x="0" y="0"/>
              <a:chExt cx="2589867" cy="2167467"/>
            </a:xfrm>
          </p:grpSpPr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xmlns="" id="{305A5AB6-D636-2444-FD98-BE37D1DBAD20}"/>
                  </a:ext>
                </a:extLst>
              </p:cNvPr>
              <p:cNvSpPr/>
              <p:nvPr/>
            </p:nvSpPr>
            <p:spPr>
              <a:xfrm>
                <a:off x="0" y="0"/>
                <a:ext cx="2589867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2589867" h="2167467">
                    <a:moveTo>
                      <a:pt x="40153" y="0"/>
                    </a:moveTo>
                    <a:lnTo>
                      <a:pt x="2549715" y="0"/>
                    </a:lnTo>
                    <a:cubicBezTo>
                      <a:pt x="2571890" y="0"/>
                      <a:pt x="2589867" y="17977"/>
                      <a:pt x="2589867" y="40153"/>
                    </a:cubicBezTo>
                    <a:lnTo>
                      <a:pt x="2589867" y="2127314"/>
                    </a:lnTo>
                    <a:cubicBezTo>
                      <a:pt x="2589867" y="2149490"/>
                      <a:pt x="2571890" y="2167467"/>
                      <a:pt x="2549715" y="2167467"/>
                    </a:cubicBezTo>
                    <a:lnTo>
                      <a:pt x="40153" y="2167467"/>
                    </a:lnTo>
                    <a:cubicBezTo>
                      <a:pt x="17977" y="2167467"/>
                      <a:pt x="0" y="2149490"/>
                      <a:pt x="0" y="2127314"/>
                    </a:cubicBezTo>
                    <a:lnTo>
                      <a:pt x="0" y="40153"/>
                    </a:lnTo>
                    <a:cubicBezTo>
                      <a:pt x="0" y="17977"/>
                      <a:pt x="17977" y="0"/>
                      <a:pt x="40153" y="0"/>
                    </a:cubicBezTo>
                    <a:close/>
                  </a:path>
                </a:pathLst>
              </a:custGeom>
              <a:solidFill>
                <a:srgbClr val="FDFCF4"/>
              </a:solidFill>
              <a:ln>
                <a:noFill/>
              </a:ln>
            </p:spPr>
            <p:txBody>
              <a:bodyPr/>
              <a:lstStyle/>
              <a:p>
                <a:pPr defTabSz="609630"/>
                <a:endParaRPr lang="vi-VN" sz="12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" name="TextBox 10">
                <a:extLst>
                  <a:ext uri="{FF2B5EF4-FFF2-40B4-BE49-F238E27FC236}">
                    <a16:creationId xmlns:a16="http://schemas.microsoft.com/office/drawing/2014/main" xmlns="" id="{6D32D140-42B4-205B-73F1-E3E40AC4322E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17">
              <a:extLst>
                <a:ext uri="{FF2B5EF4-FFF2-40B4-BE49-F238E27FC236}">
                  <a16:creationId xmlns:a16="http://schemas.microsoft.com/office/drawing/2014/main" xmlns="" id="{B0724223-8A2D-43FE-30D8-9BFF2861F8B4}"/>
                </a:ext>
              </a:extLst>
            </p:cNvPr>
            <p:cNvSpPr/>
            <p:nvPr/>
          </p:nvSpPr>
          <p:spPr>
            <a:xfrm>
              <a:off x="3726601" y="707898"/>
              <a:ext cx="3657600" cy="946404"/>
            </a:xfrm>
            <a:custGeom>
              <a:avLst/>
              <a:gdLst/>
              <a:ahLst/>
              <a:cxnLst/>
              <a:rect l="l" t="t" r="r" b="b"/>
              <a:pathLst>
                <a:path w="3657600" h="946404">
                  <a:moveTo>
                    <a:pt x="0" y="0"/>
                  </a:moveTo>
                  <a:lnTo>
                    <a:pt x="3657600" y="0"/>
                  </a:lnTo>
                  <a:lnTo>
                    <a:pt x="3657600" y="946404"/>
                  </a:lnTo>
                  <a:lnTo>
                    <a:pt x="0" y="9464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vi-VN" sz="1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34D8390-83E8-F8EA-D553-D3EEB66BAAAF}"/>
              </a:ext>
            </a:extLst>
          </p:cNvPr>
          <p:cNvSpPr txBox="1"/>
          <p:nvPr/>
        </p:nvSpPr>
        <p:spPr>
          <a:xfrm>
            <a:off x="6777990" y="2457450"/>
            <a:ext cx="4434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>Ví dụ: rừng là môi trường sống của gấu và các động vật khác,...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32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" y="314960"/>
            <a:ext cx="11658600" cy="6337300"/>
          </a:xfrm>
          <a:prstGeom prst="rect">
            <a:avLst/>
          </a:prstGeom>
          <a:solidFill>
            <a:schemeClr val="bg1"/>
          </a:solidFill>
          <a:ln w="38100">
            <a:solidFill>
              <a:srgbClr val="A2CA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A340FB8-BEB8-5F74-4922-54F410166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2005965"/>
            <a:ext cx="5848688" cy="279463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3527FF6-00EE-9FC7-0D85-A1CA64117BCF}"/>
              </a:ext>
            </a:extLst>
          </p:cNvPr>
          <p:cNvGrpSpPr/>
          <p:nvPr/>
        </p:nvGrpSpPr>
        <p:grpSpPr>
          <a:xfrm>
            <a:off x="6572249" y="1554480"/>
            <a:ext cx="4871131" cy="3652512"/>
            <a:chOff x="1028700" y="707898"/>
            <a:chExt cx="9979943" cy="870280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C1091CA1-770D-E4C1-FE95-D7D7DECE1C03}"/>
                </a:ext>
              </a:extLst>
            </p:cNvPr>
            <p:cNvGrpSpPr/>
            <p:nvPr/>
          </p:nvGrpSpPr>
          <p:grpSpPr>
            <a:xfrm>
              <a:off x="1181100" y="1181100"/>
              <a:ext cx="9827543" cy="8229600"/>
              <a:chOff x="0" y="0"/>
              <a:chExt cx="2588324" cy="2167467"/>
            </a:xfrm>
          </p:grpSpPr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xmlns="" id="{35D256B4-7225-EC19-74D2-6FCFC9203872}"/>
                  </a:ext>
                </a:extLst>
              </p:cNvPr>
              <p:cNvSpPr/>
              <p:nvPr/>
            </p:nvSpPr>
            <p:spPr>
              <a:xfrm>
                <a:off x="0" y="0"/>
                <a:ext cx="2588324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2588324" h="2167467">
                    <a:moveTo>
                      <a:pt x="40177" y="0"/>
                    </a:moveTo>
                    <a:lnTo>
                      <a:pt x="2548147" y="0"/>
                    </a:lnTo>
                    <a:cubicBezTo>
                      <a:pt x="2570336" y="0"/>
                      <a:pt x="2588324" y="17988"/>
                      <a:pt x="2588324" y="40177"/>
                    </a:cubicBezTo>
                    <a:lnTo>
                      <a:pt x="2588324" y="2127290"/>
                    </a:lnTo>
                    <a:cubicBezTo>
                      <a:pt x="2588324" y="2149479"/>
                      <a:pt x="2570336" y="2167467"/>
                      <a:pt x="2548147" y="2167467"/>
                    </a:cubicBezTo>
                    <a:lnTo>
                      <a:pt x="40177" y="2167467"/>
                    </a:lnTo>
                    <a:cubicBezTo>
                      <a:pt x="17988" y="2167467"/>
                      <a:pt x="0" y="2149479"/>
                      <a:pt x="0" y="2127290"/>
                    </a:cubicBezTo>
                    <a:lnTo>
                      <a:pt x="0" y="40177"/>
                    </a:lnTo>
                    <a:cubicBezTo>
                      <a:pt x="0" y="17988"/>
                      <a:pt x="17988" y="0"/>
                      <a:pt x="40177" y="0"/>
                    </a:cubicBezTo>
                    <a:close/>
                  </a:path>
                </a:pathLst>
              </a:custGeom>
              <a:solidFill>
                <a:srgbClr val="FAE6DB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" name="TextBox 7">
                <a:extLst>
                  <a:ext uri="{FF2B5EF4-FFF2-40B4-BE49-F238E27FC236}">
                    <a16:creationId xmlns:a16="http://schemas.microsoft.com/office/drawing/2014/main" xmlns="" id="{361CE49D-0D51-4936-43DE-551F9EAE1FD5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xmlns="" id="{660070F7-7AF4-343C-847F-EC341ABE8674}"/>
                </a:ext>
              </a:extLst>
            </p:cNvPr>
            <p:cNvGrpSpPr/>
            <p:nvPr/>
          </p:nvGrpSpPr>
          <p:grpSpPr>
            <a:xfrm>
              <a:off x="1028700" y="1028700"/>
              <a:ext cx="9833403" cy="8229600"/>
              <a:chOff x="0" y="0"/>
              <a:chExt cx="2589867" cy="2167467"/>
            </a:xfrm>
          </p:grpSpPr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xmlns="" id="{305A5AB6-D636-2444-FD98-BE37D1DBAD20}"/>
                  </a:ext>
                </a:extLst>
              </p:cNvPr>
              <p:cNvSpPr/>
              <p:nvPr/>
            </p:nvSpPr>
            <p:spPr>
              <a:xfrm>
                <a:off x="0" y="0"/>
                <a:ext cx="2589867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2589867" h="2167467">
                    <a:moveTo>
                      <a:pt x="40153" y="0"/>
                    </a:moveTo>
                    <a:lnTo>
                      <a:pt x="2549715" y="0"/>
                    </a:lnTo>
                    <a:cubicBezTo>
                      <a:pt x="2571890" y="0"/>
                      <a:pt x="2589867" y="17977"/>
                      <a:pt x="2589867" y="40153"/>
                    </a:cubicBezTo>
                    <a:lnTo>
                      <a:pt x="2589867" y="2127314"/>
                    </a:lnTo>
                    <a:cubicBezTo>
                      <a:pt x="2589867" y="2149490"/>
                      <a:pt x="2571890" y="2167467"/>
                      <a:pt x="2549715" y="2167467"/>
                    </a:cubicBezTo>
                    <a:lnTo>
                      <a:pt x="40153" y="2167467"/>
                    </a:lnTo>
                    <a:cubicBezTo>
                      <a:pt x="17977" y="2167467"/>
                      <a:pt x="0" y="2149490"/>
                      <a:pt x="0" y="2127314"/>
                    </a:cubicBezTo>
                    <a:lnTo>
                      <a:pt x="0" y="40153"/>
                    </a:lnTo>
                    <a:cubicBezTo>
                      <a:pt x="0" y="17977"/>
                      <a:pt x="17977" y="0"/>
                      <a:pt x="40153" y="0"/>
                    </a:cubicBezTo>
                    <a:close/>
                  </a:path>
                </a:pathLst>
              </a:custGeom>
              <a:solidFill>
                <a:srgbClr val="FDFCF4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" name="TextBox 10">
                <a:extLst>
                  <a:ext uri="{FF2B5EF4-FFF2-40B4-BE49-F238E27FC236}">
                    <a16:creationId xmlns:a16="http://schemas.microsoft.com/office/drawing/2014/main" xmlns="" id="{6D32D140-42B4-205B-73F1-E3E40AC4322E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8" name="Freeform 17">
              <a:extLst>
                <a:ext uri="{FF2B5EF4-FFF2-40B4-BE49-F238E27FC236}">
                  <a16:creationId xmlns:a16="http://schemas.microsoft.com/office/drawing/2014/main" xmlns="" id="{B0724223-8A2D-43FE-30D8-9BFF2861F8B4}"/>
                </a:ext>
              </a:extLst>
            </p:cNvPr>
            <p:cNvSpPr/>
            <p:nvPr/>
          </p:nvSpPr>
          <p:spPr>
            <a:xfrm>
              <a:off x="3726601" y="707898"/>
              <a:ext cx="3657600" cy="946404"/>
            </a:xfrm>
            <a:custGeom>
              <a:avLst/>
              <a:gdLst/>
              <a:ahLst/>
              <a:cxnLst/>
              <a:rect l="l" t="t" r="r" b="b"/>
              <a:pathLst>
                <a:path w="3657600" h="946404">
                  <a:moveTo>
                    <a:pt x="0" y="0"/>
                  </a:moveTo>
                  <a:lnTo>
                    <a:pt x="3657600" y="0"/>
                  </a:lnTo>
                  <a:lnTo>
                    <a:pt x="3657600" y="946404"/>
                  </a:lnTo>
                  <a:lnTo>
                    <a:pt x="0" y="9464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34D8390-83E8-F8EA-D553-D3EEB66BAAAF}"/>
              </a:ext>
            </a:extLst>
          </p:cNvPr>
          <p:cNvSpPr txBox="1"/>
          <p:nvPr/>
        </p:nvSpPr>
        <p:spPr>
          <a:xfrm>
            <a:off x="6777990" y="2457450"/>
            <a:ext cx="4434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 là môi trường sống của cá, tôm cua, ...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83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1E3E7933-DEA8-05D9-0BC3-576FED35C6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46"/>
          <a:stretch/>
        </p:blipFill>
        <p:spPr>
          <a:xfrm>
            <a:off x="0" y="4683860"/>
            <a:ext cx="3474720" cy="217414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CB20A5D9-387A-D52F-8AD5-EB745C7B13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9" r="27097" b="52982"/>
          <a:stretch/>
        </p:blipFill>
        <p:spPr>
          <a:xfrm flipH="1">
            <a:off x="1285378" y="491953"/>
            <a:ext cx="1110770" cy="73108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FEB308DE-3858-1BFD-D69C-ABBE3ACEFB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5" t="46026" r="1265" b="24046"/>
          <a:stretch/>
        </p:blipFill>
        <p:spPr>
          <a:xfrm>
            <a:off x="9931342" y="2274721"/>
            <a:ext cx="1596796" cy="18365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1168" y="2274721"/>
            <a:ext cx="7493231" cy="5891822"/>
          </a:xfrm>
          <a:prstGeom prst="rect">
            <a:avLst/>
          </a:prstGeom>
        </p:spPr>
      </p:pic>
      <p:pic>
        <p:nvPicPr>
          <p:cNvPr id="4" name="Picture 3" descr="A neon colored word on a black background&#10;&#10;Description automatically generated">
            <a:extLst>
              <a:ext uri="{FF2B5EF4-FFF2-40B4-BE49-F238E27FC236}">
                <a16:creationId xmlns:a16="http://schemas.microsoft.com/office/drawing/2014/main" xmlns="" id="{AA2500CD-FCE6-BFAF-7A95-0EC3AC6393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42" y="429613"/>
            <a:ext cx="10473836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55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1E3E7933-DEA8-05D9-0BC3-576FED35C6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46"/>
          <a:stretch/>
        </p:blipFill>
        <p:spPr>
          <a:xfrm>
            <a:off x="0" y="4683860"/>
            <a:ext cx="3474720" cy="217414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CB20A5D9-387A-D52F-8AD5-EB745C7B13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9" r="27097" b="52982"/>
          <a:stretch/>
        </p:blipFill>
        <p:spPr>
          <a:xfrm flipH="1">
            <a:off x="1285378" y="491953"/>
            <a:ext cx="1110770" cy="73108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FEB308DE-3858-1BFD-D69C-ABBE3ACEFB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5" t="46026" r="1265" b="24046"/>
          <a:stretch/>
        </p:blipFill>
        <p:spPr>
          <a:xfrm>
            <a:off x="9931342" y="2274721"/>
            <a:ext cx="1596796" cy="18365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3048" y="2427121"/>
            <a:ext cx="7493231" cy="5891822"/>
          </a:xfrm>
          <a:prstGeom prst="rect">
            <a:avLst/>
          </a:prstGeom>
        </p:spPr>
      </p:pic>
      <p:pic>
        <p:nvPicPr>
          <p:cNvPr id="3" name="Picture 2" descr="A close up of a black background&#10;&#10;Description automatically generated">
            <a:extLst>
              <a:ext uri="{FF2B5EF4-FFF2-40B4-BE49-F238E27FC236}">
                <a16:creationId xmlns:a16="http://schemas.microsoft.com/office/drawing/2014/main" xmlns="" id="{2BBA5CB7-0F06-ED35-40A7-401CACEC6A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8" y="946332"/>
            <a:ext cx="12192000" cy="294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9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32C2093-4DE3-94F8-8F9F-1AA863D613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85" b="98562" l="2077" r="69649">
                        <a14:foregroundMark x1="22843" y1="37700" x2="23163" y2="40415"/>
                        <a14:foregroundMark x1="22843" y1="48403" x2="25240" y2="53355"/>
                        <a14:foregroundMark x1="25240" y1="54313" x2="25559" y2="58466"/>
                        <a14:foregroundMark x1="28754" y1="46326" x2="29233" y2="50000"/>
                        <a14:foregroundMark x1="22045" y1="65655" x2="23163" y2="70767"/>
                        <a14:foregroundMark x1="54313" y1="50319" x2="51917" y2="57668"/>
                        <a14:backgroundMark x1="5112" y1="54633" x2="5272" y2="87540"/>
                        <a14:backgroundMark x1="13898" y1="75399" x2="0" y2="99361"/>
                        <a14:backgroundMark x1="2875" y1="96326" x2="2875" y2="96326"/>
                        <a14:backgroundMark x1="47604" y1="80511" x2="49521" y2="94409"/>
                        <a14:backgroundMark x1="54792" y1="73003" x2="59904" y2="99840"/>
                        <a14:backgroundMark x1="56709" y1="62939" x2="59904" y2="86422"/>
                        <a14:backgroundMark x1="62141" y1="59265" x2="40575" y2="72684"/>
                      </a14:backgroundRemoval>
                    </a14:imgEffect>
                  </a14:imgLayer>
                </a14:imgProps>
              </a:ext>
            </a:extLst>
          </a:blip>
          <a:srcRect t="10787" r="38162"/>
          <a:stretch/>
        </p:blipFill>
        <p:spPr>
          <a:xfrm>
            <a:off x="0" y="2196432"/>
            <a:ext cx="3293128" cy="4709545"/>
          </a:xfrm>
          <a:prstGeom prst="rect">
            <a:avLst/>
          </a:prstGeom>
        </p:spPr>
      </p:pic>
      <p:sp>
        <p:nvSpPr>
          <p:cNvPr id="7" name="TextBox 12">
            <a:extLst>
              <a:ext uri="{FF2B5EF4-FFF2-40B4-BE49-F238E27FC236}">
                <a16:creationId xmlns:a16="http://schemas.microsoft.com/office/drawing/2014/main" xmlns="" id="{32C7864C-A631-81AA-9D07-D3724220FEC3}"/>
              </a:ext>
            </a:extLst>
          </p:cNvPr>
          <p:cNvSpPr txBox="1"/>
          <p:nvPr/>
        </p:nvSpPr>
        <p:spPr>
          <a:xfrm flipH="1">
            <a:off x="2340592" y="588137"/>
            <a:ext cx="9038607" cy="2986266"/>
          </a:xfrm>
          <a:prstGeom prst="wedgeEllipseCallout">
            <a:avLst>
              <a:gd name="adj1" fmla="val 48329"/>
              <a:gd name="adj2" fmla="val 58243"/>
            </a:avLst>
          </a:prstGeom>
          <a:solidFill>
            <a:schemeClr val="bg1"/>
          </a:solidFill>
          <a:ln w="571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 dirty="0">
                <a:ln w="0"/>
                <a:solidFill>
                  <a:srgbClr val="002060"/>
                </a:solidFill>
                <a:latin typeface="Calibri" panose="020F0502020204030204"/>
                <a:ea typeface="LNTH-LuoLuoNotangYuanTi 1" pitchFamily="2" charset="-128"/>
                <a:cs typeface="LNTH-LuoLuoNotangYuanTi 1" pitchFamily="2" charset="-128"/>
              </a:rPr>
              <a:t>C</a:t>
            </a:r>
            <a:r>
              <a:rPr lang="vi-VN" sz="4400" b="1" dirty="0">
                <a:ln w="0"/>
                <a:solidFill>
                  <a:srgbClr val="002060"/>
                </a:solidFill>
                <a:latin typeface="Calibri" panose="020F0502020204030204"/>
                <a:ea typeface="LNTH-LuoLuoNotangYuanTi 1" pitchFamily="2" charset="-128"/>
                <a:cs typeface="LNTH-LuoLuoNotangYuanTi 1" pitchFamily="2" charset="-128"/>
              </a:rPr>
              <a:t>hia sẻ liên hệ với nơi em đang ở: </a:t>
            </a:r>
            <a:r>
              <a:rPr lang="vi-VN" sz="4400" b="1" i="1" dirty="0">
                <a:ln w="0"/>
                <a:solidFill>
                  <a:srgbClr val="002060"/>
                </a:solidFill>
                <a:latin typeface="Calibri" panose="020F0502020204030204"/>
                <a:ea typeface="LNTH-LuoLuoNotangYuanTi 1" pitchFamily="2" charset="-128"/>
                <a:cs typeface="LNTH-LuoLuoNotangYuanTi 1" pitchFamily="2" charset="-128"/>
              </a:rPr>
              <a:t>Môi trường cung cấp cho em những gì?</a:t>
            </a:r>
            <a:endParaRPr kumimoji="0" lang="en-US" sz="4400" b="1" i="1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LNTH-LuoLuoNotangYuanTi 1" pitchFamily="2" charset="-128"/>
              <a:cs typeface="LNTH-LuoLuoNotangYuanTi 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17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738B4E5-8704-B4DF-0C10-BDFAB16EA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4689"/>
            <a:ext cx="12192000" cy="240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62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32C2093-4DE3-94F8-8F9F-1AA863D613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85" b="98562" l="2077" r="69649">
                        <a14:foregroundMark x1="22843" y1="37700" x2="23163" y2="40415"/>
                        <a14:foregroundMark x1="22843" y1="48403" x2="25240" y2="53355"/>
                        <a14:foregroundMark x1="25240" y1="54313" x2="25559" y2="58466"/>
                        <a14:foregroundMark x1="28754" y1="46326" x2="29233" y2="50000"/>
                        <a14:foregroundMark x1="22045" y1="65655" x2="23163" y2="70767"/>
                        <a14:foregroundMark x1="54313" y1="50319" x2="51917" y2="57668"/>
                        <a14:backgroundMark x1="5112" y1="54633" x2="5272" y2="87540"/>
                        <a14:backgroundMark x1="13898" y1="75399" x2="0" y2="99361"/>
                        <a14:backgroundMark x1="2875" y1="96326" x2="2875" y2="96326"/>
                        <a14:backgroundMark x1="47604" y1="80511" x2="49521" y2="94409"/>
                        <a14:backgroundMark x1="54792" y1="73003" x2="59904" y2="99840"/>
                        <a14:backgroundMark x1="56709" y1="62939" x2="59904" y2="86422"/>
                        <a14:backgroundMark x1="62141" y1="59265" x2="40575" y2="72684"/>
                      </a14:backgroundRemoval>
                    </a14:imgEffect>
                  </a14:imgLayer>
                </a14:imgProps>
              </a:ext>
            </a:extLst>
          </a:blip>
          <a:srcRect t="10787" r="38162"/>
          <a:stretch/>
        </p:blipFill>
        <p:spPr>
          <a:xfrm>
            <a:off x="0" y="2196432"/>
            <a:ext cx="3293128" cy="4709545"/>
          </a:xfrm>
          <a:prstGeom prst="rect">
            <a:avLst/>
          </a:prstGeom>
        </p:spPr>
      </p:pic>
      <p:sp>
        <p:nvSpPr>
          <p:cNvPr id="7" name="TextBox 12">
            <a:extLst>
              <a:ext uri="{FF2B5EF4-FFF2-40B4-BE49-F238E27FC236}">
                <a16:creationId xmlns:a16="http://schemas.microsoft.com/office/drawing/2014/main" xmlns="" id="{32C7864C-A631-81AA-9D07-D3724220FEC3}"/>
              </a:ext>
            </a:extLst>
          </p:cNvPr>
          <p:cNvSpPr txBox="1"/>
          <p:nvPr/>
        </p:nvSpPr>
        <p:spPr>
          <a:xfrm flipH="1">
            <a:off x="2523473" y="395097"/>
            <a:ext cx="7250446" cy="2466915"/>
          </a:xfrm>
          <a:prstGeom prst="wedgeEllipseCallout">
            <a:avLst>
              <a:gd name="adj1" fmla="val 55796"/>
              <a:gd name="adj2" fmla="val 41653"/>
            </a:avLst>
          </a:prstGeom>
          <a:solidFill>
            <a:schemeClr val="bg1"/>
          </a:solidFill>
          <a:ln w="571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400" b="1" dirty="0">
                <a:ln w="0"/>
                <a:solidFill>
                  <a:srgbClr val="002060"/>
                </a:solidFill>
                <a:latin typeface="Calibri" panose="020F0502020204030204"/>
                <a:ea typeface="LNTH-LuoLuoNotangYuanTi 1" pitchFamily="2" charset="-128"/>
                <a:cs typeface="LNTH-LuoLuoNotangYuanTi 1" pitchFamily="2" charset="-128"/>
              </a:rPr>
              <a:t>Môi trường bao gồm những gì?</a:t>
            </a:r>
            <a:endParaRPr kumimoji="0" lang="en-US" sz="54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LNTH-LuoLuoNotangYuanTi 1" pitchFamily="2" charset="-128"/>
              <a:cs typeface="LNTH-LuoLuoNotangYuanTi 1" pitchFamily="2" charset="-128"/>
            </a:endParaRPr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xmlns="" id="{3D262384-D83A-ADFD-8E19-B318959C92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" t="20255" r="-495" b="20648"/>
          <a:stretch/>
        </p:blipFill>
        <p:spPr>
          <a:xfrm>
            <a:off x="3749041" y="2730203"/>
            <a:ext cx="7900500" cy="41277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69D35EA-30D5-84DA-2799-2DDE851E642E}"/>
              </a:ext>
            </a:extLst>
          </p:cNvPr>
          <p:cNvSpPr txBox="1"/>
          <p:nvPr/>
        </p:nvSpPr>
        <p:spPr>
          <a:xfrm>
            <a:off x="4435933" y="3698758"/>
            <a:ext cx="675261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>
                <a:solidFill>
                  <a:srgbClr val="FF0000"/>
                </a:solidFill>
              </a:rPr>
              <a:t>   </a:t>
            </a:r>
            <a:r>
              <a:rPr lang="vi-VN" sz="3800" b="1" dirty="0">
                <a:solidFill>
                  <a:srgbClr val="FF0000"/>
                </a:solidFill>
              </a:rPr>
              <a:t>Môi trường tự nhiên bao gồm ánh sáng, không khí, nhiệt độ, đất, nước, động vật, thực vật,....</a:t>
            </a:r>
            <a:endParaRPr lang="en-US" sz="3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66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32C2093-4DE3-94F8-8F9F-1AA863D613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85" b="98562" l="2077" r="69649">
                        <a14:foregroundMark x1="22843" y1="37700" x2="23163" y2="40415"/>
                        <a14:foregroundMark x1="22843" y1="48403" x2="25240" y2="53355"/>
                        <a14:foregroundMark x1="25240" y1="54313" x2="25559" y2="58466"/>
                        <a14:foregroundMark x1="28754" y1="46326" x2="29233" y2="50000"/>
                        <a14:foregroundMark x1="22045" y1="65655" x2="23163" y2="70767"/>
                        <a14:foregroundMark x1="54313" y1="50319" x2="51917" y2="57668"/>
                        <a14:backgroundMark x1="5112" y1="54633" x2="5272" y2="87540"/>
                        <a14:backgroundMark x1="13898" y1="75399" x2="0" y2="99361"/>
                        <a14:backgroundMark x1="2875" y1="96326" x2="2875" y2="96326"/>
                        <a14:backgroundMark x1="47604" y1="80511" x2="49521" y2="94409"/>
                        <a14:backgroundMark x1="54792" y1="73003" x2="59904" y2="99840"/>
                        <a14:backgroundMark x1="56709" y1="62939" x2="59904" y2="86422"/>
                        <a14:backgroundMark x1="62141" y1="59265" x2="40575" y2="72684"/>
                      </a14:backgroundRemoval>
                    </a14:imgEffect>
                  </a14:imgLayer>
                </a14:imgProps>
              </a:ext>
            </a:extLst>
          </a:blip>
          <a:srcRect t="10787" r="38162"/>
          <a:stretch/>
        </p:blipFill>
        <p:spPr>
          <a:xfrm>
            <a:off x="0" y="2196432"/>
            <a:ext cx="3293128" cy="4709545"/>
          </a:xfrm>
          <a:prstGeom prst="rect">
            <a:avLst/>
          </a:prstGeom>
        </p:spPr>
      </p:pic>
      <p:sp>
        <p:nvSpPr>
          <p:cNvPr id="7" name="TextBox 12">
            <a:extLst>
              <a:ext uri="{FF2B5EF4-FFF2-40B4-BE49-F238E27FC236}">
                <a16:creationId xmlns:a16="http://schemas.microsoft.com/office/drawing/2014/main" xmlns="" id="{32C7864C-A631-81AA-9D07-D3724220FEC3}"/>
              </a:ext>
            </a:extLst>
          </p:cNvPr>
          <p:cNvSpPr txBox="1"/>
          <p:nvPr/>
        </p:nvSpPr>
        <p:spPr>
          <a:xfrm flipH="1">
            <a:off x="2523473" y="395097"/>
            <a:ext cx="7250446" cy="2207240"/>
          </a:xfrm>
          <a:prstGeom prst="wedgeEllipseCallout">
            <a:avLst>
              <a:gd name="adj1" fmla="val 55796"/>
              <a:gd name="adj2" fmla="val 41653"/>
            </a:avLst>
          </a:prstGeom>
          <a:solidFill>
            <a:schemeClr val="bg1"/>
          </a:solidFill>
          <a:ln w="571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800" b="1" dirty="0">
                <a:ln w="0"/>
                <a:solidFill>
                  <a:srgbClr val="002060"/>
                </a:solidFill>
                <a:latin typeface="Calibri" panose="020F0502020204030204"/>
                <a:ea typeface="LNTH-LuoLuoNotangYuanTi 1" pitchFamily="2" charset="-128"/>
                <a:cs typeface="LNTH-LuoLuoNotangYuanTi 1" pitchFamily="2" charset="-128"/>
              </a:rPr>
              <a:t>Em có thể gặp các yếu tố đó ở đâu?</a:t>
            </a:r>
            <a:endParaRPr kumimoji="0" lang="en-US" sz="48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LNTH-LuoLuoNotangYuanTi 1" pitchFamily="2" charset="-128"/>
              <a:cs typeface="LNTH-LuoLuoNotangYuanTi 1" pitchFamily="2" charset="-128"/>
            </a:endParaRPr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xmlns="" id="{3D262384-D83A-ADFD-8E19-B318959C92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" t="20255" r="-495" b="20648"/>
          <a:stretch/>
        </p:blipFill>
        <p:spPr>
          <a:xfrm>
            <a:off x="3505201" y="2974043"/>
            <a:ext cx="7900500" cy="30711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69D35EA-30D5-84DA-2799-2DDE851E642E}"/>
              </a:ext>
            </a:extLst>
          </p:cNvPr>
          <p:cNvSpPr txBox="1"/>
          <p:nvPr/>
        </p:nvSpPr>
        <p:spPr>
          <a:xfrm>
            <a:off x="4192093" y="3942598"/>
            <a:ext cx="67526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000" b="1" dirty="0">
                <a:solidFill>
                  <a:srgbClr val="FF0000"/>
                </a:solidFill>
                <a:latin typeface="Calibri" panose="020F0502020204030204"/>
              </a:rPr>
              <a:t>   </a:t>
            </a:r>
            <a:r>
              <a:rPr lang="vi-VN" sz="4000" b="1" dirty="0">
                <a:solidFill>
                  <a:srgbClr val="FF0000"/>
                </a:solidFill>
                <a:latin typeface="Calibri" panose="020F0502020204030204"/>
              </a:rPr>
              <a:t>Các yếu  tố này có khắp nơi  xung quanh chúng ta.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1055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32C2093-4DE3-94F8-8F9F-1AA863D613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85" b="98562" l="2077" r="69649">
                        <a14:foregroundMark x1="22843" y1="37700" x2="23163" y2="40415"/>
                        <a14:foregroundMark x1="22843" y1="48403" x2="25240" y2="53355"/>
                        <a14:foregroundMark x1="25240" y1="54313" x2="25559" y2="58466"/>
                        <a14:foregroundMark x1="28754" y1="46326" x2="29233" y2="50000"/>
                        <a14:foregroundMark x1="22045" y1="65655" x2="23163" y2="70767"/>
                        <a14:foregroundMark x1="54313" y1="50319" x2="51917" y2="57668"/>
                        <a14:backgroundMark x1="5112" y1="54633" x2="5272" y2="87540"/>
                        <a14:backgroundMark x1="13898" y1="75399" x2="0" y2="99361"/>
                        <a14:backgroundMark x1="2875" y1="96326" x2="2875" y2="96326"/>
                        <a14:backgroundMark x1="47604" y1="80511" x2="49521" y2="94409"/>
                        <a14:backgroundMark x1="54792" y1="73003" x2="59904" y2="99840"/>
                        <a14:backgroundMark x1="56709" y1="62939" x2="59904" y2="86422"/>
                        <a14:backgroundMark x1="62141" y1="59265" x2="40575" y2="72684"/>
                      </a14:backgroundRemoval>
                    </a14:imgEffect>
                  </a14:imgLayer>
                </a14:imgProps>
              </a:ext>
            </a:extLst>
          </a:blip>
          <a:srcRect t="10787" r="38162"/>
          <a:stretch/>
        </p:blipFill>
        <p:spPr>
          <a:xfrm>
            <a:off x="0" y="2196432"/>
            <a:ext cx="3293128" cy="4709545"/>
          </a:xfrm>
          <a:prstGeom prst="rect">
            <a:avLst/>
          </a:prstGeom>
        </p:spPr>
      </p:pic>
      <p:sp>
        <p:nvSpPr>
          <p:cNvPr id="7" name="TextBox 12">
            <a:extLst>
              <a:ext uri="{FF2B5EF4-FFF2-40B4-BE49-F238E27FC236}">
                <a16:creationId xmlns:a16="http://schemas.microsoft.com/office/drawing/2014/main" xmlns="" id="{32C7864C-A631-81AA-9D07-D3724220FEC3}"/>
              </a:ext>
            </a:extLst>
          </p:cNvPr>
          <p:cNvSpPr txBox="1"/>
          <p:nvPr/>
        </p:nvSpPr>
        <p:spPr>
          <a:xfrm flipH="1">
            <a:off x="2340592" y="588137"/>
            <a:ext cx="9038607" cy="2034123"/>
          </a:xfrm>
          <a:prstGeom prst="wedgeEllipseCallout">
            <a:avLst>
              <a:gd name="adj1" fmla="val 55796"/>
              <a:gd name="adj2" fmla="val 41653"/>
            </a:avLst>
          </a:prstGeom>
          <a:solidFill>
            <a:schemeClr val="bg1"/>
          </a:solidFill>
          <a:ln w="571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LNTH-LuoLuoNotangYuanTi 1" pitchFamily="2" charset="-128"/>
                <a:cs typeface="LNTH-LuoLuoNotangYuanTi 1" pitchFamily="2" charset="-128"/>
              </a:rPr>
              <a:t>Sinh vật cần các yếu tố của môi trường để làm gì?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LNTH-LuoLuoNotangYuanTi 1" pitchFamily="2" charset="-128"/>
              <a:cs typeface="LNTH-LuoLuoNotangYuanTi 1" pitchFamily="2" charset="-128"/>
            </a:endParaRPr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xmlns="" id="{3D262384-D83A-ADFD-8E19-B318959C92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" t="20255" r="-495" b="20648"/>
          <a:stretch/>
        </p:blipFill>
        <p:spPr>
          <a:xfrm>
            <a:off x="3749041" y="2730203"/>
            <a:ext cx="7900500" cy="41277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69D35EA-30D5-84DA-2799-2DDE851E642E}"/>
              </a:ext>
            </a:extLst>
          </p:cNvPr>
          <p:cNvSpPr txBox="1"/>
          <p:nvPr/>
        </p:nvSpPr>
        <p:spPr>
          <a:xfrm>
            <a:off x="4435933" y="3698758"/>
            <a:ext cx="67526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400" b="1" dirty="0">
                <a:solidFill>
                  <a:srgbClr val="FF0000"/>
                </a:solidFill>
                <a:latin typeface="Calibri" panose="020F0502020204030204"/>
              </a:rPr>
              <a:t>   </a:t>
            </a:r>
            <a:r>
              <a:rPr lang="vi-VN" sz="4400" b="1" dirty="0">
                <a:solidFill>
                  <a:srgbClr val="FF0000"/>
                </a:solidFill>
                <a:latin typeface="Calibri" panose="020F0502020204030204"/>
              </a:rPr>
              <a:t>Sinh vật cần các yếu tố của môi trường để sinh sống và phát triển.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9769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" y="579120"/>
            <a:ext cx="11658600" cy="6073140"/>
          </a:xfrm>
          <a:prstGeom prst="rect">
            <a:avLst/>
          </a:prstGeom>
          <a:solidFill>
            <a:schemeClr val="bg1"/>
          </a:solidFill>
          <a:ln w="38100">
            <a:solidFill>
              <a:srgbClr val="A2CA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5CD3ADF-3696-8B71-E599-7A70C36FF870}"/>
              </a:ext>
            </a:extLst>
          </p:cNvPr>
          <p:cNvSpPr/>
          <p:nvPr/>
        </p:nvSpPr>
        <p:spPr>
          <a:xfrm>
            <a:off x="502920" y="117358"/>
            <a:ext cx="11372850" cy="1059932"/>
          </a:xfrm>
          <a:prstGeom prst="rect">
            <a:avLst/>
          </a:prstGeom>
          <a:solidFill>
            <a:srgbClr val="DC6A24">
              <a:alpha val="80000"/>
            </a:srgb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2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 tên các điều kiện sống mà môi trường cung cấp cho sinh vật trong các hình 1 và 2. Môi trường nhận lại từ các sinh vật đó những gì?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AFC59FE-16EF-7B94-9A10-07B93A5CB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087" y="1342072"/>
            <a:ext cx="5572125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33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479041" y="630098"/>
            <a:ext cx="6446520" cy="6349822"/>
            <a:chOff x="4906581" y="3368083"/>
            <a:chExt cx="6819091" cy="6716804"/>
          </a:xfrm>
        </p:grpSpPr>
        <p:sp>
          <p:nvSpPr>
            <p:cNvPr id="5" name="Freeform 12"/>
            <p:cNvSpPr/>
            <p:nvPr/>
          </p:nvSpPr>
          <p:spPr>
            <a:xfrm>
              <a:off x="4906581" y="3368083"/>
              <a:ext cx="6819091" cy="6716804"/>
            </a:xfrm>
            <a:custGeom>
              <a:avLst/>
              <a:gdLst/>
              <a:ahLst/>
              <a:cxnLst/>
              <a:rect l="l" t="t" r="r" b="b"/>
              <a:pathLst>
                <a:path w="6819091" h="6716804">
                  <a:moveTo>
                    <a:pt x="0" y="0"/>
                  </a:moveTo>
                  <a:lnTo>
                    <a:pt x="6819091" y="0"/>
                  </a:lnTo>
                  <a:lnTo>
                    <a:pt x="6819091" y="6716805"/>
                  </a:lnTo>
                  <a:lnTo>
                    <a:pt x="0" y="67168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07867" y="4784409"/>
              <a:ext cx="3883489" cy="15729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695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0"/>
          <p:cNvSpPr/>
          <p:nvPr/>
        </p:nvSpPr>
        <p:spPr>
          <a:xfrm>
            <a:off x="213390" y="978118"/>
            <a:ext cx="11643330" cy="5879882"/>
          </a:xfrm>
          <a:custGeom>
            <a:avLst/>
            <a:gdLst/>
            <a:ahLst/>
            <a:cxnLst/>
            <a:rect l="l" t="t" r="r" b="b"/>
            <a:pathLst>
              <a:path w="14965561" h="7557608">
                <a:moveTo>
                  <a:pt x="0" y="0"/>
                </a:moveTo>
                <a:lnTo>
                  <a:pt x="14965562" y="0"/>
                </a:lnTo>
                <a:lnTo>
                  <a:pt x="14965562" y="7557608"/>
                </a:lnTo>
                <a:lnTo>
                  <a:pt x="0" y="75576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90914" y="1840567"/>
            <a:ext cx="558544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+ Môi trường cung cấp thức ăn, chỗ ở, không khí, nước.....</a:t>
            </a:r>
          </a:p>
          <a:p>
            <a:pPr algn="just"/>
            <a:r>
              <a:rPr lang="vi-VN" sz="4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+Môi trường nhận lại các chất thải do sinh vật tạo ra</a:t>
            </a:r>
          </a:p>
        </p:txBody>
      </p:sp>
    </p:spTree>
    <p:extLst>
      <p:ext uri="{BB962C8B-B14F-4D97-AF65-F5344CB8AC3E}">
        <p14:creationId xmlns:p14="http://schemas.microsoft.com/office/powerpoint/2010/main" val="60683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359</Words>
  <Application>Microsoft Office PowerPoint</Application>
  <PresentationFormat>Widescreen</PresentationFormat>
  <Paragraphs>26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Cambria</vt:lpstr>
      <vt:lpstr>LNTH-LuoLuoNotangYuanTi 1</vt:lpstr>
      <vt:lpstr>Open Sans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Lenovo</cp:lastModifiedBy>
  <cp:revision>4</cp:revision>
  <dcterms:created xsi:type="dcterms:W3CDTF">2024-12-20T17:11:24Z</dcterms:created>
  <dcterms:modified xsi:type="dcterms:W3CDTF">2025-04-21T02:21:22Z</dcterms:modified>
</cp:coreProperties>
</file>