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7" r:id="rId3"/>
    <p:sldId id="259" r:id="rId4"/>
    <p:sldId id="632" r:id="rId5"/>
    <p:sldId id="256" r:id="rId6"/>
    <p:sldId id="263" r:id="rId7"/>
    <p:sldId id="260" r:id="rId8"/>
    <p:sldId id="264" r:id="rId9"/>
    <p:sldId id="266" r:id="rId10"/>
    <p:sldId id="267" r:id="rId11"/>
    <p:sldId id="278" r:id="rId12"/>
    <p:sldId id="279" r:id="rId13"/>
    <p:sldId id="280" r:id="rId14"/>
    <p:sldId id="629" r:id="rId15"/>
    <p:sldId id="633" r:id="rId16"/>
    <p:sldId id="631" r:id="rId17"/>
    <p:sldId id="634" r:id="rId18"/>
    <p:sldId id="635" r:id="rId19"/>
    <p:sldId id="636" r:id="rId20"/>
    <p:sldId id="637" r:id="rId21"/>
    <p:sldId id="265"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9" d="100"/>
          <a:sy n="29" d="100"/>
        </p:scale>
        <p:origin x="475" y="5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91D697-1151-4F28-BBCF-685773508938}"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1AA293-E6B2-4982-8FA2-CE78960920CF}" type="slidenum">
              <a:rPr lang="en-US" smtClean="0"/>
              <a:t>‹#›</a:t>
            </a:fld>
            <a:endParaRPr lang="en-US"/>
          </a:p>
        </p:txBody>
      </p:sp>
    </p:spTree>
    <p:extLst>
      <p:ext uri="{BB962C8B-B14F-4D97-AF65-F5344CB8AC3E}">
        <p14:creationId xmlns:p14="http://schemas.microsoft.com/office/powerpoint/2010/main" val="3744758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4/21/2025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460814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4/21/2025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05993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4/21/2025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953610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4/21/2025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631078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4/21/2025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948292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4/21/2025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18171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4/21/2025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56325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4/21/2025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378912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4/21/2025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891136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4/21/2025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26166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1257300" y="9534526"/>
            <a:ext cx="4114800" cy="547688"/>
          </a:xfrm>
          <a:prstGeom prst="rect">
            <a:avLst/>
          </a:prstGeom>
        </p:spPr>
        <p:txBody>
          <a:bodyPr/>
          <a:lstStyle/>
          <a:p>
            <a:fld id="{97768580-069A-40F5-A61B-32622FEC0FF5}" type="datetimeFigureOut">
              <a:rPr lang="en-US" smtClean="0"/>
              <a:t>4/21/2025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12915900" y="9534526"/>
            <a:ext cx="4114800" cy="547688"/>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158383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825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3.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56.png"/><Relationship Id="rId4" Type="http://schemas.openxmlformats.org/officeDocument/2006/relationships/image" Target="../media/image54.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16.png"/><Relationship Id="rId12"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8.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9.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3" name="Freeform 3"/>
          <p:cNvSpPr/>
          <p:nvPr/>
        </p:nvSpPr>
        <p:spPr>
          <a:xfrm>
            <a:off x="-1156850" y="3564526"/>
            <a:ext cx="2660711" cy="4500145"/>
          </a:xfrm>
          <a:custGeom>
            <a:avLst/>
            <a:gdLst/>
            <a:ahLst/>
            <a:cxnLst/>
            <a:rect l="l" t="t" r="r" b="b"/>
            <a:pathLst>
              <a:path w="2660711" h="4500145">
                <a:moveTo>
                  <a:pt x="0" y="0"/>
                </a:moveTo>
                <a:lnTo>
                  <a:pt x="2660711" y="0"/>
                </a:lnTo>
                <a:lnTo>
                  <a:pt x="2660711" y="4500145"/>
                </a:lnTo>
                <a:lnTo>
                  <a:pt x="0" y="4500145"/>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769470" y="7464660"/>
            <a:ext cx="11857174" cy="358728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4"/>
            <a:stretch>
              <a:fillRect l="-1517" r="-1517" b="-32821"/>
            </a:stretch>
          </a:blipFill>
        </p:spPr>
        <p:txBody>
          <a:bodyPr/>
          <a:lstStyle/>
          <a:p>
            <a:endParaRPr lang="en-US"/>
          </a:p>
        </p:txBody>
      </p:sp>
      <p:sp>
        <p:nvSpPr>
          <p:cNvPr id="5" name="Freeform 5"/>
          <p:cNvSpPr/>
          <p:nvPr/>
        </p:nvSpPr>
        <p:spPr>
          <a:xfrm>
            <a:off x="6430826" y="7705526"/>
            <a:ext cx="11857174" cy="358728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4"/>
            <a:stretch>
              <a:fillRect l="-1517" r="-1517" b="-32821"/>
            </a:stretch>
          </a:blipFill>
        </p:spPr>
        <p:txBody>
          <a:bodyPr/>
          <a:lstStyle/>
          <a:p>
            <a:endParaRPr lang="en-US"/>
          </a:p>
        </p:txBody>
      </p:sp>
      <p:sp>
        <p:nvSpPr>
          <p:cNvPr id="6" name="Freeform 6"/>
          <p:cNvSpPr/>
          <p:nvPr/>
        </p:nvSpPr>
        <p:spPr>
          <a:xfrm flipH="1">
            <a:off x="12359413" y="-1465042"/>
            <a:ext cx="6052735" cy="3677037"/>
          </a:xfrm>
          <a:custGeom>
            <a:avLst/>
            <a:gdLst/>
            <a:ahLst/>
            <a:cxnLst/>
            <a:rect l="l" t="t" r="r" b="b"/>
            <a:pathLst>
              <a:path w="6052735" h="3677037">
                <a:moveTo>
                  <a:pt x="6052735" y="0"/>
                </a:moveTo>
                <a:lnTo>
                  <a:pt x="0" y="0"/>
                </a:lnTo>
                <a:lnTo>
                  <a:pt x="0" y="3677036"/>
                </a:lnTo>
                <a:lnTo>
                  <a:pt x="6052735" y="3677036"/>
                </a:lnTo>
                <a:lnTo>
                  <a:pt x="6052735" y="0"/>
                </a:lnTo>
                <a:close/>
              </a:path>
            </a:pathLst>
          </a:custGeom>
          <a:blipFill>
            <a:blip r:embed="rId5">
              <a:alphaModFix amt="58000"/>
            </a:blip>
            <a:stretch>
              <a:fillRect/>
            </a:stretch>
          </a:blipFill>
        </p:spPr>
        <p:txBody>
          <a:bodyPr/>
          <a:lstStyle/>
          <a:p>
            <a:endParaRPr lang="en-US"/>
          </a:p>
        </p:txBody>
      </p:sp>
      <p:sp>
        <p:nvSpPr>
          <p:cNvPr id="7" name="Freeform 7"/>
          <p:cNvSpPr/>
          <p:nvPr/>
        </p:nvSpPr>
        <p:spPr>
          <a:xfrm>
            <a:off x="13586056" y="1206915"/>
            <a:ext cx="6605884" cy="5292964"/>
          </a:xfrm>
          <a:custGeom>
            <a:avLst/>
            <a:gdLst/>
            <a:ahLst/>
            <a:cxnLst/>
            <a:rect l="l" t="t" r="r" b="b"/>
            <a:pathLst>
              <a:path w="6605884" h="5292964">
                <a:moveTo>
                  <a:pt x="0" y="0"/>
                </a:moveTo>
                <a:lnTo>
                  <a:pt x="6605884" y="0"/>
                </a:lnTo>
                <a:lnTo>
                  <a:pt x="6605884" y="5292964"/>
                </a:lnTo>
                <a:lnTo>
                  <a:pt x="0" y="5292964"/>
                </a:lnTo>
                <a:lnTo>
                  <a:pt x="0" y="0"/>
                </a:lnTo>
                <a:close/>
              </a:path>
            </a:pathLst>
          </a:custGeom>
          <a:blipFill>
            <a:blip r:embed="rId6"/>
            <a:stretch>
              <a:fillRect/>
            </a:stretch>
          </a:blipFill>
        </p:spPr>
        <p:txBody>
          <a:bodyPr/>
          <a:lstStyle/>
          <a:p>
            <a:endParaRPr lang="en-US"/>
          </a:p>
        </p:txBody>
      </p:sp>
      <p:sp>
        <p:nvSpPr>
          <p:cNvPr id="8" name="Freeform 8"/>
          <p:cNvSpPr/>
          <p:nvPr/>
        </p:nvSpPr>
        <p:spPr>
          <a:xfrm>
            <a:off x="12768728" y="5281576"/>
            <a:ext cx="8392449" cy="3899862"/>
          </a:xfrm>
          <a:custGeom>
            <a:avLst/>
            <a:gdLst/>
            <a:ahLst/>
            <a:cxnLst/>
            <a:rect l="l" t="t" r="r" b="b"/>
            <a:pathLst>
              <a:path w="8392449" h="3899862">
                <a:moveTo>
                  <a:pt x="0" y="0"/>
                </a:moveTo>
                <a:lnTo>
                  <a:pt x="8392449" y="0"/>
                </a:lnTo>
                <a:lnTo>
                  <a:pt x="8392449" y="3899862"/>
                </a:lnTo>
                <a:lnTo>
                  <a:pt x="0" y="3899862"/>
                </a:lnTo>
                <a:lnTo>
                  <a:pt x="0" y="0"/>
                </a:lnTo>
                <a:close/>
              </a:path>
            </a:pathLst>
          </a:custGeom>
          <a:blipFill>
            <a:blip r:embed="rId7"/>
            <a:stretch>
              <a:fillRect/>
            </a:stretch>
          </a:blipFill>
        </p:spPr>
        <p:txBody>
          <a:bodyPr/>
          <a:lstStyle/>
          <a:p>
            <a:endParaRPr lang="en-US"/>
          </a:p>
        </p:txBody>
      </p:sp>
      <p:sp>
        <p:nvSpPr>
          <p:cNvPr id="15" name="Freeform 15"/>
          <p:cNvSpPr/>
          <p:nvPr/>
        </p:nvSpPr>
        <p:spPr>
          <a:xfrm flipH="1">
            <a:off x="13218229" y="2581181"/>
            <a:ext cx="3255003" cy="7108286"/>
          </a:xfrm>
          <a:custGeom>
            <a:avLst/>
            <a:gdLst/>
            <a:ahLst/>
            <a:cxnLst/>
            <a:rect l="l" t="t" r="r" b="b"/>
            <a:pathLst>
              <a:path w="3255003" h="7108286">
                <a:moveTo>
                  <a:pt x="3255003" y="0"/>
                </a:moveTo>
                <a:lnTo>
                  <a:pt x="0" y="0"/>
                </a:lnTo>
                <a:lnTo>
                  <a:pt x="0" y="7108286"/>
                </a:lnTo>
                <a:lnTo>
                  <a:pt x="3255003" y="7108286"/>
                </a:lnTo>
                <a:lnTo>
                  <a:pt x="3255003" y="0"/>
                </a:lnTo>
                <a:close/>
              </a:path>
            </a:pathLst>
          </a:custGeom>
          <a:blipFill>
            <a:blip r:embed="rId8"/>
            <a:stretch>
              <a:fillRect/>
            </a:stretch>
          </a:blipFill>
        </p:spPr>
        <p:txBody>
          <a:bodyPr/>
          <a:lstStyle/>
          <a:p>
            <a:endParaRPr lang="en-US"/>
          </a:p>
        </p:txBody>
      </p:sp>
      <p:sp>
        <p:nvSpPr>
          <p:cNvPr id="16" name="Freeform 16"/>
          <p:cNvSpPr/>
          <p:nvPr/>
        </p:nvSpPr>
        <p:spPr>
          <a:xfrm>
            <a:off x="-994490" y="8459901"/>
            <a:ext cx="4996702" cy="2592039"/>
          </a:xfrm>
          <a:custGeom>
            <a:avLst/>
            <a:gdLst/>
            <a:ahLst/>
            <a:cxnLst/>
            <a:rect l="l" t="t" r="r" b="b"/>
            <a:pathLst>
              <a:path w="4996702" h="2592039">
                <a:moveTo>
                  <a:pt x="0" y="0"/>
                </a:moveTo>
                <a:lnTo>
                  <a:pt x="4996702" y="0"/>
                </a:lnTo>
                <a:lnTo>
                  <a:pt x="4996702" y="2592039"/>
                </a:lnTo>
                <a:lnTo>
                  <a:pt x="0" y="2592039"/>
                </a:lnTo>
                <a:lnTo>
                  <a:pt x="0" y="0"/>
                </a:lnTo>
                <a:close/>
              </a:path>
            </a:pathLst>
          </a:custGeom>
          <a:blipFill>
            <a:blip r:embed="rId9"/>
            <a:stretch>
              <a:fillRect/>
            </a:stretch>
          </a:blipFill>
        </p:spPr>
        <p:txBody>
          <a:bodyPr/>
          <a:lstStyle/>
          <a:p>
            <a:endParaRPr lang="en-US"/>
          </a:p>
        </p:txBody>
      </p:sp>
      <p:sp>
        <p:nvSpPr>
          <p:cNvPr id="17" name="Freeform 17"/>
          <p:cNvSpPr/>
          <p:nvPr/>
        </p:nvSpPr>
        <p:spPr>
          <a:xfrm flipH="1">
            <a:off x="15195237" y="8525715"/>
            <a:ext cx="4996702" cy="2592039"/>
          </a:xfrm>
          <a:custGeom>
            <a:avLst/>
            <a:gdLst/>
            <a:ahLst/>
            <a:cxnLst/>
            <a:rect l="l" t="t" r="r" b="b"/>
            <a:pathLst>
              <a:path w="4996702" h="2592039">
                <a:moveTo>
                  <a:pt x="4996703" y="0"/>
                </a:moveTo>
                <a:lnTo>
                  <a:pt x="0" y="0"/>
                </a:lnTo>
                <a:lnTo>
                  <a:pt x="0" y="2592040"/>
                </a:lnTo>
                <a:lnTo>
                  <a:pt x="4996703" y="2592040"/>
                </a:lnTo>
                <a:lnTo>
                  <a:pt x="4996703" y="0"/>
                </a:lnTo>
                <a:close/>
              </a:path>
            </a:pathLst>
          </a:custGeom>
          <a:blipFill>
            <a:blip r:embed="rId9"/>
            <a:stretch>
              <a:fillRect/>
            </a:stretch>
          </a:blipFill>
        </p:spPr>
        <p:txBody>
          <a:bodyPr/>
          <a:lstStyle/>
          <a:p>
            <a:endParaRPr lang="en-US"/>
          </a:p>
        </p:txBody>
      </p:sp>
      <p:sp>
        <p:nvSpPr>
          <p:cNvPr id="18" name="Freeform 18"/>
          <p:cNvSpPr/>
          <p:nvPr/>
        </p:nvSpPr>
        <p:spPr>
          <a:xfrm>
            <a:off x="-520411" y="-809818"/>
            <a:ext cx="6052735" cy="3677037"/>
          </a:xfrm>
          <a:custGeom>
            <a:avLst/>
            <a:gdLst/>
            <a:ahLst/>
            <a:cxnLst/>
            <a:rect l="l" t="t" r="r" b="b"/>
            <a:pathLst>
              <a:path w="6052735" h="3677037">
                <a:moveTo>
                  <a:pt x="0" y="0"/>
                </a:moveTo>
                <a:lnTo>
                  <a:pt x="6052735" y="0"/>
                </a:lnTo>
                <a:lnTo>
                  <a:pt x="6052735" y="3677036"/>
                </a:lnTo>
                <a:lnTo>
                  <a:pt x="0" y="3677036"/>
                </a:lnTo>
                <a:lnTo>
                  <a:pt x="0" y="0"/>
                </a:lnTo>
                <a:close/>
              </a:path>
            </a:pathLst>
          </a:custGeom>
          <a:blipFill>
            <a:blip r:embed="rId5">
              <a:alphaModFix amt="58000"/>
            </a:blip>
            <a:stretch>
              <a:fillRect/>
            </a:stretch>
          </a:blipFill>
        </p:spPr>
        <p:txBody>
          <a:bodyPr/>
          <a:lstStyle/>
          <a:p>
            <a:endParaRPr lang="en-US"/>
          </a:p>
        </p:txBody>
      </p:sp>
      <p:sp>
        <p:nvSpPr>
          <p:cNvPr id="19" name="Freeform 19"/>
          <p:cNvSpPr/>
          <p:nvPr/>
        </p:nvSpPr>
        <p:spPr>
          <a:xfrm>
            <a:off x="12801552" y="1206915"/>
            <a:ext cx="833353" cy="891688"/>
          </a:xfrm>
          <a:custGeom>
            <a:avLst/>
            <a:gdLst/>
            <a:ahLst/>
            <a:cxnLst/>
            <a:rect l="l" t="t" r="r" b="b"/>
            <a:pathLst>
              <a:path w="833353" h="891688">
                <a:moveTo>
                  <a:pt x="0" y="0"/>
                </a:moveTo>
                <a:lnTo>
                  <a:pt x="833354" y="0"/>
                </a:lnTo>
                <a:lnTo>
                  <a:pt x="833354" y="891688"/>
                </a:lnTo>
                <a:lnTo>
                  <a:pt x="0" y="891688"/>
                </a:lnTo>
                <a:lnTo>
                  <a:pt x="0" y="0"/>
                </a:lnTo>
                <a:close/>
              </a:path>
            </a:pathLst>
          </a:custGeom>
          <a:blipFill>
            <a:blip r:embed="rId10"/>
            <a:stretch>
              <a:fillRect/>
            </a:stretch>
          </a:blipFill>
        </p:spPr>
        <p:txBody>
          <a:bodyPr/>
          <a:lstStyle/>
          <a:p>
            <a:endParaRPr lang="en-US"/>
          </a:p>
        </p:txBody>
      </p:sp>
      <p:pic>
        <p:nvPicPr>
          <p:cNvPr id="25" name="Picture 24" descr="A close up of a text&#10;&#10;Description automatically generated">
            <a:extLst>
              <a:ext uri="{FF2B5EF4-FFF2-40B4-BE49-F238E27FC236}">
                <a16:creationId xmlns:a16="http://schemas.microsoft.com/office/drawing/2014/main" id="{A16151FE-D390-43FD-B0E2-57D72CCE51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1200" y="2781300"/>
            <a:ext cx="11598399" cy="403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28700" y="-485418"/>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3">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CF267E52-7EED-80F1-5739-1103B777382A}"/>
              </a:ext>
            </a:extLst>
          </p:cNvPr>
          <p:cNvSpPr/>
          <p:nvPr/>
        </p:nvSpPr>
        <p:spPr>
          <a:xfrm>
            <a:off x="914400" y="723900"/>
            <a:ext cx="165354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92F27BEA-B253-F6CA-C4B5-3A38FC7DB095}"/>
              </a:ext>
            </a:extLst>
          </p:cNvPr>
          <p:cNvSpPr txBox="1"/>
          <p:nvPr/>
        </p:nvSpPr>
        <p:spPr>
          <a:xfrm>
            <a:off x="1676400" y="952500"/>
            <a:ext cx="14630400" cy="830997"/>
          </a:xfrm>
          <a:prstGeom prst="rect">
            <a:avLst/>
          </a:prstGeom>
          <a:noFill/>
        </p:spPr>
        <p:txBody>
          <a:bodyPr wrap="square" rtlCol="0">
            <a:spAutoFit/>
          </a:bodyPr>
          <a:lstStyle/>
          <a:p>
            <a:pPr lvl="0" algn="ctr"/>
            <a:r>
              <a:rPr lang="vi-VN" sz="4800" b="1" dirty="0">
                <a:solidFill>
                  <a:prstClr val="black"/>
                </a:solidFill>
                <a:latin typeface="Cambria" panose="02040503050406030204" pitchFamily="18" charset="0"/>
                <a:ea typeface="Cambria" panose="02040503050406030204" pitchFamily="18" charset="0"/>
              </a:rPr>
              <a:t>Đọc các thông tin dưới đây và trả lời câu hỏi</a:t>
            </a:r>
            <a:r>
              <a:rPr lang="en-US" sz="4800" b="1" dirty="0">
                <a:solidFill>
                  <a:prstClr val="black"/>
                </a:solidFill>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54B8B430-D655-CBD1-CF32-2E7D7DFC3A3E}"/>
              </a:ext>
            </a:extLst>
          </p:cNvPr>
          <p:cNvPicPr>
            <a:picLocks noChangeAspect="1"/>
          </p:cNvPicPr>
          <p:nvPr/>
        </p:nvPicPr>
        <p:blipFill>
          <a:blip r:embed="rId4"/>
          <a:stretch>
            <a:fillRect/>
          </a:stretch>
        </p:blipFill>
        <p:spPr>
          <a:xfrm>
            <a:off x="2667000" y="1943100"/>
            <a:ext cx="13030200" cy="7361796"/>
          </a:xfrm>
          <a:prstGeom prst="rect">
            <a:avLst/>
          </a:prstGeom>
        </p:spPr>
      </p:pic>
    </p:spTree>
    <p:extLst>
      <p:ext uri="{BB962C8B-B14F-4D97-AF65-F5344CB8AC3E}">
        <p14:creationId xmlns:p14="http://schemas.microsoft.com/office/powerpoint/2010/main" val="21531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CF267E52-7EED-80F1-5739-1103B777382A}"/>
              </a:ext>
            </a:extLst>
          </p:cNvPr>
          <p:cNvSpPr/>
          <p:nvPr/>
        </p:nvSpPr>
        <p:spPr>
          <a:xfrm>
            <a:off x="914400" y="723900"/>
            <a:ext cx="160782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C4CDB3E-2219-AA12-C87A-2EA7423FA4DC}"/>
              </a:ext>
            </a:extLst>
          </p:cNvPr>
          <p:cNvPicPr>
            <a:picLocks noChangeAspect="1"/>
          </p:cNvPicPr>
          <p:nvPr/>
        </p:nvPicPr>
        <p:blipFill>
          <a:blip r:embed="rId3"/>
          <a:stretch>
            <a:fillRect/>
          </a:stretch>
        </p:blipFill>
        <p:spPr>
          <a:xfrm>
            <a:off x="1828799" y="2095500"/>
            <a:ext cx="14053127" cy="5181600"/>
          </a:xfrm>
          <a:prstGeom prst="rect">
            <a:avLst/>
          </a:prstGeom>
        </p:spPr>
      </p:pic>
    </p:spTree>
    <p:extLst>
      <p:ext uri="{BB962C8B-B14F-4D97-AF65-F5344CB8AC3E}">
        <p14:creationId xmlns:p14="http://schemas.microsoft.com/office/powerpoint/2010/main" val="120685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CF267E52-7EED-80F1-5739-1103B777382A}"/>
              </a:ext>
            </a:extLst>
          </p:cNvPr>
          <p:cNvSpPr/>
          <p:nvPr/>
        </p:nvSpPr>
        <p:spPr>
          <a:xfrm>
            <a:off x="914400" y="723900"/>
            <a:ext cx="160782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9DA6C9A-629E-4D25-B3F6-C597B2628237}"/>
              </a:ext>
            </a:extLst>
          </p:cNvPr>
          <p:cNvGrpSpPr/>
          <p:nvPr/>
        </p:nvGrpSpPr>
        <p:grpSpPr>
          <a:xfrm>
            <a:off x="914400" y="6286500"/>
            <a:ext cx="5410200" cy="3228340"/>
            <a:chOff x="892354" y="3758439"/>
            <a:chExt cx="4278451" cy="2175001"/>
          </a:xfrm>
        </p:grpSpPr>
        <p:pic>
          <p:nvPicPr>
            <p:cNvPr id="5" name="Picture 9">
              <a:extLst>
                <a:ext uri="{FF2B5EF4-FFF2-40B4-BE49-F238E27FC236}">
                  <a16:creationId xmlns:a16="http://schemas.microsoft.com/office/drawing/2014/main" id="{90F5D6A9-F1B5-AAD8-94B0-5BE934A087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id="{34DCD507-9519-6C0E-B05C-67C19C43C9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0" name="Group 9">
            <a:extLst>
              <a:ext uri="{FF2B5EF4-FFF2-40B4-BE49-F238E27FC236}">
                <a16:creationId xmlns:a16="http://schemas.microsoft.com/office/drawing/2014/main" id="{8346AD67-E96C-4D4D-E7A6-BA07114844B6}"/>
              </a:ext>
            </a:extLst>
          </p:cNvPr>
          <p:cNvGrpSpPr/>
          <p:nvPr/>
        </p:nvGrpSpPr>
        <p:grpSpPr>
          <a:xfrm>
            <a:off x="2895600" y="1028700"/>
            <a:ext cx="12954000" cy="2514600"/>
            <a:chOff x="1594337" y="1602154"/>
            <a:chExt cx="9003323" cy="3477846"/>
          </a:xfrm>
        </p:grpSpPr>
        <p:sp>
          <p:nvSpPr>
            <p:cNvPr id="12" name="Rounded Rectangle 8">
              <a:extLst>
                <a:ext uri="{FF2B5EF4-FFF2-40B4-BE49-F238E27FC236}">
                  <a16:creationId xmlns:a16="http://schemas.microsoft.com/office/drawing/2014/main" id="{40ED7D4C-3535-4104-F08E-7641319879F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ounded Rectangle 9">
              <a:extLst>
                <a:ext uri="{FF2B5EF4-FFF2-40B4-BE49-F238E27FC236}">
                  <a16:creationId xmlns:a16="http://schemas.microsoft.com/office/drawing/2014/main" id="{FB417E2C-8E3B-DA8E-4361-CDBF8FCDC6AF}"/>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0" i="0" dirty="0">
                  <a:solidFill>
                    <a:srgbClr val="000000"/>
                  </a:solidFill>
                  <a:effectLst/>
                </a:rPr>
                <a:t>a. Môi trường sống hiện nay đang gặp phải những vấn đề gì? Hãy kể thêm các vấn đề khác của môi trường sống mà em biết.</a:t>
              </a:r>
              <a:endParaRPr kumimoji="0" lang="vi-VN" sz="3200" b="0" i="0" u="none" strike="noStrike" kern="1200" cap="none" spc="0" normalizeH="0" baseline="0" noProof="0" dirty="0">
                <a:ln>
                  <a:noFill/>
                </a:ln>
                <a:solidFill>
                  <a:prstClr val="black"/>
                </a:solidFill>
                <a:effectLst/>
                <a:uLnTx/>
                <a:uFillTx/>
                <a:cs typeface="Calibri" panose="020F0502020204030204" pitchFamily="34" charset="0"/>
              </a:endParaRPr>
            </a:p>
          </p:txBody>
        </p:sp>
      </p:grpSp>
      <p:grpSp>
        <p:nvGrpSpPr>
          <p:cNvPr id="14" name="Group 13">
            <a:extLst>
              <a:ext uri="{FF2B5EF4-FFF2-40B4-BE49-F238E27FC236}">
                <a16:creationId xmlns:a16="http://schemas.microsoft.com/office/drawing/2014/main" id="{DC5C95A1-E2AE-5786-DFD5-975128D0B1C7}"/>
              </a:ext>
            </a:extLst>
          </p:cNvPr>
          <p:cNvGrpSpPr/>
          <p:nvPr/>
        </p:nvGrpSpPr>
        <p:grpSpPr>
          <a:xfrm>
            <a:off x="4343400" y="4076700"/>
            <a:ext cx="11582400" cy="1905000"/>
            <a:chOff x="1594337" y="1602154"/>
            <a:chExt cx="9003323" cy="3477846"/>
          </a:xfrm>
        </p:grpSpPr>
        <p:sp>
          <p:nvSpPr>
            <p:cNvPr id="15" name="Rounded Rectangle 8">
              <a:extLst>
                <a:ext uri="{FF2B5EF4-FFF2-40B4-BE49-F238E27FC236}">
                  <a16:creationId xmlns:a16="http://schemas.microsoft.com/office/drawing/2014/main" id="{DB04DEB6-C78D-8F16-ADA5-3ACCCE2644C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id="{94991634-0259-0B7D-9EE6-DC9E294EFA16}"/>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0" i="0" dirty="0">
                  <a:solidFill>
                    <a:srgbClr val="000000"/>
                  </a:solidFill>
                  <a:effectLst/>
                </a:rPr>
                <a:t>b. Vì sao chúng ta cần bảo vệ môi trường sống?</a:t>
              </a:r>
              <a:endParaRPr kumimoji="0" lang="vi-VN" sz="36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extLst>
      <p:ext uri="{BB962C8B-B14F-4D97-AF65-F5344CB8AC3E}">
        <p14:creationId xmlns:p14="http://schemas.microsoft.com/office/powerpoint/2010/main" val="231354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03" y="4699001"/>
            <a:ext cx="5280660" cy="5588000"/>
          </a:xfrm>
          <a:prstGeom prst="rect">
            <a:avLst/>
          </a:prstGeom>
        </p:spPr>
      </p:pic>
      <p:sp>
        <p:nvSpPr>
          <p:cNvPr id="13" name="Rectangle: Rounded Corners 12">
            <a:extLst>
              <a:ext uri="{FF2B5EF4-FFF2-40B4-BE49-F238E27FC236}">
                <a16:creationId xmlns:a16="http://schemas.microsoft.com/office/drawing/2014/main" id="{E1586207-5202-C438-D53E-3A22A1DBB5B1}"/>
              </a:ext>
            </a:extLst>
          </p:cNvPr>
          <p:cNvSpPr/>
          <p:nvPr/>
        </p:nvSpPr>
        <p:spPr>
          <a:xfrm>
            <a:off x="3200400" y="571501"/>
            <a:ext cx="14073189" cy="26670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defTabSz="1371600">
              <a:defRPr/>
            </a:pPr>
            <a:r>
              <a:rPr lang="vi-VN" sz="5400" b="1" dirty="0">
                <a:solidFill>
                  <a:prstClr val="black"/>
                </a:solidFill>
                <a:latin typeface="Calibri" panose="020F0502020204030204" pitchFamily="34" charset="0"/>
                <a:ea typeface="Calibri" panose="020F0502020204030204" pitchFamily="34" charset="0"/>
                <a:cs typeface="Calibri" panose="020F0502020204030204" pitchFamily="34" charset="0"/>
              </a:rPr>
              <a:t>a. Môi trường sống hiện nay đang gặp phải những vấn đề gì? Hãy kể thêm các vấn đề khác của môi trường sống mà em biết.</a:t>
            </a:r>
          </a:p>
        </p:txBody>
      </p:sp>
      <p:sp>
        <p:nvSpPr>
          <p:cNvPr id="2" name="Rectangle: Rounded Corners 1">
            <a:extLst>
              <a:ext uri="{FF2B5EF4-FFF2-40B4-BE49-F238E27FC236}">
                <a16:creationId xmlns:a16="http://schemas.microsoft.com/office/drawing/2014/main" id="{B56698DC-7DAD-79A9-C56B-11DB75372621}"/>
              </a:ext>
            </a:extLst>
          </p:cNvPr>
          <p:cNvSpPr/>
          <p:nvPr/>
        </p:nvSpPr>
        <p:spPr>
          <a:xfrm>
            <a:off x="6019800" y="4838700"/>
            <a:ext cx="11277600" cy="36576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indent="-857250" algn="just" defTabSz="1371600">
              <a:buFont typeface="Arial" panose="020B0604020202020204" pitchFamily="34" charset="0"/>
              <a:buChar char="•"/>
              <a:defRPr/>
            </a:pP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Thông tin 1: ô nhiễm nguồn nước.</a:t>
            </a:r>
            <a:endPar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857250" indent="-857250" algn="just" defTabSz="1371600">
              <a:buFont typeface="Arial" panose="020B0604020202020204" pitchFamily="34" charset="0"/>
              <a:buChar char="•"/>
              <a:defRPr/>
            </a:pP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Thông tin 2: ô nhiễm không khí.</a:t>
            </a:r>
            <a:endPar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857250" indent="-857250" algn="just" defTabSz="1371600">
              <a:buFont typeface="Arial" panose="020B0604020202020204" pitchFamily="34" charset="0"/>
              <a:buChar char="•"/>
              <a:defRPr/>
            </a:pP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Thông tin 3: ô nhiễm đất.</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203" y="4699001"/>
            <a:ext cx="5280660" cy="5588000"/>
          </a:xfrm>
          <a:prstGeom prst="rect">
            <a:avLst/>
          </a:prstGeom>
        </p:spPr>
      </p:pic>
      <p:sp>
        <p:nvSpPr>
          <p:cNvPr id="13" name="Rectangle: Rounded Corners 12">
            <a:extLst>
              <a:ext uri="{FF2B5EF4-FFF2-40B4-BE49-F238E27FC236}">
                <a16:creationId xmlns:a16="http://schemas.microsoft.com/office/drawing/2014/main" id="{E1586207-5202-C438-D53E-3A22A1DBB5B1}"/>
              </a:ext>
            </a:extLst>
          </p:cNvPr>
          <p:cNvSpPr/>
          <p:nvPr/>
        </p:nvSpPr>
        <p:spPr>
          <a:xfrm>
            <a:off x="3200400" y="266700"/>
            <a:ext cx="14073189" cy="220979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defRPr/>
            </a:pPr>
            <a:r>
              <a:rPr lang="vi-VN" sz="7200" b="1" dirty="0">
                <a:solidFill>
                  <a:prstClr val="black"/>
                </a:solidFill>
                <a:latin typeface="Calibri" panose="020F0502020204030204" pitchFamily="34" charset="0"/>
                <a:ea typeface="Calibri" panose="020F0502020204030204" pitchFamily="34" charset="0"/>
                <a:cs typeface="Calibri" panose="020F0502020204030204" pitchFamily="34" charset="0"/>
              </a:rPr>
              <a:t>b. Vì sao chúng ta cần bảo vệ môi trường sống?</a:t>
            </a:r>
          </a:p>
        </p:txBody>
      </p:sp>
      <p:sp>
        <p:nvSpPr>
          <p:cNvPr id="2" name="Rectangle: Rounded Corners 1">
            <a:extLst>
              <a:ext uri="{FF2B5EF4-FFF2-40B4-BE49-F238E27FC236}">
                <a16:creationId xmlns:a16="http://schemas.microsoft.com/office/drawing/2014/main" id="{B56698DC-7DAD-79A9-C56B-11DB75372621}"/>
              </a:ext>
            </a:extLst>
          </p:cNvPr>
          <p:cNvSpPr/>
          <p:nvPr/>
        </p:nvSpPr>
        <p:spPr>
          <a:xfrm>
            <a:off x="5638800" y="3086100"/>
            <a:ext cx="12192000" cy="67818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Lí do để chúng ta cần bảo vệ môi trường sống: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Bảo vệ môi trường chính là bảo vệ sự sống của con người; môi trường có trong sạch thì không khí chúng ta thở mới trong lành, nguồn nước chúng ta sử dụng mới an toàn, đất đai chúng ta canh tác mới màu mỡ; khi môi trường bị ô nhiễm, con người sẽ phải đối mặt với nhiều vấn đề sức khỏe như các bệnh về đường hô hấp, tim mạch, ung thư,…</a:t>
            </a:r>
            <a:endPar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5184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56850" y="3564526"/>
            <a:ext cx="2660711" cy="4500145"/>
          </a:xfrm>
          <a:custGeom>
            <a:avLst/>
            <a:gdLst/>
            <a:ahLst/>
            <a:cxnLst/>
            <a:rect l="l" t="t" r="r" b="b"/>
            <a:pathLst>
              <a:path w="2660711" h="4500145">
                <a:moveTo>
                  <a:pt x="0" y="0"/>
                </a:moveTo>
                <a:lnTo>
                  <a:pt x="2660711" y="0"/>
                </a:lnTo>
                <a:lnTo>
                  <a:pt x="2660711" y="4500145"/>
                </a:lnTo>
                <a:lnTo>
                  <a:pt x="0" y="450014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769470" y="7464660"/>
            <a:ext cx="11857174" cy="358728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4"/>
            <a:stretch>
              <a:fillRect l="-1517" r="-1517" b="-328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430826" y="7705526"/>
            <a:ext cx="11857174" cy="358728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4"/>
            <a:stretch>
              <a:fillRect l="-1517" r="-1517" b="-328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2359413" y="-1465042"/>
            <a:ext cx="6052735" cy="3677037"/>
          </a:xfrm>
          <a:custGeom>
            <a:avLst/>
            <a:gdLst/>
            <a:ahLst/>
            <a:cxnLst/>
            <a:rect l="l" t="t" r="r" b="b"/>
            <a:pathLst>
              <a:path w="6052735" h="3677037">
                <a:moveTo>
                  <a:pt x="6052735" y="0"/>
                </a:moveTo>
                <a:lnTo>
                  <a:pt x="0" y="0"/>
                </a:lnTo>
                <a:lnTo>
                  <a:pt x="0" y="3677036"/>
                </a:lnTo>
                <a:lnTo>
                  <a:pt x="6052735" y="3677036"/>
                </a:lnTo>
                <a:lnTo>
                  <a:pt x="6052735" y="0"/>
                </a:lnTo>
                <a:close/>
              </a:path>
            </a:pathLst>
          </a:custGeom>
          <a:blipFill>
            <a:blip r:embed="rId5">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586056" y="1206915"/>
            <a:ext cx="6605884" cy="5292964"/>
          </a:xfrm>
          <a:custGeom>
            <a:avLst/>
            <a:gdLst/>
            <a:ahLst/>
            <a:cxnLst/>
            <a:rect l="l" t="t" r="r" b="b"/>
            <a:pathLst>
              <a:path w="6605884" h="5292964">
                <a:moveTo>
                  <a:pt x="0" y="0"/>
                </a:moveTo>
                <a:lnTo>
                  <a:pt x="6605884" y="0"/>
                </a:lnTo>
                <a:lnTo>
                  <a:pt x="6605884" y="5292964"/>
                </a:lnTo>
                <a:lnTo>
                  <a:pt x="0" y="529296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2768728" y="5281576"/>
            <a:ext cx="8392449" cy="3899862"/>
          </a:xfrm>
          <a:custGeom>
            <a:avLst/>
            <a:gdLst/>
            <a:ahLst/>
            <a:cxnLst/>
            <a:rect l="l" t="t" r="r" b="b"/>
            <a:pathLst>
              <a:path w="8392449" h="3899862">
                <a:moveTo>
                  <a:pt x="0" y="0"/>
                </a:moveTo>
                <a:lnTo>
                  <a:pt x="8392449" y="0"/>
                </a:lnTo>
                <a:lnTo>
                  <a:pt x="8392449" y="3899862"/>
                </a:lnTo>
                <a:lnTo>
                  <a:pt x="0" y="38998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3218229" y="2581181"/>
            <a:ext cx="3255003" cy="7108286"/>
          </a:xfrm>
          <a:custGeom>
            <a:avLst/>
            <a:gdLst/>
            <a:ahLst/>
            <a:cxnLst/>
            <a:rect l="l" t="t" r="r" b="b"/>
            <a:pathLst>
              <a:path w="3255003" h="7108286">
                <a:moveTo>
                  <a:pt x="3255003" y="0"/>
                </a:moveTo>
                <a:lnTo>
                  <a:pt x="0" y="0"/>
                </a:lnTo>
                <a:lnTo>
                  <a:pt x="0" y="7108286"/>
                </a:lnTo>
                <a:lnTo>
                  <a:pt x="3255003" y="7108286"/>
                </a:lnTo>
                <a:lnTo>
                  <a:pt x="3255003"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994490" y="8459901"/>
            <a:ext cx="4996702" cy="2592039"/>
          </a:xfrm>
          <a:custGeom>
            <a:avLst/>
            <a:gdLst/>
            <a:ahLst/>
            <a:cxnLst/>
            <a:rect l="l" t="t" r="r" b="b"/>
            <a:pathLst>
              <a:path w="4996702" h="2592039">
                <a:moveTo>
                  <a:pt x="0" y="0"/>
                </a:moveTo>
                <a:lnTo>
                  <a:pt x="4996702" y="0"/>
                </a:lnTo>
                <a:lnTo>
                  <a:pt x="4996702" y="2592039"/>
                </a:lnTo>
                <a:lnTo>
                  <a:pt x="0" y="259203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flipH="1">
            <a:off x="15195237" y="8525715"/>
            <a:ext cx="4996702" cy="2592039"/>
          </a:xfrm>
          <a:custGeom>
            <a:avLst/>
            <a:gdLst/>
            <a:ahLst/>
            <a:cxnLst/>
            <a:rect l="l" t="t" r="r" b="b"/>
            <a:pathLst>
              <a:path w="4996702" h="2592039">
                <a:moveTo>
                  <a:pt x="4996703" y="0"/>
                </a:moveTo>
                <a:lnTo>
                  <a:pt x="0" y="0"/>
                </a:lnTo>
                <a:lnTo>
                  <a:pt x="0" y="2592040"/>
                </a:lnTo>
                <a:lnTo>
                  <a:pt x="4996703" y="2592040"/>
                </a:lnTo>
                <a:lnTo>
                  <a:pt x="4996703"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520411" y="-809818"/>
            <a:ext cx="6052735" cy="3677037"/>
          </a:xfrm>
          <a:custGeom>
            <a:avLst/>
            <a:gdLst/>
            <a:ahLst/>
            <a:cxnLst/>
            <a:rect l="l" t="t" r="r" b="b"/>
            <a:pathLst>
              <a:path w="6052735" h="3677037">
                <a:moveTo>
                  <a:pt x="0" y="0"/>
                </a:moveTo>
                <a:lnTo>
                  <a:pt x="6052735" y="0"/>
                </a:lnTo>
                <a:lnTo>
                  <a:pt x="6052735" y="3677036"/>
                </a:lnTo>
                <a:lnTo>
                  <a:pt x="0" y="3677036"/>
                </a:lnTo>
                <a:lnTo>
                  <a:pt x="0" y="0"/>
                </a:lnTo>
                <a:close/>
              </a:path>
            </a:pathLst>
          </a:custGeom>
          <a:blipFill>
            <a:blip r:embed="rId5">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2801552" y="1206915"/>
            <a:ext cx="833353" cy="891688"/>
          </a:xfrm>
          <a:custGeom>
            <a:avLst/>
            <a:gdLst/>
            <a:ahLst/>
            <a:cxnLst/>
            <a:rect l="l" t="t" r="r" b="b"/>
            <a:pathLst>
              <a:path w="833353" h="891688">
                <a:moveTo>
                  <a:pt x="0" y="0"/>
                </a:moveTo>
                <a:lnTo>
                  <a:pt x="833354" y="0"/>
                </a:lnTo>
                <a:lnTo>
                  <a:pt x="833354" y="891688"/>
                </a:lnTo>
                <a:lnTo>
                  <a:pt x="0" y="89168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FE27300E-793A-2BF9-3CA5-3C95EC8412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28800" y="3390900"/>
            <a:ext cx="11320584" cy="2977969"/>
          </a:xfrm>
          <a:prstGeom prst="rect">
            <a:avLst/>
          </a:prstGeom>
        </p:spPr>
      </p:pic>
    </p:spTree>
    <p:extLst>
      <p:ext uri="{BB962C8B-B14F-4D97-AF65-F5344CB8AC3E}">
        <p14:creationId xmlns:p14="http://schemas.microsoft.com/office/powerpoint/2010/main" val="168670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28700" y="-485418"/>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3">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CF267E52-7EED-80F1-5739-1103B777382A}"/>
              </a:ext>
            </a:extLst>
          </p:cNvPr>
          <p:cNvSpPr/>
          <p:nvPr/>
        </p:nvSpPr>
        <p:spPr>
          <a:xfrm>
            <a:off x="914400" y="723900"/>
            <a:ext cx="167640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92F27BEA-B253-F6CA-C4B5-3A38FC7DB095}"/>
              </a:ext>
            </a:extLst>
          </p:cNvPr>
          <p:cNvSpPr txBox="1"/>
          <p:nvPr/>
        </p:nvSpPr>
        <p:spPr>
          <a:xfrm>
            <a:off x="1905000" y="952500"/>
            <a:ext cx="14630400" cy="1569660"/>
          </a:xfrm>
          <a:prstGeom prst="rect">
            <a:avLst/>
          </a:prstGeom>
          <a:noFill/>
        </p:spPr>
        <p:txBody>
          <a:bodyPr wrap="square" rtlCol="0">
            <a:spAutoFit/>
          </a:bodyPr>
          <a:lstStyle/>
          <a:p>
            <a:pPr lvl="0" algn="ctr"/>
            <a:r>
              <a:rPr lang="en-US" sz="4800" b="1" dirty="0">
                <a:solidFill>
                  <a:prstClr val="black"/>
                </a:solidFill>
                <a:latin typeface="Cambria" panose="02040503050406030204" pitchFamily="18" charset="0"/>
                <a:ea typeface="Cambria" panose="02040503050406030204" pitchFamily="18" charset="0"/>
              </a:rPr>
              <a:t>1. </a:t>
            </a:r>
            <a:r>
              <a:rPr lang="vi-VN" sz="4800" b="1" dirty="0">
                <a:solidFill>
                  <a:prstClr val="black"/>
                </a:solidFill>
                <a:latin typeface="Cambria" panose="02040503050406030204" pitchFamily="18" charset="0"/>
                <a:ea typeface="Cambria" panose="02040503050406030204" pitchFamily="18" charset="0"/>
              </a:rPr>
              <a:t>Hãy chọn môi trường sống phù hợp với các loại sinh vật sau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E998BFEB-8681-DACF-A5B1-5C3F53D219EC}"/>
              </a:ext>
            </a:extLst>
          </p:cNvPr>
          <p:cNvPicPr>
            <a:picLocks noChangeAspect="1"/>
          </p:cNvPicPr>
          <p:nvPr/>
        </p:nvPicPr>
        <p:blipFill>
          <a:blip r:embed="rId4"/>
          <a:stretch>
            <a:fillRect/>
          </a:stretch>
        </p:blipFill>
        <p:spPr>
          <a:xfrm>
            <a:off x="6705600" y="2705099"/>
            <a:ext cx="5257800" cy="6646653"/>
          </a:xfrm>
          <a:prstGeom prst="rect">
            <a:avLst/>
          </a:prstGeom>
        </p:spPr>
      </p:pic>
    </p:spTree>
    <p:extLst>
      <p:ext uri="{BB962C8B-B14F-4D97-AF65-F5344CB8AC3E}">
        <p14:creationId xmlns:p14="http://schemas.microsoft.com/office/powerpoint/2010/main" val="70053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28700" y="-485418"/>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3">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CF267E52-7EED-80F1-5739-1103B777382A}"/>
              </a:ext>
            </a:extLst>
          </p:cNvPr>
          <p:cNvSpPr/>
          <p:nvPr/>
        </p:nvSpPr>
        <p:spPr>
          <a:xfrm>
            <a:off x="914400" y="266700"/>
            <a:ext cx="16764000" cy="97536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D4682BF-5A7D-E48D-6E30-CB0E6CDC2204}"/>
              </a:ext>
            </a:extLst>
          </p:cNvPr>
          <p:cNvPicPr>
            <a:picLocks noChangeAspect="1"/>
          </p:cNvPicPr>
          <p:nvPr/>
        </p:nvPicPr>
        <p:blipFill>
          <a:blip r:embed="rId4"/>
          <a:stretch>
            <a:fillRect/>
          </a:stretch>
        </p:blipFill>
        <p:spPr>
          <a:xfrm>
            <a:off x="2971800" y="266700"/>
            <a:ext cx="3990731" cy="3276600"/>
          </a:xfrm>
          <a:prstGeom prst="rect">
            <a:avLst/>
          </a:prstGeom>
        </p:spPr>
      </p:pic>
      <p:pic>
        <p:nvPicPr>
          <p:cNvPr id="6" name="Picture 5">
            <a:extLst>
              <a:ext uri="{FF2B5EF4-FFF2-40B4-BE49-F238E27FC236}">
                <a16:creationId xmlns:a16="http://schemas.microsoft.com/office/drawing/2014/main" id="{AD5E7623-901D-8601-A78F-703C3C73096B}"/>
              </a:ext>
            </a:extLst>
          </p:cNvPr>
          <p:cNvPicPr>
            <a:picLocks noChangeAspect="1"/>
          </p:cNvPicPr>
          <p:nvPr/>
        </p:nvPicPr>
        <p:blipFill>
          <a:blip r:embed="rId5"/>
          <a:stretch>
            <a:fillRect/>
          </a:stretch>
        </p:blipFill>
        <p:spPr>
          <a:xfrm>
            <a:off x="2971800" y="3467100"/>
            <a:ext cx="3810000" cy="3202027"/>
          </a:xfrm>
          <a:prstGeom prst="rect">
            <a:avLst/>
          </a:prstGeom>
        </p:spPr>
      </p:pic>
      <p:pic>
        <p:nvPicPr>
          <p:cNvPr id="9" name="Picture 8">
            <a:extLst>
              <a:ext uri="{FF2B5EF4-FFF2-40B4-BE49-F238E27FC236}">
                <a16:creationId xmlns:a16="http://schemas.microsoft.com/office/drawing/2014/main" id="{52843AD0-6127-90E5-76F1-1220476F632A}"/>
              </a:ext>
            </a:extLst>
          </p:cNvPr>
          <p:cNvPicPr>
            <a:picLocks noChangeAspect="1"/>
          </p:cNvPicPr>
          <p:nvPr/>
        </p:nvPicPr>
        <p:blipFill>
          <a:blip r:embed="rId6"/>
          <a:stretch>
            <a:fillRect/>
          </a:stretch>
        </p:blipFill>
        <p:spPr>
          <a:xfrm>
            <a:off x="2971800" y="6819899"/>
            <a:ext cx="3733800" cy="3016273"/>
          </a:xfrm>
          <a:prstGeom prst="rect">
            <a:avLst/>
          </a:prstGeom>
        </p:spPr>
      </p:pic>
      <p:pic>
        <p:nvPicPr>
          <p:cNvPr id="11" name="Picture 10">
            <a:extLst>
              <a:ext uri="{FF2B5EF4-FFF2-40B4-BE49-F238E27FC236}">
                <a16:creationId xmlns:a16="http://schemas.microsoft.com/office/drawing/2014/main" id="{78E5ADA7-9086-6264-C519-E82BE20B0A83}"/>
              </a:ext>
            </a:extLst>
          </p:cNvPr>
          <p:cNvPicPr>
            <a:picLocks noChangeAspect="1"/>
          </p:cNvPicPr>
          <p:nvPr/>
        </p:nvPicPr>
        <p:blipFill>
          <a:blip r:embed="rId7"/>
          <a:stretch>
            <a:fillRect/>
          </a:stretch>
        </p:blipFill>
        <p:spPr>
          <a:xfrm>
            <a:off x="10287000" y="495299"/>
            <a:ext cx="3505200" cy="2889591"/>
          </a:xfrm>
          <a:prstGeom prst="rect">
            <a:avLst/>
          </a:prstGeom>
        </p:spPr>
      </p:pic>
      <p:pic>
        <p:nvPicPr>
          <p:cNvPr id="13" name="Picture 12">
            <a:extLst>
              <a:ext uri="{FF2B5EF4-FFF2-40B4-BE49-F238E27FC236}">
                <a16:creationId xmlns:a16="http://schemas.microsoft.com/office/drawing/2014/main" id="{D47975A9-631F-426C-2267-34217E995E3E}"/>
              </a:ext>
            </a:extLst>
          </p:cNvPr>
          <p:cNvPicPr>
            <a:picLocks noChangeAspect="1"/>
          </p:cNvPicPr>
          <p:nvPr/>
        </p:nvPicPr>
        <p:blipFill>
          <a:blip r:embed="rId8"/>
          <a:stretch>
            <a:fillRect/>
          </a:stretch>
        </p:blipFill>
        <p:spPr>
          <a:xfrm>
            <a:off x="10363200" y="3543300"/>
            <a:ext cx="3429000" cy="2909079"/>
          </a:xfrm>
          <a:prstGeom prst="rect">
            <a:avLst/>
          </a:prstGeom>
        </p:spPr>
      </p:pic>
      <p:pic>
        <p:nvPicPr>
          <p:cNvPr id="16" name="Picture 15">
            <a:extLst>
              <a:ext uri="{FF2B5EF4-FFF2-40B4-BE49-F238E27FC236}">
                <a16:creationId xmlns:a16="http://schemas.microsoft.com/office/drawing/2014/main" id="{B808D3FC-2500-615D-AB06-6EDFE9439D4C}"/>
              </a:ext>
            </a:extLst>
          </p:cNvPr>
          <p:cNvPicPr>
            <a:picLocks noChangeAspect="1"/>
          </p:cNvPicPr>
          <p:nvPr/>
        </p:nvPicPr>
        <p:blipFill>
          <a:blip r:embed="rId9"/>
          <a:stretch>
            <a:fillRect/>
          </a:stretch>
        </p:blipFill>
        <p:spPr>
          <a:xfrm>
            <a:off x="10439400" y="6743700"/>
            <a:ext cx="3640487" cy="3124200"/>
          </a:xfrm>
          <a:prstGeom prst="rect">
            <a:avLst/>
          </a:prstGeom>
        </p:spPr>
      </p:pic>
      <p:cxnSp>
        <p:nvCxnSpPr>
          <p:cNvPr id="18" name="Straight Arrow Connector 17">
            <a:extLst>
              <a:ext uri="{FF2B5EF4-FFF2-40B4-BE49-F238E27FC236}">
                <a16:creationId xmlns:a16="http://schemas.microsoft.com/office/drawing/2014/main" id="{8D588C43-58EE-BC59-A0A6-CB4FED24533A}"/>
              </a:ext>
            </a:extLst>
          </p:cNvPr>
          <p:cNvCxnSpPr>
            <a:endCxn id="11" idx="1"/>
          </p:cNvCxnSpPr>
          <p:nvPr/>
        </p:nvCxnSpPr>
        <p:spPr>
          <a:xfrm flipV="1">
            <a:off x="7010400" y="1940095"/>
            <a:ext cx="3276600" cy="30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4CD73C1-FA78-1F5E-A470-AE76120252F5}"/>
              </a:ext>
            </a:extLst>
          </p:cNvPr>
          <p:cNvCxnSpPr>
            <a:cxnSpLocks/>
          </p:cNvCxnSpPr>
          <p:nvPr/>
        </p:nvCxnSpPr>
        <p:spPr>
          <a:xfrm>
            <a:off x="6934200" y="5298905"/>
            <a:ext cx="3429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9AB9DB1-B3D5-7454-6EFC-EFF588240410}"/>
              </a:ext>
            </a:extLst>
          </p:cNvPr>
          <p:cNvCxnSpPr>
            <a:cxnSpLocks/>
          </p:cNvCxnSpPr>
          <p:nvPr/>
        </p:nvCxnSpPr>
        <p:spPr>
          <a:xfrm>
            <a:off x="6705600" y="8572500"/>
            <a:ext cx="3810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38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56850" y="3564526"/>
            <a:ext cx="2660711" cy="4500145"/>
          </a:xfrm>
          <a:custGeom>
            <a:avLst/>
            <a:gdLst/>
            <a:ahLst/>
            <a:cxnLst/>
            <a:rect l="l" t="t" r="r" b="b"/>
            <a:pathLst>
              <a:path w="2660711" h="4500145">
                <a:moveTo>
                  <a:pt x="0" y="0"/>
                </a:moveTo>
                <a:lnTo>
                  <a:pt x="2660711" y="0"/>
                </a:lnTo>
                <a:lnTo>
                  <a:pt x="2660711" y="4500145"/>
                </a:lnTo>
                <a:lnTo>
                  <a:pt x="0" y="450014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769470" y="7464660"/>
            <a:ext cx="11857174" cy="358728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4"/>
            <a:stretch>
              <a:fillRect l="-1517" r="-1517" b="-328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430826" y="7705526"/>
            <a:ext cx="11857174" cy="358728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4"/>
            <a:stretch>
              <a:fillRect l="-1517" r="-1517" b="-328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2359413" y="-1465042"/>
            <a:ext cx="6052735" cy="3677037"/>
          </a:xfrm>
          <a:custGeom>
            <a:avLst/>
            <a:gdLst/>
            <a:ahLst/>
            <a:cxnLst/>
            <a:rect l="l" t="t" r="r" b="b"/>
            <a:pathLst>
              <a:path w="6052735" h="3677037">
                <a:moveTo>
                  <a:pt x="6052735" y="0"/>
                </a:moveTo>
                <a:lnTo>
                  <a:pt x="0" y="0"/>
                </a:lnTo>
                <a:lnTo>
                  <a:pt x="0" y="3677036"/>
                </a:lnTo>
                <a:lnTo>
                  <a:pt x="6052735" y="3677036"/>
                </a:lnTo>
                <a:lnTo>
                  <a:pt x="6052735" y="0"/>
                </a:lnTo>
                <a:close/>
              </a:path>
            </a:pathLst>
          </a:custGeom>
          <a:blipFill>
            <a:blip r:embed="rId5">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586056" y="1206915"/>
            <a:ext cx="6605884" cy="5292964"/>
          </a:xfrm>
          <a:custGeom>
            <a:avLst/>
            <a:gdLst/>
            <a:ahLst/>
            <a:cxnLst/>
            <a:rect l="l" t="t" r="r" b="b"/>
            <a:pathLst>
              <a:path w="6605884" h="5292964">
                <a:moveTo>
                  <a:pt x="0" y="0"/>
                </a:moveTo>
                <a:lnTo>
                  <a:pt x="6605884" y="0"/>
                </a:lnTo>
                <a:lnTo>
                  <a:pt x="6605884" y="5292964"/>
                </a:lnTo>
                <a:lnTo>
                  <a:pt x="0" y="529296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2768728" y="5281576"/>
            <a:ext cx="8392449" cy="3899862"/>
          </a:xfrm>
          <a:custGeom>
            <a:avLst/>
            <a:gdLst/>
            <a:ahLst/>
            <a:cxnLst/>
            <a:rect l="l" t="t" r="r" b="b"/>
            <a:pathLst>
              <a:path w="8392449" h="3899862">
                <a:moveTo>
                  <a:pt x="0" y="0"/>
                </a:moveTo>
                <a:lnTo>
                  <a:pt x="8392449" y="0"/>
                </a:lnTo>
                <a:lnTo>
                  <a:pt x="8392449" y="3899862"/>
                </a:lnTo>
                <a:lnTo>
                  <a:pt x="0" y="38998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3218229" y="2581181"/>
            <a:ext cx="3255003" cy="7108286"/>
          </a:xfrm>
          <a:custGeom>
            <a:avLst/>
            <a:gdLst/>
            <a:ahLst/>
            <a:cxnLst/>
            <a:rect l="l" t="t" r="r" b="b"/>
            <a:pathLst>
              <a:path w="3255003" h="7108286">
                <a:moveTo>
                  <a:pt x="3255003" y="0"/>
                </a:moveTo>
                <a:lnTo>
                  <a:pt x="0" y="0"/>
                </a:lnTo>
                <a:lnTo>
                  <a:pt x="0" y="7108286"/>
                </a:lnTo>
                <a:lnTo>
                  <a:pt x="3255003" y="7108286"/>
                </a:lnTo>
                <a:lnTo>
                  <a:pt x="3255003"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994490" y="8459901"/>
            <a:ext cx="4996702" cy="2592039"/>
          </a:xfrm>
          <a:custGeom>
            <a:avLst/>
            <a:gdLst/>
            <a:ahLst/>
            <a:cxnLst/>
            <a:rect l="l" t="t" r="r" b="b"/>
            <a:pathLst>
              <a:path w="4996702" h="2592039">
                <a:moveTo>
                  <a:pt x="0" y="0"/>
                </a:moveTo>
                <a:lnTo>
                  <a:pt x="4996702" y="0"/>
                </a:lnTo>
                <a:lnTo>
                  <a:pt x="4996702" y="2592039"/>
                </a:lnTo>
                <a:lnTo>
                  <a:pt x="0" y="259203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flipH="1">
            <a:off x="15195237" y="8525715"/>
            <a:ext cx="4996702" cy="2592039"/>
          </a:xfrm>
          <a:custGeom>
            <a:avLst/>
            <a:gdLst/>
            <a:ahLst/>
            <a:cxnLst/>
            <a:rect l="l" t="t" r="r" b="b"/>
            <a:pathLst>
              <a:path w="4996702" h="2592039">
                <a:moveTo>
                  <a:pt x="4996703" y="0"/>
                </a:moveTo>
                <a:lnTo>
                  <a:pt x="0" y="0"/>
                </a:lnTo>
                <a:lnTo>
                  <a:pt x="0" y="2592040"/>
                </a:lnTo>
                <a:lnTo>
                  <a:pt x="4996703" y="2592040"/>
                </a:lnTo>
                <a:lnTo>
                  <a:pt x="4996703"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520411" y="-809818"/>
            <a:ext cx="6052735" cy="3677037"/>
          </a:xfrm>
          <a:custGeom>
            <a:avLst/>
            <a:gdLst/>
            <a:ahLst/>
            <a:cxnLst/>
            <a:rect l="l" t="t" r="r" b="b"/>
            <a:pathLst>
              <a:path w="6052735" h="3677037">
                <a:moveTo>
                  <a:pt x="0" y="0"/>
                </a:moveTo>
                <a:lnTo>
                  <a:pt x="6052735" y="0"/>
                </a:lnTo>
                <a:lnTo>
                  <a:pt x="6052735" y="3677036"/>
                </a:lnTo>
                <a:lnTo>
                  <a:pt x="0" y="3677036"/>
                </a:lnTo>
                <a:lnTo>
                  <a:pt x="0" y="0"/>
                </a:lnTo>
                <a:close/>
              </a:path>
            </a:pathLst>
          </a:custGeom>
          <a:blipFill>
            <a:blip r:embed="rId5">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2801552" y="1206915"/>
            <a:ext cx="833353" cy="891688"/>
          </a:xfrm>
          <a:custGeom>
            <a:avLst/>
            <a:gdLst/>
            <a:ahLst/>
            <a:cxnLst/>
            <a:rect l="l" t="t" r="r" b="b"/>
            <a:pathLst>
              <a:path w="833353" h="891688">
                <a:moveTo>
                  <a:pt x="0" y="0"/>
                </a:moveTo>
                <a:lnTo>
                  <a:pt x="833354" y="0"/>
                </a:lnTo>
                <a:lnTo>
                  <a:pt x="833354" y="891688"/>
                </a:lnTo>
                <a:lnTo>
                  <a:pt x="0" y="89168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AC6DA4E3-782E-3BD6-B70C-EAED26B641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09800" y="3009900"/>
            <a:ext cx="11589572" cy="3848100"/>
          </a:xfrm>
          <a:prstGeom prst="rect">
            <a:avLst/>
          </a:prstGeom>
        </p:spPr>
      </p:pic>
    </p:spTree>
    <p:extLst>
      <p:ext uri="{BB962C8B-B14F-4D97-AF65-F5344CB8AC3E}">
        <p14:creationId xmlns:p14="http://schemas.microsoft.com/office/powerpoint/2010/main" val="421639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28700" y="-485418"/>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3">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CF267E52-7EED-80F1-5739-1103B777382A}"/>
              </a:ext>
            </a:extLst>
          </p:cNvPr>
          <p:cNvSpPr/>
          <p:nvPr/>
        </p:nvSpPr>
        <p:spPr>
          <a:xfrm>
            <a:off x="914400" y="266700"/>
            <a:ext cx="16764000" cy="9677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92F27BEA-B253-F6CA-C4B5-3A38FC7DB095}"/>
              </a:ext>
            </a:extLst>
          </p:cNvPr>
          <p:cNvSpPr txBox="1"/>
          <p:nvPr/>
        </p:nvSpPr>
        <p:spPr>
          <a:xfrm>
            <a:off x="1905000" y="419100"/>
            <a:ext cx="14630400" cy="2308324"/>
          </a:xfrm>
          <a:prstGeom prst="rect">
            <a:avLst/>
          </a:prstGeom>
          <a:noFill/>
        </p:spPr>
        <p:txBody>
          <a:bodyPr wrap="square" rtlCol="0">
            <a:spAutoFit/>
          </a:bodyPr>
          <a:lstStyle/>
          <a:p>
            <a:pPr lvl="0" algn="ctr"/>
            <a:r>
              <a:rPr lang="vi-VN" sz="4800" b="1" dirty="0">
                <a:solidFill>
                  <a:prstClr val="black"/>
                </a:solidFill>
                <a:latin typeface="Cambria" panose="02040503050406030204" pitchFamily="18" charset="0"/>
                <a:ea typeface="Cambria" panose="02040503050406030204" pitchFamily="18" charset="0"/>
              </a:rPr>
              <a:t>Về nhà</a:t>
            </a:r>
            <a:r>
              <a:rPr lang="en-US" sz="4800" b="1" dirty="0">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lập một bảng về môi trường sống xung quanh em và cho biết hiện trạng của môi trường đó theo gợi ý sau: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3" name="Table 2">
            <a:extLst>
              <a:ext uri="{FF2B5EF4-FFF2-40B4-BE49-F238E27FC236}">
                <a16:creationId xmlns:a16="http://schemas.microsoft.com/office/drawing/2014/main" id="{4DC71999-1CA4-468D-D6BB-6CAD3FED4A4F}"/>
              </a:ext>
            </a:extLst>
          </p:cNvPr>
          <p:cNvGraphicFramePr>
            <a:graphicFrameLocks noGrp="1"/>
          </p:cNvGraphicFramePr>
          <p:nvPr>
            <p:extLst>
              <p:ext uri="{D42A27DB-BD31-4B8C-83A1-F6EECF244321}">
                <p14:modId xmlns:p14="http://schemas.microsoft.com/office/powerpoint/2010/main" val="3802845539"/>
              </p:ext>
            </p:extLst>
          </p:nvPr>
        </p:nvGraphicFramePr>
        <p:xfrm>
          <a:off x="2934970" y="3322256"/>
          <a:ext cx="13143230" cy="6012244"/>
        </p:xfrm>
        <a:graphic>
          <a:graphicData uri="http://schemas.openxmlformats.org/drawingml/2006/table">
            <a:tbl>
              <a:tblPr firstRow="1" firstCol="1" bandRow="1">
                <a:tableStyleId>{5C22544A-7EE6-4342-B048-85BDC9FD1C3A}</a:tableStyleId>
              </a:tblPr>
              <a:tblGrid>
                <a:gridCol w="6571615">
                  <a:extLst>
                    <a:ext uri="{9D8B030D-6E8A-4147-A177-3AD203B41FA5}">
                      <a16:colId xmlns:a16="http://schemas.microsoft.com/office/drawing/2014/main" val="3531965144"/>
                    </a:ext>
                  </a:extLst>
                </a:gridCol>
                <a:gridCol w="6571615">
                  <a:extLst>
                    <a:ext uri="{9D8B030D-6E8A-4147-A177-3AD203B41FA5}">
                      <a16:colId xmlns:a16="http://schemas.microsoft.com/office/drawing/2014/main" val="828211585"/>
                    </a:ext>
                  </a:extLst>
                </a:gridCol>
              </a:tblGrid>
              <a:tr h="2047576">
                <a:tc>
                  <a:txBody>
                    <a:bodyPr/>
                    <a:lstStyle/>
                    <a:p>
                      <a:pPr marL="0" marR="0" algn="ctr">
                        <a:lnSpc>
                          <a:spcPct val="150000"/>
                        </a:lnSpc>
                        <a:spcBef>
                          <a:spcPts val="0"/>
                        </a:spcBef>
                        <a:spcAft>
                          <a:spcPts val="0"/>
                        </a:spcAft>
                      </a:pPr>
                      <a:r>
                        <a:rPr lang="en-GB" sz="4400" kern="100" dirty="0" err="1">
                          <a:solidFill>
                            <a:srgbClr val="002060"/>
                          </a:solidFill>
                          <a:effectLst/>
                          <a:latin typeface="Cambria" panose="02040503050406030204" pitchFamily="18" charset="0"/>
                          <a:ea typeface="Cambria" panose="02040503050406030204" pitchFamily="18" charset="0"/>
                        </a:rPr>
                        <a:t>Môi</a:t>
                      </a:r>
                      <a:r>
                        <a:rPr lang="en-GB" sz="4400" kern="100" dirty="0">
                          <a:solidFill>
                            <a:srgbClr val="002060"/>
                          </a:solidFill>
                          <a:effectLst/>
                          <a:latin typeface="Cambria" panose="02040503050406030204" pitchFamily="18" charset="0"/>
                          <a:ea typeface="Cambria" panose="02040503050406030204" pitchFamily="18" charset="0"/>
                        </a:rPr>
                        <a:t> </a:t>
                      </a:r>
                      <a:r>
                        <a:rPr lang="en-GB" sz="4400" kern="100" dirty="0" err="1">
                          <a:solidFill>
                            <a:srgbClr val="002060"/>
                          </a:solidFill>
                          <a:effectLst/>
                          <a:latin typeface="Cambria" panose="02040503050406030204" pitchFamily="18" charset="0"/>
                          <a:ea typeface="Cambria" panose="02040503050406030204" pitchFamily="18" charset="0"/>
                        </a:rPr>
                        <a:t>trường</a:t>
                      </a:r>
                      <a:r>
                        <a:rPr lang="en-GB" sz="4400" kern="100" dirty="0">
                          <a:solidFill>
                            <a:srgbClr val="002060"/>
                          </a:solidFill>
                          <a:effectLst/>
                          <a:latin typeface="Cambria" panose="02040503050406030204" pitchFamily="18" charset="0"/>
                          <a:ea typeface="Cambria" panose="02040503050406030204" pitchFamily="18" charset="0"/>
                        </a:rPr>
                        <a:t> </a:t>
                      </a:r>
                      <a:r>
                        <a:rPr lang="en-GB" sz="4400" kern="100" dirty="0" err="1">
                          <a:solidFill>
                            <a:srgbClr val="002060"/>
                          </a:solidFill>
                          <a:effectLst/>
                          <a:latin typeface="Cambria" panose="02040503050406030204" pitchFamily="18" charset="0"/>
                          <a:ea typeface="Cambria" panose="02040503050406030204" pitchFamily="18" charset="0"/>
                        </a:rPr>
                        <a:t>sống</a:t>
                      </a:r>
                      <a:r>
                        <a:rPr lang="en-GB" sz="4400" kern="100" dirty="0">
                          <a:solidFill>
                            <a:srgbClr val="002060"/>
                          </a:solidFill>
                          <a:effectLst/>
                          <a:latin typeface="Cambria" panose="02040503050406030204" pitchFamily="18" charset="0"/>
                          <a:ea typeface="Cambria" panose="02040503050406030204" pitchFamily="18" charset="0"/>
                        </a:rPr>
                        <a:t> </a:t>
                      </a:r>
                      <a:r>
                        <a:rPr lang="en-GB" sz="4400" kern="100" dirty="0" err="1">
                          <a:solidFill>
                            <a:srgbClr val="002060"/>
                          </a:solidFill>
                          <a:effectLst/>
                          <a:latin typeface="Cambria" panose="02040503050406030204" pitchFamily="18" charset="0"/>
                          <a:ea typeface="Cambria" panose="02040503050406030204" pitchFamily="18" charset="0"/>
                        </a:rPr>
                        <a:t>xung</a:t>
                      </a:r>
                      <a:r>
                        <a:rPr lang="en-GB" sz="4400" kern="100" dirty="0">
                          <a:solidFill>
                            <a:srgbClr val="002060"/>
                          </a:solidFill>
                          <a:effectLst/>
                          <a:latin typeface="Cambria" panose="02040503050406030204" pitchFamily="18" charset="0"/>
                          <a:ea typeface="Cambria" panose="02040503050406030204" pitchFamily="18" charset="0"/>
                        </a:rPr>
                        <a:t> </a:t>
                      </a:r>
                      <a:r>
                        <a:rPr lang="en-GB" sz="4400" kern="100" dirty="0" err="1">
                          <a:solidFill>
                            <a:srgbClr val="002060"/>
                          </a:solidFill>
                          <a:effectLst/>
                          <a:latin typeface="Cambria" panose="02040503050406030204" pitchFamily="18" charset="0"/>
                          <a:ea typeface="Cambria" panose="02040503050406030204" pitchFamily="18" charset="0"/>
                        </a:rPr>
                        <a:t>quanh</a:t>
                      </a:r>
                      <a:r>
                        <a:rPr lang="en-GB" sz="4400" kern="100" dirty="0">
                          <a:solidFill>
                            <a:srgbClr val="002060"/>
                          </a:solidFill>
                          <a:effectLst/>
                          <a:latin typeface="Cambria" panose="02040503050406030204" pitchFamily="18" charset="0"/>
                          <a:ea typeface="Cambria" panose="02040503050406030204" pitchFamily="18" charset="0"/>
                        </a:rPr>
                        <a:t> </a:t>
                      </a:r>
                      <a:r>
                        <a:rPr lang="en-GB" sz="4400" kern="100" dirty="0" err="1">
                          <a:solidFill>
                            <a:srgbClr val="002060"/>
                          </a:solidFill>
                          <a:effectLst/>
                          <a:latin typeface="Cambria" panose="02040503050406030204" pitchFamily="18" charset="0"/>
                          <a:ea typeface="Cambria" panose="02040503050406030204" pitchFamily="18" charset="0"/>
                        </a:rPr>
                        <a:t>em</a:t>
                      </a:r>
                      <a:endParaRPr lang="en-US" sz="4400" kern="1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50000"/>
                        </a:lnSpc>
                        <a:spcBef>
                          <a:spcPts val="0"/>
                        </a:spcBef>
                        <a:spcAft>
                          <a:spcPts val="0"/>
                        </a:spcAft>
                      </a:pPr>
                      <a:r>
                        <a:rPr lang="en-GB" sz="4400" kern="100" dirty="0" err="1">
                          <a:solidFill>
                            <a:srgbClr val="002060"/>
                          </a:solidFill>
                          <a:effectLst/>
                          <a:latin typeface="Cambria" panose="02040503050406030204" pitchFamily="18" charset="0"/>
                          <a:ea typeface="Cambria" panose="02040503050406030204" pitchFamily="18" charset="0"/>
                        </a:rPr>
                        <a:t>Hiện</a:t>
                      </a:r>
                      <a:r>
                        <a:rPr lang="en-GB" sz="4400" kern="100" dirty="0">
                          <a:solidFill>
                            <a:srgbClr val="002060"/>
                          </a:solidFill>
                          <a:effectLst/>
                          <a:latin typeface="Cambria" panose="02040503050406030204" pitchFamily="18" charset="0"/>
                          <a:ea typeface="Cambria" panose="02040503050406030204" pitchFamily="18" charset="0"/>
                        </a:rPr>
                        <a:t> </a:t>
                      </a:r>
                      <a:r>
                        <a:rPr lang="en-GB" sz="4400" kern="100" dirty="0" err="1">
                          <a:solidFill>
                            <a:srgbClr val="002060"/>
                          </a:solidFill>
                          <a:effectLst/>
                          <a:latin typeface="Cambria" panose="02040503050406030204" pitchFamily="18" charset="0"/>
                          <a:ea typeface="Cambria" panose="02040503050406030204" pitchFamily="18" charset="0"/>
                        </a:rPr>
                        <a:t>trạng</a:t>
                      </a:r>
                      <a:r>
                        <a:rPr lang="en-GB" sz="4400" kern="100" dirty="0">
                          <a:solidFill>
                            <a:srgbClr val="002060"/>
                          </a:solidFill>
                          <a:effectLst/>
                          <a:latin typeface="Cambria" panose="02040503050406030204" pitchFamily="18" charset="0"/>
                          <a:ea typeface="Cambria" panose="02040503050406030204" pitchFamily="18" charset="0"/>
                        </a:rPr>
                        <a:t> </a:t>
                      </a:r>
                      <a:r>
                        <a:rPr lang="en-GB" sz="4400" kern="100" dirty="0" err="1">
                          <a:solidFill>
                            <a:srgbClr val="002060"/>
                          </a:solidFill>
                          <a:effectLst/>
                          <a:latin typeface="Cambria" panose="02040503050406030204" pitchFamily="18" charset="0"/>
                          <a:ea typeface="Cambria" panose="02040503050406030204" pitchFamily="18" charset="0"/>
                        </a:rPr>
                        <a:t>của</a:t>
                      </a:r>
                      <a:r>
                        <a:rPr lang="en-GB" sz="4400" kern="100" dirty="0">
                          <a:solidFill>
                            <a:srgbClr val="002060"/>
                          </a:solidFill>
                          <a:effectLst/>
                          <a:latin typeface="Cambria" panose="02040503050406030204" pitchFamily="18" charset="0"/>
                          <a:ea typeface="Cambria" panose="02040503050406030204" pitchFamily="18" charset="0"/>
                        </a:rPr>
                        <a:t> </a:t>
                      </a:r>
                      <a:r>
                        <a:rPr lang="en-GB" sz="4400" kern="100" dirty="0" err="1">
                          <a:solidFill>
                            <a:srgbClr val="002060"/>
                          </a:solidFill>
                          <a:effectLst/>
                          <a:latin typeface="Cambria" panose="02040503050406030204" pitchFamily="18" charset="0"/>
                          <a:ea typeface="Cambria" panose="02040503050406030204" pitchFamily="18" charset="0"/>
                        </a:rPr>
                        <a:t>môi</a:t>
                      </a:r>
                      <a:r>
                        <a:rPr lang="en-GB" sz="4400" kern="100" dirty="0">
                          <a:solidFill>
                            <a:srgbClr val="002060"/>
                          </a:solidFill>
                          <a:effectLst/>
                          <a:latin typeface="Cambria" panose="02040503050406030204" pitchFamily="18" charset="0"/>
                          <a:ea typeface="Cambria" panose="02040503050406030204" pitchFamily="18" charset="0"/>
                        </a:rPr>
                        <a:t> </a:t>
                      </a:r>
                      <a:r>
                        <a:rPr lang="en-GB" sz="4400" kern="100" dirty="0" err="1">
                          <a:solidFill>
                            <a:srgbClr val="002060"/>
                          </a:solidFill>
                          <a:effectLst/>
                          <a:latin typeface="Cambria" panose="02040503050406030204" pitchFamily="18" charset="0"/>
                          <a:ea typeface="Cambria" panose="02040503050406030204" pitchFamily="18" charset="0"/>
                        </a:rPr>
                        <a:t>trường</a:t>
                      </a:r>
                      <a:r>
                        <a:rPr lang="en-GB" sz="4400" kern="100" dirty="0">
                          <a:solidFill>
                            <a:srgbClr val="002060"/>
                          </a:solidFill>
                          <a:effectLst/>
                          <a:latin typeface="Cambria" panose="02040503050406030204" pitchFamily="18" charset="0"/>
                          <a:ea typeface="Cambria" panose="02040503050406030204" pitchFamily="18" charset="0"/>
                        </a:rPr>
                        <a:t> </a:t>
                      </a:r>
                      <a:r>
                        <a:rPr lang="en-GB" sz="4400" kern="100" dirty="0" err="1">
                          <a:solidFill>
                            <a:srgbClr val="002060"/>
                          </a:solidFill>
                          <a:effectLst/>
                          <a:latin typeface="Cambria" panose="02040503050406030204" pitchFamily="18" charset="0"/>
                          <a:ea typeface="Cambria" panose="02040503050406030204" pitchFamily="18" charset="0"/>
                        </a:rPr>
                        <a:t>đó</a:t>
                      </a:r>
                      <a:endParaRPr lang="en-US" sz="4400" kern="1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3491477"/>
                  </a:ext>
                </a:extLst>
              </a:tr>
              <a:tr h="1982334">
                <a:tc>
                  <a:txBody>
                    <a:bodyPr/>
                    <a:lstStyle/>
                    <a:p>
                      <a:pPr marL="0" marR="0" algn="ctr">
                        <a:lnSpc>
                          <a:spcPct val="150000"/>
                        </a:lnSpc>
                        <a:spcBef>
                          <a:spcPts val="0"/>
                        </a:spcBef>
                        <a:spcAft>
                          <a:spcPts val="0"/>
                        </a:spcAft>
                      </a:pPr>
                      <a:r>
                        <a:rPr lang="en-GB" sz="4400" kern="100" dirty="0">
                          <a:effectLst/>
                          <a:latin typeface="Cambria" panose="02040503050406030204" pitchFamily="18" charset="0"/>
                          <a:ea typeface="Cambria" panose="02040503050406030204" pitchFamily="18" charset="0"/>
                        </a:rPr>
                        <a:t> </a:t>
                      </a:r>
                      <a:endParaRPr lang="en-US" sz="4400" kern="100" dirty="0">
                        <a:solidFill>
                          <a:srgbClr val="00000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GB" sz="4400" kern="100">
                          <a:effectLst/>
                          <a:latin typeface="Cambria" panose="02040503050406030204" pitchFamily="18" charset="0"/>
                          <a:ea typeface="Cambria" panose="02040503050406030204" pitchFamily="18" charset="0"/>
                        </a:rPr>
                        <a:t> </a:t>
                      </a:r>
                      <a:endParaRPr lang="en-US" sz="4400" kern="100">
                        <a:solidFill>
                          <a:srgbClr val="00000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5619636"/>
                  </a:ext>
                </a:extLst>
              </a:tr>
              <a:tr h="1982334">
                <a:tc>
                  <a:txBody>
                    <a:bodyPr/>
                    <a:lstStyle/>
                    <a:p>
                      <a:pPr marL="0" marR="0" algn="ctr">
                        <a:lnSpc>
                          <a:spcPct val="150000"/>
                        </a:lnSpc>
                        <a:spcBef>
                          <a:spcPts val="0"/>
                        </a:spcBef>
                        <a:spcAft>
                          <a:spcPts val="0"/>
                        </a:spcAft>
                      </a:pPr>
                      <a:r>
                        <a:rPr lang="en-GB" sz="4400" kern="100" dirty="0">
                          <a:effectLst/>
                          <a:latin typeface="Cambria" panose="02040503050406030204" pitchFamily="18" charset="0"/>
                          <a:ea typeface="Cambria" panose="02040503050406030204" pitchFamily="18" charset="0"/>
                        </a:rPr>
                        <a:t> </a:t>
                      </a:r>
                      <a:endParaRPr lang="en-US" sz="4400" kern="100" dirty="0">
                        <a:solidFill>
                          <a:srgbClr val="00000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GB" sz="4400" kern="100" dirty="0">
                          <a:effectLst/>
                          <a:latin typeface="Cambria" panose="02040503050406030204" pitchFamily="18" charset="0"/>
                          <a:ea typeface="Cambria" panose="02040503050406030204" pitchFamily="18" charset="0"/>
                        </a:rPr>
                        <a:t> </a:t>
                      </a:r>
                      <a:endParaRPr lang="en-US" sz="4400" kern="100" dirty="0">
                        <a:solidFill>
                          <a:srgbClr val="00000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8610012"/>
                  </a:ext>
                </a:extLst>
              </a:tr>
            </a:tbl>
          </a:graphicData>
        </a:graphic>
      </p:graphicFrame>
    </p:spTree>
    <p:extLst>
      <p:ext uri="{BB962C8B-B14F-4D97-AF65-F5344CB8AC3E}">
        <p14:creationId xmlns:p14="http://schemas.microsoft.com/office/powerpoint/2010/main" val="156311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3" name="Freeform 3"/>
          <p:cNvSpPr/>
          <p:nvPr/>
        </p:nvSpPr>
        <p:spPr>
          <a:xfrm>
            <a:off x="7015837" y="5143500"/>
            <a:ext cx="9132803" cy="5165844"/>
          </a:xfrm>
          <a:custGeom>
            <a:avLst/>
            <a:gdLst/>
            <a:ahLst/>
            <a:cxnLst/>
            <a:rect l="l" t="t" r="r" b="b"/>
            <a:pathLst>
              <a:path w="9132803" h="5165844">
                <a:moveTo>
                  <a:pt x="0" y="0"/>
                </a:moveTo>
                <a:lnTo>
                  <a:pt x="9132803" y="0"/>
                </a:lnTo>
                <a:lnTo>
                  <a:pt x="9132803" y="5165844"/>
                </a:lnTo>
                <a:lnTo>
                  <a:pt x="0" y="5165844"/>
                </a:lnTo>
                <a:lnTo>
                  <a:pt x="0" y="0"/>
                </a:lnTo>
                <a:close/>
              </a:path>
            </a:pathLst>
          </a:custGeom>
          <a:blipFill>
            <a:blip r:embed="rId3"/>
            <a:stretch>
              <a:fillRect l="-21641" t="-100000" r="-19547"/>
            </a:stretch>
          </a:blipFill>
        </p:spPr>
        <p:txBody>
          <a:bodyPr/>
          <a:lstStyle/>
          <a:p>
            <a:endParaRPr lang="en-US"/>
          </a:p>
        </p:txBody>
      </p:sp>
      <p:sp>
        <p:nvSpPr>
          <p:cNvPr id="4" name="Freeform 4"/>
          <p:cNvSpPr/>
          <p:nvPr/>
        </p:nvSpPr>
        <p:spPr>
          <a:xfrm flipH="1">
            <a:off x="-769470" y="7464660"/>
            <a:ext cx="11857174" cy="358728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4"/>
            <a:stretch>
              <a:fillRect l="-1517" r="-1517" b="-32821"/>
            </a:stretch>
          </a:blipFill>
        </p:spPr>
        <p:txBody>
          <a:bodyPr/>
          <a:lstStyle/>
          <a:p>
            <a:endParaRPr lang="en-US"/>
          </a:p>
        </p:txBody>
      </p:sp>
      <p:sp>
        <p:nvSpPr>
          <p:cNvPr id="5" name="Freeform 5"/>
          <p:cNvSpPr/>
          <p:nvPr/>
        </p:nvSpPr>
        <p:spPr>
          <a:xfrm>
            <a:off x="6430826" y="7705526"/>
            <a:ext cx="11857174" cy="358728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4"/>
            <a:stretch>
              <a:fillRect l="-1517" r="-1517" b="-32821"/>
            </a:stretch>
          </a:blipFill>
        </p:spPr>
        <p:txBody>
          <a:bodyPr/>
          <a:lstStyle/>
          <a:p>
            <a:endParaRPr lang="en-US"/>
          </a:p>
        </p:txBody>
      </p:sp>
      <p:sp>
        <p:nvSpPr>
          <p:cNvPr id="6" name="Freeform 6"/>
          <p:cNvSpPr/>
          <p:nvPr/>
        </p:nvSpPr>
        <p:spPr>
          <a:xfrm flipH="1">
            <a:off x="12184925" y="-95761"/>
            <a:ext cx="6349935" cy="3857586"/>
          </a:xfrm>
          <a:custGeom>
            <a:avLst/>
            <a:gdLst/>
            <a:ahLst/>
            <a:cxnLst/>
            <a:rect l="l" t="t" r="r" b="b"/>
            <a:pathLst>
              <a:path w="6349935" h="3857586">
                <a:moveTo>
                  <a:pt x="6349935" y="0"/>
                </a:moveTo>
                <a:lnTo>
                  <a:pt x="0" y="0"/>
                </a:lnTo>
                <a:lnTo>
                  <a:pt x="0" y="3857586"/>
                </a:lnTo>
                <a:lnTo>
                  <a:pt x="6349935" y="3857586"/>
                </a:lnTo>
                <a:lnTo>
                  <a:pt x="6349935" y="0"/>
                </a:lnTo>
                <a:close/>
              </a:path>
            </a:pathLst>
          </a:custGeom>
          <a:blipFill>
            <a:blip r:embed="rId5">
              <a:alphaModFix amt="58000"/>
            </a:blip>
            <a:stretch>
              <a:fillRect/>
            </a:stretch>
          </a:blipFill>
        </p:spPr>
        <p:txBody>
          <a:bodyPr/>
          <a:lstStyle/>
          <a:p>
            <a:endParaRPr lang="en-US"/>
          </a:p>
        </p:txBody>
      </p:sp>
      <p:sp>
        <p:nvSpPr>
          <p:cNvPr id="7" name="Freeform 7"/>
          <p:cNvSpPr/>
          <p:nvPr/>
        </p:nvSpPr>
        <p:spPr>
          <a:xfrm>
            <a:off x="15278075" y="-510775"/>
            <a:ext cx="3962449" cy="3764327"/>
          </a:xfrm>
          <a:custGeom>
            <a:avLst/>
            <a:gdLst/>
            <a:ahLst/>
            <a:cxnLst/>
            <a:rect l="l" t="t" r="r" b="b"/>
            <a:pathLst>
              <a:path w="3962449" h="3764327">
                <a:moveTo>
                  <a:pt x="0" y="0"/>
                </a:moveTo>
                <a:lnTo>
                  <a:pt x="3962450" y="0"/>
                </a:lnTo>
                <a:lnTo>
                  <a:pt x="3962450" y="3764327"/>
                </a:lnTo>
                <a:lnTo>
                  <a:pt x="0" y="3764327"/>
                </a:lnTo>
                <a:lnTo>
                  <a:pt x="0" y="0"/>
                </a:lnTo>
                <a:close/>
              </a:path>
            </a:pathLst>
          </a:custGeom>
          <a:blipFill>
            <a:blip r:embed="rId6"/>
            <a:stretch>
              <a:fillRect/>
            </a:stretch>
          </a:blipFill>
        </p:spPr>
        <p:txBody>
          <a:bodyPr/>
          <a:lstStyle/>
          <a:p>
            <a:endParaRPr lang="en-US"/>
          </a:p>
        </p:txBody>
      </p:sp>
      <p:sp>
        <p:nvSpPr>
          <p:cNvPr id="8" name="Freeform 8"/>
          <p:cNvSpPr/>
          <p:nvPr/>
        </p:nvSpPr>
        <p:spPr>
          <a:xfrm>
            <a:off x="-547069" y="-510775"/>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5">
              <a:alphaModFix amt="58000"/>
            </a:blip>
            <a:stretch>
              <a:fillRect/>
            </a:stretch>
          </a:blipFill>
        </p:spPr>
        <p:txBody>
          <a:bodyPr/>
          <a:lstStyle/>
          <a:p>
            <a:endParaRPr lang="en-US"/>
          </a:p>
        </p:txBody>
      </p:sp>
      <p:sp>
        <p:nvSpPr>
          <p:cNvPr id="9" name="Freeform 9"/>
          <p:cNvSpPr/>
          <p:nvPr/>
        </p:nvSpPr>
        <p:spPr>
          <a:xfrm>
            <a:off x="11330227" y="1833032"/>
            <a:ext cx="6667254" cy="8365182"/>
          </a:xfrm>
          <a:custGeom>
            <a:avLst/>
            <a:gdLst/>
            <a:ahLst/>
            <a:cxnLst/>
            <a:rect l="l" t="t" r="r" b="b"/>
            <a:pathLst>
              <a:path w="6667254" h="8365182">
                <a:moveTo>
                  <a:pt x="0" y="0"/>
                </a:moveTo>
                <a:lnTo>
                  <a:pt x="6667254" y="0"/>
                </a:lnTo>
                <a:lnTo>
                  <a:pt x="6667254" y="8365182"/>
                </a:lnTo>
                <a:lnTo>
                  <a:pt x="0" y="8365182"/>
                </a:lnTo>
                <a:lnTo>
                  <a:pt x="0" y="0"/>
                </a:lnTo>
                <a:close/>
              </a:path>
            </a:pathLst>
          </a:custGeom>
          <a:blipFill>
            <a:blip r:embed="rId7"/>
            <a:stretch>
              <a:fillRect/>
            </a:stretch>
          </a:blipFill>
        </p:spPr>
        <p:txBody>
          <a:bodyPr/>
          <a:lstStyle/>
          <a:p>
            <a:endParaRPr lang="en-US"/>
          </a:p>
        </p:txBody>
      </p:sp>
      <p:sp>
        <p:nvSpPr>
          <p:cNvPr id="10" name="Freeform 10"/>
          <p:cNvSpPr/>
          <p:nvPr/>
        </p:nvSpPr>
        <p:spPr>
          <a:xfrm>
            <a:off x="13931194" y="7399711"/>
            <a:ext cx="5033166" cy="2887289"/>
          </a:xfrm>
          <a:custGeom>
            <a:avLst/>
            <a:gdLst/>
            <a:ahLst/>
            <a:cxnLst/>
            <a:rect l="l" t="t" r="r" b="b"/>
            <a:pathLst>
              <a:path w="5033166" h="2887289">
                <a:moveTo>
                  <a:pt x="0" y="0"/>
                </a:moveTo>
                <a:lnTo>
                  <a:pt x="5033165" y="0"/>
                </a:lnTo>
                <a:lnTo>
                  <a:pt x="5033165" y="2887289"/>
                </a:lnTo>
                <a:lnTo>
                  <a:pt x="0" y="2887289"/>
                </a:lnTo>
                <a:lnTo>
                  <a:pt x="0" y="0"/>
                </a:lnTo>
                <a:close/>
              </a:path>
            </a:pathLst>
          </a:custGeom>
          <a:blipFill>
            <a:blip r:embed="rId8"/>
            <a:stretch>
              <a:fillRect/>
            </a:stretch>
          </a:blipFill>
        </p:spPr>
        <p:txBody>
          <a:bodyPr/>
          <a:lstStyle/>
          <a:p>
            <a:endParaRPr lang="en-US"/>
          </a:p>
        </p:txBody>
      </p:sp>
      <p:sp>
        <p:nvSpPr>
          <p:cNvPr id="14" name="Freeform 14"/>
          <p:cNvSpPr/>
          <p:nvPr/>
        </p:nvSpPr>
        <p:spPr>
          <a:xfrm>
            <a:off x="512797" y="7705526"/>
            <a:ext cx="2326378" cy="1811667"/>
          </a:xfrm>
          <a:custGeom>
            <a:avLst/>
            <a:gdLst/>
            <a:ahLst/>
            <a:cxnLst/>
            <a:rect l="l" t="t" r="r" b="b"/>
            <a:pathLst>
              <a:path w="2326378" h="1811667">
                <a:moveTo>
                  <a:pt x="0" y="0"/>
                </a:moveTo>
                <a:lnTo>
                  <a:pt x="2326378" y="0"/>
                </a:lnTo>
                <a:lnTo>
                  <a:pt x="2326378" y="1811666"/>
                </a:lnTo>
                <a:lnTo>
                  <a:pt x="0" y="1811666"/>
                </a:lnTo>
                <a:lnTo>
                  <a:pt x="0" y="0"/>
                </a:lnTo>
                <a:close/>
              </a:path>
            </a:pathLst>
          </a:custGeom>
          <a:blipFill>
            <a:blip r:embed="rId9"/>
            <a:stretch>
              <a:fillRect/>
            </a:stretch>
          </a:blipFill>
        </p:spPr>
        <p:txBody>
          <a:bodyPr/>
          <a:lstStyle/>
          <a:p>
            <a:endParaRPr lang="en-US"/>
          </a:p>
        </p:txBody>
      </p:sp>
      <p:sp>
        <p:nvSpPr>
          <p:cNvPr id="18" name="Freeform 18"/>
          <p:cNvSpPr/>
          <p:nvPr/>
        </p:nvSpPr>
        <p:spPr>
          <a:xfrm rot="-8658377">
            <a:off x="11445475" y="1474924"/>
            <a:ext cx="585506" cy="716215"/>
          </a:xfrm>
          <a:custGeom>
            <a:avLst/>
            <a:gdLst/>
            <a:ahLst/>
            <a:cxnLst/>
            <a:rect l="l" t="t" r="r" b="b"/>
            <a:pathLst>
              <a:path w="585506" h="716215">
                <a:moveTo>
                  <a:pt x="0" y="0"/>
                </a:moveTo>
                <a:lnTo>
                  <a:pt x="585506" y="0"/>
                </a:lnTo>
                <a:lnTo>
                  <a:pt x="585506" y="716216"/>
                </a:lnTo>
                <a:lnTo>
                  <a:pt x="0" y="716216"/>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498610EC-6966-B817-B06F-8CD291609747}"/>
              </a:ext>
            </a:extLst>
          </p:cNvPr>
          <p:cNvPicPr>
            <a:picLocks noChangeAspect="1"/>
          </p:cNvPicPr>
          <p:nvPr/>
        </p:nvPicPr>
        <p:blipFill>
          <a:blip r:embed="rId11"/>
          <a:stretch>
            <a:fillRect/>
          </a:stretch>
        </p:blipFill>
        <p:spPr>
          <a:xfrm>
            <a:off x="1676400" y="-10886"/>
            <a:ext cx="11479763" cy="4328535"/>
          </a:xfrm>
          <a:prstGeom prst="rect">
            <a:avLst/>
          </a:prstGeom>
        </p:spPr>
      </p:pic>
      <p:grpSp>
        <p:nvGrpSpPr>
          <p:cNvPr id="13" name="Group 37">
            <a:extLst>
              <a:ext uri="{FF2B5EF4-FFF2-40B4-BE49-F238E27FC236}">
                <a16:creationId xmlns:a16="http://schemas.microsoft.com/office/drawing/2014/main" id="{4C911A9C-D928-53C3-8B49-8095AC53C3DF}"/>
              </a:ext>
            </a:extLst>
          </p:cNvPr>
          <p:cNvGrpSpPr/>
          <p:nvPr/>
        </p:nvGrpSpPr>
        <p:grpSpPr>
          <a:xfrm>
            <a:off x="1295400" y="4076700"/>
            <a:ext cx="11125201" cy="5105406"/>
            <a:chOff x="0" y="-66758"/>
            <a:chExt cx="6133233" cy="506773"/>
          </a:xfrm>
        </p:grpSpPr>
        <p:sp>
          <p:nvSpPr>
            <p:cNvPr id="15" name="Freeform 38">
              <a:extLst>
                <a:ext uri="{FF2B5EF4-FFF2-40B4-BE49-F238E27FC236}">
                  <a16:creationId xmlns:a16="http://schemas.microsoft.com/office/drawing/2014/main" id="{628BD56D-13B4-808B-5EA4-5F518B622807}"/>
                </a:ext>
              </a:extLst>
            </p:cNvPr>
            <p:cNvSpPr/>
            <p:nvPr/>
          </p:nvSpPr>
          <p:spPr>
            <a:xfrm>
              <a:off x="0" y="0"/>
              <a:ext cx="6133233" cy="38227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39">
              <a:extLst>
                <a:ext uri="{FF2B5EF4-FFF2-40B4-BE49-F238E27FC236}">
                  <a16:creationId xmlns:a16="http://schemas.microsoft.com/office/drawing/2014/main" id="{218A8CAC-BBAD-50BA-A297-22F45DC4981A}"/>
                </a:ext>
              </a:extLst>
            </p:cNvPr>
            <p:cNvSpPr txBox="1"/>
            <p:nvPr/>
          </p:nvSpPr>
          <p:spPr>
            <a:xfrm>
              <a:off x="126025" y="-66758"/>
              <a:ext cx="5881182" cy="506773"/>
            </a:xfrm>
            <a:prstGeom prst="rect">
              <a:avLst/>
            </a:prstGeom>
          </p:spPr>
          <p:txBody>
            <a:bodyPr lIns="50800" tIns="50800" rIns="50800" bIns="50800" rtlCol="0" anchor="ctr"/>
            <a:lstStyle/>
            <a:p>
              <a:pPr marL="0" marR="0" algn="just">
                <a:spcBef>
                  <a:spcPts val="0"/>
                </a:spcBef>
                <a:spcAft>
                  <a:spcPts val="800"/>
                </a:spcAft>
              </a:pPr>
              <a:r>
                <a:rPr lang="en-GB" sz="6000" kern="100" dirty="0" err="1">
                  <a:solidFill>
                    <a:srgbClr val="FF0000"/>
                  </a:solidFill>
                  <a:effectLst/>
                  <a:latin typeface="Cambria" panose="02040503050406030204" pitchFamily="18" charset="0"/>
                  <a:ea typeface="Cambria" panose="02040503050406030204" pitchFamily="18" charset="0"/>
                </a:rPr>
                <a:t>Các</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nhóm</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thi</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đua</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phát</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biểu</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các</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điểm</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không</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hợp</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lí</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trong</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bức</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tranh</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liên</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quan</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đến</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môi</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trường</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sống</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quanh</a:t>
              </a:r>
              <a:r>
                <a:rPr lang="en-GB" sz="6000" kern="100" dirty="0">
                  <a:solidFill>
                    <a:srgbClr val="FF0000"/>
                  </a:solidFill>
                  <a:effectLst/>
                  <a:latin typeface="Cambria" panose="02040503050406030204" pitchFamily="18" charset="0"/>
                  <a:ea typeface="Cambria" panose="02040503050406030204" pitchFamily="18" charset="0"/>
                </a:rPr>
                <a:t> </a:t>
              </a:r>
              <a:r>
                <a:rPr lang="en-GB" sz="6000" kern="100" dirty="0" err="1">
                  <a:solidFill>
                    <a:srgbClr val="FF0000"/>
                  </a:solidFill>
                  <a:effectLst/>
                  <a:latin typeface="Cambria" panose="02040503050406030204" pitchFamily="18" charset="0"/>
                  <a:ea typeface="Cambria" panose="02040503050406030204" pitchFamily="18" charset="0"/>
                </a:rPr>
                <a:t>em</a:t>
              </a:r>
              <a:r>
                <a:rPr lang="en-GB" sz="6000" kern="100" dirty="0">
                  <a:solidFill>
                    <a:srgbClr val="FF0000"/>
                  </a:solidFill>
                  <a:effectLst/>
                  <a:latin typeface="Cambria" panose="02040503050406030204" pitchFamily="18" charset="0"/>
                  <a:ea typeface="Cambria" panose="02040503050406030204" pitchFamily="18" charset="0"/>
                </a:rPr>
                <a:t>.</a:t>
              </a:r>
              <a:endParaRPr lang="en-US" sz="6000" kern="100" dirty="0">
                <a:solidFill>
                  <a:srgbClr val="FF000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3" name="Freeform 3"/>
          <p:cNvSpPr/>
          <p:nvPr/>
        </p:nvSpPr>
        <p:spPr>
          <a:xfrm>
            <a:off x="-769470" y="5143500"/>
            <a:ext cx="5024744" cy="3652244"/>
          </a:xfrm>
          <a:custGeom>
            <a:avLst/>
            <a:gdLst/>
            <a:ahLst/>
            <a:cxnLst/>
            <a:rect l="l" t="t" r="r" b="b"/>
            <a:pathLst>
              <a:path w="5024744" h="3652244">
                <a:moveTo>
                  <a:pt x="0" y="0"/>
                </a:moveTo>
                <a:lnTo>
                  <a:pt x="5024744" y="0"/>
                </a:lnTo>
                <a:lnTo>
                  <a:pt x="5024744" y="3652244"/>
                </a:lnTo>
                <a:lnTo>
                  <a:pt x="0" y="3652244"/>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6158599" y="5085471"/>
            <a:ext cx="6200814" cy="4575684"/>
          </a:xfrm>
          <a:custGeom>
            <a:avLst/>
            <a:gdLst/>
            <a:ahLst/>
            <a:cxnLst/>
            <a:rect l="l" t="t" r="r" b="b"/>
            <a:pathLst>
              <a:path w="6200814" h="4575684">
                <a:moveTo>
                  <a:pt x="6200814" y="0"/>
                </a:moveTo>
                <a:lnTo>
                  <a:pt x="0" y="0"/>
                </a:lnTo>
                <a:lnTo>
                  <a:pt x="0" y="4575684"/>
                </a:lnTo>
                <a:lnTo>
                  <a:pt x="6200814" y="4575684"/>
                </a:lnTo>
                <a:lnTo>
                  <a:pt x="6200814" y="0"/>
                </a:lnTo>
                <a:close/>
              </a:path>
            </a:pathLst>
          </a:custGeom>
          <a:blipFill>
            <a:blip r:embed="rId4">
              <a:alphaModFix amt="39000"/>
            </a:blip>
            <a:stretch>
              <a:fillRect/>
            </a:stretch>
          </a:blipFill>
        </p:spPr>
        <p:txBody>
          <a:bodyPr/>
          <a:lstStyle/>
          <a:p>
            <a:endParaRPr lang="en-US"/>
          </a:p>
        </p:txBody>
      </p:sp>
      <p:sp>
        <p:nvSpPr>
          <p:cNvPr id="5" name="Freeform 5"/>
          <p:cNvSpPr/>
          <p:nvPr/>
        </p:nvSpPr>
        <p:spPr>
          <a:xfrm flipH="1">
            <a:off x="-769470" y="7464660"/>
            <a:ext cx="11857174" cy="358728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5"/>
            <a:stretch>
              <a:fillRect l="-1517" r="-1517" b="-32821"/>
            </a:stretch>
          </a:blipFill>
        </p:spPr>
        <p:txBody>
          <a:bodyPr/>
          <a:lstStyle/>
          <a:p>
            <a:endParaRPr lang="en-US"/>
          </a:p>
        </p:txBody>
      </p:sp>
      <p:sp>
        <p:nvSpPr>
          <p:cNvPr id="6" name="Freeform 6"/>
          <p:cNvSpPr/>
          <p:nvPr/>
        </p:nvSpPr>
        <p:spPr>
          <a:xfrm flipH="1">
            <a:off x="12612583" y="3821554"/>
            <a:ext cx="6200814" cy="4575684"/>
          </a:xfrm>
          <a:custGeom>
            <a:avLst/>
            <a:gdLst/>
            <a:ahLst/>
            <a:cxnLst/>
            <a:rect l="l" t="t" r="r" b="b"/>
            <a:pathLst>
              <a:path w="6200814" h="4575684">
                <a:moveTo>
                  <a:pt x="6200814" y="0"/>
                </a:moveTo>
                <a:lnTo>
                  <a:pt x="0" y="0"/>
                </a:lnTo>
                <a:lnTo>
                  <a:pt x="0" y="4575684"/>
                </a:lnTo>
                <a:lnTo>
                  <a:pt x="6200814" y="4575684"/>
                </a:lnTo>
                <a:lnTo>
                  <a:pt x="6200814" y="0"/>
                </a:lnTo>
                <a:close/>
              </a:path>
            </a:pathLst>
          </a:custGeom>
          <a:blipFill>
            <a:blip r:embed="rId4">
              <a:alphaModFix amt="39000"/>
            </a:blip>
            <a:stretch>
              <a:fillRect/>
            </a:stretch>
          </a:blipFill>
        </p:spPr>
        <p:txBody>
          <a:bodyPr/>
          <a:lstStyle/>
          <a:p>
            <a:endParaRPr lang="en-US"/>
          </a:p>
        </p:txBody>
      </p:sp>
      <p:sp>
        <p:nvSpPr>
          <p:cNvPr id="7" name="Freeform 7"/>
          <p:cNvSpPr/>
          <p:nvPr/>
        </p:nvSpPr>
        <p:spPr>
          <a:xfrm>
            <a:off x="6430826" y="7705526"/>
            <a:ext cx="11857174" cy="358728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5"/>
            <a:stretch>
              <a:fillRect l="-1517" r="-1517" b="-32821"/>
            </a:stretch>
          </a:blipFill>
        </p:spPr>
        <p:txBody>
          <a:bodyPr/>
          <a:lstStyle/>
          <a:p>
            <a:endParaRPr lang="en-US"/>
          </a:p>
        </p:txBody>
      </p:sp>
      <p:sp>
        <p:nvSpPr>
          <p:cNvPr id="8" name="Freeform 8"/>
          <p:cNvSpPr/>
          <p:nvPr/>
        </p:nvSpPr>
        <p:spPr>
          <a:xfrm>
            <a:off x="-769470" y="-429149"/>
            <a:ext cx="7961201" cy="4836430"/>
          </a:xfrm>
          <a:custGeom>
            <a:avLst/>
            <a:gdLst/>
            <a:ahLst/>
            <a:cxnLst/>
            <a:rect l="l" t="t" r="r" b="b"/>
            <a:pathLst>
              <a:path w="7961201" h="4836430">
                <a:moveTo>
                  <a:pt x="0" y="0"/>
                </a:moveTo>
                <a:lnTo>
                  <a:pt x="7961201" y="0"/>
                </a:lnTo>
                <a:lnTo>
                  <a:pt x="7961201" y="4836429"/>
                </a:lnTo>
                <a:lnTo>
                  <a:pt x="0" y="4836429"/>
                </a:lnTo>
                <a:lnTo>
                  <a:pt x="0" y="0"/>
                </a:lnTo>
                <a:close/>
              </a:path>
            </a:pathLst>
          </a:custGeom>
          <a:blipFill>
            <a:blip r:embed="rId6">
              <a:alphaModFix amt="58000"/>
            </a:blip>
            <a:stretch>
              <a:fillRect/>
            </a:stretch>
          </a:blipFill>
        </p:spPr>
        <p:txBody>
          <a:bodyPr/>
          <a:lstStyle/>
          <a:p>
            <a:endParaRPr lang="en-US"/>
          </a:p>
        </p:txBody>
      </p:sp>
      <p:sp>
        <p:nvSpPr>
          <p:cNvPr id="9" name="Freeform 9"/>
          <p:cNvSpPr/>
          <p:nvPr/>
        </p:nvSpPr>
        <p:spPr>
          <a:xfrm>
            <a:off x="304800" y="2171700"/>
            <a:ext cx="5824204" cy="8229600"/>
          </a:xfrm>
          <a:custGeom>
            <a:avLst/>
            <a:gdLst/>
            <a:ahLst/>
            <a:cxnLst/>
            <a:rect l="l" t="t" r="r" b="b"/>
            <a:pathLst>
              <a:path w="5824204" h="8229600">
                <a:moveTo>
                  <a:pt x="0" y="0"/>
                </a:moveTo>
                <a:lnTo>
                  <a:pt x="5824204" y="0"/>
                </a:lnTo>
                <a:lnTo>
                  <a:pt x="5824204" y="8229600"/>
                </a:lnTo>
                <a:lnTo>
                  <a:pt x="0" y="8229600"/>
                </a:lnTo>
                <a:lnTo>
                  <a:pt x="0" y="0"/>
                </a:lnTo>
                <a:close/>
              </a:path>
            </a:pathLst>
          </a:custGeom>
          <a:blipFill>
            <a:blip r:embed="rId7"/>
            <a:stretch>
              <a:fillRect/>
            </a:stretch>
          </a:blipFill>
        </p:spPr>
        <p:txBody>
          <a:bodyPr/>
          <a:lstStyle/>
          <a:p>
            <a:endParaRPr lang="en-US"/>
          </a:p>
        </p:txBody>
      </p:sp>
      <p:sp>
        <p:nvSpPr>
          <p:cNvPr id="11" name="Freeform 11"/>
          <p:cNvSpPr/>
          <p:nvPr/>
        </p:nvSpPr>
        <p:spPr>
          <a:xfrm>
            <a:off x="13650685" y="7954043"/>
            <a:ext cx="5024744" cy="3652244"/>
          </a:xfrm>
          <a:custGeom>
            <a:avLst/>
            <a:gdLst/>
            <a:ahLst/>
            <a:cxnLst/>
            <a:rect l="l" t="t" r="r" b="b"/>
            <a:pathLst>
              <a:path w="5024744" h="3652244">
                <a:moveTo>
                  <a:pt x="0" y="0"/>
                </a:moveTo>
                <a:lnTo>
                  <a:pt x="5024744" y="0"/>
                </a:lnTo>
                <a:lnTo>
                  <a:pt x="5024744" y="3652244"/>
                </a:lnTo>
                <a:lnTo>
                  <a:pt x="0" y="3652244"/>
                </a:lnTo>
                <a:lnTo>
                  <a:pt x="0" y="0"/>
                </a:lnTo>
                <a:close/>
              </a:path>
            </a:pathLst>
          </a:custGeom>
          <a:blipFill>
            <a:blip r:embed="rId3"/>
            <a:stretch>
              <a:fillRect/>
            </a:stretch>
          </a:blipFill>
        </p:spPr>
        <p:txBody>
          <a:bodyPr/>
          <a:lstStyle/>
          <a:p>
            <a:endParaRPr lang="en-US"/>
          </a:p>
        </p:txBody>
      </p:sp>
      <p:sp>
        <p:nvSpPr>
          <p:cNvPr id="12" name="Freeform 12"/>
          <p:cNvSpPr/>
          <p:nvPr/>
        </p:nvSpPr>
        <p:spPr>
          <a:xfrm>
            <a:off x="7789791" y="7705526"/>
            <a:ext cx="2326378" cy="1811667"/>
          </a:xfrm>
          <a:custGeom>
            <a:avLst/>
            <a:gdLst/>
            <a:ahLst/>
            <a:cxnLst/>
            <a:rect l="l" t="t" r="r" b="b"/>
            <a:pathLst>
              <a:path w="2326378" h="1811667">
                <a:moveTo>
                  <a:pt x="0" y="0"/>
                </a:moveTo>
                <a:lnTo>
                  <a:pt x="2326377" y="0"/>
                </a:lnTo>
                <a:lnTo>
                  <a:pt x="2326377" y="1811666"/>
                </a:lnTo>
                <a:lnTo>
                  <a:pt x="0" y="1811666"/>
                </a:lnTo>
                <a:lnTo>
                  <a:pt x="0" y="0"/>
                </a:lnTo>
                <a:close/>
              </a:path>
            </a:pathLst>
          </a:custGeom>
          <a:blipFill>
            <a:blip r:embed="rId8"/>
            <a:stretch>
              <a:fillRect/>
            </a:stretch>
          </a:blipFill>
        </p:spPr>
        <p:txBody>
          <a:bodyPr/>
          <a:lstStyle/>
          <a:p>
            <a:endParaRPr lang="en-US"/>
          </a:p>
        </p:txBody>
      </p:sp>
      <p:sp>
        <p:nvSpPr>
          <p:cNvPr id="13" name="Freeform 13"/>
          <p:cNvSpPr/>
          <p:nvPr/>
        </p:nvSpPr>
        <p:spPr>
          <a:xfrm rot="-7385971">
            <a:off x="7029618" y="1138173"/>
            <a:ext cx="775065" cy="948092"/>
          </a:xfrm>
          <a:custGeom>
            <a:avLst/>
            <a:gdLst/>
            <a:ahLst/>
            <a:cxnLst/>
            <a:rect l="l" t="t" r="r" b="b"/>
            <a:pathLst>
              <a:path w="775065" h="948092">
                <a:moveTo>
                  <a:pt x="0" y="0"/>
                </a:moveTo>
                <a:lnTo>
                  <a:pt x="775065" y="0"/>
                </a:lnTo>
                <a:lnTo>
                  <a:pt x="775065" y="948092"/>
                </a:lnTo>
                <a:lnTo>
                  <a:pt x="0" y="948092"/>
                </a:lnTo>
                <a:lnTo>
                  <a:pt x="0" y="0"/>
                </a:lnTo>
                <a:close/>
              </a:path>
            </a:pathLst>
          </a:custGeom>
          <a:blipFill>
            <a:blip r:embed="rId9"/>
            <a:stretch>
              <a:fillRect/>
            </a:stretch>
          </a:blipFill>
        </p:spPr>
        <p:txBody>
          <a:bodyPr/>
          <a:lstStyle/>
          <a:p>
            <a:endParaRPr lang="en-US"/>
          </a:p>
        </p:txBody>
      </p:sp>
      <p:sp>
        <p:nvSpPr>
          <p:cNvPr id="14" name="Freeform 14"/>
          <p:cNvSpPr/>
          <p:nvPr/>
        </p:nvSpPr>
        <p:spPr>
          <a:xfrm rot="-7385971">
            <a:off x="781967" y="2519188"/>
            <a:ext cx="630909" cy="771754"/>
          </a:xfrm>
          <a:custGeom>
            <a:avLst/>
            <a:gdLst/>
            <a:ahLst/>
            <a:cxnLst/>
            <a:rect l="l" t="t" r="r" b="b"/>
            <a:pathLst>
              <a:path w="630909" h="771754">
                <a:moveTo>
                  <a:pt x="0" y="0"/>
                </a:moveTo>
                <a:lnTo>
                  <a:pt x="630908" y="0"/>
                </a:lnTo>
                <a:lnTo>
                  <a:pt x="630908" y="771754"/>
                </a:lnTo>
                <a:lnTo>
                  <a:pt x="0" y="771754"/>
                </a:lnTo>
                <a:lnTo>
                  <a:pt x="0" y="0"/>
                </a:lnTo>
                <a:close/>
              </a:path>
            </a:pathLst>
          </a:custGeom>
          <a:blipFill>
            <a:blip r:embed="rId9"/>
            <a:stretch>
              <a:fillRect/>
            </a:stretch>
          </a:blipFill>
        </p:spPr>
        <p:txBody>
          <a:bodyPr/>
          <a:lstStyle/>
          <a:p>
            <a:endParaRPr lang="en-US"/>
          </a:p>
        </p:txBody>
      </p:sp>
      <p:pic>
        <p:nvPicPr>
          <p:cNvPr id="15" name="Picture 14">
            <a:extLst>
              <a:ext uri="{FF2B5EF4-FFF2-40B4-BE49-F238E27FC236}">
                <a16:creationId xmlns:a16="http://schemas.microsoft.com/office/drawing/2014/main" id="{0013A158-65BD-A78A-E200-4E7675BACE6D}"/>
              </a:ext>
            </a:extLst>
          </p:cNvPr>
          <p:cNvPicPr>
            <a:picLocks noChangeAspect="1"/>
          </p:cNvPicPr>
          <p:nvPr/>
        </p:nvPicPr>
        <p:blipFill>
          <a:blip r:embed="rId10"/>
          <a:stretch>
            <a:fillRect/>
          </a:stretch>
        </p:blipFill>
        <p:spPr>
          <a:xfrm>
            <a:off x="5715000" y="2324100"/>
            <a:ext cx="10858388" cy="510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28700" y="-485418"/>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3">
              <a:alphaModFix amt="58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CF267E52-7EED-80F1-5739-1103B777382A}"/>
              </a:ext>
            </a:extLst>
          </p:cNvPr>
          <p:cNvSpPr/>
          <p:nvPr/>
        </p:nvSpPr>
        <p:spPr>
          <a:xfrm>
            <a:off x="914400" y="723900"/>
            <a:ext cx="160782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CA1836A0-D762-EE98-7AF4-BD06D87AD828}"/>
              </a:ext>
            </a:extLst>
          </p:cNvPr>
          <p:cNvPicPr>
            <a:picLocks noChangeAspect="1"/>
          </p:cNvPicPr>
          <p:nvPr/>
        </p:nvPicPr>
        <p:blipFill>
          <a:blip r:embed="rId4"/>
          <a:stretch>
            <a:fillRect/>
          </a:stretch>
        </p:blipFill>
        <p:spPr>
          <a:xfrm>
            <a:off x="3048000" y="1104900"/>
            <a:ext cx="11582400" cy="8346831"/>
          </a:xfrm>
          <a:prstGeom prst="rect">
            <a:avLst/>
          </a:prstGeom>
        </p:spPr>
      </p:pic>
      <p:sp>
        <p:nvSpPr>
          <p:cNvPr id="5" name="Oval 4">
            <a:extLst>
              <a:ext uri="{FF2B5EF4-FFF2-40B4-BE49-F238E27FC236}">
                <a16:creationId xmlns:a16="http://schemas.microsoft.com/office/drawing/2014/main" id="{BD4B5A52-6977-3B5B-F315-3600B66A3B51}"/>
              </a:ext>
            </a:extLst>
          </p:cNvPr>
          <p:cNvSpPr/>
          <p:nvPr/>
        </p:nvSpPr>
        <p:spPr>
          <a:xfrm>
            <a:off x="5943600" y="7429500"/>
            <a:ext cx="1600200" cy="1219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565DF37-5C02-21E5-CA51-5E05C71A1468}"/>
              </a:ext>
            </a:extLst>
          </p:cNvPr>
          <p:cNvSpPr/>
          <p:nvPr/>
        </p:nvSpPr>
        <p:spPr>
          <a:xfrm>
            <a:off x="7696200" y="6438900"/>
            <a:ext cx="990600" cy="7620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A2D5939-6546-3770-7DD4-5FFD7BAED653}"/>
              </a:ext>
            </a:extLst>
          </p:cNvPr>
          <p:cNvCxnSpPr/>
          <p:nvPr/>
        </p:nvCxnSpPr>
        <p:spPr>
          <a:xfrm>
            <a:off x="3429000" y="5981700"/>
            <a:ext cx="2667000" cy="14478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Freeform 38">
            <a:extLst>
              <a:ext uri="{FF2B5EF4-FFF2-40B4-BE49-F238E27FC236}">
                <a16:creationId xmlns:a16="http://schemas.microsoft.com/office/drawing/2014/main" id="{62986AF7-934F-4809-B8E6-31759B621EF9}"/>
              </a:ext>
            </a:extLst>
          </p:cNvPr>
          <p:cNvSpPr/>
          <p:nvPr/>
        </p:nvSpPr>
        <p:spPr>
          <a:xfrm>
            <a:off x="1447800" y="4533900"/>
            <a:ext cx="3962400" cy="1308657"/>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chemeClr val="accent6">
              <a:lumMod val="20000"/>
              <a:lumOff val="80000"/>
            </a:schemeClr>
          </a:solidFill>
          <a:ln w="47625" cap="rnd">
            <a:solidFill>
              <a:srgbClr val="38B6FF"/>
            </a:solidFill>
            <a:prstDash val="lgDash"/>
            <a:rou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a:rPr>
              <a:t>Nhím</a:t>
            </a:r>
            <a:r>
              <a:rPr lang="en-US" sz="3600" b="1" dirty="0">
                <a:solidFill>
                  <a:prstClr val="black"/>
                </a:solidFill>
                <a:latin typeface="Calibri"/>
              </a:rPr>
              <a:t>, </a:t>
            </a:r>
            <a:r>
              <a:rPr lang="en-US" sz="3600" b="1" dirty="0" err="1">
                <a:solidFill>
                  <a:prstClr val="black"/>
                </a:solidFill>
                <a:latin typeface="Calibri"/>
              </a:rPr>
              <a:t>ong</a:t>
            </a:r>
            <a:r>
              <a:rPr lang="en-US" sz="3600" b="1" dirty="0">
                <a:solidFill>
                  <a:prstClr val="black"/>
                </a:solidFill>
                <a:latin typeface="Calibri"/>
              </a:rPr>
              <a:t> </a:t>
            </a:r>
            <a:r>
              <a:rPr lang="en-US" sz="3600" b="1" dirty="0" err="1">
                <a:solidFill>
                  <a:prstClr val="black"/>
                </a:solidFill>
                <a:latin typeface="Calibri"/>
              </a:rPr>
              <a:t>không</a:t>
            </a:r>
            <a:r>
              <a:rPr lang="en-US" sz="3600" b="1" dirty="0">
                <a:solidFill>
                  <a:prstClr val="black"/>
                </a:solidFill>
                <a:latin typeface="Calibri"/>
              </a:rPr>
              <a:t> </a:t>
            </a:r>
            <a:r>
              <a:rPr lang="en-US" sz="3600" b="1" dirty="0" err="1">
                <a:solidFill>
                  <a:prstClr val="black"/>
                </a:solidFill>
                <a:latin typeface="Calibri"/>
              </a:rPr>
              <a:t>sống</a:t>
            </a:r>
            <a:r>
              <a:rPr lang="en-US" sz="3600" b="1" dirty="0">
                <a:solidFill>
                  <a:prstClr val="black"/>
                </a:solidFill>
                <a:latin typeface="Calibri"/>
              </a:rPr>
              <a:t> </a:t>
            </a:r>
            <a:r>
              <a:rPr lang="en-US" sz="3600" b="1" dirty="0" err="1">
                <a:solidFill>
                  <a:prstClr val="black"/>
                </a:solidFill>
                <a:latin typeface="Calibri"/>
              </a:rPr>
              <a:t>dưới</a:t>
            </a:r>
            <a:r>
              <a:rPr lang="en-US" sz="3600" b="1" dirty="0">
                <a:solidFill>
                  <a:prstClr val="black"/>
                </a:solidFill>
                <a:latin typeface="Calibri"/>
              </a:rPr>
              <a:t> </a:t>
            </a:r>
            <a:r>
              <a:rPr lang="en-US" sz="3600" b="1" dirty="0" err="1">
                <a:solidFill>
                  <a:prstClr val="black"/>
                </a:solidFill>
                <a:latin typeface="Calibri"/>
              </a:rPr>
              <a:t>nước</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val 10">
            <a:extLst>
              <a:ext uri="{FF2B5EF4-FFF2-40B4-BE49-F238E27FC236}">
                <a16:creationId xmlns:a16="http://schemas.microsoft.com/office/drawing/2014/main" id="{BB3724EA-9104-DB27-3D71-D50046D33B10}"/>
              </a:ext>
            </a:extLst>
          </p:cNvPr>
          <p:cNvSpPr/>
          <p:nvPr/>
        </p:nvSpPr>
        <p:spPr>
          <a:xfrm>
            <a:off x="12115800" y="4229100"/>
            <a:ext cx="1981200" cy="22098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266665B-BE28-8BDE-97C0-1212EA7C3B51}"/>
              </a:ext>
            </a:extLst>
          </p:cNvPr>
          <p:cNvSpPr/>
          <p:nvPr/>
        </p:nvSpPr>
        <p:spPr>
          <a:xfrm>
            <a:off x="5638800" y="3086100"/>
            <a:ext cx="1828800" cy="18288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BDAA944-935C-6A7A-341C-F251593A4862}"/>
              </a:ext>
            </a:extLst>
          </p:cNvPr>
          <p:cNvCxnSpPr>
            <a:cxnSpLocks/>
            <a:endCxn id="11" idx="7"/>
          </p:cNvCxnSpPr>
          <p:nvPr/>
        </p:nvCxnSpPr>
        <p:spPr>
          <a:xfrm flipH="1">
            <a:off x="13806860" y="3390900"/>
            <a:ext cx="2195140" cy="116181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Freeform 38">
            <a:extLst>
              <a:ext uri="{FF2B5EF4-FFF2-40B4-BE49-F238E27FC236}">
                <a16:creationId xmlns:a16="http://schemas.microsoft.com/office/drawing/2014/main" id="{0368C3C3-E89B-0873-DED1-E022A0E903E1}"/>
              </a:ext>
            </a:extLst>
          </p:cNvPr>
          <p:cNvSpPr/>
          <p:nvPr/>
        </p:nvSpPr>
        <p:spPr>
          <a:xfrm>
            <a:off x="13868400" y="2095500"/>
            <a:ext cx="4191000" cy="1308657"/>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chemeClr val="accent6">
              <a:lumMod val="20000"/>
              <a:lumOff val="80000"/>
            </a:schemeClr>
          </a:solidFill>
          <a:ln w="47625" cap="rnd">
            <a:solidFill>
              <a:srgbClr val="38B6FF"/>
            </a:solidFill>
            <a:prstDash val="lgDash"/>
            <a:rou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a:rPr>
              <a:t>Bạch</a:t>
            </a:r>
            <a:r>
              <a:rPr lang="en-US" sz="3600" b="1" dirty="0">
                <a:solidFill>
                  <a:prstClr val="black"/>
                </a:solidFill>
                <a:latin typeface="Calibri"/>
              </a:rPr>
              <a:t> </a:t>
            </a:r>
            <a:r>
              <a:rPr lang="en-US" sz="3600" b="1" dirty="0" err="1">
                <a:solidFill>
                  <a:prstClr val="black"/>
                </a:solidFill>
                <a:latin typeface="Calibri"/>
              </a:rPr>
              <a:t>tuộc</a:t>
            </a:r>
            <a:r>
              <a:rPr lang="en-US" sz="3600" b="1" dirty="0">
                <a:solidFill>
                  <a:prstClr val="black"/>
                </a:solidFill>
                <a:latin typeface="Calibri"/>
              </a:rPr>
              <a:t>, </a:t>
            </a:r>
            <a:r>
              <a:rPr lang="en-US" sz="3600" b="1" dirty="0" err="1">
                <a:solidFill>
                  <a:prstClr val="black"/>
                </a:solidFill>
                <a:latin typeface="Calibri"/>
              </a:rPr>
              <a:t>sứa</a:t>
            </a:r>
            <a:r>
              <a:rPr lang="en-US" sz="3600" b="1" dirty="0">
                <a:solidFill>
                  <a:prstClr val="black"/>
                </a:solidFill>
                <a:latin typeface="Calibri"/>
              </a:rPr>
              <a:t> </a:t>
            </a:r>
            <a:r>
              <a:rPr lang="en-US" sz="3600" b="1" dirty="0" err="1">
                <a:solidFill>
                  <a:prstClr val="black"/>
                </a:solidFill>
                <a:latin typeface="Calibri"/>
              </a:rPr>
              <a:t>không</a:t>
            </a:r>
            <a:r>
              <a:rPr lang="en-US" sz="3600" b="1" dirty="0">
                <a:solidFill>
                  <a:prstClr val="black"/>
                </a:solidFill>
                <a:latin typeface="Calibri"/>
              </a:rPr>
              <a:t> </a:t>
            </a:r>
            <a:r>
              <a:rPr lang="en-US" sz="3600" b="1" dirty="0" err="1">
                <a:solidFill>
                  <a:prstClr val="black"/>
                </a:solidFill>
                <a:latin typeface="Calibri"/>
              </a:rPr>
              <a:t>sống</a:t>
            </a:r>
            <a:r>
              <a:rPr lang="en-US" sz="3600" b="1" dirty="0">
                <a:solidFill>
                  <a:prstClr val="black"/>
                </a:solidFill>
                <a:latin typeface="Calibri"/>
              </a:rPr>
              <a:t> </a:t>
            </a:r>
            <a:r>
              <a:rPr lang="en-US" sz="3600" b="1" dirty="0" err="1">
                <a:solidFill>
                  <a:prstClr val="black"/>
                </a:solidFill>
                <a:latin typeface="Calibri"/>
              </a:rPr>
              <a:t>trên</a:t>
            </a:r>
            <a:r>
              <a:rPr lang="en-US" sz="3600" b="1" dirty="0">
                <a:solidFill>
                  <a:prstClr val="black"/>
                </a:solidFill>
                <a:latin typeface="Calibri"/>
              </a:rPr>
              <a:t> </a:t>
            </a:r>
            <a:r>
              <a:rPr lang="en-US" sz="3600" b="1" dirty="0" err="1">
                <a:solidFill>
                  <a:prstClr val="black"/>
                </a:solidFill>
                <a:latin typeface="Calibri"/>
              </a:rPr>
              <a:t>cạn</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Oval 19">
            <a:extLst>
              <a:ext uri="{FF2B5EF4-FFF2-40B4-BE49-F238E27FC236}">
                <a16:creationId xmlns:a16="http://schemas.microsoft.com/office/drawing/2014/main" id="{A1F22C08-9941-60BF-AEEF-4D0C6A6F3438}"/>
              </a:ext>
            </a:extLst>
          </p:cNvPr>
          <p:cNvSpPr/>
          <p:nvPr/>
        </p:nvSpPr>
        <p:spPr>
          <a:xfrm>
            <a:off x="9601200" y="4838700"/>
            <a:ext cx="1828800" cy="18288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FFC5D348-1C64-AF9D-67B4-AFB3345674EC}"/>
              </a:ext>
            </a:extLst>
          </p:cNvPr>
          <p:cNvCxnSpPr>
            <a:cxnSpLocks/>
            <a:endCxn id="20" idx="5"/>
          </p:cNvCxnSpPr>
          <p:nvPr/>
        </p:nvCxnSpPr>
        <p:spPr>
          <a:xfrm flipH="1" flipV="1">
            <a:off x="11162178" y="6399678"/>
            <a:ext cx="3453562" cy="110602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Freeform 38">
            <a:extLst>
              <a:ext uri="{FF2B5EF4-FFF2-40B4-BE49-F238E27FC236}">
                <a16:creationId xmlns:a16="http://schemas.microsoft.com/office/drawing/2014/main" id="{35064272-B0E4-2168-8493-375FABFA5D5F}"/>
              </a:ext>
            </a:extLst>
          </p:cNvPr>
          <p:cNvSpPr/>
          <p:nvPr/>
        </p:nvSpPr>
        <p:spPr>
          <a:xfrm>
            <a:off x="14091557" y="7200900"/>
            <a:ext cx="4191000" cy="1308657"/>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chemeClr val="accent6">
              <a:lumMod val="20000"/>
              <a:lumOff val="80000"/>
            </a:schemeClr>
          </a:solidFill>
          <a:ln w="47625" cap="rnd">
            <a:solidFill>
              <a:srgbClr val="38B6FF"/>
            </a:solidFill>
            <a:prstDash val="lgDash"/>
            <a:rou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a:rPr>
              <a:t>Mèo</a:t>
            </a:r>
            <a:r>
              <a:rPr lang="en-US" sz="4000" b="1" dirty="0">
                <a:solidFill>
                  <a:prstClr val="black"/>
                </a:solidFill>
                <a:latin typeface="Calibri"/>
              </a:rPr>
              <a:t> </a:t>
            </a:r>
            <a:r>
              <a:rPr lang="en-US" sz="4000" b="1" dirty="0" err="1">
                <a:solidFill>
                  <a:prstClr val="black"/>
                </a:solidFill>
                <a:latin typeface="Calibri"/>
              </a:rPr>
              <a:t>này</a:t>
            </a:r>
            <a:r>
              <a:rPr lang="en-US" sz="4000" b="1" dirty="0">
                <a:solidFill>
                  <a:prstClr val="black"/>
                </a:solidFill>
                <a:latin typeface="Calibri"/>
              </a:rPr>
              <a:t> </a:t>
            </a:r>
            <a:r>
              <a:rPr lang="en-US" sz="4000" b="1" dirty="0" err="1">
                <a:solidFill>
                  <a:prstClr val="black"/>
                </a:solidFill>
                <a:latin typeface="Calibri"/>
              </a:rPr>
              <a:t>sống</a:t>
            </a:r>
            <a:r>
              <a:rPr lang="en-US" sz="4000" b="1" dirty="0">
                <a:solidFill>
                  <a:prstClr val="black"/>
                </a:solidFill>
                <a:latin typeface="Calibri"/>
              </a:rPr>
              <a:t> </a:t>
            </a:r>
            <a:r>
              <a:rPr lang="en-US" sz="4000" b="1" dirty="0" err="1">
                <a:solidFill>
                  <a:prstClr val="black"/>
                </a:solidFill>
                <a:latin typeface="Calibri"/>
              </a:rPr>
              <a:t>trong</a:t>
            </a:r>
            <a:r>
              <a:rPr lang="en-US" sz="4000" b="1" dirty="0">
                <a:solidFill>
                  <a:prstClr val="black"/>
                </a:solidFill>
                <a:latin typeface="Calibri"/>
              </a:rPr>
              <a:t> </a:t>
            </a:r>
            <a:r>
              <a:rPr lang="en-US" sz="4000" b="1" dirty="0" err="1">
                <a:solidFill>
                  <a:prstClr val="black"/>
                </a:solidFill>
                <a:latin typeface="Calibri"/>
              </a:rPr>
              <a:t>nhà</a:t>
            </a:r>
            <a:endParaRPr kumimoji="0" lang="en-US" sz="40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58943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P spid="13" grpId="0" animBg="1"/>
      <p:bldP spid="17" grpId="0" animBg="1"/>
      <p:bldP spid="20"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3" name="Freeform 3"/>
          <p:cNvSpPr/>
          <p:nvPr/>
        </p:nvSpPr>
        <p:spPr>
          <a:xfrm flipH="1">
            <a:off x="13490707" y="-274531"/>
            <a:ext cx="5313380" cy="3227878"/>
          </a:xfrm>
          <a:custGeom>
            <a:avLst/>
            <a:gdLst/>
            <a:ahLst/>
            <a:cxnLst/>
            <a:rect l="l" t="t" r="r" b="b"/>
            <a:pathLst>
              <a:path w="5313380" h="3227878">
                <a:moveTo>
                  <a:pt x="5313380" y="0"/>
                </a:moveTo>
                <a:lnTo>
                  <a:pt x="0" y="0"/>
                </a:lnTo>
                <a:lnTo>
                  <a:pt x="0" y="3227879"/>
                </a:lnTo>
                <a:lnTo>
                  <a:pt x="5313380" y="3227879"/>
                </a:lnTo>
                <a:lnTo>
                  <a:pt x="5313380" y="0"/>
                </a:lnTo>
                <a:close/>
              </a:path>
            </a:pathLst>
          </a:custGeom>
          <a:blipFill>
            <a:blip r:embed="rId3">
              <a:alphaModFix amt="58000"/>
            </a:blip>
            <a:stretch>
              <a:fillRect/>
            </a:stretch>
          </a:blipFill>
        </p:spPr>
        <p:txBody>
          <a:bodyPr/>
          <a:lstStyle/>
          <a:p>
            <a:endParaRPr lang="en-US"/>
          </a:p>
        </p:txBody>
      </p:sp>
      <p:sp>
        <p:nvSpPr>
          <p:cNvPr id="4" name="Freeform 4"/>
          <p:cNvSpPr/>
          <p:nvPr/>
        </p:nvSpPr>
        <p:spPr>
          <a:xfrm>
            <a:off x="8884368" y="6169548"/>
            <a:ext cx="4606339" cy="3348126"/>
          </a:xfrm>
          <a:custGeom>
            <a:avLst/>
            <a:gdLst/>
            <a:ahLst/>
            <a:cxnLst/>
            <a:rect l="l" t="t" r="r" b="b"/>
            <a:pathLst>
              <a:path w="4606339" h="3348126">
                <a:moveTo>
                  <a:pt x="0" y="0"/>
                </a:moveTo>
                <a:lnTo>
                  <a:pt x="4606339" y="0"/>
                </a:lnTo>
                <a:lnTo>
                  <a:pt x="4606339" y="3348126"/>
                </a:lnTo>
                <a:lnTo>
                  <a:pt x="0" y="3348126"/>
                </a:lnTo>
                <a:lnTo>
                  <a:pt x="0" y="0"/>
                </a:lnTo>
                <a:close/>
              </a:path>
            </a:pathLst>
          </a:custGeom>
          <a:blipFill>
            <a:blip r:embed="rId4"/>
            <a:stretch>
              <a:fillRect/>
            </a:stretch>
          </a:blipFill>
        </p:spPr>
        <p:txBody>
          <a:bodyPr/>
          <a:lstStyle/>
          <a:p>
            <a:endParaRPr lang="en-US"/>
          </a:p>
        </p:txBody>
      </p:sp>
      <p:sp>
        <p:nvSpPr>
          <p:cNvPr id="5" name="Freeform 5"/>
          <p:cNvSpPr/>
          <p:nvPr/>
        </p:nvSpPr>
        <p:spPr>
          <a:xfrm>
            <a:off x="12180513" y="3570765"/>
            <a:ext cx="8812876" cy="5385637"/>
          </a:xfrm>
          <a:custGeom>
            <a:avLst/>
            <a:gdLst/>
            <a:ahLst/>
            <a:cxnLst/>
            <a:rect l="l" t="t" r="r" b="b"/>
            <a:pathLst>
              <a:path w="8812876" h="5385637">
                <a:moveTo>
                  <a:pt x="0" y="0"/>
                </a:moveTo>
                <a:lnTo>
                  <a:pt x="8812877" y="0"/>
                </a:lnTo>
                <a:lnTo>
                  <a:pt x="8812877" y="5385637"/>
                </a:lnTo>
                <a:lnTo>
                  <a:pt x="0" y="5385637"/>
                </a:lnTo>
                <a:lnTo>
                  <a:pt x="0" y="0"/>
                </a:lnTo>
                <a:close/>
              </a:path>
            </a:pathLst>
          </a:custGeom>
          <a:blipFill>
            <a:blip r:embed="rId5"/>
            <a:stretch>
              <a:fillRect t="-1726" r="-26758" b="-1726"/>
            </a:stretch>
          </a:blipFill>
        </p:spPr>
        <p:txBody>
          <a:bodyPr/>
          <a:lstStyle/>
          <a:p>
            <a:endParaRPr lang="en-US"/>
          </a:p>
        </p:txBody>
      </p:sp>
      <p:sp>
        <p:nvSpPr>
          <p:cNvPr id="6" name="Freeform 6"/>
          <p:cNvSpPr/>
          <p:nvPr/>
        </p:nvSpPr>
        <p:spPr>
          <a:xfrm>
            <a:off x="-277244" y="7843611"/>
            <a:ext cx="18565244" cy="5616747"/>
          </a:xfrm>
          <a:custGeom>
            <a:avLst/>
            <a:gdLst/>
            <a:ahLst/>
            <a:cxnLst/>
            <a:rect l="l" t="t" r="r" b="b"/>
            <a:pathLst>
              <a:path w="18565244" h="5616747">
                <a:moveTo>
                  <a:pt x="0" y="0"/>
                </a:moveTo>
                <a:lnTo>
                  <a:pt x="18565244" y="0"/>
                </a:lnTo>
                <a:lnTo>
                  <a:pt x="18565244" y="5616747"/>
                </a:lnTo>
                <a:lnTo>
                  <a:pt x="0" y="5616747"/>
                </a:lnTo>
                <a:lnTo>
                  <a:pt x="0" y="0"/>
                </a:lnTo>
                <a:close/>
              </a:path>
            </a:pathLst>
          </a:custGeom>
          <a:blipFill>
            <a:blip r:embed="rId6"/>
            <a:stretch>
              <a:fillRect l="-1517" r="-1517" b="-32821"/>
            </a:stretch>
          </a:blipFill>
        </p:spPr>
        <p:txBody>
          <a:bodyPr/>
          <a:lstStyle/>
          <a:p>
            <a:endParaRPr lang="en-US"/>
          </a:p>
        </p:txBody>
      </p:sp>
      <p:sp>
        <p:nvSpPr>
          <p:cNvPr id="7" name="Freeform 7"/>
          <p:cNvSpPr/>
          <p:nvPr/>
        </p:nvSpPr>
        <p:spPr>
          <a:xfrm>
            <a:off x="-410527" y="1028700"/>
            <a:ext cx="5645958" cy="3429920"/>
          </a:xfrm>
          <a:custGeom>
            <a:avLst/>
            <a:gdLst/>
            <a:ahLst/>
            <a:cxnLst/>
            <a:rect l="l" t="t" r="r" b="b"/>
            <a:pathLst>
              <a:path w="5645958" h="3429920">
                <a:moveTo>
                  <a:pt x="0" y="0"/>
                </a:moveTo>
                <a:lnTo>
                  <a:pt x="5645959" y="0"/>
                </a:lnTo>
                <a:lnTo>
                  <a:pt x="5645959" y="3429920"/>
                </a:lnTo>
                <a:lnTo>
                  <a:pt x="0" y="3429920"/>
                </a:lnTo>
                <a:lnTo>
                  <a:pt x="0" y="0"/>
                </a:lnTo>
                <a:close/>
              </a:path>
            </a:pathLst>
          </a:custGeom>
          <a:blipFill>
            <a:blip r:embed="rId3">
              <a:alphaModFix amt="68000"/>
            </a:blip>
            <a:stretch>
              <a:fillRect/>
            </a:stretch>
          </a:blipFill>
        </p:spPr>
        <p:txBody>
          <a:bodyPr/>
          <a:lstStyle/>
          <a:p>
            <a:endParaRPr lang="en-US"/>
          </a:p>
        </p:txBody>
      </p:sp>
      <p:sp>
        <p:nvSpPr>
          <p:cNvPr id="8" name="Freeform 8"/>
          <p:cNvSpPr/>
          <p:nvPr/>
        </p:nvSpPr>
        <p:spPr>
          <a:xfrm>
            <a:off x="65656" y="8421865"/>
            <a:ext cx="4409356" cy="3204949"/>
          </a:xfrm>
          <a:custGeom>
            <a:avLst/>
            <a:gdLst/>
            <a:ahLst/>
            <a:cxnLst/>
            <a:rect l="l" t="t" r="r" b="b"/>
            <a:pathLst>
              <a:path w="4409356" h="3204949">
                <a:moveTo>
                  <a:pt x="0" y="0"/>
                </a:moveTo>
                <a:lnTo>
                  <a:pt x="4409356" y="0"/>
                </a:lnTo>
                <a:lnTo>
                  <a:pt x="4409356" y="3204949"/>
                </a:lnTo>
                <a:lnTo>
                  <a:pt x="0" y="3204949"/>
                </a:lnTo>
                <a:lnTo>
                  <a:pt x="0" y="0"/>
                </a:lnTo>
                <a:close/>
              </a:path>
            </a:pathLst>
          </a:custGeom>
          <a:blipFill>
            <a:blip r:embed="rId4"/>
            <a:stretch>
              <a:fillRect/>
            </a:stretch>
          </a:blipFill>
        </p:spPr>
        <p:txBody>
          <a:bodyPr/>
          <a:lstStyle/>
          <a:p>
            <a:endParaRPr lang="en-US"/>
          </a:p>
        </p:txBody>
      </p:sp>
      <p:sp>
        <p:nvSpPr>
          <p:cNvPr id="9" name="Freeform 9"/>
          <p:cNvSpPr/>
          <p:nvPr/>
        </p:nvSpPr>
        <p:spPr>
          <a:xfrm rot="-8658377">
            <a:off x="15241594" y="1607263"/>
            <a:ext cx="585506" cy="716215"/>
          </a:xfrm>
          <a:custGeom>
            <a:avLst/>
            <a:gdLst/>
            <a:ahLst/>
            <a:cxnLst/>
            <a:rect l="l" t="t" r="r" b="b"/>
            <a:pathLst>
              <a:path w="585506" h="716215">
                <a:moveTo>
                  <a:pt x="0" y="0"/>
                </a:moveTo>
                <a:lnTo>
                  <a:pt x="585506" y="0"/>
                </a:lnTo>
                <a:lnTo>
                  <a:pt x="585506" y="716215"/>
                </a:lnTo>
                <a:lnTo>
                  <a:pt x="0" y="716215"/>
                </a:lnTo>
                <a:lnTo>
                  <a:pt x="0" y="0"/>
                </a:lnTo>
                <a:close/>
              </a:path>
            </a:pathLst>
          </a:custGeom>
          <a:blipFill>
            <a:blip r:embed="rId7"/>
            <a:stretch>
              <a:fillRect/>
            </a:stretch>
          </a:blipFill>
        </p:spPr>
        <p:txBody>
          <a:bodyPr/>
          <a:lstStyle/>
          <a:p>
            <a:endParaRPr lang="en-US"/>
          </a:p>
        </p:txBody>
      </p:sp>
      <p:sp>
        <p:nvSpPr>
          <p:cNvPr id="11" name="Freeform 11"/>
          <p:cNvSpPr/>
          <p:nvPr/>
        </p:nvSpPr>
        <p:spPr>
          <a:xfrm>
            <a:off x="9937782" y="6952461"/>
            <a:ext cx="1228748" cy="2163605"/>
          </a:xfrm>
          <a:custGeom>
            <a:avLst/>
            <a:gdLst/>
            <a:ahLst/>
            <a:cxnLst/>
            <a:rect l="l" t="t" r="r" b="b"/>
            <a:pathLst>
              <a:path w="1228748" h="2163605">
                <a:moveTo>
                  <a:pt x="0" y="0"/>
                </a:moveTo>
                <a:lnTo>
                  <a:pt x="1228747" y="0"/>
                </a:lnTo>
                <a:lnTo>
                  <a:pt x="1228747" y="2163606"/>
                </a:lnTo>
                <a:lnTo>
                  <a:pt x="0" y="2163606"/>
                </a:lnTo>
                <a:lnTo>
                  <a:pt x="0" y="0"/>
                </a:lnTo>
                <a:close/>
              </a:path>
            </a:pathLst>
          </a:custGeom>
          <a:blipFill>
            <a:blip r:embed="rId8"/>
            <a:stretch>
              <a:fillRect/>
            </a:stretch>
          </a:blipFill>
        </p:spPr>
        <p:txBody>
          <a:bodyPr/>
          <a:lstStyle/>
          <a:p>
            <a:endParaRPr lang="en-US"/>
          </a:p>
        </p:txBody>
      </p:sp>
      <p:sp>
        <p:nvSpPr>
          <p:cNvPr id="16" name="Freeform 16"/>
          <p:cNvSpPr/>
          <p:nvPr/>
        </p:nvSpPr>
        <p:spPr>
          <a:xfrm>
            <a:off x="4475012" y="8421865"/>
            <a:ext cx="4409356" cy="3204949"/>
          </a:xfrm>
          <a:custGeom>
            <a:avLst/>
            <a:gdLst/>
            <a:ahLst/>
            <a:cxnLst/>
            <a:rect l="l" t="t" r="r" b="b"/>
            <a:pathLst>
              <a:path w="4409356" h="3204949">
                <a:moveTo>
                  <a:pt x="0" y="0"/>
                </a:moveTo>
                <a:lnTo>
                  <a:pt x="4409356" y="0"/>
                </a:lnTo>
                <a:lnTo>
                  <a:pt x="4409356" y="3204949"/>
                </a:lnTo>
                <a:lnTo>
                  <a:pt x="0" y="3204949"/>
                </a:lnTo>
                <a:lnTo>
                  <a:pt x="0" y="0"/>
                </a:lnTo>
                <a:close/>
              </a:path>
            </a:pathLst>
          </a:custGeom>
          <a:blipFill>
            <a:blip r:embed="rId4"/>
            <a:stretch>
              <a:fillRect/>
            </a:stretch>
          </a:blipFill>
        </p:spPr>
        <p:txBody>
          <a:bodyPr/>
          <a:lstStyle/>
          <a:p>
            <a:endParaRPr lang="en-US"/>
          </a:p>
        </p:txBody>
      </p:sp>
      <p:pic>
        <p:nvPicPr>
          <p:cNvPr id="17" name="Picture 16">
            <a:extLst>
              <a:ext uri="{FF2B5EF4-FFF2-40B4-BE49-F238E27FC236}">
                <a16:creationId xmlns:a16="http://schemas.microsoft.com/office/drawing/2014/main" id="{EE514FBE-D62C-03D6-469C-61C459C37201}"/>
              </a:ext>
            </a:extLst>
          </p:cNvPr>
          <p:cNvPicPr>
            <a:picLocks noChangeAspect="1"/>
          </p:cNvPicPr>
          <p:nvPr/>
        </p:nvPicPr>
        <p:blipFill>
          <a:blip r:embed="rId9"/>
          <a:stretch>
            <a:fillRect/>
          </a:stretch>
        </p:blipFill>
        <p:spPr>
          <a:xfrm>
            <a:off x="6934200" y="419100"/>
            <a:ext cx="3588501" cy="1408517"/>
          </a:xfrm>
          <a:prstGeom prst="rect">
            <a:avLst/>
          </a:prstGeom>
        </p:spPr>
      </p:pic>
      <p:sp>
        <p:nvSpPr>
          <p:cNvPr id="15" name="Freeform 12"/>
          <p:cNvSpPr/>
          <p:nvPr/>
        </p:nvSpPr>
        <p:spPr>
          <a:xfrm flipH="1">
            <a:off x="11277600" y="419100"/>
            <a:ext cx="6276483" cy="6097274"/>
          </a:xfrm>
          <a:custGeom>
            <a:avLst/>
            <a:gdLst/>
            <a:ahLst/>
            <a:cxnLst/>
            <a:rect l="l" t="t" r="r" b="b"/>
            <a:pathLst>
              <a:path w="6276483" h="6097274">
                <a:moveTo>
                  <a:pt x="6276483" y="0"/>
                </a:moveTo>
                <a:lnTo>
                  <a:pt x="0" y="0"/>
                </a:lnTo>
                <a:lnTo>
                  <a:pt x="0" y="6097273"/>
                </a:lnTo>
                <a:lnTo>
                  <a:pt x="6276483" y="6097273"/>
                </a:lnTo>
                <a:lnTo>
                  <a:pt x="6276483" y="0"/>
                </a:lnTo>
                <a:close/>
              </a:path>
            </a:pathLst>
          </a:custGeom>
          <a:blipFill>
            <a:blip r:embed="rId10"/>
            <a:stretch>
              <a:fillRect/>
            </a:stretch>
          </a:blipFill>
        </p:spPr>
        <p:txBody>
          <a:bodyPr/>
          <a:lstStyle/>
          <a:p>
            <a:endParaRPr lang="en-US"/>
          </a:p>
        </p:txBody>
      </p:sp>
      <p:pic>
        <p:nvPicPr>
          <p:cNvPr id="23" name="Picture 22">
            <a:extLst>
              <a:ext uri="{FF2B5EF4-FFF2-40B4-BE49-F238E27FC236}">
                <a16:creationId xmlns:a16="http://schemas.microsoft.com/office/drawing/2014/main" id="{449FEC3C-2C2C-325D-67EB-AB167BD234EB}"/>
              </a:ext>
            </a:extLst>
          </p:cNvPr>
          <p:cNvPicPr>
            <a:picLocks noChangeAspect="1"/>
          </p:cNvPicPr>
          <p:nvPr/>
        </p:nvPicPr>
        <p:blipFill>
          <a:blip r:embed="rId11"/>
          <a:stretch>
            <a:fillRect/>
          </a:stretch>
        </p:blipFill>
        <p:spPr>
          <a:xfrm>
            <a:off x="609600" y="1104900"/>
            <a:ext cx="2822693" cy="1804572"/>
          </a:xfrm>
          <a:prstGeom prst="rect">
            <a:avLst/>
          </a:prstGeom>
        </p:spPr>
      </p:pic>
      <p:pic>
        <p:nvPicPr>
          <p:cNvPr id="27" name="Picture 26">
            <a:extLst>
              <a:ext uri="{FF2B5EF4-FFF2-40B4-BE49-F238E27FC236}">
                <a16:creationId xmlns:a16="http://schemas.microsoft.com/office/drawing/2014/main" id="{1B4A7793-4CCF-9646-E215-ED87AF226EF7}"/>
              </a:ext>
            </a:extLst>
          </p:cNvPr>
          <p:cNvPicPr>
            <a:picLocks noChangeAspect="1"/>
          </p:cNvPicPr>
          <p:nvPr/>
        </p:nvPicPr>
        <p:blipFill>
          <a:blip r:embed="rId12"/>
          <a:stretch>
            <a:fillRect/>
          </a:stretch>
        </p:blipFill>
        <p:spPr>
          <a:xfrm>
            <a:off x="990600" y="3238500"/>
            <a:ext cx="13107536" cy="44565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3" name="Freeform 3"/>
          <p:cNvSpPr/>
          <p:nvPr/>
        </p:nvSpPr>
        <p:spPr>
          <a:xfrm>
            <a:off x="-1366164" y="5623353"/>
            <a:ext cx="4409356" cy="3204949"/>
          </a:xfrm>
          <a:custGeom>
            <a:avLst/>
            <a:gdLst/>
            <a:ahLst/>
            <a:cxnLst/>
            <a:rect l="l" t="t" r="r" b="b"/>
            <a:pathLst>
              <a:path w="4409356" h="3204949">
                <a:moveTo>
                  <a:pt x="0" y="0"/>
                </a:moveTo>
                <a:lnTo>
                  <a:pt x="4409356" y="0"/>
                </a:lnTo>
                <a:lnTo>
                  <a:pt x="4409356" y="3204949"/>
                </a:lnTo>
                <a:lnTo>
                  <a:pt x="0" y="3204949"/>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769470" y="7464660"/>
            <a:ext cx="11857174" cy="358728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4"/>
            <a:stretch>
              <a:fillRect l="-1517" r="-1517" b="-32821"/>
            </a:stretch>
          </a:blipFill>
        </p:spPr>
        <p:txBody>
          <a:bodyPr/>
          <a:lstStyle/>
          <a:p>
            <a:endParaRPr lang="en-US"/>
          </a:p>
        </p:txBody>
      </p:sp>
      <p:sp>
        <p:nvSpPr>
          <p:cNvPr id="5" name="Freeform 5"/>
          <p:cNvSpPr/>
          <p:nvPr/>
        </p:nvSpPr>
        <p:spPr>
          <a:xfrm flipH="1">
            <a:off x="11150185" y="0"/>
            <a:ext cx="7961201" cy="4836430"/>
          </a:xfrm>
          <a:custGeom>
            <a:avLst/>
            <a:gdLst/>
            <a:ahLst/>
            <a:cxnLst/>
            <a:rect l="l" t="t" r="r" b="b"/>
            <a:pathLst>
              <a:path w="7961201" h="4836430">
                <a:moveTo>
                  <a:pt x="7961201" y="0"/>
                </a:moveTo>
                <a:lnTo>
                  <a:pt x="0" y="0"/>
                </a:lnTo>
                <a:lnTo>
                  <a:pt x="0" y="4836430"/>
                </a:lnTo>
                <a:lnTo>
                  <a:pt x="7961201" y="4836430"/>
                </a:lnTo>
                <a:lnTo>
                  <a:pt x="7961201" y="0"/>
                </a:lnTo>
                <a:close/>
              </a:path>
            </a:pathLst>
          </a:custGeom>
          <a:blipFill>
            <a:blip r:embed="rId5">
              <a:alphaModFix amt="58000"/>
            </a:blip>
            <a:stretch>
              <a:fillRect/>
            </a:stretch>
          </a:blipFill>
        </p:spPr>
        <p:txBody>
          <a:bodyPr/>
          <a:lstStyle/>
          <a:p>
            <a:endParaRPr lang="en-US"/>
          </a:p>
        </p:txBody>
      </p:sp>
      <p:sp>
        <p:nvSpPr>
          <p:cNvPr id="6" name="Freeform 6"/>
          <p:cNvSpPr/>
          <p:nvPr/>
        </p:nvSpPr>
        <p:spPr>
          <a:xfrm>
            <a:off x="13042362" y="1379975"/>
            <a:ext cx="8433876" cy="6757643"/>
          </a:xfrm>
          <a:custGeom>
            <a:avLst/>
            <a:gdLst/>
            <a:ahLst/>
            <a:cxnLst/>
            <a:rect l="l" t="t" r="r" b="b"/>
            <a:pathLst>
              <a:path w="8433876" h="6757643">
                <a:moveTo>
                  <a:pt x="0" y="0"/>
                </a:moveTo>
                <a:lnTo>
                  <a:pt x="8433876" y="0"/>
                </a:lnTo>
                <a:lnTo>
                  <a:pt x="8433876" y="6757643"/>
                </a:lnTo>
                <a:lnTo>
                  <a:pt x="0" y="6757643"/>
                </a:lnTo>
                <a:lnTo>
                  <a:pt x="0" y="0"/>
                </a:lnTo>
                <a:close/>
              </a:path>
            </a:pathLst>
          </a:custGeom>
          <a:blipFill>
            <a:blip r:embed="rId6"/>
            <a:stretch>
              <a:fillRect/>
            </a:stretch>
          </a:blipFill>
        </p:spPr>
        <p:txBody>
          <a:bodyPr/>
          <a:lstStyle/>
          <a:p>
            <a:endParaRPr lang="en-US"/>
          </a:p>
        </p:txBody>
      </p:sp>
      <p:sp>
        <p:nvSpPr>
          <p:cNvPr id="7" name="Freeform 7"/>
          <p:cNvSpPr/>
          <p:nvPr/>
        </p:nvSpPr>
        <p:spPr>
          <a:xfrm>
            <a:off x="6430826" y="7705526"/>
            <a:ext cx="11857174" cy="358728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4"/>
            <a:stretch>
              <a:fillRect l="-1517" r="-1517" b="-32821"/>
            </a:stretch>
          </a:blipFill>
        </p:spPr>
        <p:txBody>
          <a:bodyPr/>
          <a:lstStyle/>
          <a:p>
            <a:endParaRPr lang="en-US"/>
          </a:p>
        </p:txBody>
      </p:sp>
      <p:sp>
        <p:nvSpPr>
          <p:cNvPr id="8" name="Freeform 8"/>
          <p:cNvSpPr/>
          <p:nvPr/>
        </p:nvSpPr>
        <p:spPr>
          <a:xfrm>
            <a:off x="-1530375" y="-417873"/>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5">
              <a:alphaModFix amt="58000"/>
            </a:blip>
            <a:stretch>
              <a:fillRect/>
            </a:stretch>
          </a:blipFill>
        </p:spPr>
        <p:txBody>
          <a:bodyPr/>
          <a:lstStyle/>
          <a:p>
            <a:endParaRPr lang="en-US"/>
          </a:p>
        </p:txBody>
      </p:sp>
      <p:sp>
        <p:nvSpPr>
          <p:cNvPr id="15" name="Freeform 15"/>
          <p:cNvSpPr/>
          <p:nvPr/>
        </p:nvSpPr>
        <p:spPr>
          <a:xfrm flipH="1">
            <a:off x="12909056" y="3835038"/>
            <a:ext cx="4346326" cy="6781580"/>
          </a:xfrm>
          <a:custGeom>
            <a:avLst/>
            <a:gdLst/>
            <a:ahLst/>
            <a:cxnLst/>
            <a:rect l="l" t="t" r="r" b="b"/>
            <a:pathLst>
              <a:path w="4346326" h="6781580">
                <a:moveTo>
                  <a:pt x="4346326" y="0"/>
                </a:moveTo>
                <a:lnTo>
                  <a:pt x="0" y="0"/>
                </a:lnTo>
                <a:lnTo>
                  <a:pt x="0" y="6781579"/>
                </a:lnTo>
                <a:lnTo>
                  <a:pt x="4346326" y="6781579"/>
                </a:lnTo>
                <a:lnTo>
                  <a:pt x="4346326" y="0"/>
                </a:lnTo>
                <a:close/>
              </a:path>
            </a:pathLst>
          </a:custGeom>
          <a:blipFill>
            <a:blip r:embed="rId7"/>
            <a:stretch>
              <a:fillRect/>
            </a:stretch>
          </a:blipFill>
        </p:spPr>
        <p:txBody>
          <a:bodyPr/>
          <a:lstStyle/>
          <a:p>
            <a:endParaRPr lang="en-US"/>
          </a:p>
        </p:txBody>
      </p:sp>
      <p:sp>
        <p:nvSpPr>
          <p:cNvPr id="19" name="Freeform 19"/>
          <p:cNvSpPr/>
          <p:nvPr/>
        </p:nvSpPr>
        <p:spPr>
          <a:xfrm rot="-7385971">
            <a:off x="11841681" y="3360992"/>
            <a:ext cx="775065" cy="948092"/>
          </a:xfrm>
          <a:custGeom>
            <a:avLst/>
            <a:gdLst/>
            <a:ahLst/>
            <a:cxnLst/>
            <a:rect l="l" t="t" r="r" b="b"/>
            <a:pathLst>
              <a:path w="775065" h="948092">
                <a:moveTo>
                  <a:pt x="0" y="0"/>
                </a:moveTo>
                <a:lnTo>
                  <a:pt x="775065" y="0"/>
                </a:lnTo>
                <a:lnTo>
                  <a:pt x="775065" y="948092"/>
                </a:lnTo>
                <a:lnTo>
                  <a:pt x="0" y="948092"/>
                </a:lnTo>
                <a:lnTo>
                  <a:pt x="0" y="0"/>
                </a:lnTo>
                <a:close/>
              </a:path>
            </a:pathLst>
          </a:custGeom>
          <a:blipFill>
            <a:blip r:embed="rId8"/>
            <a:stretch>
              <a:fillRect/>
            </a:stretch>
          </a:blipFill>
        </p:spPr>
        <p:txBody>
          <a:bodyPr/>
          <a:lstStyle/>
          <a:p>
            <a:endParaRPr lang="en-US"/>
          </a:p>
        </p:txBody>
      </p:sp>
      <p:sp>
        <p:nvSpPr>
          <p:cNvPr id="20" name="Freeform 20"/>
          <p:cNvSpPr/>
          <p:nvPr/>
        </p:nvSpPr>
        <p:spPr>
          <a:xfrm>
            <a:off x="16458755" y="7594791"/>
            <a:ext cx="1710393" cy="1331969"/>
          </a:xfrm>
          <a:custGeom>
            <a:avLst/>
            <a:gdLst/>
            <a:ahLst/>
            <a:cxnLst/>
            <a:rect l="l" t="t" r="r" b="b"/>
            <a:pathLst>
              <a:path w="1710393" h="1331969">
                <a:moveTo>
                  <a:pt x="0" y="0"/>
                </a:moveTo>
                <a:lnTo>
                  <a:pt x="1710393" y="0"/>
                </a:lnTo>
                <a:lnTo>
                  <a:pt x="1710393" y="1331969"/>
                </a:lnTo>
                <a:lnTo>
                  <a:pt x="0" y="1331969"/>
                </a:lnTo>
                <a:lnTo>
                  <a:pt x="0" y="0"/>
                </a:lnTo>
                <a:close/>
              </a:path>
            </a:pathLst>
          </a:custGeom>
          <a:blipFill>
            <a:blip r:embed="rId9"/>
            <a:stretch>
              <a:fillRect/>
            </a:stretch>
          </a:blipFill>
        </p:spPr>
        <p:txBody>
          <a:bodyPr/>
          <a:lstStyle/>
          <a:p>
            <a:endParaRPr lang="en-US"/>
          </a:p>
        </p:txBody>
      </p:sp>
      <p:sp>
        <p:nvSpPr>
          <p:cNvPr id="21" name="Freeform 21"/>
          <p:cNvSpPr/>
          <p:nvPr/>
        </p:nvSpPr>
        <p:spPr>
          <a:xfrm>
            <a:off x="561103" y="8260776"/>
            <a:ext cx="1710393" cy="1331969"/>
          </a:xfrm>
          <a:custGeom>
            <a:avLst/>
            <a:gdLst/>
            <a:ahLst/>
            <a:cxnLst/>
            <a:rect l="l" t="t" r="r" b="b"/>
            <a:pathLst>
              <a:path w="1710393" h="1331969">
                <a:moveTo>
                  <a:pt x="0" y="0"/>
                </a:moveTo>
                <a:lnTo>
                  <a:pt x="1710393" y="0"/>
                </a:lnTo>
                <a:lnTo>
                  <a:pt x="1710393" y="1331968"/>
                </a:lnTo>
                <a:lnTo>
                  <a:pt x="0" y="1331968"/>
                </a:lnTo>
                <a:lnTo>
                  <a:pt x="0" y="0"/>
                </a:lnTo>
                <a:close/>
              </a:path>
            </a:pathLst>
          </a:custGeom>
          <a:blipFill>
            <a:blip r:embed="rId9"/>
            <a:stretch>
              <a:fillRect/>
            </a:stretch>
          </a:blipFill>
        </p:spPr>
        <p:txBody>
          <a:bodyPr/>
          <a:lstStyle/>
          <a:p>
            <a:endParaRPr lang="en-US"/>
          </a:p>
        </p:txBody>
      </p:sp>
      <p:pic>
        <p:nvPicPr>
          <p:cNvPr id="24" name="Picture 23" descr="A neon colored word on a black background&#10;&#10;Description automatically generated">
            <a:extLst>
              <a:ext uri="{FF2B5EF4-FFF2-40B4-BE49-F238E27FC236}">
                <a16:creationId xmlns:a16="http://schemas.microsoft.com/office/drawing/2014/main" id="{0602D2D8-1781-BA93-A979-4E7441C496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400" y="2400300"/>
            <a:ext cx="12104839"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a:p>
        </p:txBody>
      </p:sp>
      <p:sp>
        <p:nvSpPr>
          <p:cNvPr id="8" name="Freeform 8"/>
          <p:cNvSpPr/>
          <p:nvPr/>
        </p:nvSpPr>
        <p:spPr>
          <a:xfrm>
            <a:off x="1028700" y="-485418"/>
            <a:ext cx="7961201" cy="4836430"/>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3">
              <a:alphaModFix amt="58000"/>
            </a:blip>
            <a:stretch>
              <a:fillRect/>
            </a:stretch>
          </a:blipFill>
        </p:spPr>
        <p:txBody>
          <a:bodyPr/>
          <a:lstStyle/>
          <a:p>
            <a:endParaRPr lang="en-US"/>
          </a:p>
        </p:txBody>
      </p:sp>
      <p:sp>
        <p:nvSpPr>
          <p:cNvPr id="21" name="Rectangle: Rounded Corners 20">
            <a:extLst>
              <a:ext uri="{FF2B5EF4-FFF2-40B4-BE49-F238E27FC236}">
                <a16:creationId xmlns:a16="http://schemas.microsoft.com/office/drawing/2014/main" id="{CF267E52-7EED-80F1-5739-1103B777382A}"/>
              </a:ext>
            </a:extLst>
          </p:cNvPr>
          <p:cNvSpPr/>
          <p:nvPr/>
        </p:nvSpPr>
        <p:spPr>
          <a:xfrm>
            <a:off x="914400" y="723900"/>
            <a:ext cx="16764000" cy="89154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92F27BEA-B253-F6CA-C4B5-3A38FC7DB095}"/>
              </a:ext>
            </a:extLst>
          </p:cNvPr>
          <p:cNvSpPr txBox="1"/>
          <p:nvPr/>
        </p:nvSpPr>
        <p:spPr>
          <a:xfrm>
            <a:off x="1905000" y="952500"/>
            <a:ext cx="14630400" cy="1569660"/>
          </a:xfrm>
          <a:prstGeom prst="rect">
            <a:avLst/>
          </a:prstGeom>
          <a:noFill/>
        </p:spPr>
        <p:txBody>
          <a:bodyPr wrap="square" rtlCol="0">
            <a:spAutoFit/>
          </a:bodyPr>
          <a:lstStyle/>
          <a:p>
            <a:pPr algn="ctr"/>
            <a:r>
              <a:rPr lang="en-US" sz="4800" b="1" dirty="0">
                <a:latin typeface="Cambria" panose="02040503050406030204" pitchFamily="18" charset="0"/>
                <a:ea typeface="Cambria" panose="02040503050406030204" pitchFamily="18" charset="0"/>
              </a:rPr>
              <a:t>1. Đ</a:t>
            </a:r>
            <a:r>
              <a:rPr lang="vi-VN" sz="4800" b="1" dirty="0">
                <a:latin typeface="Cambria" panose="02040503050406030204" pitchFamily="18" charset="0"/>
                <a:ea typeface="Cambria" panose="02040503050406030204" pitchFamily="18" charset="0"/>
              </a:rPr>
              <a:t>ọc các thông tin dưới đây và gọi tên các loại môi trường sống</a:t>
            </a:r>
            <a:endParaRPr lang="en-US" sz="48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D871E2E3-9146-690D-9948-65E1D6888AC9}"/>
              </a:ext>
            </a:extLst>
          </p:cNvPr>
          <p:cNvPicPr>
            <a:picLocks noChangeAspect="1"/>
          </p:cNvPicPr>
          <p:nvPr/>
        </p:nvPicPr>
        <p:blipFill>
          <a:blip r:embed="rId4"/>
          <a:stretch>
            <a:fillRect/>
          </a:stretch>
        </p:blipFill>
        <p:spPr>
          <a:xfrm>
            <a:off x="2971800" y="2857500"/>
            <a:ext cx="12649200" cy="65379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09616E21-E204-DF12-727B-2B1754204E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endParaRPr lang="en-US"/>
          </a:p>
        </p:txBody>
      </p:sp>
      <p:sp>
        <p:nvSpPr>
          <p:cNvPr id="33" name="Freeform 3">
            <a:extLst>
              <a:ext uri="{FF2B5EF4-FFF2-40B4-BE49-F238E27FC236}">
                <a16:creationId xmlns:a16="http://schemas.microsoft.com/office/drawing/2014/main"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en-US"/>
          </a:p>
        </p:txBody>
      </p:sp>
      <p:sp>
        <p:nvSpPr>
          <p:cNvPr id="43" name="Freeform 13">
            <a:extLst>
              <a:ext uri="{FF2B5EF4-FFF2-40B4-BE49-F238E27FC236}">
                <a16:creationId xmlns:a16="http://schemas.microsoft.com/office/drawing/2014/main" id="{0601AC5D-894D-1CF7-5446-88ED0DBDC00D}"/>
              </a:ext>
            </a:extLst>
          </p:cNvPr>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endParaRPr lang="en-US"/>
          </a:p>
        </p:txBody>
      </p:sp>
      <p:sp>
        <p:nvSpPr>
          <p:cNvPr id="44" name="Freeform 14">
            <a:extLst>
              <a:ext uri="{FF2B5EF4-FFF2-40B4-BE49-F238E27FC236}">
                <a16:creationId xmlns:a16="http://schemas.microsoft.com/office/drawing/2014/main" id="{A2BCD26D-EC9E-99CB-C614-0E89F6D1AEE9}"/>
              </a:ext>
            </a:extLst>
          </p:cNvPr>
          <p:cNvSpPr/>
          <p:nvPr/>
        </p:nvSpPr>
        <p:spPr>
          <a:xfrm>
            <a:off x="2002393" y="8566076"/>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endParaRPr lang="en-US"/>
          </a:p>
        </p:txBody>
      </p:sp>
      <p:sp>
        <p:nvSpPr>
          <p:cNvPr id="45" name="Freeform 15">
            <a:extLst>
              <a:ext uri="{FF2B5EF4-FFF2-40B4-BE49-F238E27FC236}">
                <a16:creationId xmlns:a16="http://schemas.microsoft.com/office/drawing/2014/main"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endParaRPr lang="en-US"/>
          </a:p>
        </p:txBody>
      </p:sp>
      <p:sp>
        <p:nvSpPr>
          <p:cNvPr id="46" name="Freeform 16">
            <a:extLst>
              <a:ext uri="{FF2B5EF4-FFF2-40B4-BE49-F238E27FC236}">
                <a16:creationId xmlns:a16="http://schemas.microsoft.com/office/drawing/2014/main"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endParaRPr lang="en-US"/>
          </a:p>
        </p:txBody>
      </p:sp>
      <p:sp>
        <p:nvSpPr>
          <p:cNvPr id="47" name="Freeform 17">
            <a:extLst>
              <a:ext uri="{FF2B5EF4-FFF2-40B4-BE49-F238E27FC236}">
                <a16:creationId xmlns:a16="http://schemas.microsoft.com/office/drawing/2014/main"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endParaRPr lang="en-US"/>
          </a:p>
        </p:txBody>
      </p:sp>
      <p:sp>
        <p:nvSpPr>
          <p:cNvPr id="49" name="Freeform 19">
            <a:extLst>
              <a:ext uri="{FF2B5EF4-FFF2-40B4-BE49-F238E27FC236}">
                <a16:creationId xmlns:a16="http://schemas.microsoft.com/office/drawing/2014/main"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endParaRPr lang="en-US"/>
          </a:p>
        </p:txBody>
      </p:sp>
      <p:sp>
        <p:nvSpPr>
          <p:cNvPr id="50" name="Freeform 20">
            <a:extLst>
              <a:ext uri="{FF2B5EF4-FFF2-40B4-BE49-F238E27FC236}">
                <a16:creationId xmlns:a16="http://schemas.microsoft.com/office/drawing/2014/main"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endParaRPr lang="en-US"/>
          </a:p>
        </p:txBody>
      </p:sp>
      <p:sp>
        <p:nvSpPr>
          <p:cNvPr id="58" name="Freeform 28">
            <a:extLst>
              <a:ext uri="{FF2B5EF4-FFF2-40B4-BE49-F238E27FC236}">
                <a16:creationId xmlns:a16="http://schemas.microsoft.com/office/drawing/2014/main" id="{E5FA6F64-504F-FB53-8C5D-0553DE735ECC}"/>
              </a:ext>
            </a:extLst>
          </p:cNvPr>
          <p:cNvSpPr/>
          <p:nvPr/>
        </p:nvSpPr>
        <p:spPr>
          <a:xfrm>
            <a:off x="16046872" y="7106801"/>
            <a:ext cx="2046334" cy="3605582"/>
          </a:xfrm>
          <a:custGeom>
            <a:avLst/>
            <a:gdLst/>
            <a:ahLst/>
            <a:cxnLst/>
            <a:rect l="l" t="t" r="r" b="b"/>
            <a:pathLst>
              <a:path w="2046334" h="3605582">
                <a:moveTo>
                  <a:pt x="0" y="0"/>
                </a:moveTo>
                <a:lnTo>
                  <a:pt x="2046334" y="0"/>
                </a:lnTo>
                <a:lnTo>
                  <a:pt x="2046334" y="3605582"/>
                </a:lnTo>
                <a:lnTo>
                  <a:pt x="0" y="3605582"/>
                </a:lnTo>
                <a:lnTo>
                  <a:pt x="0" y="0"/>
                </a:lnTo>
                <a:close/>
              </a:path>
            </a:pathLst>
          </a:custGeom>
          <a:blipFill>
            <a:blip r:embed="rId9"/>
            <a:stretch>
              <a:fillRect l="-13106" r="-212681"/>
            </a:stretch>
          </a:blipFill>
        </p:spPr>
        <p:txBody>
          <a:bodyPr/>
          <a:lstStyle/>
          <a:p>
            <a:endParaRPr lang="en-US"/>
          </a:p>
        </p:txBody>
      </p:sp>
      <p:grpSp>
        <p:nvGrpSpPr>
          <p:cNvPr id="72" name="Group 37">
            <a:extLst>
              <a:ext uri="{FF2B5EF4-FFF2-40B4-BE49-F238E27FC236}">
                <a16:creationId xmlns:a16="http://schemas.microsoft.com/office/drawing/2014/main" id="{C0AADE21-C8A3-FEF5-7BA3-BB06259E4FF1}"/>
              </a:ext>
            </a:extLst>
          </p:cNvPr>
          <p:cNvGrpSpPr/>
          <p:nvPr/>
        </p:nvGrpSpPr>
        <p:grpSpPr>
          <a:xfrm>
            <a:off x="10668000" y="3390906"/>
            <a:ext cx="5663369" cy="4052655"/>
            <a:chOff x="0" y="-50339"/>
            <a:chExt cx="3612726" cy="328688"/>
          </a:xfrm>
        </p:grpSpPr>
        <p:sp>
          <p:nvSpPr>
            <p:cNvPr id="73" name="Freeform 38">
              <a:extLst>
                <a:ext uri="{FF2B5EF4-FFF2-40B4-BE49-F238E27FC236}">
                  <a16:creationId xmlns:a16="http://schemas.microsoft.com/office/drawing/2014/main" id="{97DB6E9A-A6D0-642B-28BF-715824BD8580}"/>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endParaRPr lang="en-US" b="1"/>
            </a:p>
          </p:txBody>
        </p:sp>
        <p:sp>
          <p:nvSpPr>
            <p:cNvPr id="74" name="TextBox 39">
              <a:extLst>
                <a:ext uri="{FF2B5EF4-FFF2-40B4-BE49-F238E27FC236}">
                  <a16:creationId xmlns:a16="http://schemas.microsoft.com/office/drawing/2014/main" id="{2C51B1EA-2BBE-63E7-B739-A02C6313B4F8}"/>
                </a:ext>
              </a:extLst>
            </p:cNvPr>
            <p:cNvSpPr txBox="1"/>
            <p:nvPr/>
          </p:nvSpPr>
          <p:spPr>
            <a:xfrm>
              <a:off x="0" y="-50339"/>
              <a:ext cx="3612726" cy="328688"/>
            </a:xfrm>
            <a:prstGeom prst="rect">
              <a:avLst/>
            </a:prstGeom>
          </p:spPr>
          <p:txBody>
            <a:bodyPr lIns="50800" tIns="50800" rIns="50800" bIns="50800" rtlCol="0" anchor="ctr"/>
            <a:lstStyle/>
            <a:p>
              <a:pPr marL="0" marR="0" algn="ctr">
                <a:lnSpc>
                  <a:spcPct val="120000"/>
                </a:lnSpc>
                <a:spcBef>
                  <a:spcPts val="0"/>
                </a:spcBef>
                <a:spcAft>
                  <a:spcPts val="0"/>
                </a:spcAft>
              </a:pPr>
              <a:r>
                <a:rPr lang="en-US" sz="7200" b="1" dirty="0" err="1">
                  <a:solidFill>
                    <a:srgbClr val="FF0000"/>
                  </a:solidFill>
                  <a:effectLst/>
                  <a:latin typeface="Cambria" panose="02040503050406030204" pitchFamily="18" charset="0"/>
                  <a:ea typeface="Cambria" panose="02040503050406030204" pitchFamily="18" charset="0"/>
                </a:rPr>
                <a:t>Tôi</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là</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môi</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trường</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đất</a:t>
              </a:r>
              <a:r>
                <a:rPr lang="en-US" sz="7200" b="1" dirty="0">
                  <a:solidFill>
                    <a:srgbClr val="FF0000"/>
                  </a:solidFill>
                  <a:effectLst/>
                  <a:latin typeface="Cambria" panose="02040503050406030204" pitchFamily="18" charset="0"/>
                  <a:ea typeface="Cambria" panose="02040503050406030204" pitchFamily="18" charset="0"/>
                </a:rPr>
                <a:t>.</a:t>
              </a:r>
            </a:p>
          </p:txBody>
        </p:sp>
      </p:grpSp>
      <p:pic>
        <p:nvPicPr>
          <p:cNvPr id="3" name="Picture 2">
            <a:extLst>
              <a:ext uri="{FF2B5EF4-FFF2-40B4-BE49-F238E27FC236}">
                <a16:creationId xmlns:a16="http://schemas.microsoft.com/office/drawing/2014/main" id="{880B3159-9CAA-548E-DA4D-56E61D70E440}"/>
              </a:ext>
            </a:extLst>
          </p:cNvPr>
          <p:cNvPicPr>
            <a:picLocks noChangeAspect="1"/>
          </p:cNvPicPr>
          <p:nvPr/>
        </p:nvPicPr>
        <p:blipFill>
          <a:blip r:embed="rId10"/>
          <a:stretch>
            <a:fillRect/>
          </a:stretch>
        </p:blipFill>
        <p:spPr>
          <a:xfrm>
            <a:off x="990600" y="3086100"/>
            <a:ext cx="8617534" cy="4819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09616E21-E204-DF12-727B-2B1754204E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
            <a:extLst>
              <a:ext uri="{FF2B5EF4-FFF2-40B4-BE49-F238E27FC236}">
                <a16:creationId xmlns:a16="http://schemas.microsoft.com/office/drawing/2014/main"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3">
            <a:extLst>
              <a:ext uri="{FF2B5EF4-FFF2-40B4-BE49-F238E27FC236}">
                <a16:creationId xmlns:a16="http://schemas.microsoft.com/office/drawing/2014/main" id="{0601AC5D-894D-1CF7-5446-88ED0DBDC00D}"/>
              </a:ext>
            </a:extLst>
          </p:cNvPr>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4">
            <a:extLst>
              <a:ext uri="{FF2B5EF4-FFF2-40B4-BE49-F238E27FC236}">
                <a16:creationId xmlns:a16="http://schemas.microsoft.com/office/drawing/2014/main" id="{A2BCD26D-EC9E-99CB-C614-0E89F6D1AEE9}"/>
              </a:ext>
            </a:extLst>
          </p:cNvPr>
          <p:cNvSpPr/>
          <p:nvPr/>
        </p:nvSpPr>
        <p:spPr>
          <a:xfrm>
            <a:off x="2002393" y="8566076"/>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5">
            <a:extLst>
              <a:ext uri="{FF2B5EF4-FFF2-40B4-BE49-F238E27FC236}">
                <a16:creationId xmlns:a16="http://schemas.microsoft.com/office/drawing/2014/main"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6">
            <a:extLst>
              <a:ext uri="{FF2B5EF4-FFF2-40B4-BE49-F238E27FC236}">
                <a16:creationId xmlns:a16="http://schemas.microsoft.com/office/drawing/2014/main"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
            <a:extLst>
              <a:ext uri="{FF2B5EF4-FFF2-40B4-BE49-F238E27FC236}">
                <a16:creationId xmlns:a16="http://schemas.microsoft.com/office/drawing/2014/main"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9">
            <a:extLst>
              <a:ext uri="{FF2B5EF4-FFF2-40B4-BE49-F238E27FC236}">
                <a16:creationId xmlns:a16="http://schemas.microsoft.com/office/drawing/2014/main"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0">
            <a:extLst>
              <a:ext uri="{FF2B5EF4-FFF2-40B4-BE49-F238E27FC236}">
                <a16:creationId xmlns:a16="http://schemas.microsoft.com/office/drawing/2014/main"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28">
            <a:extLst>
              <a:ext uri="{FF2B5EF4-FFF2-40B4-BE49-F238E27FC236}">
                <a16:creationId xmlns:a16="http://schemas.microsoft.com/office/drawing/2014/main" id="{E5FA6F64-504F-FB53-8C5D-0553DE735ECC}"/>
              </a:ext>
            </a:extLst>
          </p:cNvPr>
          <p:cNvSpPr/>
          <p:nvPr/>
        </p:nvSpPr>
        <p:spPr>
          <a:xfrm>
            <a:off x="16046872" y="7106801"/>
            <a:ext cx="2046334" cy="3605582"/>
          </a:xfrm>
          <a:custGeom>
            <a:avLst/>
            <a:gdLst/>
            <a:ahLst/>
            <a:cxnLst/>
            <a:rect l="l" t="t" r="r" b="b"/>
            <a:pathLst>
              <a:path w="2046334" h="3605582">
                <a:moveTo>
                  <a:pt x="0" y="0"/>
                </a:moveTo>
                <a:lnTo>
                  <a:pt x="2046334" y="0"/>
                </a:lnTo>
                <a:lnTo>
                  <a:pt x="2046334" y="3605582"/>
                </a:lnTo>
                <a:lnTo>
                  <a:pt x="0" y="3605582"/>
                </a:lnTo>
                <a:lnTo>
                  <a:pt x="0" y="0"/>
                </a:lnTo>
                <a:close/>
              </a:path>
            </a:pathLst>
          </a:custGeom>
          <a:blipFill>
            <a:blip r:embed="rId9"/>
            <a:stretch>
              <a:fillRect l="-13106" r="-2126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2" name="Group 37">
            <a:extLst>
              <a:ext uri="{FF2B5EF4-FFF2-40B4-BE49-F238E27FC236}">
                <a16:creationId xmlns:a16="http://schemas.microsoft.com/office/drawing/2014/main" id="{C0AADE21-C8A3-FEF5-7BA3-BB06259E4FF1}"/>
              </a:ext>
            </a:extLst>
          </p:cNvPr>
          <p:cNvGrpSpPr/>
          <p:nvPr/>
        </p:nvGrpSpPr>
        <p:grpSpPr>
          <a:xfrm>
            <a:off x="10668000" y="3390906"/>
            <a:ext cx="6553200" cy="4052655"/>
            <a:chOff x="0" y="-50339"/>
            <a:chExt cx="3612726" cy="328688"/>
          </a:xfrm>
        </p:grpSpPr>
        <p:sp>
          <p:nvSpPr>
            <p:cNvPr id="73" name="Freeform 38">
              <a:extLst>
                <a:ext uri="{FF2B5EF4-FFF2-40B4-BE49-F238E27FC236}">
                  <a16:creationId xmlns:a16="http://schemas.microsoft.com/office/drawing/2014/main" id="{97DB6E9A-A6D0-642B-28BF-715824BD8580}"/>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74" name="TextBox 39">
              <a:extLst>
                <a:ext uri="{FF2B5EF4-FFF2-40B4-BE49-F238E27FC236}">
                  <a16:creationId xmlns:a16="http://schemas.microsoft.com/office/drawing/2014/main" id="{2C51B1EA-2BBE-63E7-B739-A02C6313B4F8}"/>
                </a:ext>
              </a:extLst>
            </p:cNvPr>
            <p:cNvSpPr txBox="1"/>
            <p:nvPr/>
          </p:nvSpPr>
          <p:spPr>
            <a:xfrm>
              <a:off x="0" y="-50339"/>
              <a:ext cx="3612726" cy="328688"/>
            </a:xfrm>
            <a:prstGeom prst="rect">
              <a:avLst/>
            </a:prstGeom>
          </p:spPr>
          <p:txBody>
            <a:bodyPr lIns="50800" tIns="50800" rIns="50800" bIns="50800" rtlCol="0" anchor="ctr"/>
            <a:lstStyle/>
            <a:p>
              <a:pPr marL="0" marR="0" algn="ctr">
                <a:lnSpc>
                  <a:spcPct val="120000"/>
                </a:lnSpc>
                <a:spcBef>
                  <a:spcPts val="0"/>
                </a:spcBef>
                <a:spcAft>
                  <a:spcPts val="0"/>
                </a:spcAft>
              </a:pPr>
              <a:r>
                <a:rPr lang="en-US" sz="7200" b="1" dirty="0" err="1">
                  <a:solidFill>
                    <a:srgbClr val="FF0000"/>
                  </a:solidFill>
                  <a:effectLst/>
                  <a:latin typeface="Cambria" panose="02040503050406030204" pitchFamily="18" charset="0"/>
                  <a:ea typeface="Cambria" panose="02040503050406030204" pitchFamily="18" charset="0"/>
                </a:rPr>
                <a:t>Tôi</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là</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môi</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trường</a:t>
              </a:r>
              <a:r>
                <a:rPr lang="en-US" sz="7200" b="1" dirty="0">
                  <a:solidFill>
                    <a:srgbClr val="FF0000"/>
                  </a:solidFill>
                  <a:effectLst/>
                  <a:latin typeface="Cambria" panose="02040503050406030204" pitchFamily="18" charset="0"/>
                  <a:ea typeface="Cambria" panose="02040503050406030204" pitchFamily="18" charset="0"/>
                </a:rPr>
                <a:t> </a:t>
              </a:r>
              <a:r>
                <a:rPr lang="en-US" sz="7200" b="1" dirty="0" err="1">
                  <a:solidFill>
                    <a:srgbClr val="FF0000"/>
                  </a:solidFill>
                  <a:effectLst/>
                  <a:latin typeface="Cambria" panose="02040503050406030204" pitchFamily="18" charset="0"/>
                  <a:ea typeface="Cambria" panose="02040503050406030204" pitchFamily="18" charset="0"/>
                </a:rPr>
                <a:t>nước</a:t>
              </a:r>
              <a:r>
                <a:rPr lang="en-US" sz="7200" b="1" dirty="0">
                  <a:solidFill>
                    <a:srgbClr val="FF0000"/>
                  </a:solidFill>
                  <a:effectLst/>
                  <a:latin typeface="Cambria" panose="02040503050406030204" pitchFamily="18" charset="0"/>
                  <a:ea typeface="Cambria" panose="02040503050406030204" pitchFamily="18" charset="0"/>
                </a:rPr>
                <a:t>.</a:t>
              </a:r>
            </a:p>
          </p:txBody>
        </p:sp>
      </p:grpSp>
      <p:pic>
        <p:nvPicPr>
          <p:cNvPr id="3" name="Picture 2">
            <a:extLst>
              <a:ext uri="{FF2B5EF4-FFF2-40B4-BE49-F238E27FC236}">
                <a16:creationId xmlns:a16="http://schemas.microsoft.com/office/drawing/2014/main" id="{1C58D761-3582-317E-B6CE-C782EB2455C5}"/>
              </a:ext>
            </a:extLst>
          </p:cNvPr>
          <p:cNvPicPr>
            <a:picLocks noChangeAspect="1"/>
          </p:cNvPicPr>
          <p:nvPr/>
        </p:nvPicPr>
        <p:blipFill>
          <a:blip r:embed="rId10"/>
          <a:stretch>
            <a:fillRect/>
          </a:stretch>
        </p:blipFill>
        <p:spPr>
          <a:xfrm>
            <a:off x="685800" y="2933700"/>
            <a:ext cx="8719015" cy="4724400"/>
          </a:xfrm>
          <a:prstGeom prst="rect">
            <a:avLst/>
          </a:prstGeom>
        </p:spPr>
      </p:pic>
    </p:spTree>
    <p:extLst>
      <p:ext uri="{BB962C8B-B14F-4D97-AF65-F5344CB8AC3E}">
        <p14:creationId xmlns:p14="http://schemas.microsoft.com/office/powerpoint/2010/main" val="95541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09616E21-E204-DF12-727B-2B1754204ED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
            <a:extLst>
              <a:ext uri="{FF2B5EF4-FFF2-40B4-BE49-F238E27FC236}">
                <a16:creationId xmlns:a16="http://schemas.microsoft.com/office/drawing/2014/main" id="{86E86BA0-E5BD-D054-AFB7-552A10FFA831}"/>
              </a:ext>
            </a:extLst>
          </p:cNvPr>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3">
            <a:extLst>
              <a:ext uri="{FF2B5EF4-FFF2-40B4-BE49-F238E27FC236}">
                <a16:creationId xmlns:a16="http://schemas.microsoft.com/office/drawing/2014/main" id="{0601AC5D-894D-1CF7-5446-88ED0DBDC00D}"/>
              </a:ext>
            </a:extLst>
          </p:cNvPr>
          <p:cNvSpPr/>
          <p:nvPr/>
        </p:nvSpPr>
        <p:spPr>
          <a:xfrm>
            <a:off x="1021674"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4">
            <a:extLst>
              <a:ext uri="{FF2B5EF4-FFF2-40B4-BE49-F238E27FC236}">
                <a16:creationId xmlns:a16="http://schemas.microsoft.com/office/drawing/2014/main" id="{A2BCD26D-EC9E-99CB-C614-0E89F6D1AEE9}"/>
              </a:ext>
            </a:extLst>
          </p:cNvPr>
          <p:cNvSpPr/>
          <p:nvPr/>
        </p:nvSpPr>
        <p:spPr>
          <a:xfrm>
            <a:off x="2002393" y="8566076"/>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5">
            <a:extLst>
              <a:ext uri="{FF2B5EF4-FFF2-40B4-BE49-F238E27FC236}">
                <a16:creationId xmlns:a16="http://schemas.microsoft.com/office/drawing/2014/main" id="{43F6A34E-2667-CFBD-4526-CB4F5B8A947D}"/>
              </a:ext>
            </a:extLst>
          </p:cNvPr>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6">
            <a:extLst>
              <a:ext uri="{FF2B5EF4-FFF2-40B4-BE49-F238E27FC236}">
                <a16:creationId xmlns:a16="http://schemas.microsoft.com/office/drawing/2014/main" id="{6DE58ECB-46EF-D7A0-DFB9-5F4FCB0095D8}"/>
              </a:ext>
            </a:extLst>
          </p:cNvPr>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
            <a:extLst>
              <a:ext uri="{FF2B5EF4-FFF2-40B4-BE49-F238E27FC236}">
                <a16:creationId xmlns:a16="http://schemas.microsoft.com/office/drawing/2014/main" id="{A4CED0D0-BF50-AEDB-F45C-DFFAF2B27284}"/>
              </a:ext>
            </a:extLst>
          </p:cNvPr>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9">
            <a:extLst>
              <a:ext uri="{FF2B5EF4-FFF2-40B4-BE49-F238E27FC236}">
                <a16:creationId xmlns:a16="http://schemas.microsoft.com/office/drawing/2014/main" id="{C17C71D3-89B9-06AE-C65B-51FB1890FFEE}"/>
              </a:ext>
            </a:extLst>
          </p:cNvPr>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20">
            <a:extLst>
              <a:ext uri="{FF2B5EF4-FFF2-40B4-BE49-F238E27FC236}">
                <a16:creationId xmlns:a16="http://schemas.microsoft.com/office/drawing/2014/main" id="{5FD99BC2-657E-F6CA-EDBF-FB441E23A1BB}"/>
              </a:ext>
            </a:extLst>
          </p:cNvPr>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28">
            <a:extLst>
              <a:ext uri="{FF2B5EF4-FFF2-40B4-BE49-F238E27FC236}">
                <a16:creationId xmlns:a16="http://schemas.microsoft.com/office/drawing/2014/main" id="{E5FA6F64-504F-FB53-8C5D-0553DE735ECC}"/>
              </a:ext>
            </a:extLst>
          </p:cNvPr>
          <p:cNvSpPr/>
          <p:nvPr/>
        </p:nvSpPr>
        <p:spPr>
          <a:xfrm>
            <a:off x="16046872" y="7106801"/>
            <a:ext cx="2046334" cy="3605582"/>
          </a:xfrm>
          <a:custGeom>
            <a:avLst/>
            <a:gdLst/>
            <a:ahLst/>
            <a:cxnLst/>
            <a:rect l="l" t="t" r="r" b="b"/>
            <a:pathLst>
              <a:path w="2046334" h="3605582">
                <a:moveTo>
                  <a:pt x="0" y="0"/>
                </a:moveTo>
                <a:lnTo>
                  <a:pt x="2046334" y="0"/>
                </a:lnTo>
                <a:lnTo>
                  <a:pt x="2046334" y="3605582"/>
                </a:lnTo>
                <a:lnTo>
                  <a:pt x="0" y="3605582"/>
                </a:lnTo>
                <a:lnTo>
                  <a:pt x="0" y="0"/>
                </a:lnTo>
                <a:close/>
              </a:path>
            </a:pathLst>
          </a:custGeom>
          <a:blipFill>
            <a:blip r:embed="rId9"/>
            <a:stretch>
              <a:fillRect l="-13106" r="-2126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2" name="Group 37">
            <a:extLst>
              <a:ext uri="{FF2B5EF4-FFF2-40B4-BE49-F238E27FC236}">
                <a16:creationId xmlns:a16="http://schemas.microsoft.com/office/drawing/2014/main" id="{C0AADE21-C8A3-FEF5-7BA3-BB06259E4FF1}"/>
              </a:ext>
            </a:extLst>
          </p:cNvPr>
          <p:cNvGrpSpPr/>
          <p:nvPr/>
        </p:nvGrpSpPr>
        <p:grpSpPr>
          <a:xfrm>
            <a:off x="6400800" y="4533900"/>
            <a:ext cx="6553200" cy="4052655"/>
            <a:chOff x="0" y="-50339"/>
            <a:chExt cx="3612726" cy="328688"/>
          </a:xfrm>
        </p:grpSpPr>
        <p:sp>
          <p:nvSpPr>
            <p:cNvPr id="73" name="Freeform 38">
              <a:extLst>
                <a:ext uri="{FF2B5EF4-FFF2-40B4-BE49-F238E27FC236}">
                  <a16:creationId xmlns:a16="http://schemas.microsoft.com/office/drawing/2014/main" id="{97DB6E9A-A6D0-642B-28BF-715824BD8580}"/>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74" name="TextBox 39">
              <a:extLst>
                <a:ext uri="{FF2B5EF4-FFF2-40B4-BE49-F238E27FC236}">
                  <a16:creationId xmlns:a16="http://schemas.microsoft.com/office/drawing/2014/main" id="{2C51B1EA-2BBE-63E7-B739-A02C6313B4F8}"/>
                </a:ext>
              </a:extLst>
            </p:cNvPr>
            <p:cNvSpPr txBox="1"/>
            <p:nvPr/>
          </p:nvSpPr>
          <p:spPr>
            <a:xfrm>
              <a:off x="0" y="-50339"/>
              <a:ext cx="3612726" cy="328688"/>
            </a:xfrm>
            <a:prstGeom prst="rect">
              <a:avLst/>
            </a:prstGeom>
          </p:spPr>
          <p:txBody>
            <a:bodyPr lIns="50800" tIns="50800" rIns="50800" bIns="508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Tôi</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môi</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trường</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không</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khí</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0C7C21A8-3575-83CB-5F3E-BD386E9374CD}"/>
              </a:ext>
            </a:extLst>
          </p:cNvPr>
          <p:cNvPicPr>
            <a:picLocks noChangeAspect="1"/>
          </p:cNvPicPr>
          <p:nvPr/>
        </p:nvPicPr>
        <p:blipFill>
          <a:blip r:embed="rId10"/>
          <a:stretch>
            <a:fillRect/>
          </a:stretch>
        </p:blipFill>
        <p:spPr>
          <a:xfrm>
            <a:off x="1371600" y="723900"/>
            <a:ext cx="16150447" cy="3733800"/>
          </a:xfrm>
          <a:prstGeom prst="rect">
            <a:avLst/>
          </a:prstGeom>
        </p:spPr>
      </p:pic>
    </p:spTree>
    <p:extLst>
      <p:ext uri="{BB962C8B-B14F-4D97-AF65-F5344CB8AC3E}">
        <p14:creationId xmlns:p14="http://schemas.microsoft.com/office/powerpoint/2010/main" val="49658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TotalTime>
  <Words>358</Words>
  <Application>Microsoft Office PowerPoint</Application>
  <PresentationFormat>Custom</PresentationFormat>
  <Paragraphs>26</Paragraphs>
  <Slides>20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Calibri Light</vt:lpstr>
      <vt:lpstr>Cambria</vt: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MANH DUC</cp:lastModifiedBy>
  <cp:revision>3</cp:revision>
  <dcterms:created xsi:type="dcterms:W3CDTF">2006-08-16T00:00:00Z</dcterms:created>
  <dcterms:modified xsi:type="dcterms:W3CDTF">2025-04-21T06:57:15Z</dcterms:modified>
  <dc:identifier>DAGR2Yeb-4Y</dc:identifier>
</cp:coreProperties>
</file>