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8" r:id="rId2"/>
    <p:sldId id="306" r:id="rId3"/>
    <p:sldId id="261" r:id="rId4"/>
    <p:sldId id="307" r:id="rId5"/>
    <p:sldId id="324" r:id="rId6"/>
    <p:sldId id="309" r:id="rId7"/>
    <p:sldId id="349" r:id="rId8"/>
    <p:sldId id="370" r:id="rId9"/>
    <p:sldId id="348" r:id="rId10"/>
    <p:sldId id="365" r:id="rId11"/>
    <p:sldId id="366" r:id="rId12"/>
    <p:sldId id="367" r:id="rId13"/>
    <p:sldId id="364" r:id="rId14"/>
    <p:sldId id="368" r:id="rId15"/>
    <p:sldId id="369" r:id="rId16"/>
    <p:sldId id="350" r:id="rId17"/>
    <p:sldId id="353" r:id="rId18"/>
    <p:sldId id="371" r:id="rId19"/>
    <p:sldId id="301" r:id="rId20"/>
    <p:sldId id="372" r:id="rId21"/>
    <p:sldId id="373" r:id="rId22"/>
    <p:sldId id="374" r:id="rId23"/>
    <p:sldId id="375" r:id="rId24"/>
    <p:sldId id="376" r:id="rId25"/>
    <p:sldId id="32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33" d="100"/>
          <a:sy n="33" d="100"/>
        </p:scale>
        <p:origin x="874" y="48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994DA8-378E-42BA-A277-2047FD413F94}" type="datetimeFigureOut">
              <a:rPr lang="en-US" smtClean="0"/>
              <a:t>4/21/2025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42195C-58DC-4335-AE13-DCA8B97D8C1C}" type="slidenum">
              <a:rPr lang="en-US" smtClean="0"/>
              <a:t>‹#›</a:t>
            </a:fld>
            <a:endParaRPr lang="en-US"/>
          </a:p>
        </p:txBody>
      </p:sp>
    </p:spTree>
    <p:extLst>
      <p:ext uri="{BB962C8B-B14F-4D97-AF65-F5344CB8AC3E}">
        <p14:creationId xmlns:p14="http://schemas.microsoft.com/office/powerpoint/2010/main" val="3301399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19165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74457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89895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92836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45529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6251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49740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49151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627991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493244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30320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145379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972713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71236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51705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51086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35263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2025/4/21</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529693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2025/4/21</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1182490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5845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5"/>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0182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0.svg"/><Relationship Id="rId5" Type="http://schemas.openxmlformats.org/officeDocument/2006/relationships/image" Target="../media/image19.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audio" Target="NULL"/><Relationship Id="rId4" Type="http://schemas.openxmlformats.org/officeDocument/2006/relationships/audio" Target="../media/audio2.wav"/><Relationship Id="rId9" Type="http://schemas.openxmlformats.org/officeDocument/2006/relationships/audio" Target="NUL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1.png"/><Relationship Id="rId7"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0.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48.png"/><Relationship Id="rId5" Type="http://schemas.openxmlformats.org/officeDocument/2006/relationships/image" Target="../media/image4.png"/><Relationship Id="rId10" Type="http://schemas.openxmlformats.org/officeDocument/2006/relationships/image" Target="../media/image34.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0.svg"/><Relationship Id="rId5" Type="http://schemas.openxmlformats.org/officeDocument/2006/relationships/image" Target="../media/image19.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audio" Target="NULL"/><Relationship Id="rId4" Type="http://schemas.openxmlformats.org/officeDocument/2006/relationships/audio" Target="../media/audio2.wav"/><Relationship Id="rId9" Type="http://schemas.openxmlformats.org/officeDocument/2006/relationships/audio" Target="NUL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screen"/>
          <a:stretch>
            <a:fillRect/>
          </a:stretch>
        </p:blipFill>
        <p:spPr>
          <a:xfrm>
            <a:off x="0" y="0"/>
            <a:ext cx="12192000" cy="6858000"/>
          </a:xfrm>
          <a:prstGeom prst="rect">
            <a:avLst/>
          </a:prstGeom>
        </p:spPr>
      </p:pic>
      <p:pic>
        <p:nvPicPr>
          <p:cNvPr id="5" name="图片 4"/>
          <p:cNvPicPr>
            <a:picLocks noChangeAspect="1"/>
          </p:cNvPicPr>
          <p:nvPr/>
        </p:nvPicPr>
        <p:blipFill>
          <a:blip r:embed="rId4" cstate="screen"/>
          <a:stretch>
            <a:fillRect/>
          </a:stretch>
        </p:blipFill>
        <p:spPr>
          <a:xfrm>
            <a:off x="69215" y="0"/>
            <a:ext cx="12053621" cy="6858000"/>
          </a:xfrm>
          <a:prstGeom prst="rect">
            <a:avLst/>
          </a:prstGeom>
        </p:spPr>
      </p:pic>
      <p:pic>
        <p:nvPicPr>
          <p:cNvPr id="26" name="图片 25"/>
          <p:cNvPicPr>
            <a:picLocks noChangeAspect="1"/>
          </p:cNvPicPr>
          <p:nvPr/>
        </p:nvPicPr>
        <p:blipFill>
          <a:blip r:embed="rId5" cstate="screen"/>
          <a:stretch>
            <a:fillRect/>
          </a:stretch>
        </p:blipFill>
        <p:spPr>
          <a:xfrm>
            <a:off x="481136" y="2012950"/>
            <a:ext cx="692237" cy="1520824"/>
          </a:xfrm>
          <a:prstGeom prst="rect">
            <a:avLst/>
          </a:prstGeom>
        </p:spPr>
      </p:pic>
      <p:grpSp>
        <p:nvGrpSpPr>
          <p:cNvPr id="43" name="组合 42"/>
          <p:cNvGrpSpPr/>
          <p:nvPr/>
        </p:nvGrpSpPr>
        <p:grpSpPr>
          <a:xfrm>
            <a:off x="2228491" y="1499114"/>
            <a:ext cx="5447439" cy="1909673"/>
            <a:chOff x="2419609" y="1576016"/>
            <a:chExt cx="5447439" cy="1909673"/>
          </a:xfrm>
        </p:grpSpPr>
        <p:sp>
          <p:nvSpPr>
            <p:cNvPr id="39" name="文本框 38"/>
            <p:cNvSpPr txBox="1"/>
            <p:nvPr/>
          </p:nvSpPr>
          <p:spPr>
            <a:xfrm>
              <a:off x="2419609" y="1623641"/>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开</a:t>
              </a:r>
            </a:p>
          </p:txBody>
        </p:sp>
        <p:sp>
          <p:nvSpPr>
            <p:cNvPr id="40" name="文本框 39"/>
            <p:cNvSpPr txBox="1"/>
            <p:nvPr/>
          </p:nvSpPr>
          <p:spPr>
            <a:xfrm>
              <a:off x="3682279" y="1576016"/>
              <a:ext cx="1659430"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学</a:t>
              </a:r>
            </a:p>
          </p:txBody>
        </p:sp>
        <p:sp>
          <p:nvSpPr>
            <p:cNvPr id="41" name="文本框 40"/>
            <p:cNvSpPr txBox="1"/>
            <p:nvPr/>
          </p:nvSpPr>
          <p:spPr>
            <a:xfrm>
              <a:off x="4944950"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典</a:t>
              </a:r>
            </a:p>
          </p:txBody>
        </p:sp>
        <p:sp>
          <p:nvSpPr>
            <p:cNvPr id="42" name="文本框 41"/>
            <p:cNvSpPr txBox="1"/>
            <p:nvPr/>
          </p:nvSpPr>
          <p:spPr>
            <a:xfrm>
              <a:off x="6207619"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礼</a:t>
              </a:r>
            </a:p>
          </p:txBody>
        </p:sp>
      </p:grpSp>
      <p:grpSp>
        <p:nvGrpSpPr>
          <p:cNvPr id="862" name="Google Shape;862;p35"/>
          <p:cNvGrpSpPr/>
          <p:nvPr/>
        </p:nvGrpSpPr>
        <p:grpSpPr>
          <a:xfrm>
            <a:off x="1095375" y="595630"/>
            <a:ext cx="10344150" cy="5417544"/>
            <a:chOff x="6530374" y="1560189"/>
            <a:chExt cx="1045566" cy="505315"/>
          </a:xfrm>
        </p:grpSpPr>
        <p:sp>
          <p:nvSpPr>
            <p:cNvPr id="863" name="Google Shape;863;p35"/>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4" name="Google Shape;864;p35"/>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5" name="Google Shape;865;p35"/>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6" name="Google Shape;866;p35"/>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7" name="Google Shape;867;p35"/>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8" name="Google Shape;868;p35"/>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9" name="Google Shape;869;p35"/>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0" name="Google Shape;870;p35"/>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1" name="Google Shape;871;p35"/>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2" name="Google Shape;872;p35"/>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3" name="Google Shape;873;p35"/>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4" name="Google Shape;874;p35"/>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5" name="Google Shape;875;p35"/>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6" name="Google Shape;876;p35"/>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7" name="Google Shape;877;p35"/>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8" name="Google Shape;878;p35"/>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9" name="Google Shape;879;p35"/>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0" name="Google Shape;880;p35"/>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1" name="Google Shape;881;p35"/>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2" name="Google Shape;882;p35"/>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3" name="Google Shape;883;p35"/>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4" name="Google Shape;884;p35"/>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5" name="Google Shape;885;p35"/>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6" name="Google Shape;886;p35"/>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7" name="Google Shape;887;p35"/>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8" name="Google Shape;888;p35"/>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9" name="Google Shape;889;p35"/>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0" name="Google Shape;890;p35"/>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1" name="Google Shape;891;p35"/>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2" name="Google Shape;892;p35"/>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3" name="Google Shape;893;p35"/>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4" name="Google Shape;894;p35"/>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5" name="Google Shape;895;p35"/>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6" name="Google Shape;896;p35"/>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7" name="Google Shape;897;p35"/>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8" name="Google Shape;898;p35"/>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9" name="Google Shape;899;p35"/>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0" name="Google Shape;900;p35"/>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1" name="Google Shape;901;p35"/>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2" name="Google Shape;902;p35"/>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3" name="Google Shape;903;p35"/>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4" name="Google Shape;904;p35"/>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5" name="Google Shape;905;p35"/>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6" name="Google Shape;906;p35"/>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7" name="Google Shape;907;p35"/>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8" name="Google Shape;908;p35"/>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图片 1"/>
          <p:cNvPicPr>
            <a:picLocks noChangeAspect="1"/>
          </p:cNvPicPr>
          <p:nvPr/>
        </p:nvPicPr>
        <p:blipFill>
          <a:blip r:embed="rId6" cstate="screen"/>
          <a:stretch>
            <a:fillRect/>
          </a:stretch>
        </p:blipFill>
        <p:spPr>
          <a:xfrm>
            <a:off x="1" y="-177164"/>
            <a:ext cx="4419600" cy="2610517"/>
          </a:xfrm>
          <a:prstGeom prst="rect">
            <a:avLst/>
          </a:prstGeom>
        </p:spPr>
      </p:pic>
      <p:pic>
        <p:nvPicPr>
          <p:cNvPr id="4" name="图片 3"/>
          <p:cNvPicPr>
            <a:picLocks noChangeAspect="1"/>
          </p:cNvPicPr>
          <p:nvPr/>
        </p:nvPicPr>
        <p:blipFill>
          <a:blip r:embed="rId7" cstate="screen"/>
          <a:stretch>
            <a:fillRect/>
          </a:stretch>
        </p:blipFill>
        <p:spPr>
          <a:xfrm>
            <a:off x="7318762" y="-320674"/>
            <a:ext cx="4873238" cy="2896898"/>
          </a:xfrm>
          <a:prstGeom prst="rect">
            <a:avLst/>
          </a:prstGeom>
        </p:spPr>
      </p:pic>
      <p:pic>
        <p:nvPicPr>
          <p:cNvPr id="14" name="图片 13"/>
          <p:cNvPicPr>
            <a:picLocks noChangeAspect="1"/>
          </p:cNvPicPr>
          <p:nvPr/>
        </p:nvPicPr>
        <p:blipFill>
          <a:blip r:embed="rId8"/>
          <a:stretch>
            <a:fillRect/>
          </a:stretch>
        </p:blipFill>
        <p:spPr>
          <a:xfrm>
            <a:off x="5948767" y="489110"/>
            <a:ext cx="838200" cy="1323975"/>
          </a:xfrm>
          <a:prstGeom prst="rect">
            <a:avLst/>
          </a:prstGeom>
        </p:spPr>
      </p:pic>
      <p:pic>
        <p:nvPicPr>
          <p:cNvPr id="16" name="图片 15"/>
          <p:cNvPicPr>
            <a:picLocks noChangeAspect="1"/>
          </p:cNvPicPr>
          <p:nvPr/>
        </p:nvPicPr>
        <p:blipFill>
          <a:blip r:embed="rId9"/>
          <a:stretch>
            <a:fillRect/>
          </a:stretch>
        </p:blipFill>
        <p:spPr>
          <a:xfrm>
            <a:off x="5205569" y="895509"/>
            <a:ext cx="419100" cy="657225"/>
          </a:xfrm>
          <a:prstGeom prst="rect">
            <a:avLst/>
          </a:prstGeom>
        </p:spPr>
      </p:pic>
      <p:pic>
        <p:nvPicPr>
          <p:cNvPr id="68" name="Picture 67">
            <a:extLst>
              <a:ext uri="{FF2B5EF4-FFF2-40B4-BE49-F238E27FC236}">
                <a16:creationId xmlns:a16="http://schemas.microsoft.com/office/drawing/2014/main" id="{393D34D0-A0FB-4CFE-88D3-61DF2D62B01E}"/>
              </a:ext>
            </a:extLst>
          </p:cNvPr>
          <p:cNvPicPr>
            <a:picLocks noChangeAspect="1"/>
          </p:cNvPicPr>
          <p:nvPr/>
        </p:nvPicPr>
        <p:blipFill>
          <a:blip r:embed="rId10">
            <a:duotone>
              <a:prstClr val="black"/>
              <a:schemeClr val="accent2">
                <a:tint val="45000"/>
                <a:satMod val="400000"/>
              </a:schemeClr>
            </a:duotone>
          </a:blip>
          <a:stretch>
            <a:fillRect/>
          </a:stretch>
        </p:blipFill>
        <p:spPr>
          <a:xfrm>
            <a:off x="4708295" y="2146705"/>
            <a:ext cx="2834886" cy="829128"/>
          </a:xfrm>
          <a:prstGeom prst="rect">
            <a:avLst/>
          </a:prstGeom>
        </p:spPr>
      </p:pic>
      <p:pic>
        <p:nvPicPr>
          <p:cNvPr id="9" name="Picture 8" descr="A cartoon of a person in a wheelchair with a group of people&#10;&#10;Description automatically generated">
            <a:extLst>
              <a:ext uri="{FF2B5EF4-FFF2-40B4-BE49-F238E27FC236}">
                <a16:creationId xmlns:a16="http://schemas.microsoft.com/office/drawing/2014/main" id="{B6254206-EA07-ED2A-3D5E-4973133CD93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9075" y="3552824"/>
            <a:ext cx="3648075" cy="3648075"/>
          </a:xfrm>
          <a:prstGeom prst="rect">
            <a:avLst/>
          </a:prstGeom>
        </p:spPr>
      </p:pic>
      <p:pic>
        <p:nvPicPr>
          <p:cNvPr id="11" name="Picture 10" descr="Cartoon a cartoon of a person giving money to another person&#10;&#10;Description automatically generated">
            <a:extLst>
              <a:ext uri="{FF2B5EF4-FFF2-40B4-BE49-F238E27FC236}">
                <a16:creationId xmlns:a16="http://schemas.microsoft.com/office/drawing/2014/main" id="{D40358E4-C20D-6601-19AB-C5E300AD5E0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72500" y="4267537"/>
            <a:ext cx="3486149" cy="2590463"/>
          </a:xfrm>
          <a:prstGeom prst="rect">
            <a:avLst/>
          </a:prstGeom>
        </p:spPr>
      </p:pic>
      <p:pic>
        <p:nvPicPr>
          <p:cNvPr id="7" name="Picture 6">
            <a:extLst>
              <a:ext uri="{FF2B5EF4-FFF2-40B4-BE49-F238E27FC236}">
                <a16:creationId xmlns:a16="http://schemas.microsoft.com/office/drawing/2014/main" id="{5AE42F31-FACB-B653-381E-0C9E85F5D623}"/>
              </a:ext>
            </a:extLst>
          </p:cNvPr>
          <p:cNvPicPr>
            <a:picLocks noChangeAspect="1"/>
          </p:cNvPicPr>
          <p:nvPr/>
        </p:nvPicPr>
        <p:blipFill>
          <a:blip r:embed="rId13"/>
          <a:stretch>
            <a:fillRect/>
          </a:stretch>
        </p:blipFill>
        <p:spPr>
          <a:xfrm>
            <a:off x="2455605" y="2827665"/>
            <a:ext cx="7395089" cy="26885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8"/>
                                        </p:tgtEl>
                                        <p:attrNameLst>
                                          <p:attrName>style.visibility</p:attrName>
                                        </p:attrNameLst>
                                      </p:cBhvr>
                                      <p:to>
                                        <p:strVal val="visible"/>
                                      </p:to>
                                    </p:set>
                                    <p:animEffect transition="in" filter="wipe(down)">
                                      <p:cBhvr>
                                        <p:cTn id="14" dur="500"/>
                                        <p:tgtEl>
                                          <p:spTgt spid="6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箭头: 五边形 5">
            <a:extLst>
              <a:ext uri="{FF2B5EF4-FFF2-40B4-BE49-F238E27FC236}">
                <a16:creationId xmlns:a16="http://schemas.microsoft.com/office/drawing/2014/main" id="{391BE48D-49DD-8E47-369D-A7261C410447}"/>
              </a:ext>
            </a:extLst>
          </p:cNvPr>
          <p:cNvSpPr/>
          <p:nvPr/>
        </p:nvSpPr>
        <p:spPr bwMode="auto">
          <a:xfrm>
            <a:off x="6604000" y="1863086"/>
            <a:ext cx="4931410" cy="3806193"/>
          </a:xfrm>
          <a:prstGeom prst="homePlate">
            <a:avLst/>
          </a:prstGeom>
          <a:solidFill>
            <a:schemeClr val="accent6">
              <a:lumMod val="20000"/>
              <a:lumOff val="80000"/>
            </a:schemeClr>
          </a:solidFill>
          <a:ln w="19050">
            <a:noFill/>
            <a:round/>
          </a:ln>
        </p:spPr>
        <p:txBody>
          <a:bodyPr anchor="ctr"/>
          <a:lstStyle/>
          <a:p>
            <a:pPr lvl="0" algn="just">
              <a:defRPr/>
            </a:pPr>
            <a:r>
              <a:rPr lang="vi-VN" sz="3600" dirty="0">
                <a:solidFill>
                  <a:srgbClr val="000000"/>
                </a:solidFill>
                <a:latin typeface="Calibri" panose="020F0502020204030204" pitchFamily="34" charset="0"/>
                <a:cs typeface="Calibri" panose="020F0502020204030204" pitchFamily="34" charset="0"/>
                <a:sym typeface="+mn-lt"/>
              </a:rPr>
              <a:t>Bạn nữ đã vượt qua được việc hỏng xe giữa đường khi nhờ bạn đi cùng đường sửa giúp</a:t>
            </a:r>
            <a:r>
              <a:rPr lang="en-US" sz="3600" dirty="0">
                <a:solidFill>
                  <a:srgbClr val="000000"/>
                </a:solidFill>
                <a:latin typeface="Calibri" panose="020F0502020204030204" pitchFamily="34" charset="0"/>
                <a:cs typeface="Calibri" panose="020F0502020204030204" pitchFamily="34" charset="0"/>
                <a:sym typeface="+mn-lt"/>
              </a:rPr>
              <a:t>.</a:t>
            </a:r>
            <a:endParaRPr kumimoji="0"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mn-lt"/>
            </a:endParaRPr>
          </a:p>
        </p:txBody>
      </p:sp>
      <p:pic>
        <p:nvPicPr>
          <p:cNvPr id="3" name="Picture 2">
            <a:extLst>
              <a:ext uri="{FF2B5EF4-FFF2-40B4-BE49-F238E27FC236}">
                <a16:creationId xmlns:a16="http://schemas.microsoft.com/office/drawing/2014/main" id="{EE26E3B9-6491-76A9-0F39-ED6B232721E6}"/>
              </a:ext>
            </a:extLst>
          </p:cNvPr>
          <p:cNvPicPr>
            <a:picLocks noChangeAspect="1"/>
          </p:cNvPicPr>
          <p:nvPr/>
        </p:nvPicPr>
        <p:blipFill>
          <a:blip r:embed="rId3"/>
          <a:stretch>
            <a:fillRect/>
          </a:stretch>
        </p:blipFill>
        <p:spPr>
          <a:xfrm>
            <a:off x="1136650" y="1555114"/>
            <a:ext cx="4803824" cy="3656965"/>
          </a:xfrm>
          <a:prstGeom prst="rect">
            <a:avLst/>
          </a:prstGeom>
        </p:spPr>
      </p:pic>
    </p:spTree>
    <p:extLst>
      <p:ext uri="{BB962C8B-B14F-4D97-AF65-F5344CB8AC3E}">
        <p14:creationId xmlns:p14="http://schemas.microsoft.com/office/powerpoint/2010/main" val="4119970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箭头: 五边形 5">
            <a:extLst>
              <a:ext uri="{FF2B5EF4-FFF2-40B4-BE49-F238E27FC236}">
                <a16:creationId xmlns:a16="http://schemas.microsoft.com/office/drawing/2014/main" id="{391BE48D-49DD-8E47-369D-A7261C410447}"/>
              </a:ext>
            </a:extLst>
          </p:cNvPr>
          <p:cNvSpPr/>
          <p:nvPr/>
        </p:nvSpPr>
        <p:spPr bwMode="auto">
          <a:xfrm>
            <a:off x="6177280" y="1863086"/>
            <a:ext cx="5358130" cy="3806193"/>
          </a:xfrm>
          <a:prstGeom prst="homePlate">
            <a:avLst/>
          </a:prstGeom>
          <a:solidFill>
            <a:schemeClr val="accent6">
              <a:lumMod val="20000"/>
              <a:lumOff val="80000"/>
            </a:schemeClr>
          </a:solidFill>
          <a:ln w="19050">
            <a:noFill/>
            <a:round/>
          </a:ln>
        </p:spPr>
        <p:txBody>
          <a:bodyPr anchor="ctr"/>
          <a:lstStyle/>
          <a:p>
            <a:pPr lvl="0" algn="just">
              <a:defRPr/>
            </a:pPr>
            <a:r>
              <a:rPr lang="vi-VN" sz="3600" dirty="0">
                <a:solidFill>
                  <a:srgbClr val="000000"/>
                </a:solidFill>
                <a:latin typeface="Calibri" panose="020F0502020204030204" pitchFamily="34" charset="0"/>
                <a:cs typeface="Calibri" panose="020F0502020204030204" pitchFamily="34" charset="0"/>
                <a:sym typeface="+mn-lt"/>
              </a:rPr>
              <a:t>Bạn nữ khi không thể sử dụng chiếc cuốc của mình do bị gãy thì bạn đã chọn cách khác đó là cùng tham gia trồng cây với các bạn</a:t>
            </a:r>
            <a:r>
              <a:rPr lang="en-US" sz="3600" dirty="0">
                <a:solidFill>
                  <a:srgbClr val="000000"/>
                </a:solidFill>
                <a:latin typeface="Calibri" panose="020F0502020204030204" pitchFamily="34" charset="0"/>
                <a:cs typeface="Calibri" panose="020F0502020204030204" pitchFamily="34" charset="0"/>
                <a:sym typeface="+mn-lt"/>
              </a:rPr>
              <a:t>.</a:t>
            </a:r>
            <a:endParaRPr kumimoji="0"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mn-lt"/>
            </a:endParaRPr>
          </a:p>
        </p:txBody>
      </p:sp>
      <p:pic>
        <p:nvPicPr>
          <p:cNvPr id="4" name="Picture 3">
            <a:extLst>
              <a:ext uri="{FF2B5EF4-FFF2-40B4-BE49-F238E27FC236}">
                <a16:creationId xmlns:a16="http://schemas.microsoft.com/office/drawing/2014/main" id="{5DAC9982-4D68-4F35-1504-3AB8B2A7681D}"/>
              </a:ext>
            </a:extLst>
          </p:cNvPr>
          <p:cNvPicPr>
            <a:picLocks noChangeAspect="1"/>
          </p:cNvPicPr>
          <p:nvPr/>
        </p:nvPicPr>
        <p:blipFill>
          <a:blip r:embed="rId3"/>
          <a:stretch>
            <a:fillRect/>
          </a:stretch>
        </p:blipFill>
        <p:spPr>
          <a:xfrm>
            <a:off x="964882" y="1967230"/>
            <a:ext cx="4935659" cy="3112770"/>
          </a:xfrm>
          <a:prstGeom prst="rect">
            <a:avLst/>
          </a:prstGeom>
        </p:spPr>
      </p:pic>
    </p:spTree>
    <p:extLst>
      <p:ext uri="{BB962C8B-B14F-4D97-AF65-F5344CB8AC3E}">
        <p14:creationId xmlns:p14="http://schemas.microsoft.com/office/powerpoint/2010/main" val="72970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箭头: 五边形 5">
            <a:extLst>
              <a:ext uri="{FF2B5EF4-FFF2-40B4-BE49-F238E27FC236}">
                <a16:creationId xmlns:a16="http://schemas.microsoft.com/office/drawing/2014/main" id="{391BE48D-49DD-8E47-369D-A7261C410447}"/>
              </a:ext>
            </a:extLst>
          </p:cNvPr>
          <p:cNvSpPr/>
          <p:nvPr/>
        </p:nvSpPr>
        <p:spPr bwMode="auto">
          <a:xfrm>
            <a:off x="6177280" y="1863086"/>
            <a:ext cx="5358130" cy="3806193"/>
          </a:xfrm>
          <a:prstGeom prst="homePlate">
            <a:avLst/>
          </a:prstGeom>
          <a:solidFill>
            <a:schemeClr val="accent6">
              <a:lumMod val="20000"/>
              <a:lumOff val="80000"/>
            </a:schemeClr>
          </a:solidFill>
          <a:ln w="19050">
            <a:noFill/>
            <a:round/>
          </a:ln>
        </p:spPr>
        <p:txBody>
          <a:bodyPr anchor="ctr"/>
          <a:lstStyle/>
          <a:p>
            <a:pPr lvl="0" algn="just">
              <a:defRPr/>
            </a:pPr>
            <a:r>
              <a:rPr lang="vi-VN" sz="3600" dirty="0">
                <a:solidFill>
                  <a:srgbClr val="000000"/>
                </a:solidFill>
                <a:latin typeface="Calibri" panose="020F0502020204030204" pitchFamily="34" charset="0"/>
                <a:cs typeface="Calibri" panose="020F0502020204030204" pitchFamily="34" charset="0"/>
                <a:sym typeface="+mn-lt"/>
              </a:rPr>
              <a:t>Bạn nam cảm thấy buồn ngủ khi đang học bài và bạn chọn cách sẽ đi rửa mặt để vượt qua cơn buồn ngủ đó.</a:t>
            </a:r>
            <a:endParaRPr kumimoji="0"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mn-lt"/>
            </a:endParaRPr>
          </a:p>
        </p:txBody>
      </p:sp>
      <p:pic>
        <p:nvPicPr>
          <p:cNvPr id="3" name="Picture 2">
            <a:extLst>
              <a:ext uri="{FF2B5EF4-FFF2-40B4-BE49-F238E27FC236}">
                <a16:creationId xmlns:a16="http://schemas.microsoft.com/office/drawing/2014/main" id="{EE8207D3-2255-E544-A7AB-15B5051C6057}"/>
              </a:ext>
            </a:extLst>
          </p:cNvPr>
          <p:cNvPicPr>
            <a:picLocks noChangeAspect="1"/>
          </p:cNvPicPr>
          <p:nvPr/>
        </p:nvPicPr>
        <p:blipFill>
          <a:blip r:embed="rId3"/>
          <a:stretch>
            <a:fillRect/>
          </a:stretch>
        </p:blipFill>
        <p:spPr>
          <a:xfrm>
            <a:off x="1112519" y="1841817"/>
            <a:ext cx="4725649" cy="3024823"/>
          </a:xfrm>
          <a:prstGeom prst="rect">
            <a:avLst/>
          </a:prstGeom>
        </p:spPr>
      </p:pic>
    </p:spTree>
    <p:extLst>
      <p:ext uri="{BB962C8B-B14F-4D97-AF65-F5344CB8AC3E}">
        <p14:creationId xmlns:p14="http://schemas.microsoft.com/office/powerpoint/2010/main" val="2455925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1" name="Rectangle: Rounded Corners 60">
            <a:extLst>
              <a:ext uri="{FF2B5EF4-FFF2-40B4-BE49-F238E27FC236}">
                <a16:creationId xmlns:a16="http://schemas.microsoft.com/office/drawing/2014/main" id="{CA2A92A3-D01A-46EE-88CD-B6328CDF46F4}"/>
              </a:ext>
            </a:extLst>
          </p:cNvPr>
          <p:cNvSpPr/>
          <p:nvPr/>
        </p:nvSpPr>
        <p:spPr>
          <a:xfrm>
            <a:off x="2284096" y="73025"/>
            <a:ext cx="7845424" cy="770255"/>
          </a:xfrm>
          <a:prstGeom prst="roundRect">
            <a:avLst/>
          </a:prstGeom>
          <a:solidFill>
            <a:srgbClr val="FFFF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ysClr val="windowText" lastClr="000000"/>
                </a:solidFill>
                <a:latin typeface="Calibri" panose="020F0502020204030204" pitchFamily="34" charset="0"/>
                <a:cs typeface="Calibri" panose="020F0502020204030204" pitchFamily="34" charset="0"/>
              </a:rPr>
              <a:t>2. </a:t>
            </a:r>
            <a:r>
              <a:rPr lang="vi-VN" sz="4000" b="1" dirty="0">
                <a:solidFill>
                  <a:sysClr val="windowText" lastClr="000000"/>
                </a:solidFill>
                <a:latin typeface="Calibri" panose="020F0502020204030204" pitchFamily="34" charset="0"/>
                <a:cs typeface="Calibri" panose="020F0502020204030204" pitchFamily="34" charset="0"/>
              </a:rPr>
              <a:t>Đọc câu chuyện và trả lời câu hỏi</a:t>
            </a:r>
            <a:endParaRPr kumimoji="0" lang="en-US" sz="40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0D9BBE2-1180-FC43-1D7F-96E83D37090F}"/>
              </a:ext>
            </a:extLst>
          </p:cNvPr>
          <p:cNvPicPr>
            <a:picLocks noChangeAspect="1"/>
          </p:cNvPicPr>
          <p:nvPr/>
        </p:nvPicPr>
        <p:blipFill>
          <a:blip r:embed="rId3"/>
          <a:stretch>
            <a:fillRect/>
          </a:stretch>
        </p:blipFill>
        <p:spPr>
          <a:xfrm>
            <a:off x="1995804" y="1042670"/>
            <a:ext cx="8335635" cy="4768850"/>
          </a:xfrm>
          <a:prstGeom prst="rect">
            <a:avLst/>
          </a:prstGeom>
        </p:spPr>
      </p:pic>
    </p:spTree>
    <p:extLst>
      <p:ext uri="{BB962C8B-B14F-4D97-AF65-F5344CB8AC3E}">
        <p14:creationId xmlns:p14="http://schemas.microsoft.com/office/powerpoint/2010/main" val="2739796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7D04F978-E65A-2DAD-9BED-5407BFB403C4}"/>
              </a:ext>
            </a:extLst>
          </p:cNvPr>
          <p:cNvPicPr>
            <a:picLocks noChangeAspect="1"/>
          </p:cNvPicPr>
          <p:nvPr/>
        </p:nvPicPr>
        <p:blipFill>
          <a:blip r:embed="rId3"/>
          <a:stretch>
            <a:fillRect/>
          </a:stretch>
        </p:blipFill>
        <p:spPr>
          <a:xfrm>
            <a:off x="1996440" y="518160"/>
            <a:ext cx="8077200" cy="5943600"/>
          </a:xfrm>
          <a:prstGeom prst="rect">
            <a:avLst/>
          </a:prstGeom>
        </p:spPr>
      </p:pic>
    </p:spTree>
    <p:extLst>
      <p:ext uri="{BB962C8B-B14F-4D97-AF65-F5344CB8AC3E}">
        <p14:creationId xmlns:p14="http://schemas.microsoft.com/office/powerpoint/2010/main" val="1832413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7" name="Picture 56">
            <a:extLst>
              <a:ext uri="{FF2B5EF4-FFF2-40B4-BE49-F238E27FC236}">
                <a16:creationId xmlns:a16="http://schemas.microsoft.com/office/drawing/2014/main" id="{144B8B3D-94F5-464B-865E-BD66F985EA8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057" b="100000" l="0" r="100000"/>
                    </a14:imgEffect>
                  </a14:imgLayer>
                </a14:imgProps>
              </a:ext>
            </a:extLst>
          </a:blip>
          <a:stretch>
            <a:fillRect/>
          </a:stretch>
        </p:blipFill>
        <p:spPr>
          <a:xfrm>
            <a:off x="143803" y="3658516"/>
            <a:ext cx="5357903" cy="3067400"/>
          </a:xfrm>
          <a:prstGeom prst="rect">
            <a:avLst/>
          </a:prstGeom>
        </p:spPr>
      </p:pic>
      <p:pic>
        <p:nvPicPr>
          <p:cNvPr id="58" name="Picture 11">
            <a:extLst>
              <a:ext uri="{FF2B5EF4-FFF2-40B4-BE49-F238E27FC236}">
                <a16:creationId xmlns:a16="http://schemas.microsoft.com/office/drawing/2014/main" id="{82422DE3-AB8D-4212-9D12-89BC510A3E82}"/>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5187" y="2094104"/>
            <a:ext cx="2596642" cy="2187671"/>
          </a:xfrm>
          <a:prstGeom prst="rect">
            <a:avLst/>
          </a:prstGeom>
        </p:spPr>
      </p:pic>
      <p:sp>
        <p:nvSpPr>
          <p:cNvPr id="59" name="TextBox 58">
            <a:extLst>
              <a:ext uri="{FF2B5EF4-FFF2-40B4-BE49-F238E27FC236}">
                <a16:creationId xmlns:a16="http://schemas.microsoft.com/office/drawing/2014/main" id="{B1576273-0CAB-460D-BF9E-F0CD62074F43}"/>
              </a:ext>
            </a:extLst>
          </p:cNvPr>
          <p:cNvSpPr txBox="1"/>
          <p:nvPr/>
        </p:nvSpPr>
        <p:spPr>
          <a:xfrm>
            <a:off x="541320" y="2688958"/>
            <a:ext cx="2992890" cy="100303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alibri"/>
                <a:ea typeface="+mn-ea"/>
                <a:cs typeface="+mn-cs"/>
              </a:rPr>
              <a:t>NHÓM 4</a:t>
            </a:r>
          </a:p>
        </p:txBody>
      </p:sp>
      <p:pic>
        <p:nvPicPr>
          <p:cNvPr id="65" name="图片 3">
            <a:extLst>
              <a:ext uri="{FF2B5EF4-FFF2-40B4-BE49-F238E27FC236}">
                <a16:creationId xmlns:a16="http://schemas.microsoft.com/office/drawing/2014/main" id="{6E26669C-C1A0-4E5E-A89F-E20C7C58C7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57674" y="857250"/>
            <a:ext cx="6953251" cy="1774190"/>
          </a:xfrm>
          <a:prstGeom prst="rect">
            <a:avLst/>
          </a:prstGeom>
        </p:spPr>
      </p:pic>
      <p:sp>
        <p:nvSpPr>
          <p:cNvPr id="67" name="TextBox 66">
            <a:extLst>
              <a:ext uri="{FF2B5EF4-FFF2-40B4-BE49-F238E27FC236}">
                <a16:creationId xmlns:a16="http://schemas.microsoft.com/office/drawing/2014/main" id="{0EF1E6C6-9B4D-4269-9B41-5FF2080C68D0}"/>
              </a:ext>
            </a:extLst>
          </p:cNvPr>
          <p:cNvSpPr txBox="1"/>
          <p:nvPr/>
        </p:nvSpPr>
        <p:spPr>
          <a:xfrm>
            <a:off x="4429126" y="1030624"/>
            <a:ext cx="6705600" cy="1569660"/>
          </a:xfrm>
          <a:prstGeom prst="rect">
            <a:avLst/>
          </a:prstGeom>
          <a:noFill/>
        </p:spPr>
        <p:txBody>
          <a:bodyPr wrap="square">
            <a:spAutoFit/>
          </a:bodyPr>
          <a:lstStyle/>
          <a:p>
            <a:pPr lvl="0" algn="just" defTabSz="457200">
              <a:defRPr/>
            </a:pPr>
            <a:r>
              <a:rPr lang="vi-VN" sz="3200" b="1" dirty="0">
                <a:solidFill>
                  <a:srgbClr val="FF0066"/>
                </a:solidFill>
                <a:latin typeface="Calibri" panose="020F0502020204030204" pitchFamily="34" charset="0"/>
                <a:ea typeface="Times New Roman" panose="02020603050405020304" pitchFamily="18" charset="0"/>
                <a:cs typeface="Calibri" panose="020F0502020204030204" pitchFamily="34" charset="0"/>
              </a:rPr>
              <a:t>a. Anh Nic Vu-gic và thầy giáo Nguyễn Ngọc Ký đã vượt qua những khó khăn của bản thân như thế nào?</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2" name="图片 3">
            <a:extLst>
              <a:ext uri="{FF2B5EF4-FFF2-40B4-BE49-F238E27FC236}">
                <a16:creationId xmlns:a16="http://schemas.microsoft.com/office/drawing/2014/main" id="{AAC44AD5-80D3-AB6C-9DD7-0A2466B03F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23434" y="2990850"/>
            <a:ext cx="6953251" cy="1489710"/>
          </a:xfrm>
          <a:prstGeom prst="rect">
            <a:avLst/>
          </a:prstGeom>
        </p:spPr>
      </p:pic>
      <p:sp>
        <p:nvSpPr>
          <p:cNvPr id="3" name="TextBox 2">
            <a:extLst>
              <a:ext uri="{FF2B5EF4-FFF2-40B4-BE49-F238E27FC236}">
                <a16:creationId xmlns:a16="http://schemas.microsoft.com/office/drawing/2014/main" id="{4874A5A0-D4CA-BB43-72C0-356311BC91C0}"/>
              </a:ext>
            </a:extLst>
          </p:cNvPr>
          <p:cNvSpPr txBox="1"/>
          <p:nvPr/>
        </p:nvSpPr>
        <p:spPr>
          <a:xfrm>
            <a:off x="4794886" y="3164224"/>
            <a:ext cx="6705600" cy="1077218"/>
          </a:xfrm>
          <a:prstGeom prst="rect">
            <a:avLst/>
          </a:prstGeom>
          <a:noFill/>
        </p:spPr>
        <p:txBody>
          <a:bodyPr wrap="square">
            <a:spAutoFit/>
          </a:bodyPr>
          <a:lstStyle/>
          <a:p>
            <a:pPr lvl="0" algn="just" defTabSz="457200">
              <a:defRPr/>
            </a:pPr>
            <a:r>
              <a:rPr lang="vi-VN" sz="3200" b="1" dirty="0">
                <a:solidFill>
                  <a:srgbClr val="FF0066"/>
                </a:solidFill>
                <a:latin typeface="Calibri" panose="020F0502020204030204" pitchFamily="34" charset="0"/>
                <a:ea typeface="Times New Roman" panose="02020603050405020304" pitchFamily="18" charset="0"/>
                <a:cs typeface="Calibri" panose="020F0502020204030204" pitchFamily="34" charset="0"/>
              </a:rPr>
              <a:t>b. Nêu suy nghĩ của em về những tấm gương vượt khó kể trên.</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647970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9"/>
                                        </p:tgtEl>
                                        <p:attrNameLst>
                                          <p:attrName>style.visibility</p:attrName>
                                        </p:attrNameLst>
                                      </p:cBhvr>
                                      <p:to>
                                        <p:strVal val="visible"/>
                                      </p:to>
                                    </p:set>
                                    <p:anim calcmode="lin" valueType="num">
                                      <p:cBhvr>
                                        <p:cTn id="12" dur="500" fill="hold"/>
                                        <p:tgtEl>
                                          <p:spTgt spid="59"/>
                                        </p:tgtEl>
                                        <p:attrNameLst>
                                          <p:attrName>ppt_w</p:attrName>
                                        </p:attrNameLst>
                                      </p:cBhvr>
                                      <p:tavLst>
                                        <p:tav tm="0">
                                          <p:val>
                                            <p:fltVal val="0"/>
                                          </p:val>
                                        </p:tav>
                                        <p:tav tm="100000">
                                          <p:val>
                                            <p:strVal val="#ppt_w"/>
                                          </p:val>
                                        </p:tav>
                                      </p:tavLst>
                                    </p:anim>
                                    <p:anim calcmode="lin" valueType="num">
                                      <p:cBhvr>
                                        <p:cTn id="13" dur="500" fill="hold"/>
                                        <p:tgtEl>
                                          <p:spTgt spid="59"/>
                                        </p:tgtEl>
                                        <p:attrNameLst>
                                          <p:attrName>ppt_h</p:attrName>
                                        </p:attrNameLst>
                                      </p:cBhvr>
                                      <p:tavLst>
                                        <p:tav tm="0">
                                          <p:val>
                                            <p:fltVal val="0"/>
                                          </p:val>
                                        </p:tav>
                                        <p:tav tm="100000">
                                          <p:val>
                                            <p:strVal val="#ppt_h"/>
                                          </p:val>
                                        </p:tav>
                                      </p:tavLst>
                                    </p:anim>
                                    <p:animEffect transition="in" filter="fade">
                                      <p:cBhvr>
                                        <p:cTn id="14" dur="500"/>
                                        <p:tgtEl>
                                          <p:spTgt spid="59"/>
                                        </p:tgtEl>
                                      </p:cBhvr>
                                    </p:animEffect>
                                  </p:childTnLst>
                                </p:cTn>
                              </p:par>
                              <p:par>
                                <p:cTn id="15" presetID="53" presetClass="entr" presetSubtype="16" fill="hold" nodeType="with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p:cTn id="17" dur="500" fill="hold"/>
                                        <p:tgtEl>
                                          <p:spTgt spid="58"/>
                                        </p:tgtEl>
                                        <p:attrNameLst>
                                          <p:attrName>ppt_w</p:attrName>
                                        </p:attrNameLst>
                                      </p:cBhvr>
                                      <p:tavLst>
                                        <p:tav tm="0">
                                          <p:val>
                                            <p:fltVal val="0"/>
                                          </p:val>
                                        </p:tav>
                                        <p:tav tm="100000">
                                          <p:val>
                                            <p:strVal val="#ppt_w"/>
                                          </p:val>
                                        </p:tav>
                                      </p:tavLst>
                                    </p:anim>
                                    <p:anim calcmode="lin" valueType="num">
                                      <p:cBhvr>
                                        <p:cTn id="18" dur="500" fill="hold"/>
                                        <p:tgtEl>
                                          <p:spTgt spid="58"/>
                                        </p:tgtEl>
                                        <p:attrNameLst>
                                          <p:attrName>ppt_h</p:attrName>
                                        </p:attrNameLst>
                                      </p:cBhvr>
                                      <p:tavLst>
                                        <p:tav tm="0">
                                          <p:val>
                                            <p:fltVal val="0"/>
                                          </p:val>
                                        </p:tav>
                                        <p:tav tm="100000">
                                          <p:val>
                                            <p:strVal val="#ppt_h"/>
                                          </p:val>
                                        </p:tav>
                                      </p:tavLst>
                                    </p:anim>
                                    <p:animEffect transition="in" filter="fade">
                                      <p:cBhvr>
                                        <p:cTn id="19" dur="500"/>
                                        <p:tgtEl>
                                          <p:spTgt spid="58"/>
                                        </p:tgtEl>
                                      </p:cBhvr>
                                    </p:animEffect>
                                  </p:childTnLst>
                                </p:cTn>
                              </p:par>
                              <p:par>
                                <p:cTn id="20" presetID="14" presetClass="entr" presetSubtype="10" fill="hold" nodeType="with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randombar(horizontal)">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fade">
                                      <p:cBhvr>
                                        <p:cTn id="27" dur="1000"/>
                                        <p:tgtEl>
                                          <p:spTgt spid="67"/>
                                        </p:tgtEl>
                                      </p:cBhvr>
                                    </p:animEffect>
                                    <p:anim calcmode="lin" valueType="num">
                                      <p:cBhvr>
                                        <p:cTn id="28" dur="1000" fill="hold"/>
                                        <p:tgtEl>
                                          <p:spTgt spid="67"/>
                                        </p:tgtEl>
                                        <p:attrNameLst>
                                          <p:attrName>ppt_x</p:attrName>
                                        </p:attrNameLst>
                                      </p:cBhvr>
                                      <p:tavLst>
                                        <p:tav tm="0">
                                          <p:val>
                                            <p:strVal val="#ppt_x"/>
                                          </p:val>
                                        </p:tav>
                                        <p:tav tm="100000">
                                          <p:val>
                                            <p:strVal val="#ppt_x"/>
                                          </p:val>
                                        </p:tav>
                                      </p:tavLst>
                                    </p:anim>
                                    <p:anim calcmode="lin" valueType="num">
                                      <p:cBhvr>
                                        <p:cTn id="29" dur="1000" fill="hold"/>
                                        <p:tgtEl>
                                          <p:spTgt spid="67"/>
                                        </p:tgtEl>
                                        <p:attrNameLst>
                                          <p:attrName>ppt_y</p:attrName>
                                        </p:attrNameLst>
                                      </p:cBhvr>
                                      <p:tavLst>
                                        <p:tav tm="0">
                                          <p:val>
                                            <p:strVal val="#ppt_y+.1"/>
                                          </p:val>
                                        </p:tav>
                                        <p:tav tm="100000">
                                          <p:val>
                                            <p:strVal val="#ppt_y"/>
                                          </p:val>
                                        </p:tav>
                                      </p:tavLst>
                                    </p:anim>
                                  </p:childTnLst>
                                </p:cTn>
                              </p:par>
                              <p:par>
                                <p:cTn id="30" presetID="14" presetClass="entr" presetSubtype="1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randombar(horizont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7"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1" y="85725"/>
            <a:ext cx="12115800" cy="6772275"/>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2" name="Picture 61">
            <a:extLst>
              <a:ext uri="{FF2B5EF4-FFF2-40B4-BE49-F238E27FC236}">
                <a16:creationId xmlns:a16="http://schemas.microsoft.com/office/drawing/2014/main" id="{D66C0B0D-9687-40EA-92BB-A26B7A9EEDD6}"/>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63" name="Picture 62" descr="A picture containing text, toy&#10;&#10;Description automatically generated">
            <a:extLst>
              <a:ext uri="{FF2B5EF4-FFF2-40B4-BE49-F238E27FC236}">
                <a16:creationId xmlns:a16="http://schemas.microsoft.com/office/drawing/2014/main" id="{A90E4EB0-C7A3-4544-8C11-8AE61A9ACF4A}"/>
              </a:ext>
            </a:extLst>
          </p:cNvPr>
          <p:cNvPicPr>
            <a:picLocks noChangeAspect="1"/>
          </p:cNvPicPr>
          <p:nvPr/>
        </p:nvPicPr>
        <p:blipFill rotWithShape="1">
          <a:blip r:embed="rId6">
            <a:extLst>
              <a:ext uri="{28A0092B-C50C-407E-A947-70E740481C1C}">
                <a14:useLocalDpi xmlns:a14="http://schemas.microsoft.com/office/drawing/2010/main" val="0"/>
              </a:ext>
            </a:extLst>
          </a:blip>
          <a:srcRect b="3842"/>
          <a:stretch/>
        </p:blipFill>
        <p:spPr>
          <a:xfrm>
            <a:off x="655690" y="791067"/>
            <a:ext cx="10880604" cy="6066932"/>
          </a:xfrm>
          <a:prstGeom prst="rect">
            <a:avLst/>
          </a:prstGeom>
        </p:spPr>
      </p:pic>
      <p:pic>
        <p:nvPicPr>
          <p:cNvPr id="64" name="Picture 63" descr="Shape&#10;&#10;Description automatically generated">
            <a:extLst>
              <a:ext uri="{FF2B5EF4-FFF2-40B4-BE49-F238E27FC236}">
                <a16:creationId xmlns:a16="http://schemas.microsoft.com/office/drawing/2014/main" id="{6427A462-51F5-4D1B-A5CC-FE2D6EC6212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991600" y="1150374"/>
            <a:ext cx="3200400" cy="3200400"/>
          </a:xfrm>
          <a:prstGeom prst="rect">
            <a:avLst/>
          </a:prstGeom>
        </p:spPr>
      </p:pic>
      <p:pic>
        <p:nvPicPr>
          <p:cNvPr id="65" name="Picture 64" descr="Shape&#10;&#10;Description automatically generated">
            <a:extLst>
              <a:ext uri="{FF2B5EF4-FFF2-40B4-BE49-F238E27FC236}">
                <a16:creationId xmlns:a16="http://schemas.microsoft.com/office/drawing/2014/main" id="{1082CCB3-6BF9-4A25-A374-0A47AE5DED4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66" name="TextBox 65">
            <a:extLst>
              <a:ext uri="{FF2B5EF4-FFF2-40B4-BE49-F238E27FC236}">
                <a16:creationId xmlns:a16="http://schemas.microsoft.com/office/drawing/2014/main" id="{9F0E0DCA-6351-403C-87E0-EFA3B62B6E86}"/>
              </a:ext>
            </a:extLst>
          </p:cNvPr>
          <p:cNvSpPr txBox="1"/>
          <p:nvPr/>
        </p:nvSpPr>
        <p:spPr>
          <a:xfrm>
            <a:off x="655690" y="2347574"/>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TRÌNH BÀY</a:t>
            </a:r>
            <a:endParaRPr kumimoji="0" lang="en-US" sz="3200" b="1" i="0" u="none" strike="noStrike" kern="1200" cap="none" spc="0" normalizeH="0" baseline="0" noProof="0" dirty="0">
              <a:ln>
                <a:noFill/>
              </a:ln>
              <a:solidFill>
                <a:srgbClr val="800080"/>
              </a:solidFill>
              <a:effectLst/>
              <a:uLnTx/>
              <a:uFillTx/>
              <a:latin typeface="Calibri"/>
              <a:ea typeface="+mn-ea"/>
              <a:cs typeface="Calibri" panose="020F0502020204030204" pitchFamily="34" charset="0"/>
            </a:endParaRPr>
          </a:p>
        </p:txBody>
      </p:sp>
      <p:sp>
        <p:nvSpPr>
          <p:cNvPr id="67" name="TextBox 66">
            <a:extLst>
              <a:ext uri="{FF2B5EF4-FFF2-40B4-BE49-F238E27FC236}">
                <a16:creationId xmlns:a16="http://schemas.microsoft.com/office/drawing/2014/main" id="{A2941048-85C1-4564-B382-101801DD8DB0}"/>
              </a:ext>
            </a:extLst>
          </p:cNvPr>
          <p:cNvSpPr txBox="1"/>
          <p:nvPr/>
        </p:nvSpPr>
        <p:spPr>
          <a:xfrm>
            <a:off x="9537972" y="2350368"/>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NHẬN XÉT</a:t>
            </a:r>
            <a:endParaRPr kumimoji="0" lang="en-US" sz="3200" b="1" i="0" u="none" strike="noStrike" kern="1200" cap="none" spc="0" normalizeH="0" baseline="0" noProof="0" dirty="0">
              <a:ln>
                <a:noFill/>
              </a:ln>
              <a:solidFill>
                <a:srgbClr val="800080"/>
              </a:solidFill>
              <a:effectLst/>
              <a:uLnTx/>
              <a:uFillTx/>
              <a:latin typeface="Calibri"/>
              <a:ea typeface="+mn-ea"/>
              <a:cs typeface="Calibri" panose="020F0502020204030204" pitchFamily="34" charset="0"/>
            </a:endParaRPr>
          </a:p>
        </p:txBody>
      </p:sp>
      <p:pic>
        <p:nvPicPr>
          <p:cNvPr id="68" name="Picture 67">
            <a:extLst>
              <a:ext uri="{FF2B5EF4-FFF2-40B4-BE49-F238E27FC236}">
                <a16:creationId xmlns:a16="http://schemas.microsoft.com/office/drawing/2014/main" id="{F257F791-6961-4FB7-B62A-5F07C8F5923C}"/>
              </a:ext>
            </a:extLst>
          </p:cNvPr>
          <p:cNvPicPr>
            <a:picLocks noChangeAspect="1"/>
          </p:cNvPicPr>
          <p:nvPr/>
        </p:nvPicPr>
        <p:blipFill>
          <a:blip r:embed="rId8"/>
          <a:stretch>
            <a:fillRect/>
          </a:stretch>
        </p:blipFill>
        <p:spPr>
          <a:xfrm>
            <a:off x="3460131" y="222277"/>
            <a:ext cx="5023539" cy="1249788"/>
          </a:xfrm>
          <a:prstGeom prst="rect">
            <a:avLst/>
          </a:prstGeom>
        </p:spPr>
      </p:pic>
    </p:spTree>
    <p:extLst>
      <p:ext uri="{BB962C8B-B14F-4D97-AF65-F5344CB8AC3E}">
        <p14:creationId xmlns:p14="http://schemas.microsoft.com/office/powerpoint/2010/main" val="834035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up)">
                                          <p:cBhvr>
                                            <p:cTn id="7" dur="500"/>
                                            <p:tgtEl>
                                              <p:spTgt spid="62"/>
                                            </p:tgtEl>
                                          </p:cBhvr>
                                        </p:animEffect>
                                      </p:childTnLst>
                                    </p:cTn>
                                  </p:par>
                                  <p:par>
                                    <p:cTn id="8" presetID="2" presetClass="entr" presetSubtype="4" fill="hold" nodeType="withEffect" p14:presetBounceEnd="60000">
                                      <p:stCondLst>
                                        <p:cond delay="0"/>
                                      </p:stCondLst>
                                      <p:childTnLst>
                                        <p:set>
                                          <p:cBhvr>
                                            <p:cTn id="9" dur="1" fill="hold">
                                              <p:stCondLst>
                                                <p:cond delay="0"/>
                                              </p:stCondLst>
                                            </p:cTn>
                                            <p:tgtEl>
                                              <p:spTgt spid="63"/>
                                            </p:tgtEl>
                                            <p:attrNameLst>
                                              <p:attrName>style.visibility</p:attrName>
                                            </p:attrNameLst>
                                          </p:cBhvr>
                                          <p:to>
                                            <p:strVal val="visible"/>
                                          </p:to>
                                        </p:set>
                                        <p:anim calcmode="lin" valueType="num" p14:bounceEnd="60000">
                                          <p:cBhvr additive="base">
                                            <p:cTn id="10" dur="750" fill="hold"/>
                                            <p:tgtEl>
                                              <p:spTgt spid="63"/>
                                            </p:tgtEl>
                                            <p:attrNameLst>
                                              <p:attrName>ppt_x</p:attrName>
                                            </p:attrNameLst>
                                          </p:cBhvr>
                                          <p:tavLst>
                                            <p:tav tm="0">
                                              <p:val>
                                                <p:strVal val="#ppt_x"/>
                                              </p:val>
                                            </p:tav>
                                            <p:tav tm="100000">
                                              <p:val>
                                                <p:strVal val="#ppt_x"/>
                                              </p:val>
                                            </p:tav>
                                          </p:tavLst>
                                        </p:anim>
                                        <p:anim calcmode="lin" valueType="num" p14:bounceEnd="60000">
                                          <p:cBhvr additive="base">
                                            <p:cTn id="11"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3"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wipe(down)">
                                          <p:cBhvr>
                                            <p:cTn id="16" dur="500"/>
                                            <p:tgtEl>
                                              <p:spTgt spid="65"/>
                                            </p:tgtEl>
                                          </p:cBhvr>
                                        </p:animEffect>
                                      </p:childTnLst>
                                      <p:subTnLst>
                                        <p:audio>
                                          <p:cMediaNode>
                                            <p:cTn display="0" masterRel="sameClick">
                                              <p:stCondLst>
                                                <p:cond evt="begin" delay="0">
                                                  <p:tn val="14"/>
                                                </p:cond>
                                              </p:stCondLst>
                                              <p:endCondLst>
                                                <p:cond evt="onStopAudio" delay="0">
                                                  <p:tgtEl>
                                                    <p:sldTgt/>
                                                  </p:tgtEl>
                                                </p:cond>
                                              </p:endCondLst>
                                            </p:cTn>
                                            <p:tgtEl>
                                              <p:sndTgt r:embed="rId4" name="uỷn.wav"/>
                                            </p:tgtEl>
                                          </p:cMediaNode>
                                        </p:audio>
                                      </p:subTnLst>
                                    </p:cTn>
                                  </p:par>
                                  <p:par>
                                    <p:cTn id="17" presetID="16" presetClass="entr" presetSubtype="37" fill="hold" grpId="0" nodeType="withEffect">
                                      <p:stCondLst>
                                        <p:cond delay="250"/>
                                      </p:stCondLst>
                                      <p:childTnLst>
                                        <p:set>
                                          <p:cBhvr>
                                            <p:cTn id="18" dur="1" fill="hold">
                                              <p:stCondLst>
                                                <p:cond delay="0"/>
                                              </p:stCondLst>
                                            </p:cTn>
                                            <p:tgtEl>
                                              <p:spTgt spid="66"/>
                                            </p:tgtEl>
                                            <p:attrNameLst>
                                              <p:attrName>style.visibility</p:attrName>
                                            </p:attrNameLst>
                                          </p:cBhvr>
                                          <p:to>
                                            <p:strVal val="visible"/>
                                          </p:to>
                                        </p:set>
                                        <p:animEffect transition="in" filter="barn(outVertical)">
                                          <p:cBhvr>
                                            <p:cTn id="19" dur="500"/>
                                            <p:tgtEl>
                                              <p:spTgt spid="6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wipe(down)">
                                          <p:cBhvr>
                                            <p:cTn id="24" dur="500"/>
                                            <p:tgtEl>
                                              <p:spTgt spid="64"/>
                                            </p:tgtEl>
                                          </p:cBhvr>
                                        </p:animEffect>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par>
                                    <p:cTn id="25" presetID="16" presetClass="entr" presetSubtype="37" fill="hold" grpId="0" nodeType="withEffect">
                                      <p:stCondLst>
                                        <p:cond delay="250"/>
                                      </p:stCondLst>
                                      <p:childTnLst>
                                        <p:set>
                                          <p:cBhvr>
                                            <p:cTn id="26" dur="1" fill="hold">
                                              <p:stCondLst>
                                                <p:cond delay="0"/>
                                              </p:stCondLst>
                                            </p:cTn>
                                            <p:tgtEl>
                                              <p:spTgt spid="67"/>
                                            </p:tgtEl>
                                            <p:attrNameLst>
                                              <p:attrName>style.visibility</p:attrName>
                                            </p:attrNameLst>
                                          </p:cBhvr>
                                          <p:to>
                                            <p:strVal val="visible"/>
                                          </p:to>
                                        </p:set>
                                        <p:animEffect transition="in" filter="barn(outVertical)">
                                          <p:cBhvr>
                                            <p:cTn id="2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up)">
                                          <p:cBhvr>
                                            <p:cTn id="7" dur="500"/>
                                            <p:tgtEl>
                                              <p:spTgt spid="62"/>
                                            </p:tgtEl>
                                          </p:cBhvr>
                                        </p:animEffect>
                                      </p:childTnLst>
                                    </p:cTn>
                                  </p:par>
                                  <p:par>
                                    <p:cTn id="8" presetID="2" presetClass="entr" presetSubtype="4"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 calcmode="lin" valueType="num">
                                          <p:cBhvr additive="base">
                                            <p:cTn id="10" dur="750" fill="hold"/>
                                            <p:tgtEl>
                                              <p:spTgt spid="63"/>
                                            </p:tgtEl>
                                            <p:attrNameLst>
                                              <p:attrName>ppt_x</p:attrName>
                                            </p:attrNameLst>
                                          </p:cBhvr>
                                          <p:tavLst>
                                            <p:tav tm="0">
                                              <p:val>
                                                <p:strVal val="#ppt_x"/>
                                              </p:val>
                                            </p:tav>
                                            <p:tav tm="100000">
                                              <p:val>
                                                <p:strVal val="#ppt_x"/>
                                              </p:val>
                                            </p:tav>
                                          </p:tavLst>
                                        </p:anim>
                                        <p:anim calcmode="lin" valueType="num">
                                          <p:cBhvr additive="base">
                                            <p:cTn id="11"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9"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wipe(down)">
                                          <p:cBhvr>
                                            <p:cTn id="16" dur="500"/>
                                            <p:tgtEl>
                                              <p:spTgt spid="65"/>
                                            </p:tgtEl>
                                          </p:cBhvr>
                                        </p:animEffect>
                                      </p:childTnLst>
                                      <p:subTnLst>
                                        <p:audio>
                                          <p:cMediaNode>
                                            <p:cTn display="0" masterRel="sameClick">
                                              <p:stCondLst>
                                                <p:cond evt="begin" delay="0">
                                                  <p:tn val="14"/>
                                                </p:cond>
                                              </p:stCondLst>
                                              <p:endCondLst>
                                                <p:cond evt="onStopAudio" delay="0">
                                                  <p:tgtEl>
                                                    <p:sldTgt/>
                                                  </p:tgtEl>
                                                </p:cond>
                                              </p:endCondLst>
                                            </p:cTn>
                                            <p:tgtEl>
                                              <p:sndTgt r:embed="rId10" name="uỷn.wav"/>
                                            </p:tgtEl>
                                          </p:cMediaNode>
                                        </p:audio>
                                      </p:subTnLst>
                                    </p:cTn>
                                  </p:par>
                                  <p:par>
                                    <p:cTn id="17" presetID="16" presetClass="entr" presetSubtype="37" fill="hold" grpId="0" nodeType="withEffect">
                                      <p:stCondLst>
                                        <p:cond delay="250"/>
                                      </p:stCondLst>
                                      <p:childTnLst>
                                        <p:set>
                                          <p:cBhvr>
                                            <p:cTn id="18" dur="1" fill="hold">
                                              <p:stCondLst>
                                                <p:cond delay="0"/>
                                              </p:stCondLst>
                                            </p:cTn>
                                            <p:tgtEl>
                                              <p:spTgt spid="66"/>
                                            </p:tgtEl>
                                            <p:attrNameLst>
                                              <p:attrName>style.visibility</p:attrName>
                                            </p:attrNameLst>
                                          </p:cBhvr>
                                          <p:to>
                                            <p:strVal val="visible"/>
                                          </p:to>
                                        </p:set>
                                        <p:animEffect transition="in" filter="barn(outVertical)">
                                          <p:cBhvr>
                                            <p:cTn id="19" dur="500"/>
                                            <p:tgtEl>
                                              <p:spTgt spid="6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wipe(down)">
                                          <p:cBhvr>
                                            <p:cTn id="24" dur="500"/>
                                            <p:tgtEl>
                                              <p:spTgt spid="64"/>
                                            </p:tgtEl>
                                          </p:cBhvr>
                                        </p:animEffect>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par>
                                    <p:cTn id="25" presetID="16" presetClass="entr" presetSubtype="37" fill="hold" grpId="0" nodeType="withEffect">
                                      <p:stCondLst>
                                        <p:cond delay="250"/>
                                      </p:stCondLst>
                                      <p:childTnLst>
                                        <p:set>
                                          <p:cBhvr>
                                            <p:cTn id="26" dur="1" fill="hold">
                                              <p:stCondLst>
                                                <p:cond delay="0"/>
                                              </p:stCondLst>
                                            </p:cTn>
                                            <p:tgtEl>
                                              <p:spTgt spid="67"/>
                                            </p:tgtEl>
                                            <p:attrNameLst>
                                              <p:attrName>style.visibility</p:attrName>
                                            </p:attrNameLst>
                                          </p:cBhvr>
                                          <p:to>
                                            <p:strVal val="visible"/>
                                          </p:to>
                                        </p:set>
                                        <p:animEffect transition="in" filter="barn(outVertical)">
                                          <p:cBhvr>
                                            <p:cTn id="2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Speech Bubble: Rectangle with Corners Rounded 2">
            <a:extLst>
              <a:ext uri="{FF2B5EF4-FFF2-40B4-BE49-F238E27FC236}">
                <a16:creationId xmlns:a16="http://schemas.microsoft.com/office/drawing/2014/main" id="{8C01EA27-280D-3551-77AE-E9F8647D7910}"/>
              </a:ext>
            </a:extLst>
          </p:cNvPr>
          <p:cNvSpPr/>
          <p:nvPr/>
        </p:nvSpPr>
        <p:spPr>
          <a:xfrm>
            <a:off x="3762375" y="518160"/>
            <a:ext cx="7467600" cy="3241040"/>
          </a:xfrm>
          <a:prstGeom prst="wedgeRoundRectCallout">
            <a:avLst>
              <a:gd name="adj1" fmla="val -54905"/>
              <a:gd name="adj2" fmla="val 47724"/>
              <a:gd name="adj3" fmla="val 16667"/>
            </a:avLst>
          </a:prstGeom>
          <a:solidFill>
            <a:schemeClr val="accent6">
              <a:lumMod val="20000"/>
              <a:lumOff val="8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Anh Níc Vu-gic tuy không có tứ chi mà chỉ có một bàn chân với hai ngón chân nhỏ nhưng anh đã vượt qua khó khăn bằng cách đã chấp nhận chung sống với những thiếu sót trên cơ thể mình, anh học cách dùng chân và một cái cán để viết chữ, đánh bàn phím máy vi tính, tự sinh hoạt cá nhân, chăm sóc bản thân.</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F901556-D6B4-2266-7C69-7EA21150F09A}"/>
              </a:ext>
            </a:extLst>
          </p:cNvPr>
          <p:cNvPicPr>
            <a:picLocks noChangeAspect="1"/>
          </p:cNvPicPr>
          <p:nvPr/>
        </p:nvPicPr>
        <p:blipFill>
          <a:blip r:embed="rId3"/>
          <a:stretch>
            <a:fillRect/>
          </a:stretch>
        </p:blipFill>
        <p:spPr>
          <a:xfrm>
            <a:off x="834707" y="3785870"/>
            <a:ext cx="4162425" cy="2476500"/>
          </a:xfrm>
          <a:prstGeom prst="rect">
            <a:avLst/>
          </a:prstGeom>
        </p:spPr>
      </p:pic>
    </p:spTree>
    <p:extLst>
      <p:ext uri="{BB962C8B-B14F-4D97-AF65-F5344CB8AC3E}">
        <p14:creationId xmlns:p14="http://schemas.microsoft.com/office/powerpoint/2010/main" val="3163197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Speech Bubble: Rectangle with Corners Rounded 2">
            <a:extLst>
              <a:ext uri="{FF2B5EF4-FFF2-40B4-BE49-F238E27FC236}">
                <a16:creationId xmlns:a16="http://schemas.microsoft.com/office/drawing/2014/main" id="{8C01EA27-280D-3551-77AE-E9F8647D7910}"/>
              </a:ext>
            </a:extLst>
          </p:cNvPr>
          <p:cNvSpPr/>
          <p:nvPr/>
        </p:nvSpPr>
        <p:spPr>
          <a:xfrm>
            <a:off x="3762375" y="518160"/>
            <a:ext cx="7467600" cy="3241040"/>
          </a:xfrm>
          <a:prstGeom prst="wedgeRoundRectCallout">
            <a:avLst>
              <a:gd name="adj1" fmla="val -54905"/>
              <a:gd name="adj2" fmla="val 47724"/>
              <a:gd name="adj3" fmla="val 16667"/>
            </a:avLst>
          </a:prstGeom>
          <a:solidFill>
            <a:schemeClr val="accent6">
              <a:lumMod val="20000"/>
              <a:lumOff val="8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FF0000"/>
                </a:solidFill>
                <a:latin typeface="Calibri" panose="020F0502020204030204" pitchFamily="34" charset="0"/>
                <a:cs typeface="Calibri" panose="020F0502020204030204" pitchFamily="34" charset="0"/>
              </a:rPr>
              <a:t>Thầy giáo Nguyễn Ngọc Ký đã kiên trì tập luyện bằng chân qua nhiều năm tháng, chịu đựng sự đau đớn để vượt qua khó khăn khi bị liệt cả hai bàn tay từ nhỏ.</a:t>
            </a:r>
            <a:endParaRPr kumimoji="0" lang="en-US" sz="36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C4107EA-6293-CAA7-756E-148CA8DA1AF9}"/>
              </a:ext>
            </a:extLst>
          </p:cNvPr>
          <p:cNvPicPr>
            <a:picLocks noChangeAspect="1"/>
          </p:cNvPicPr>
          <p:nvPr/>
        </p:nvPicPr>
        <p:blipFill>
          <a:blip r:embed="rId3"/>
          <a:stretch>
            <a:fillRect/>
          </a:stretch>
        </p:blipFill>
        <p:spPr>
          <a:xfrm>
            <a:off x="950595" y="3764597"/>
            <a:ext cx="4133850" cy="2295525"/>
          </a:xfrm>
          <a:prstGeom prst="rect">
            <a:avLst/>
          </a:prstGeom>
        </p:spPr>
      </p:pic>
    </p:spTree>
    <p:extLst>
      <p:ext uri="{BB962C8B-B14F-4D97-AF65-F5344CB8AC3E}">
        <p14:creationId xmlns:p14="http://schemas.microsoft.com/office/powerpoint/2010/main" val="4032558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screen"/>
          <a:stretch>
            <a:fillRect/>
          </a:stretch>
        </p:blipFill>
        <p:spPr>
          <a:xfrm>
            <a:off x="0" y="0"/>
            <a:ext cx="12192000" cy="6858000"/>
          </a:xfrm>
          <a:prstGeom prst="rect">
            <a:avLst/>
          </a:prstGeom>
        </p:spPr>
      </p:pic>
      <p:pic>
        <p:nvPicPr>
          <p:cNvPr id="5" name="图片 4"/>
          <p:cNvPicPr>
            <a:picLocks noChangeAspect="1"/>
          </p:cNvPicPr>
          <p:nvPr/>
        </p:nvPicPr>
        <p:blipFill>
          <a:blip r:embed="rId4" cstate="screen"/>
          <a:stretch>
            <a:fillRect/>
          </a:stretch>
        </p:blipFill>
        <p:spPr>
          <a:xfrm>
            <a:off x="69215" y="0"/>
            <a:ext cx="12053621" cy="6858000"/>
          </a:xfrm>
          <a:prstGeom prst="rect">
            <a:avLst/>
          </a:prstGeom>
        </p:spPr>
      </p:pic>
      <p:grpSp>
        <p:nvGrpSpPr>
          <p:cNvPr id="43" name="组合 42"/>
          <p:cNvGrpSpPr/>
          <p:nvPr/>
        </p:nvGrpSpPr>
        <p:grpSpPr>
          <a:xfrm>
            <a:off x="2228491" y="1499114"/>
            <a:ext cx="5447439" cy="1909673"/>
            <a:chOff x="2419609" y="1576016"/>
            <a:chExt cx="5447439" cy="1909673"/>
          </a:xfrm>
        </p:grpSpPr>
        <p:sp>
          <p:nvSpPr>
            <p:cNvPr id="39" name="文本框 38"/>
            <p:cNvSpPr txBox="1"/>
            <p:nvPr/>
          </p:nvSpPr>
          <p:spPr>
            <a:xfrm>
              <a:off x="2419609" y="1623641"/>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开</a:t>
              </a:r>
            </a:p>
          </p:txBody>
        </p:sp>
        <p:sp>
          <p:nvSpPr>
            <p:cNvPr id="40" name="文本框 39"/>
            <p:cNvSpPr txBox="1"/>
            <p:nvPr/>
          </p:nvSpPr>
          <p:spPr>
            <a:xfrm>
              <a:off x="3682279" y="1576016"/>
              <a:ext cx="1659430"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学</a:t>
              </a:r>
            </a:p>
          </p:txBody>
        </p:sp>
        <p:sp>
          <p:nvSpPr>
            <p:cNvPr id="41" name="文本框 40"/>
            <p:cNvSpPr txBox="1"/>
            <p:nvPr/>
          </p:nvSpPr>
          <p:spPr>
            <a:xfrm>
              <a:off x="4944950"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典</a:t>
              </a:r>
            </a:p>
          </p:txBody>
        </p:sp>
        <p:sp>
          <p:nvSpPr>
            <p:cNvPr id="42" name="文本框 41"/>
            <p:cNvSpPr txBox="1"/>
            <p:nvPr/>
          </p:nvSpPr>
          <p:spPr>
            <a:xfrm>
              <a:off x="6207619"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礼</a:t>
              </a:r>
            </a:p>
          </p:txBody>
        </p:sp>
      </p:grpSp>
      <p:grpSp>
        <p:nvGrpSpPr>
          <p:cNvPr id="862" name="Google Shape;862;p35"/>
          <p:cNvGrpSpPr/>
          <p:nvPr/>
        </p:nvGrpSpPr>
        <p:grpSpPr>
          <a:xfrm>
            <a:off x="548005" y="383223"/>
            <a:ext cx="11095990" cy="6091555"/>
            <a:chOff x="6530374" y="1560189"/>
            <a:chExt cx="1045566" cy="505315"/>
          </a:xfrm>
        </p:grpSpPr>
        <p:sp>
          <p:nvSpPr>
            <p:cNvPr id="863" name="Google Shape;863;p35"/>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4" name="Google Shape;864;p35"/>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5" name="Google Shape;865;p35"/>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6" name="Google Shape;866;p35"/>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7" name="Google Shape;867;p35"/>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8" name="Google Shape;868;p35"/>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9" name="Google Shape;869;p35"/>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0" name="Google Shape;870;p35"/>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1" name="Google Shape;871;p35"/>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2" name="Google Shape;872;p35"/>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3" name="Google Shape;873;p35"/>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4" name="Google Shape;874;p35"/>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5" name="Google Shape;875;p35"/>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6" name="Google Shape;876;p35"/>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7" name="Google Shape;877;p35"/>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8" name="Google Shape;878;p35"/>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9" name="Google Shape;879;p35"/>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0" name="Google Shape;880;p35"/>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1" name="Google Shape;881;p35"/>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2" name="Google Shape;882;p35"/>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3" name="Google Shape;883;p35"/>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4" name="Google Shape;884;p35"/>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5" name="Google Shape;885;p35"/>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6" name="Google Shape;886;p35"/>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7" name="Google Shape;887;p35"/>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8" name="Google Shape;888;p35"/>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9" name="Google Shape;889;p35"/>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0" name="Google Shape;890;p35"/>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1" name="Google Shape;891;p35"/>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2" name="Google Shape;892;p35"/>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3" name="Google Shape;893;p35"/>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4" name="Google Shape;894;p35"/>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5" name="Google Shape;895;p35"/>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6" name="Google Shape;896;p35"/>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7" name="Google Shape;897;p35"/>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8" name="Google Shape;898;p35"/>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9" name="Google Shape;899;p35"/>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0" name="Google Shape;900;p35"/>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1" name="Google Shape;901;p35"/>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2" name="Google Shape;902;p35"/>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3" name="Google Shape;903;p35"/>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4" name="Google Shape;904;p35"/>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5" name="Google Shape;905;p35"/>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6" name="Google Shape;906;p35"/>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7" name="Google Shape;907;p35"/>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8" name="Google Shape;908;p35"/>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图片 1"/>
          <p:cNvPicPr>
            <a:picLocks noChangeAspect="1"/>
          </p:cNvPicPr>
          <p:nvPr/>
        </p:nvPicPr>
        <p:blipFill>
          <a:blip r:embed="rId5" cstate="screen"/>
          <a:stretch>
            <a:fillRect/>
          </a:stretch>
        </p:blipFill>
        <p:spPr>
          <a:xfrm>
            <a:off x="1" y="-177164"/>
            <a:ext cx="4419600" cy="2610517"/>
          </a:xfrm>
          <a:prstGeom prst="rect">
            <a:avLst/>
          </a:prstGeom>
        </p:spPr>
      </p:pic>
      <p:pic>
        <p:nvPicPr>
          <p:cNvPr id="4" name="图片 3"/>
          <p:cNvPicPr>
            <a:picLocks noChangeAspect="1"/>
          </p:cNvPicPr>
          <p:nvPr/>
        </p:nvPicPr>
        <p:blipFill>
          <a:blip r:embed="rId6" cstate="screen"/>
          <a:stretch>
            <a:fillRect/>
          </a:stretch>
        </p:blipFill>
        <p:spPr>
          <a:xfrm>
            <a:off x="7318762" y="-320674"/>
            <a:ext cx="4873238" cy="2896898"/>
          </a:xfrm>
          <a:prstGeom prst="rect">
            <a:avLst/>
          </a:prstGeom>
        </p:spPr>
      </p:pic>
      <p:pic>
        <p:nvPicPr>
          <p:cNvPr id="50" name="图片 49"/>
          <p:cNvPicPr>
            <a:picLocks noChangeAspect="1"/>
          </p:cNvPicPr>
          <p:nvPr/>
        </p:nvPicPr>
        <p:blipFill>
          <a:blip r:embed="rId7" cstate="screen"/>
          <a:stretch>
            <a:fillRect/>
          </a:stretch>
        </p:blipFill>
        <p:spPr>
          <a:xfrm>
            <a:off x="1021521" y="4634865"/>
            <a:ext cx="692237" cy="1520824"/>
          </a:xfrm>
          <a:prstGeom prst="rect">
            <a:avLst/>
          </a:prstGeom>
        </p:spPr>
      </p:pic>
      <p:pic>
        <p:nvPicPr>
          <p:cNvPr id="51" name="图片 50"/>
          <p:cNvPicPr>
            <a:picLocks noChangeAspect="1"/>
          </p:cNvPicPr>
          <p:nvPr/>
        </p:nvPicPr>
        <p:blipFill>
          <a:blip r:embed="rId8" cstate="screen"/>
          <a:stretch>
            <a:fillRect/>
          </a:stretch>
        </p:blipFill>
        <p:spPr>
          <a:xfrm>
            <a:off x="-85424" y="2996088"/>
            <a:ext cx="633413" cy="1785939"/>
          </a:xfrm>
          <a:prstGeom prst="rect">
            <a:avLst/>
          </a:prstGeom>
        </p:spPr>
      </p:pic>
      <p:pic>
        <p:nvPicPr>
          <p:cNvPr id="52" name="图片 51"/>
          <p:cNvPicPr>
            <a:picLocks noChangeAspect="1"/>
          </p:cNvPicPr>
          <p:nvPr/>
        </p:nvPicPr>
        <p:blipFill>
          <a:blip r:embed="rId9"/>
          <a:stretch>
            <a:fillRect/>
          </a:stretch>
        </p:blipFill>
        <p:spPr>
          <a:xfrm>
            <a:off x="10307407" y="4342925"/>
            <a:ext cx="838200" cy="1323975"/>
          </a:xfrm>
          <a:prstGeom prst="rect">
            <a:avLst/>
          </a:prstGeom>
        </p:spPr>
      </p:pic>
      <p:pic>
        <p:nvPicPr>
          <p:cNvPr id="53" name="图片 52"/>
          <p:cNvPicPr>
            <a:picLocks noChangeAspect="1"/>
          </p:cNvPicPr>
          <p:nvPr/>
        </p:nvPicPr>
        <p:blipFill>
          <a:blip r:embed="rId10"/>
          <a:stretch>
            <a:fillRect/>
          </a:stretch>
        </p:blipFill>
        <p:spPr>
          <a:xfrm>
            <a:off x="9564209" y="4749324"/>
            <a:ext cx="419100" cy="657225"/>
          </a:xfrm>
          <a:prstGeom prst="rect">
            <a:avLst/>
          </a:prstGeom>
        </p:spPr>
      </p:pic>
      <p:sp>
        <p:nvSpPr>
          <p:cNvPr id="6" name="TextBox 5">
            <a:extLst>
              <a:ext uri="{FF2B5EF4-FFF2-40B4-BE49-F238E27FC236}">
                <a16:creationId xmlns:a16="http://schemas.microsoft.com/office/drawing/2014/main" id="{910EFB74-5FCD-453D-9374-130CAD9843B1}"/>
              </a:ext>
            </a:extLst>
          </p:cNvPr>
          <p:cNvSpPr txBox="1"/>
          <p:nvPr/>
        </p:nvSpPr>
        <p:spPr>
          <a:xfrm>
            <a:off x="1661160" y="1633220"/>
            <a:ext cx="9172575" cy="3539430"/>
          </a:xfrm>
          <a:prstGeom prst="rect">
            <a:avLst/>
          </a:prstGeom>
          <a:noFill/>
        </p:spPr>
        <p:txBody>
          <a:bodyPr wrap="square" rtlCol="0">
            <a:spAutoFit/>
          </a:bodyPr>
          <a:lstStyle/>
          <a:p>
            <a:pPr lvl="0" algn="just"/>
            <a:r>
              <a:rPr lang="en-US" sz="3200" b="1" dirty="0">
                <a:solidFill>
                  <a:srgbClr val="FF0000"/>
                </a:solidFill>
                <a:latin typeface="Calibri" panose="020F0502020204030204" pitchFamily="34" charset="0"/>
                <a:cs typeface="Calibri" panose="020F0502020204030204" pitchFamily="34" charset="0"/>
              </a:rPr>
              <a:t>   </a:t>
            </a:r>
            <a:r>
              <a:rPr lang="vi-VN" sz="3200" b="1" dirty="0">
                <a:solidFill>
                  <a:srgbClr val="FF0000"/>
                </a:solidFill>
                <a:latin typeface="Calibri" panose="020F0502020204030204" pitchFamily="34" charset="0"/>
                <a:cs typeface="Calibri" panose="020F0502020204030204" pitchFamily="34" charset="0"/>
              </a:rPr>
              <a:t>Những tấm gương vượt khó kể trên đã để lại những bài học lớn lao về sự kiên trì, nhẫn nại, đặc biệt là biết nhận ra những khó khăn, biết đặt ra những biện pháp cụ thể, phù hợp để giúp bản thân vượt qua khó khăn. Những tấm gương trên cho thấy, chỉ cần tìm ra biện pháp phù hợp thì khó khăn nào cũng sẽ vượt qua được.</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additive="base">
                                        <p:cTn id="23" dur="500" fill="hold"/>
                                        <p:tgtEl>
                                          <p:spTgt spid="50"/>
                                        </p:tgtEl>
                                        <p:attrNameLst>
                                          <p:attrName>ppt_x</p:attrName>
                                        </p:attrNameLst>
                                      </p:cBhvr>
                                      <p:tavLst>
                                        <p:tav tm="0">
                                          <p:val>
                                            <p:strVal val="0-#ppt_w/2"/>
                                          </p:val>
                                        </p:tav>
                                        <p:tav tm="100000">
                                          <p:val>
                                            <p:strVal val="#ppt_x"/>
                                          </p:val>
                                        </p:tav>
                                      </p:tavLst>
                                    </p:anim>
                                    <p:anim calcmode="lin" valueType="num">
                                      <p:cBhvr additive="base">
                                        <p:cTn id="24" dur="500" fill="hold"/>
                                        <p:tgtEl>
                                          <p:spTgt spid="50"/>
                                        </p:tgtEl>
                                        <p:attrNameLst>
                                          <p:attrName>ppt_y</p:attrName>
                                        </p:attrNameLst>
                                      </p:cBhvr>
                                      <p:tavLst>
                                        <p:tav tm="0">
                                          <p:val>
                                            <p:strVal val="#ppt_y"/>
                                          </p:val>
                                        </p:tav>
                                        <p:tav tm="100000">
                                          <p:val>
                                            <p:strVal val="#ppt_y"/>
                                          </p:val>
                                        </p:tav>
                                      </p:tavLst>
                                    </p:anim>
                                  </p:childTnLst>
                                </p:cTn>
                              </p:par>
                              <p:par>
                                <p:cTn id="25" presetID="12" presetClass="entr" presetSubtype="4"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additive="base">
                                        <p:cTn id="27" dur="500"/>
                                        <p:tgtEl>
                                          <p:spTgt spid="51"/>
                                        </p:tgtEl>
                                        <p:attrNameLst>
                                          <p:attrName>ppt_y</p:attrName>
                                        </p:attrNameLst>
                                      </p:cBhvr>
                                      <p:tavLst>
                                        <p:tav tm="0">
                                          <p:val>
                                            <p:strVal val="#ppt_y+#ppt_h*1.125000"/>
                                          </p:val>
                                        </p:tav>
                                        <p:tav tm="100000">
                                          <p:val>
                                            <p:strVal val="#ppt_y"/>
                                          </p:val>
                                        </p:tav>
                                      </p:tavLst>
                                    </p:anim>
                                    <p:animEffect transition="in" filter="wipe(up)">
                                      <p:cBhvr>
                                        <p:cTn id="28" dur="500"/>
                                        <p:tgtEl>
                                          <p:spTgt spid="51"/>
                                        </p:tgtEl>
                                      </p:cBhvr>
                                    </p:animEffect>
                                  </p:childTnLst>
                                </p:cTn>
                              </p:par>
                              <p:par>
                                <p:cTn id="29" presetID="2" presetClass="entr" presetSubtype="8"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anim calcmode="lin" valueType="num">
                                      <p:cBhvr additive="base">
                                        <p:cTn id="31" dur="500" fill="hold"/>
                                        <p:tgtEl>
                                          <p:spTgt spid="53"/>
                                        </p:tgtEl>
                                        <p:attrNameLst>
                                          <p:attrName>ppt_x</p:attrName>
                                        </p:attrNameLst>
                                      </p:cBhvr>
                                      <p:tavLst>
                                        <p:tav tm="0">
                                          <p:val>
                                            <p:strVal val="0-#ppt_w/2"/>
                                          </p:val>
                                        </p:tav>
                                        <p:tav tm="100000">
                                          <p:val>
                                            <p:strVal val="#ppt_x"/>
                                          </p:val>
                                        </p:tav>
                                      </p:tavLst>
                                    </p:anim>
                                    <p:anim calcmode="lin" valueType="num">
                                      <p:cBhvr additive="base">
                                        <p:cTn id="32"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anim calcmode="lin" valueType="num">
                                      <p:cBhvr additive="base">
                                        <p:cTn id="37" dur="500"/>
                                        <p:tgtEl>
                                          <p:spTgt spid="52"/>
                                        </p:tgtEl>
                                        <p:attrNameLst>
                                          <p:attrName>ppt_y</p:attrName>
                                        </p:attrNameLst>
                                      </p:cBhvr>
                                      <p:tavLst>
                                        <p:tav tm="0">
                                          <p:val>
                                            <p:strVal val="#ppt_y+#ppt_h*1.125000"/>
                                          </p:val>
                                        </p:tav>
                                        <p:tav tm="100000">
                                          <p:val>
                                            <p:strVal val="#ppt_y"/>
                                          </p:val>
                                        </p:tav>
                                      </p:tavLst>
                                    </p:anim>
                                    <p:animEffect transition="in" filter="wipe(up)">
                                      <p:cBhvr>
                                        <p:cTn id="38" dur="500"/>
                                        <p:tgtEl>
                                          <p:spTgt spid="5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barn(inVertical)">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图片 2" descr="E:\PPT\PPT\外\8月7号学校介绍PPT模板\图片1.png图片1"/>
          <p:cNvPicPr>
            <a:picLocks noChangeAspect="1"/>
          </p:cNvPicPr>
          <p:nvPr/>
        </p:nvPicPr>
        <p:blipFill rotWithShape="1">
          <a:blip r:embed="rId3"/>
          <a:srcRect/>
          <a:stretch>
            <a:fillRect/>
          </a:stretch>
        </p:blipFill>
        <p:spPr>
          <a:xfrm>
            <a:off x="2379980" y="1287145"/>
            <a:ext cx="7354570" cy="4199255"/>
          </a:xfrm>
          <a:prstGeom prst="rect">
            <a:avLst/>
          </a:prstGeom>
        </p:spPr>
      </p:pic>
      <p:pic>
        <p:nvPicPr>
          <p:cNvPr id="4" name="Picture 3">
            <a:extLst>
              <a:ext uri="{FF2B5EF4-FFF2-40B4-BE49-F238E27FC236}">
                <a16:creationId xmlns:a16="http://schemas.microsoft.com/office/drawing/2014/main" id="{B61B40E2-A2B0-46A3-A8FB-E00ECB4C64C0}"/>
              </a:ext>
            </a:extLst>
          </p:cNvPr>
          <p:cNvPicPr>
            <a:picLocks noChangeAspect="1"/>
          </p:cNvPicPr>
          <p:nvPr/>
        </p:nvPicPr>
        <p:blipFill>
          <a:blip r:embed="rId4"/>
          <a:stretch>
            <a:fillRect/>
          </a:stretch>
        </p:blipFill>
        <p:spPr>
          <a:xfrm>
            <a:off x="3528601" y="2151823"/>
            <a:ext cx="5096698" cy="14875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图片 2" descr="E:\PPT\PPT\外\8月7号学校介绍PPT模板\图片1.png图片1"/>
          <p:cNvPicPr>
            <a:picLocks noChangeAspect="1"/>
          </p:cNvPicPr>
          <p:nvPr/>
        </p:nvPicPr>
        <p:blipFill rotWithShape="1">
          <a:blip r:embed="rId3"/>
          <a:srcRect/>
          <a:stretch>
            <a:fillRect/>
          </a:stretch>
        </p:blipFill>
        <p:spPr>
          <a:xfrm>
            <a:off x="2379980" y="1287145"/>
            <a:ext cx="7354570" cy="4199255"/>
          </a:xfrm>
          <a:prstGeom prst="rect">
            <a:avLst/>
          </a:prstGeom>
        </p:spPr>
      </p:pic>
      <p:pic>
        <p:nvPicPr>
          <p:cNvPr id="5" name="Picture 4">
            <a:extLst>
              <a:ext uri="{FF2B5EF4-FFF2-40B4-BE49-F238E27FC236}">
                <a16:creationId xmlns:a16="http://schemas.microsoft.com/office/drawing/2014/main" id="{D48BFA85-23EA-7231-20EE-2D235DDE601E}"/>
              </a:ext>
            </a:extLst>
          </p:cNvPr>
          <p:cNvPicPr>
            <a:picLocks noChangeAspect="1"/>
          </p:cNvPicPr>
          <p:nvPr/>
        </p:nvPicPr>
        <p:blipFill>
          <a:blip r:embed="rId4"/>
          <a:stretch>
            <a:fillRect/>
          </a:stretch>
        </p:blipFill>
        <p:spPr>
          <a:xfrm>
            <a:off x="2846566" y="2079650"/>
            <a:ext cx="6133108" cy="2353260"/>
          </a:xfrm>
          <a:prstGeom prst="rect">
            <a:avLst/>
          </a:prstGeom>
        </p:spPr>
      </p:pic>
    </p:spTree>
    <p:extLst>
      <p:ext uri="{BB962C8B-B14F-4D97-AF65-F5344CB8AC3E}">
        <p14:creationId xmlns:p14="http://schemas.microsoft.com/office/powerpoint/2010/main" val="2583099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1" name="Rectangle: Rounded Corners 60">
            <a:extLst>
              <a:ext uri="{FF2B5EF4-FFF2-40B4-BE49-F238E27FC236}">
                <a16:creationId xmlns:a16="http://schemas.microsoft.com/office/drawing/2014/main" id="{CA2A92A3-D01A-46EE-88CD-B6328CDF46F4}"/>
              </a:ext>
            </a:extLst>
          </p:cNvPr>
          <p:cNvSpPr/>
          <p:nvPr/>
        </p:nvSpPr>
        <p:spPr>
          <a:xfrm>
            <a:off x="2133600" y="73025"/>
            <a:ext cx="7995920" cy="1054735"/>
          </a:xfrm>
          <a:prstGeom prst="roundRect">
            <a:avLst/>
          </a:prstGeom>
          <a:solidFill>
            <a:srgbClr val="FFFF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a:solidFill>
                  <a:sysClr val="windowText" lastClr="000000"/>
                </a:solidFill>
                <a:latin typeface="Calibri" panose="020F0502020204030204" pitchFamily="34" charset="0"/>
                <a:cs typeface="Calibri" panose="020F0502020204030204" pitchFamily="34" charset="0"/>
              </a:rPr>
              <a:t>1. </a:t>
            </a:r>
            <a:r>
              <a:rPr lang="vi-VN" sz="3600" b="1" dirty="0">
                <a:solidFill>
                  <a:sysClr val="windowText" lastClr="000000"/>
                </a:solidFill>
                <a:latin typeface="Calibri" panose="020F0502020204030204" pitchFamily="34" charset="0"/>
                <a:cs typeface="Calibri" panose="020F0502020204030204" pitchFamily="34" charset="0"/>
              </a:rPr>
              <a:t>Em đồng tình với cách vượt qua khó khăn của bạn nào dưới đây? Vì sao?</a:t>
            </a:r>
            <a:endParaRPr kumimoji="0" lang="en-US" sz="36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E8E98ED9-7E95-D3B1-958A-C4BF2B3A7C0C}"/>
              </a:ext>
            </a:extLst>
          </p:cNvPr>
          <p:cNvPicPr>
            <a:picLocks noChangeAspect="1"/>
          </p:cNvPicPr>
          <p:nvPr/>
        </p:nvPicPr>
        <p:blipFill>
          <a:blip r:embed="rId3"/>
          <a:stretch>
            <a:fillRect/>
          </a:stretch>
        </p:blipFill>
        <p:spPr>
          <a:xfrm>
            <a:off x="1730692" y="1468437"/>
            <a:ext cx="8791575" cy="4429125"/>
          </a:xfrm>
          <a:prstGeom prst="rect">
            <a:avLst/>
          </a:prstGeom>
        </p:spPr>
      </p:pic>
    </p:spTree>
    <p:extLst>
      <p:ext uri="{BB962C8B-B14F-4D97-AF65-F5344CB8AC3E}">
        <p14:creationId xmlns:p14="http://schemas.microsoft.com/office/powerpoint/2010/main" val="1153860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fill="hold"/>
                                        <p:tgtEl>
                                          <p:spTgt spid="61"/>
                                        </p:tgtEl>
                                        <p:attrNameLst>
                                          <p:attrName>ppt_x</p:attrName>
                                        </p:attrNameLst>
                                      </p:cBhvr>
                                      <p:tavLst>
                                        <p:tav tm="0">
                                          <p:val>
                                            <p:strVal val="#ppt_x"/>
                                          </p:val>
                                        </p:tav>
                                        <p:tav tm="100000">
                                          <p:val>
                                            <p:strVal val="#ppt_x"/>
                                          </p:val>
                                        </p:tav>
                                      </p:tavLst>
                                    </p:anim>
                                    <p:anim calcmode="lin" valueType="num">
                                      <p:cBhvr additive="base">
                                        <p:cTn id="8" dur="500" fill="hold"/>
                                        <p:tgtEl>
                                          <p:spTgt spid="6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64CED80-3684-E1FC-B346-11AA23BE0D4D}"/>
              </a:ext>
            </a:extLst>
          </p:cNvPr>
          <p:cNvGrpSpPr/>
          <p:nvPr/>
        </p:nvGrpSpPr>
        <p:grpSpPr>
          <a:xfrm>
            <a:off x="3747135" y="266700"/>
            <a:ext cx="4120516" cy="1190625"/>
            <a:chOff x="3747135" y="266700"/>
            <a:chExt cx="4120516" cy="1190625"/>
          </a:xfrm>
        </p:grpSpPr>
        <p:pic>
          <p:nvPicPr>
            <p:cNvPr id="3" name="图片 3">
              <a:extLst>
                <a:ext uri="{FF2B5EF4-FFF2-40B4-BE49-F238E27FC236}">
                  <a16:creationId xmlns:a16="http://schemas.microsoft.com/office/drawing/2014/main" id="{81E675B0-7CBE-A729-63E6-F2E740F4AEC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747135" y="266700"/>
              <a:ext cx="4120516" cy="1190625"/>
            </a:xfrm>
            <a:prstGeom prst="rect">
              <a:avLst/>
            </a:prstGeom>
          </p:spPr>
        </p:pic>
        <p:sp>
          <p:nvSpPr>
            <p:cNvPr id="4" name="TextBox 3">
              <a:extLst>
                <a:ext uri="{FF2B5EF4-FFF2-40B4-BE49-F238E27FC236}">
                  <a16:creationId xmlns:a16="http://schemas.microsoft.com/office/drawing/2014/main" id="{6E0EFAD7-F32A-8A8D-FD99-3C6D1E926710}"/>
                </a:ext>
              </a:extLst>
            </p:cNvPr>
            <p:cNvSpPr txBox="1"/>
            <p:nvPr/>
          </p:nvSpPr>
          <p:spPr>
            <a:xfrm>
              <a:off x="4257675" y="476250"/>
              <a:ext cx="3295650" cy="769441"/>
            </a:xfrm>
            <a:prstGeom prst="rect">
              <a:avLst/>
            </a:prstGeom>
            <a:noFill/>
          </p:spPr>
          <p:txBody>
            <a:bodyPr wrap="square" rtlCol="0">
              <a:spAutoFit/>
            </a:bodyPr>
            <a:lstStyle/>
            <a:p>
              <a:r>
                <a:rPr lang="en-US" sz="4400" dirty="0" err="1">
                  <a:solidFill>
                    <a:srgbClr val="FF0000"/>
                  </a:solidFill>
                </a:rPr>
                <a:t>Đồng</a:t>
              </a:r>
              <a:r>
                <a:rPr lang="en-US" sz="4400" dirty="0">
                  <a:solidFill>
                    <a:srgbClr val="FF0000"/>
                  </a:solidFill>
                </a:rPr>
                <a:t> </a:t>
              </a:r>
              <a:r>
                <a:rPr lang="en-US" sz="4400" dirty="0" err="1">
                  <a:solidFill>
                    <a:srgbClr val="FF0000"/>
                  </a:solidFill>
                </a:rPr>
                <a:t>tình</a:t>
              </a:r>
              <a:r>
                <a:rPr lang="en-US" sz="4400" dirty="0">
                  <a:solidFill>
                    <a:srgbClr val="FF0000"/>
                  </a:solidFill>
                </a:rPr>
                <a:t> </a:t>
              </a:r>
              <a:r>
                <a:rPr lang="en-US" sz="4400" dirty="0" err="1">
                  <a:solidFill>
                    <a:srgbClr val="FF0000"/>
                  </a:solidFill>
                </a:rPr>
                <a:t>với</a:t>
              </a:r>
              <a:endParaRPr lang="en-US" sz="4400" dirty="0">
                <a:solidFill>
                  <a:srgbClr val="FF0000"/>
                </a:solidFill>
              </a:endParaRPr>
            </a:p>
          </p:txBody>
        </p:sp>
      </p:grpSp>
      <p:pic>
        <p:nvPicPr>
          <p:cNvPr id="7" name="Picture 6">
            <a:extLst>
              <a:ext uri="{FF2B5EF4-FFF2-40B4-BE49-F238E27FC236}">
                <a16:creationId xmlns:a16="http://schemas.microsoft.com/office/drawing/2014/main" id="{54EBF9B3-0D83-EE3B-A799-2F761C7D2887}"/>
              </a:ext>
            </a:extLst>
          </p:cNvPr>
          <p:cNvPicPr>
            <a:picLocks noChangeAspect="1"/>
          </p:cNvPicPr>
          <p:nvPr/>
        </p:nvPicPr>
        <p:blipFill>
          <a:blip r:embed="rId3"/>
          <a:stretch>
            <a:fillRect/>
          </a:stretch>
        </p:blipFill>
        <p:spPr>
          <a:xfrm>
            <a:off x="542924" y="2028824"/>
            <a:ext cx="5491101" cy="18383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6D3482C6-F1FA-7070-CD88-84858239959F}"/>
              </a:ext>
            </a:extLst>
          </p:cNvPr>
          <p:cNvPicPr>
            <a:picLocks noChangeAspect="1"/>
          </p:cNvPicPr>
          <p:nvPr/>
        </p:nvPicPr>
        <p:blipFill>
          <a:blip r:embed="rId4"/>
          <a:stretch>
            <a:fillRect/>
          </a:stretch>
        </p:blipFill>
        <p:spPr>
          <a:xfrm>
            <a:off x="6848475" y="2066925"/>
            <a:ext cx="5200650" cy="1733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7B105DFC-9307-14B8-B4D5-3D13FB4F4E6C}"/>
              </a:ext>
            </a:extLst>
          </p:cNvPr>
          <p:cNvPicPr>
            <a:picLocks noChangeAspect="1"/>
          </p:cNvPicPr>
          <p:nvPr/>
        </p:nvPicPr>
        <p:blipFill>
          <a:blip r:embed="rId5"/>
          <a:stretch>
            <a:fillRect/>
          </a:stretch>
        </p:blipFill>
        <p:spPr>
          <a:xfrm>
            <a:off x="657224" y="4491037"/>
            <a:ext cx="5200833" cy="18145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58BE3F04-3599-85A0-A4D8-F61AE2D867DF}"/>
              </a:ext>
            </a:extLst>
          </p:cNvPr>
          <p:cNvPicPr>
            <a:picLocks noChangeAspect="1"/>
          </p:cNvPicPr>
          <p:nvPr/>
        </p:nvPicPr>
        <p:blipFill>
          <a:blip r:embed="rId6"/>
          <a:stretch>
            <a:fillRect/>
          </a:stretch>
        </p:blipFill>
        <p:spPr>
          <a:xfrm>
            <a:off x="6991349" y="4310062"/>
            <a:ext cx="5096921" cy="17478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02888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1" name="Rectangle: Rounded Corners 60">
            <a:extLst>
              <a:ext uri="{FF2B5EF4-FFF2-40B4-BE49-F238E27FC236}">
                <a16:creationId xmlns:a16="http://schemas.microsoft.com/office/drawing/2014/main" id="{CA2A92A3-D01A-46EE-88CD-B6328CDF46F4}"/>
              </a:ext>
            </a:extLst>
          </p:cNvPr>
          <p:cNvSpPr/>
          <p:nvPr/>
        </p:nvSpPr>
        <p:spPr>
          <a:xfrm>
            <a:off x="1876425" y="73025"/>
            <a:ext cx="8448675" cy="1054735"/>
          </a:xfrm>
          <a:prstGeom prst="roundRect">
            <a:avLst/>
          </a:prstGeom>
          <a:solidFill>
            <a:srgbClr val="FFFF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a:solidFill>
                  <a:sysClr val="windowText" lastClr="000000"/>
                </a:solidFill>
                <a:latin typeface="Calibri" panose="020F0502020204030204" pitchFamily="34" charset="0"/>
                <a:cs typeface="Calibri" panose="020F0502020204030204" pitchFamily="34" charset="0"/>
              </a:rPr>
              <a:t>2. </a:t>
            </a:r>
            <a:r>
              <a:rPr lang="vi-VN" sz="3600" b="1" dirty="0">
                <a:solidFill>
                  <a:sysClr val="windowText" lastClr="000000"/>
                </a:solidFill>
                <a:latin typeface="Calibri" panose="020F0502020204030204" pitchFamily="34" charset="0"/>
                <a:cs typeface="Calibri" panose="020F0502020204030204" pitchFamily="34" charset="0"/>
              </a:rPr>
              <a:t>Sắp xếp các bước sau đây để giải quyết các khó khăn trong học tập và cuộc sống</a:t>
            </a:r>
            <a:endParaRPr kumimoji="0" lang="en-US" sz="36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CB70180D-8268-F327-0B27-1FE1BADC3AC2}"/>
              </a:ext>
            </a:extLst>
          </p:cNvPr>
          <p:cNvPicPr>
            <a:picLocks noChangeAspect="1"/>
          </p:cNvPicPr>
          <p:nvPr/>
        </p:nvPicPr>
        <p:blipFill>
          <a:blip r:embed="rId3"/>
          <a:stretch>
            <a:fillRect/>
          </a:stretch>
        </p:blipFill>
        <p:spPr>
          <a:xfrm>
            <a:off x="1771650" y="1233487"/>
            <a:ext cx="8667750" cy="4733925"/>
          </a:xfrm>
          <a:prstGeom prst="rect">
            <a:avLst/>
          </a:prstGeom>
        </p:spPr>
      </p:pic>
    </p:spTree>
    <p:extLst>
      <p:ext uri="{BB962C8B-B14F-4D97-AF65-F5344CB8AC3E}">
        <p14:creationId xmlns:p14="http://schemas.microsoft.com/office/powerpoint/2010/main" val="3885490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fill="hold"/>
                                        <p:tgtEl>
                                          <p:spTgt spid="61"/>
                                        </p:tgtEl>
                                        <p:attrNameLst>
                                          <p:attrName>ppt_x</p:attrName>
                                        </p:attrNameLst>
                                      </p:cBhvr>
                                      <p:tavLst>
                                        <p:tav tm="0">
                                          <p:val>
                                            <p:strVal val="#ppt_x"/>
                                          </p:val>
                                        </p:tav>
                                        <p:tav tm="100000">
                                          <p:val>
                                            <p:strVal val="#ppt_x"/>
                                          </p:val>
                                        </p:tav>
                                      </p:tavLst>
                                    </p:anim>
                                    <p:anim calcmode="lin" valueType="num">
                                      <p:cBhvr additive="base">
                                        <p:cTn id="8" dur="500" fill="hold"/>
                                        <p:tgtEl>
                                          <p:spTgt spid="6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B57B0F98-39D1-8967-58D4-10048AE73060}"/>
              </a:ext>
            </a:extLst>
          </p:cNvPr>
          <p:cNvGrpSpPr/>
          <p:nvPr/>
        </p:nvGrpSpPr>
        <p:grpSpPr>
          <a:xfrm>
            <a:off x="2628900" y="219075"/>
            <a:ext cx="7115176" cy="1190625"/>
            <a:chOff x="3747135" y="266700"/>
            <a:chExt cx="4120516" cy="1190625"/>
          </a:xfrm>
        </p:grpSpPr>
        <p:pic>
          <p:nvPicPr>
            <p:cNvPr id="3" name="图片 3">
              <a:extLst>
                <a:ext uri="{FF2B5EF4-FFF2-40B4-BE49-F238E27FC236}">
                  <a16:creationId xmlns:a16="http://schemas.microsoft.com/office/drawing/2014/main" id="{E4012100-23BC-37AB-AE17-2E973B04DB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7135" y="266700"/>
              <a:ext cx="4120516" cy="1190625"/>
            </a:xfrm>
            <a:prstGeom prst="rect">
              <a:avLst/>
            </a:prstGeom>
          </p:spPr>
        </p:pic>
        <p:sp>
          <p:nvSpPr>
            <p:cNvPr id="5" name="TextBox 4">
              <a:extLst>
                <a:ext uri="{FF2B5EF4-FFF2-40B4-BE49-F238E27FC236}">
                  <a16:creationId xmlns:a16="http://schemas.microsoft.com/office/drawing/2014/main" id="{2DFE9101-5823-21DB-F7B6-568C7239023D}"/>
                </a:ext>
              </a:extLst>
            </p:cNvPr>
            <p:cNvSpPr txBox="1"/>
            <p:nvPr/>
          </p:nvSpPr>
          <p:spPr>
            <a:xfrm>
              <a:off x="4060020" y="371475"/>
              <a:ext cx="3514518" cy="954107"/>
            </a:xfrm>
            <a:prstGeom prst="rect">
              <a:avLst/>
            </a:prstGeom>
            <a:noFill/>
          </p:spPr>
          <p:txBody>
            <a:bodyPr wrap="square" rtlCol="0">
              <a:spAutoFit/>
            </a:bodyPr>
            <a:lstStyle/>
            <a:p>
              <a:pPr algn="ctr"/>
              <a:r>
                <a:rPr lang="en-US" sz="2800" b="1" dirty="0">
                  <a:solidFill>
                    <a:srgbClr val="FF0000"/>
                  </a:solidFill>
                  <a:latin typeface="Calibri" panose="020F0502020204030204" pitchFamily="34" charset="0"/>
                  <a:cs typeface="Calibri" panose="020F0502020204030204" pitchFamily="34" charset="0"/>
                </a:rPr>
                <a:t>C</a:t>
              </a:r>
              <a:r>
                <a:rPr lang="vi-VN" sz="2800" b="1" dirty="0">
                  <a:solidFill>
                    <a:srgbClr val="FF0000"/>
                  </a:solidFill>
                  <a:latin typeface="Calibri" panose="020F0502020204030204" pitchFamily="34" charset="0"/>
                  <a:cs typeface="Calibri" panose="020F0502020204030204" pitchFamily="34" charset="0"/>
                </a:rPr>
                <a:t>ác bước sau đây để giải quyết các khó khăn trong học tập và cuộc sống</a:t>
              </a:r>
              <a:endParaRPr lang="en-US" sz="2800" dirty="0">
                <a:solidFill>
                  <a:srgbClr val="FF0000"/>
                </a:solidFill>
              </a:endParaRPr>
            </a:p>
          </p:txBody>
        </p:sp>
      </p:grpSp>
      <p:pic>
        <p:nvPicPr>
          <p:cNvPr id="7" name="Picture 6">
            <a:extLst>
              <a:ext uri="{FF2B5EF4-FFF2-40B4-BE49-F238E27FC236}">
                <a16:creationId xmlns:a16="http://schemas.microsoft.com/office/drawing/2014/main" id="{B2982700-E22B-A120-D8D9-AAF7DFA2C883}"/>
              </a:ext>
            </a:extLst>
          </p:cNvPr>
          <p:cNvPicPr>
            <a:picLocks noChangeAspect="1"/>
          </p:cNvPicPr>
          <p:nvPr/>
        </p:nvPicPr>
        <p:blipFill>
          <a:blip r:embed="rId4"/>
          <a:stretch>
            <a:fillRect/>
          </a:stretch>
        </p:blipFill>
        <p:spPr>
          <a:xfrm>
            <a:off x="2814637" y="2305050"/>
            <a:ext cx="6753225" cy="952500"/>
          </a:xfrm>
          <a:prstGeom prst="rect">
            <a:avLst/>
          </a:prstGeom>
        </p:spPr>
      </p:pic>
      <p:pic>
        <p:nvPicPr>
          <p:cNvPr id="9" name="Picture 8">
            <a:extLst>
              <a:ext uri="{FF2B5EF4-FFF2-40B4-BE49-F238E27FC236}">
                <a16:creationId xmlns:a16="http://schemas.microsoft.com/office/drawing/2014/main" id="{A908EFC7-4349-8EB7-9592-123D858F9BE5}"/>
              </a:ext>
            </a:extLst>
          </p:cNvPr>
          <p:cNvPicPr>
            <a:picLocks noChangeAspect="1"/>
          </p:cNvPicPr>
          <p:nvPr/>
        </p:nvPicPr>
        <p:blipFill>
          <a:blip r:embed="rId5"/>
          <a:stretch>
            <a:fillRect/>
          </a:stretch>
        </p:blipFill>
        <p:spPr>
          <a:xfrm>
            <a:off x="2881312" y="1362075"/>
            <a:ext cx="6772275" cy="933450"/>
          </a:xfrm>
          <a:prstGeom prst="rect">
            <a:avLst/>
          </a:prstGeom>
        </p:spPr>
      </p:pic>
      <p:pic>
        <p:nvPicPr>
          <p:cNvPr id="15" name="Picture 14">
            <a:extLst>
              <a:ext uri="{FF2B5EF4-FFF2-40B4-BE49-F238E27FC236}">
                <a16:creationId xmlns:a16="http://schemas.microsoft.com/office/drawing/2014/main" id="{A7E6AD6E-4715-BCE7-B8CC-086DAF94DE65}"/>
              </a:ext>
            </a:extLst>
          </p:cNvPr>
          <p:cNvPicPr>
            <a:picLocks noChangeAspect="1"/>
          </p:cNvPicPr>
          <p:nvPr/>
        </p:nvPicPr>
        <p:blipFill>
          <a:blip r:embed="rId6"/>
          <a:stretch>
            <a:fillRect/>
          </a:stretch>
        </p:blipFill>
        <p:spPr>
          <a:xfrm>
            <a:off x="2671762" y="4343400"/>
            <a:ext cx="6791325" cy="933450"/>
          </a:xfrm>
          <a:prstGeom prst="rect">
            <a:avLst/>
          </a:prstGeom>
        </p:spPr>
      </p:pic>
      <p:pic>
        <p:nvPicPr>
          <p:cNvPr id="17" name="Picture 16">
            <a:extLst>
              <a:ext uri="{FF2B5EF4-FFF2-40B4-BE49-F238E27FC236}">
                <a16:creationId xmlns:a16="http://schemas.microsoft.com/office/drawing/2014/main" id="{C4329E24-C8C4-0EE1-A072-3A26CFE6F7FF}"/>
              </a:ext>
            </a:extLst>
          </p:cNvPr>
          <p:cNvPicPr>
            <a:picLocks noChangeAspect="1"/>
          </p:cNvPicPr>
          <p:nvPr/>
        </p:nvPicPr>
        <p:blipFill>
          <a:blip r:embed="rId7"/>
          <a:stretch>
            <a:fillRect/>
          </a:stretch>
        </p:blipFill>
        <p:spPr>
          <a:xfrm>
            <a:off x="2786062" y="3395662"/>
            <a:ext cx="6734175" cy="942975"/>
          </a:xfrm>
          <a:prstGeom prst="rect">
            <a:avLst/>
          </a:prstGeom>
        </p:spPr>
      </p:pic>
      <p:pic>
        <p:nvPicPr>
          <p:cNvPr id="19" name="Picture 18">
            <a:extLst>
              <a:ext uri="{FF2B5EF4-FFF2-40B4-BE49-F238E27FC236}">
                <a16:creationId xmlns:a16="http://schemas.microsoft.com/office/drawing/2014/main" id="{EAA732DE-357E-3B0C-6D7F-0209AA033D6D}"/>
              </a:ext>
            </a:extLst>
          </p:cNvPr>
          <p:cNvPicPr>
            <a:picLocks noChangeAspect="1"/>
          </p:cNvPicPr>
          <p:nvPr/>
        </p:nvPicPr>
        <p:blipFill>
          <a:blip r:embed="rId8"/>
          <a:stretch>
            <a:fillRect/>
          </a:stretch>
        </p:blipFill>
        <p:spPr>
          <a:xfrm>
            <a:off x="2652712" y="5272087"/>
            <a:ext cx="6715125" cy="923925"/>
          </a:xfrm>
          <a:prstGeom prst="rect">
            <a:avLst/>
          </a:prstGeom>
        </p:spPr>
      </p:pic>
    </p:spTree>
    <p:extLst>
      <p:ext uri="{BB962C8B-B14F-4D97-AF65-F5344CB8AC3E}">
        <p14:creationId xmlns:p14="http://schemas.microsoft.com/office/powerpoint/2010/main" val="678688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screen"/>
          <a:stretch>
            <a:fillRect/>
          </a:stretch>
        </p:blipFill>
        <p:spPr>
          <a:xfrm>
            <a:off x="0" y="0"/>
            <a:ext cx="12192000" cy="6858000"/>
          </a:xfrm>
          <a:prstGeom prst="rect">
            <a:avLst/>
          </a:prstGeom>
        </p:spPr>
      </p:pic>
      <p:pic>
        <p:nvPicPr>
          <p:cNvPr id="5" name="图片 4"/>
          <p:cNvPicPr>
            <a:picLocks noChangeAspect="1"/>
          </p:cNvPicPr>
          <p:nvPr/>
        </p:nvPicPr>
        <p:blipFill>
          <a:blip r:embed="rId4" cstate="screen"/>
          <a:stretch>
            <a:fillRect/>
          </a:stretch>
        </p:blipFill>
        <p:spPr>
          <a:xfrm>
            <a:off x="69215" y="0"/>
            <a:ext cx="12053621" cy="6858000"/>
          </a:xfrm>
          <a:prstGeom prst="rect">
            <a:avLst/>
          </a:prstGeom>
        </p:spPr>
      </p:pic>
      <p:pic>
        <p:nvPicPr>
          <p:cNvPr id="26" name="图片 25"/>
          <p:cNvPicPr>
            <a:picLocks noChangeAspect="1"/>
          </p:cNvPicPr>
          <p:nvPr/>
        </p:nvPicPr>
        <p:blipFill>
          <a:blip r:embed="rId5" cstate="screen"/>
          <a:stretch>
            <a:fillRect/>
          </a:stretch>
        </p:blipFill>
        <p:spPr>
          <a:xfrm>
            <a:off x="481136" y="2012950"/>
            <a:ext cx="692237" cy="1520824"/>
          </a:xfrm>
          <a:prstGeom prst="rect">
            <a:avLst/>
          </a:prstGeom>
        </p:spPr>
      </p:pic>
      <p:grpSp>
        <p:nvGrpSpPr>
          <p:cNvPr id="43" name="组合 42"/>
          <p:cNvGrpSpPr/>
          <p:nvPr/>
        </p:nvGrpSpPr>
        <p:grpSpPr>
          <a:xfrm>
            <a:off x="2228491" y="1499114"/>
            <a:ext cx="5447439" cy="1909673"/>
            <a:chOff x="2419609" y="1576016"/>
            <a:chExt cx="5447439" cy="1909673"/>
          </a:xfrm>
        </p:grpSpPr>
        <p:sp>
          <p:nvSpPr>
            <p:cNvPr id="39" name="文本框 38"/>
            <p:cNvSpPr txBox="1"/>
            <p:nvPr/>
          </p:nvSpPr>
          <p:spPr>
            <a:xfrm>
              <a:off x="2419609" y="1623641"/>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开</a:t>
              </a:r>
            </a:p>
          </p:txBody>
        </p:sp>
        <p:sp>
          <p:nvSpPr>
            <p:cNvPr id="40" name="文本框 39"/>
            <p:cNvSpPr txBox="1"/>
            <p:nvPr/>
          </p:nvSpPr>
          <p:spPr>
            <a:xfrm>
              <a:off x="3682279" y="1576016"/>
              <a:ext cx="1659430"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学</a:t>
              </a:r>
            </a:p>
          </p:txBody>
        </p:sp>
        <p:sp>
          <p:nvSpPr>
            <p:cNvPr id="41" name="文本框 40"/>
            <p:cNvSpPr txBox="1"/>
            <p:nvPr/>
          </p:nvSpPr>
          <p:spPr>
            <a:xfrm>
              <a:off x="4944950"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典</a:t>
              </a:r>
            </a:p>
          </p:txBody>
        </p:sp>
        <p:sp>
          <p:nvSpPr>
            <p:cNvPr id="42" name="文本框 41"/>
            <p:cNvSpPr txBox="1"/>
            <p:nvPr/>
          </p:nvSpPr>
          <p:spPr>
            <a:xfrm>
              <a:off x="6207619"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礼</a:t>
              </a:r>
            </a:p>
          </p:txBody>
        </p:sp>
      </p:grpSp>
      <p:grpSp>
        <p:nvGrpSpPr>
          <p:cNvPr id="862" name="Google Shape;862;p35"/>
          <p:cNvGrpSpPr/>
          <p:nvPr/>
        </p:nvGrpSpPr>
        <p:grpSpPr>
          <a:xfrm>
            <a:off x="1772285" y="595630"/>
            <a:ext cx="8794115" cy="4827905"/>
            <a:chOff x="6530374" y="1560189"/>
            <a:chExt cx="1045566" cy="505315"/>
          </a:xfrm>
        </p:grpSpPr>
        <p:sp>
          <p:nvSpPr>
            <p:cNvPr id="863" name="Google Shape;863;p35"/>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4" name="Google Shape;864;p35"/>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5" name="Google Shape;865;p35"/>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6" name="Google Shape;866;p35"/>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7" name="Google Shape;867;p35"/>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8" name="Google Shape;868;p35"/>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9" name="Google Shape;869;p35"/>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0" name="Google Shape;870;p35"/>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1" name="Google Shape;871;p35"/>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2" name="Google Shape;872;p35"/>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3" name="Google Shape;873;p35"/>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4" name="Google Shape;874;p35"/>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5" name="Google Shape;875;p35"/>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6" name="Google Shape;876;p35"/>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7" name="Google Shape;877;p35"/>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8" name="Google Shape;878;p35"/>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9" name="Google Shape;879;p35"/>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0" name="Google Shape;880;p35"/>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1" name="Google Shape;881;p35"/>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2" name="Google Shape;882;p35"/>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3" name="Google Shape;883;p35"/>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4" name="Google Shape;884;p35"/>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5" name="Google Shape;885;p35"/>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6" name="Google Shape;886;p35"/>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7" name="Google Shape;887;p35"/>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8" name="Google Shape;888;p35"/>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9" name="Google Shape;889;p35"/>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0" name="Google Shape;890;p35"/>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1" name="Google Shape;891;p35"/>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2" name="Google Shape;892;p35"/>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3" name="Google Shape;893;p35"/>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4" name="Google Shape;894;p35"/>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5" name="Google Shape;895;p35"/>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6" name="Google Shape;896;p35"/>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7" name="Google Shape;897;p35"/>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8" name="Google Shape;898;p35"/>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9" name="Google Shape;899;p35"/>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0" name="Google Shape;900;p35"/>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1" name="Google Shape;901;p35"/>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2" name="Google Shape;902;p35"/>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3" name="Google Shape;903;p35"/>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4" name="Google Shape;904;p35"/>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5" name="Google Shape;905;p35"/>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6" name="Google Shape;906;p35"/>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7" name="Google Shape;907;p35"/>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8" name="Google Shape;908;p35"/>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图片 1"/>
          <p:cNvPicPr>
            <a:picLocks noChangeAspect="1"/>
          </p:cNvPicPr>
          <p:nvPr/>
        </p:nvPicPr>
        <p:blipFill>
          <a:blip r:embed="rId6" cstate="screen"/>
          <a:stretch>
            <a:fillRect/>
          </a:stretch>
        </p:blipFill>
        <p:spPr>
          <a:xfrm>
            <a:off x="1" y="-177164"/>
            <a:ext cx="4419600" cy="2610517"/>
          </a:xfrm>
          <a:prstGeom prst="rect">
            <a:avLst/>
          </a:prstGeom>
        </p:spPr>
      </p:pic>
      <p:pic>
        <p:nvPicPr>
          <p:cNvPr id="4" name="图片 3"/>
          <p:cNvPicPr>
            <a:picLocks noChangeAspect="1"/>
          </p:cNvPicPr>
          <p:nvPr/>
        </p:nvPicPr>
        <p:blipFill>
          <a:blip r:embed="rId7" cstate="screen"/>
          <a:stretch>
            <a:fillRect/>
          </a:stretch>
        </p:blipFill>
        <p:spPr>
          <a:xfrm>
            <a:off x="7318762" y="-320674"/>
            <a:ext cx="4873238" cy="2896898"/>
          </a:xfrm>
          <a:prstGeom prst="rect">
            <a:avLst/>
          </a:prstGeom>
        </p:spPr>
      </p:pic>
      <p:pic>
        <p:nvPicPr>
          <p:cNvPr id="14" name="图片 13"/>
          <p:cNvPicPr>
            <a:picLocks noChangeAspect="1"/>
          </p:cNvPicPr>
          <p:nvPr/>
        </p:nvPicPr>
        <p:blipFill>
          <a:blip r:embed="rId8"/>
          <a:stretch>
            <a:fillRect/>
          </a:stretch>
        </p:blipFill>
        <p:spPr>
          <a:xfrm>
            <a:off x="5948767" y="489110"/>
            <a:ext cx="838200" cy="1323975"/>
          </a:xfrm>
          <a:prstGeom prst="rect">
            <a:avLst/>
          </a:prstGeom>
        </p:spPr>
      </p:pic>
      <p:pic>
        <p:nvPicPr>
          <p:cNvPr id="16" name="图片 15"/>
          <p:cNvPicPr>
            <a:picLocks noChangeAspect="1"/>
          </p:cNvPicPr>
          <p:nvPr/>
        </p:nvPicPr>
        <p:blipFill>
          <a:blip r:embed="rId9"/>
          <a:stretch>
            <a:fillRect/>
          </a:stretch>
        </p:blipFill>
        <p:spPr>
          <a:xfrm>
            <a:off x="5205569" y="895509"/>
            <a:ext cx="419100" cy="657225"/>
          </a:xfrm>
          <a:prstGeom prst="rect">
            <a:avLst/>
          </a:prstGeom>
        </p:spPr>
      </p:pic>
      <p:pic>
        <p:nvPicPr>
          <p:cNvPr id="18" name="图片 17"/>
          <p:cNvPicPr>
            <a:picLocks noChangeAspect="1"/>
          </p:cNvPicPr>
          <p:nvPr/>
        </p:nvPicPr>
        <p:blipFill>
          <a:blip r:embed="rId10" cstate="screen"/>
          <a:stretch>
            <a:fillRect/>
          </a:stretch>
        </p:blipFill>
        <p:spPr>
          <a:xfrm>
            <a:off x="2490771" y="2876073"/>
            <a:ext cx="633413" cy="1785939"/>
          </a:xfrm>
          <a:prstGeom prst="rect">
            <a:avLst/>
          </a:prstGeom>
        </p:spPr>
      </p:pic>
      <p:pic>
        <p:nvPicPr>
          <p:cNvPr id="34" name="图片 33" descr="E:\PPT\PPT\外\8月7号学校介绍PPT模板\—Pngtree—cartoon school_4426439.png—Pngtree—cartoon school_4426439"/>
          <p:cNvPicPr>
            <a:picLocks noChangeAspect="1"/>
          </p:cNvPicPr>
          <p:nvPr/>
        </p:nvPicPr>
        <p:blipFill rotWithShape="1">
          <a:blip r:embed="rId11"/>
          <a:srcRect/>
          <a:stretch>
            <a:fillRect/>
          </a:stretch>
        </p:blipFill>
        <p:spPr>
          <a:xfrm>
            <a:off x="6597899" y="2126035"/>
            <a:ext cx="6015355" cy="6016625"/>
          </a:xfrm>
          <a:prstGeom prst="rect">
            <a:avLst/>
          </a:prstGeom>
        </p:spPr>
      </p:pic>
      <p:pic>
        <p:nvPicPr>
          <p:cNvPr id="8" name="图片 7" descr="—Pngtree—school season back school bag_5759236"/>
          <p:cNvPicPr>
            <a:picLocks noChangeAspect="1"/>
          </p:cNvPicPr>
          <p:nvPr/>
        </p:nvPicPr>
        <p:blipFill>
          <a:blip r:embed="rId12"/>
          <a:srcRect t="23306" b="17787"/>
          <a:stretch>
            <a:fillRect/>
          </a:stretch>
        </p:blipFill>
        <p:spPr>
          <a:xfrm>
            <a:off x="-444500" y="3293745"/>
            <a:ext cx="6858000" cy="4039870"/>
          </a:xfrm>
          <a:prstGeom prst="rect">
            <a:avLst/>
          </a:prstGeom>
        </p:spPr>
      </p:pic>
      <p:pic>
        <p:nvPicPr>
          <p:cNvPr id="67" name="Picture 66">
            <a:extLst>
              <a:ext uri="{FF2B5EF4-FFF2-40B4-BE49-F238E27FC236}">
                <a16:creationId xmlns:a16="http://schemas.microsoft.com/office/drawing/2014/main" id="{10D391E8-A8FF-43F9-971C-0DCD086AF3AA}"/>
              </a:ext>
            </a:extLst>
          </p:cNvPr>
          <p:cNvPicPr>
            <a:picLocks noChangeAspect="1"/>
          </p:cNvPicPr>
          <p:nvPr/>
        </p:nvPicPr>
        <p:blipFill>
          <a:blip r:embed="rId13"/>
          <a:stretch>
            <a:fillRect/>
          </a:stretch>
        </p:blipFill>
        <p:spPr>
          <a:xfrm>
            <a:off x="3183122" y="1639715"/>
            <a:ext cx="5761219" cy="3359187"/>
          </a:xfrm>
          <a:prstGeom prst="rect">
            <a:avLst/>
          </a:prstGeom>
        </p:spPr>
      </p:pic>
      <p:pic>
        <p:nvPicPr>
          <p:cNvPr id="6" name="Picture 5"/>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5392108" y="12040720"/>
            <a:ext cx="1205791" cy="11239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p:cTn id="7" dur="500" fill="hold"/>
                                        <p:tgtEl>
                                          <p:spTgt spid="67"/>
                                        </p:tgtEl>
                                        <p:attrNameLst>
                                          <p:attrName>ppt_w</p:attrName>
                                        </p:attrNameLst>
                                      </p:cBhvr>
                                      <p:tavLst>
                                        <p:tav tm="0">
                                          <p:val>
                                            <p:fltVal val="0"/>
                                          </p:val>
                                        </p:tav>
                                        <p:tav tm="100000">
                                          <p:val>
                                            <p:strVal val="#ppt_w"/>
                                          </p:val>
                                        </p:tav>
                                      </p:tavLst>
                                    </p:anim>
                                    <p:anim calcmode="lin" valueType="num">
                                      <p:cBhvr>
                                        <p:cTn id="8" dur="500" fill="hold"/>
                                        <p:tgtEl>
                                          <p:spTgt spid="67"/>
                                        </p:tgtEl>
                                        <p:attrNameLst>
                                          <p:attrName>ppt_h</p:attrName>
                                        </p:attrNameLst>
                                      </p:cBhvr>
                                      <p:tavLst>
                                        <p:tav tm="0">
                                          <p:val>
                                            <p:fltVal val="0"/>
                                          </p:val>
                                        </p:tav>
                                        <p:tav tm="100000">
                                          <p:val>
                                            <p:strVal val="#ppt_h"/>
                                          </p:val>
                                        </p:tav>
                                      </p:tavLst>
                                    </p:anim>
                                    <p:animEffect transition="in" filter="fade">
                                      <p:cBhvr>
                                        <p:cTn id="9"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 name="图片 9"/>
          <p:cNvPicPr>
            <a:picLocks noChangeAspect="1"/>
          </p:cNvPicPr>
          <p:nvPr>
            <p:custDataLst>
              <p:tags r:id="rId1"/>
            </p:custDataLst>
          </p:nvPr>
        </p:nvPicPr>
        <p:blipFill>
          <a:blip r:embed="rId4"/>
          <a:stretch>
            <a:fillRect/>
          </a:stretch>
        </p:blipFill>
        <p:spPr>
          <a:xfrm>
            <a:off x="3286124" y="3724275"/>
            <a:ext cx="6198637" cy="2314240"/>
          </a:xfrm>
          <a:prstGeom prst="rect">
            <a:avLst/>
          </a:prstGeom>
        </p:spPr>
      </p:pic>
      <p:sp>
        <p:nvSpPr>
          <p:cNvPr id="60" name="Text Box 56">
            <a:extLst>
              <a:ext uri="{FF2B5EF4-FFF2-40B4-BE49-F238E27FC236}">
                <a16:creationId xmlns:a16="http://schemas.microsoft.com/office/drawing/2014/main" id="{7C7C88DF-30F7-45C8-A8A2-292D3CC0C734}"/>
              </a:ext>
            </a:extLst>
          </p:cNvPr>
          <p:cNvSpPr txBox="1">
            <a:spLocks noChangeArrowheads="1"/>
          </p:cNvSpPr>
          <p:nvPr/>
        </p:nvSpPr>
        <p:spPr bwMode="auto">
          <a:xfrm>
            <a:off x="1026067" y="1671212"/>
            <a:ext cx="10229603" cy="1938992"/>
          </a:xfrm>
          <a:prstGeom prst="rect">
            <a:avLst/>
          </a:prstGeom>
          <a:solidFill>
            <a:srgbClr val="FFFF00"/>
          </a:solidFill>
          <a:ln>
            <a:headEnd/>
            <a:tailEnd/>
          </a:ln>
        </p:spPr>
        <p:style>
          <a:lnRef idx="3">
            <a:schemeClr val="lt1"/>
          </a:lnRef>
          <a:fillRef idx="1">
            <a:schemeClr val="accent3"/>
          </a:fillRef>
          <a:effectRef idx="1">
            <a:schemeClr val="accent3"/>
          </a:effectRef>
          <a:fontRef idx="minor">
            <a:schemeClr val="lt1"/>
          </a:fontRef>
        </p:style>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50000"/>
              </a:spcBef>
              <a:buNone/>
            </a:pPr>
            <a:r>
              <a:rPr lang="vi-VN" altLang="en-US" sz="4000" b="1" dirty="0">
                <a:solidFill>
                  <a:srgbClr val="002060"/>
                </a:solidFill>
                <a:latin typeface="Cambria" panose="02040503050406030204" pitchFamily="18" charset="0"/>
                <a:ea typeface="Cambria" panose="02040503050406030204" pitchFamily="18" charset="0"/>
              </a:rPr>
              <a:t>Chia sẻ về một số cách mà em đã thực hiện để vượt qua những khó khăn của bản thân trong học tập và cuộc sống</a:t>
            </a:r>
            <a:endParaRPr kumimoji="0" lang="en-US" alt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0">
                                            <p:bg/>
                                          </p:spTgt>
                                        </p:tgtEl>
                                        <p:attrNameLst>
                                          <p:attrName>style.visibility</p:attrName>
                                        </p:attrNameLst>
                                      </p:cBhvr>
                                      <p:to>
                                        <p:strVal val="visible"/>
                                      </p:to>
                                    </p:set>
                                    <p:anim calcmode="lin" valueType="num">
                                      <p:cBhvr>
                                        <p:cTn id="15" dur="1000" fill="hold"/>
                                        <p:tgtEl>
                                          <p:spTgt spid="60">
                                            <p:bg/>
                                          </p:spTgt>
                                        </p:tgtEl>
                                        <p:attrNameLst>
                                          <p:attrName>ppt_w</p:attrName>
                                        </p:attrNameLst>
                                      </p:cBhvr>
                                      <p:tavLst>
                                        <p:tav tm="0">
                                          <p:val>
                                            <p:fltVal val="0"/>
                                          </p:val>
                                        </p:tav>
                                        <p:tav tm="100000">
                                          <p:val>
                                            <p:strVal val="#ppt_w"/>
                                          </p:val>
                                        </p:tav>
                                      </p:tavLst>
                                    </p:anim>
                                    <p:anim calcmode="lin" valueType="num">
                                      <p:cBhvr>
                                        <p:cTn id="16" dur="1000" fill="hold"/>
                                        <p:tgtEl>
                                          <p:spTgt spid="60">
                                            <p:bg/>
                                          </p:spTgt>
                                        </p:tgtEl>
                                        <p:attrNameLst>
                                          <p:attrName>ppt_h</p:attrName>
                                        </p:attrNameLst>
                                      </p:cBhvr>
                                      <p:tavLst>
                                        <p:tav tm="0">
                                          <p:val>
                                            <p:fltVal val="0"/>
                                          </p:val>
                                        </p:tav>
                                        <p:tav tm="100000">
                                          <p:val>
                                            <p:strVal val="#ppt_h"/>
                                          </p:val>
                                        </p:tav>
                                      </p:tavLst>
                                    </p:anim>
                                    <p:animEffect transition="in" filter="fade">
                                      <p:cBhvr>
                                        <p:cTn id="17" dur="1000"/>
                                        <p:tgtEl>
                                          <p:spTgt spid="60">
                                            <p:bg/>
                                          </p:spTgt>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60">
                                            <p:txEl>
                                              <p:pRg st="0" end="0"/>
                                            </p:txEl>
                                          </p:spTgt>
                                        </p:tgtEl>
                                        <p:attrNameLst>
                                          <p:attrName>style.visibility</p:attrName>
                                        </p:attrNameLst>
                                      </p:cBhvr>
                                      <p:to>
                                        <p:strVal val="visible"/>
                                      </p:to>
                                    </p:set>
                                    <p:anim calcmode="lin" valueType="num">
                                      <p:cBhvr>
                                        <p:cTn id="20" dur="1000" fill="hold"/>
                                        <p:tgtEl>
                                          <p:spTgt spid="60">
                                            <p:txEl>
                                              <p:pRg st="0" end="0"/>
                                            </p:txEl>
                                          </p:spTgt>
                                        </p:tgtEl>
                                        <p:attrNameLst>
                                          <p:attrName>ppt_w</p:attrName>
                                        </p:attrNameLst>
                                      </p:cBhvr>
                                      <p:tavLst>
                                        <p:tav tm="0">
                                          <p:val>
                                            <p:fltVal val="0"/>
                                          </p:val>
                                        </p:tav>
                                        <p:tav tm="100000">
                                          <p:val>
                                            <p:strVal val="#ppt_w"/>
                                          </p:val>
                                        </p:tav>
                                      </p:tavLst>
                                    </p:anim>
                                    <p:anim calcmode="lin" valueType="num">
                                      <p:cBhvr>
                                        <p:cTn id="21" dur="1000" fill="hold"/>
                                        <p:tgtEl>
                                          <p:spTgt spid="60">
                                            <p:txEl>
                                              <p:pRg st="0" end="0"/>
                                            </p:txEl>
                                          </p:spTgt>
                                        </p:tgtEl>
                                        <p:attrNameLst>
                                          <p:attrName>ppt_h</p:attrName>
                                        </p:attrNameLst>
                                      </p:cBhvr>
                                      <p:tavLst>
                                        <p:tav tm="0">
                                          <p:val>
                                            <p:fltVal val="0"/>
                                          </p:val>
                                        </p:tav>
                                        <p:tav tm="100000">
                                          <p:val>
                                            <p:strVal val="#ppt_h"/>
                                          </p:val>
                                        </p:tav>
                                      </p:tavLst>
                                    </p:anim>
                                    <p:animEffect transition="in" filter="fade">
                                      <p:cBhvr>
                                        <p:cTn id="22" dur="1000"/>
                                        <p:tgtEl>
                                          <p:spTgt spid="6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uiExpand="1" build="allAtOnce"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Text Box 56">
            <a:extLst>
              <a:ext uri="{FF2B5EF4-FFF2-40B4-BE49-F238E27FC236}">
                <a16:creationId xmlns:a16="http://schemas.microsoft.com/office/drawing/2014/main" id="{66EA5C7B-B7BB-F172-BAD7-7AFB68222B78}"/>
              </a:ext>
            </a:extLst>
          </p:cNvPr>
          <p:cNvSpPr txBox="1">
            <a:spLocks noChangeArrowheads="1"/>
          </p:cNvSpPr>
          <p:nvPr/>
        </p:nvSpPr>
        <p:spPr bwMode="auto">
          <a:xfrm>
            <a:off x="994952" y="1772177"/>
            <a:ext cx="10229603" cy="2800767"/>
          </a:xfrm>
          <a:prstGeom prst="rect">
            <a:avLst/>
          </a:prstGeom>
          <a:solidFill>
            <a:schemeClr val="accent6">
              <a:lumMod val="40000"/>
              <a:lumOff val="60000"/>
            </a:schemeClr>
          </a:solidFill>
          <a:ln>
            <a:headEnd/>
            <a:tailEnd/>
          </a:ln>
        </p:spPr>
        <p:style>
          <a:lnRef idx="3">
            <a:schemeClr val="lt1"/>
          </a:lnRef>
          <a:fillRef idx="1">
            <a:schemeClr val="accent3"/>
          </a:fillRef>
          <a:effectRef idx="1">
            <a:schemeClr val="accent3"/>
          </a:effectRef>
          <a:fontRef idx="minor">
            <a:schemeClr val="lt1"/>
          </a:fontRef>
        </p:style>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a:spcBef>
                <a:spcPct val="50000"/>
              </a:spcBef>
              <a:buNone/>
            </a:pPr>
            <a:r>
              <a:rPr lang="vi-VN" altLang="en-US" b="1" dirty="0">
                <a:solidFill>
                  <a:srgbClr val="002060"/>
                </a:solidFill>
                <a:latin typeface="Cambria" panose="02040503050406030204" pitchFamily="18" charset="0"/>
                <a:ea typeface="Cambria" panose="02040503050406030204" pitchFamily="18" charset="0"/>
              </a:rPr>
              <a:t>- Một số cách mà em thực hiện để vượt qua khó khăn:</a:t>
            </a:r>
          </a:p>
          <a:p>
            <a:pPr lvl="0" algn="just">
              <a:spcBef>
                <a:spcPct val="50000"/>
              </a:spcBef>
              <a:buNone/>
            </a:pPr>
            <a:r>
              <a:rPr lang="vi-VN" altLang="en-US" b="1" dirty="0">
                <a:solidFill>
                  <a:srgbClr val="002060"/>
                </a:solidFill>
                <a:latin typeface="Cambria" panose="02040503050406030204" pitchFamily="18" charset="0"/>
                <a:ea typeface="Cambria" panose="02040503050406030204" pitchFamily="18" charset="0"/>
              </a:rPr>
              <a:t>+ Không bao giờ bỏ cuộc khi gặp khó khăn</a:t>
            </a:r>
          </a:p>
          <a:p>
            <a:pPr lvl="0" algn="just">
              <a:spcBef>
                <a:spcPct val="50000"/>
              </a:spcBef>
              <a:buNone/>
            </a:pPr>
            <a:r>
              <a:rPr lang="vi-VN" altLang="en-US" b="1" dirty="0">
                <a:solidFill>
                  <a:srgbClr val="002060"/>
                </a:solidFill>
                <a:latin typeface="Cambria" panose="02040503050406030204" pitchFamily="18" charset="0"/>
                <a:ea typeface="Cambria" panose="02040503050406030204" pitchFamily="18" charset="0"/>
              </a:rPr>
              <a:t>+ Dám đối mặt và giải quyết những vấn đề đang xảy ra</a:t>
            </a:r>
          </a:p>
          <a:p>
            <a:pPr lvl="0" algn="just">
              <a:spcBef>
                <a:spcPct val="50000"/>
              </a:spcBef>
              <a:buNone/>
            </a:pPr>
            <a:r>
              <a:rPr lang="vi-VN" altLang="en-US" b="1" dirty="0">
                <a:solidFill>
                  <a:srgbClr val="002060"/>
                </a:solidFill>
                <a:latin typeface="Cambria" panose="02040503050406030204" pitchFamily="18" charset="0"/>
                <a:ea typeface="Cambria" panose="02040503050406030204" pitchFamily="18" charset="0"/>
              </a:rPr>
              <a:t>+ Luôn cố gắng phấn đấu tiến về phía trước</a:t>
            </a:r>
            <a:endParaRPr kumimoji="0" lang="en-US" altLang="en-US"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Effect transition="in" filter="fade">
                                      <p:cBhvr>
                                        <p:cTn id="9" dur="1000"/>
                                        <p:tgtEl>
                                          <p:spTgt spid="3">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1000"/>
                                        <p:tgtEl>
                                          <p:spTgt spid="3">
                                            <p:txEl>
                                              <p:pRg st="0" end="0"/>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9" dur="1000"/>
                                        <p:tgtEl>
                                          <p:spTgt spid="3">
                                            <p:txEl>
                                              <p:pRg st="1" end="1"/>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p:cTn id="22"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3" dur="1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4" dur="1000"/>
                                        <p:tgtEl>
                                          <p:spTgt spid="3">
                                            <p:txEl>
                                              <p:pRg st="2" end="2"/>
                                            </p:tx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p:cTn id="27"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8" dur="1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9"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图片 2" descr="E:\PPT\PPT\外\8月7号学校介绍PPT模板\图片1.png图片1"/>
          <p:cNvPicPr>
            <a:picLocks noChangeAspect="1"/>
          </p:cNvPicPr>
          <p:nvPr/>
        </p:nvPicPr>
        <p:blipFill rotWithShape="1">
          <a:blip r:embed="rId3"/>
          <a:srcRect/>
          <a:stretch>
            <a:fillRect/>
          </a:stretch>
        </p:blipFill>
        <p:spPr>
          <a:xfrm>
            <a:off x="2379980" y="1287145"/>
            <a:ext cx="7354570" cy="4199255"/>
          </a:xfrm>
          <a:prstGeom prst="rect">
            <a:avLst/>
          </a:prstGeom>
        </p:spPr>
      </p:pic>
      <p:pic>
        <p:nvPicPr>
          <p:cNvPr id="5" name="Picture 4">
            <a:extLst>
              <a:ext uri="{FF2B5EF4-FFF2-40B4-BE49-F238E27FC236}">
                <a16:creationId xmlns:a16="http://schemas.microsoft.com/office/drawing/2014/main" id="{986D4B45-56B6-31B8-C6A0-771031CE53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6256" y="2103120"/>
            <a:ext cx="5251861" cy="1785266"/>
          </a:xfrm>
          <a:prstGeom prst="rect">
            <a:avLst/>
          </a:prstGeom>
        </p:spPr>
      </p:pic>
    </p:spTree>
    <p:extLst>
      <p:ext uri="{BB962C8B-B14F-4D97-AF65-F5344CB8AC3E}">
        <p14:creationId xmlns:p14="http://schemas.microsoft.com/office/powerpoint/2010/main" val="3072440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1" name="Rectangle: Rounded Corners 60">
            <a:extLst>
              <a:ext uri="{FF2B5EF4-FFF2-40B4-BE49-F238E27FC236}">
                <a16:creationId xmlns:a16="http://schemas.microsoft.com/office/drawing/2014/main" id="{CA2A92A3-D01A-46EE-88CD-B6328CDF46F4}"/>
              </a:ext>
            </a:extLst>
          </p:cNvPr>
          <p:cNvSpPr/>
          <p:nvPr/>
        </p:nvSpPr>
        <p:spPr>
          <a:xfrm>
            <a:off x="485776" y="123825"/>
            <a:ext cx="11049000" cy="733425"/>
          </a:xfrm>
          <a:prstGeom prst="roundRect">
            <a:avLst/>
          </a:prstGeom>
          <a:solidFill>
            <a:srgbClr val="FFFF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ysClr val="windowText" lastClr="000000"/>
                </a:solidFill>
                <a:latin typeface="Calibri" panose="020F0502020204030204" pitchFamily="34" charset="0"/>
                <a:cs typeface="Calibri" panose="020F0502020204030204" pitchFamily="34" charset="0"/>
              </a:rPr>
              <a:t>1. Quan </a:t>
            </a:r>
            <a:r>
              <a:rPr lang="en-US" sz="4000" b="1" dirty="0" err="1">
                <a:solidFill>
                  <a:sysClr val="windowText" lastClr="000000"/>
                </a:solidFill>
                <a:latin typeface="Calibri" panose="020F0502020204030204" pitchFamily="34" charset="0"/>
                <a:cs typeface="Calibri" panose="020F0502020204030204" pitchFamily="34" charset="0"/>
              </a:rPr>
              <a:t>sát</a:t>
            </a:r>
            <a:r>
              <a:rPr lang="en-US" sz="4000" b="1" dirty="0">
                <a:solidFill>
                  <a:sysClr val="windowText" lastClr="000000"/>
                </a:solidFill>
                <a:latin typeface="Calibri" panose="020F050202020403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cs typeface="Calibri" panose="020F0502020204030204" pitchFamily="34" charset="0"/>
              </a:rPr>
              <a:t>tranh</a:t>
            </a:r>
            <a:r>
              <a:rPr lang="en-US" sz="4000" b="1" dirty="0">
                <a:solidFill>
                  <a:sysClr val="windowText" lastClr="000000"/>
                </a:solidFill>
                <a:latin typeface="Calibri" panose="020F050202020403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cs typeface="Calibri" panose="020F0502020204030204" pitchFamily="34" charset="0"/>
              </a:rPr>
              <a:t>và</a:t>
            </a:r>
            <a:r>
              <a:rPr lang="en-US" sz="4000" b="1" dirty="0">
                <a:solidFill>
                  <a:sysClr val="windowText" lastClr="000000"/>
                </a:solidFill>
                <a:latin typeface="Calibri" panose="020F050202020403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cs typeface="Calibri" panose="020F0502020204030204" pitchFamily="34" charset="0"/>
              </a:rPr>
              <a:t>trả</a:t>
            </a:r>
            <a:r>
              <a:rPr lang="en-US" sz="4000" b="1" dirty="0">
                <a:solidFill>
                  <a:sysClr val="windowText" lastClr="000000"/>
                </a:solidFill>
                <a:latin typeface="Calibri" panose="020F050202020403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cs typeface="Calibri" panose="020F0502020204030204" pitchFamily="34" charset="0"/>
              </a:rPr>
              <a:t>lời</a:t>
            </a:r>
            <a:r>
              <a:rPr lang="en-US" sz="4000" b="1" dirty="0">
                <a:solidFill>
                  <a:sysClr val="windowText" lastClr="000000"/>
                </a:solidFill>
                <a:latin typeface="Calibri" panose="020F050202020403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cs typeface="Calibri" panose="020F0502020204030204" pitchFamily="34" charset="0"/>
              </a:rPr>
              <a:t>câu</a:t>
            </a:r>
            <a:r>
              <a:rPr lang="en-US" sz="4000" b="1" dirty="0">
                <a:solidFill>
                  <a:sysClr val="windowText" lastClr="000000"/>
                </a:solidFill>
                <a:latin typeface="Calibri" panose="020F050202020403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cs typeface="Calibri" panose="020F0502020204030204" pitchFamily="34" charset="0"/>
              </a:rPr>
              <a:t>hỏi</a:t>
            </a:r>
            <a:r>
              <a:rPr lang="en-US" sz="4000" b="1" dirty="0">
                <a:solidFill>
                  <a:sysClr val="windowText" lastClr="00000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FE108294-F7B2-F050-4495-7C8BA54F441B}"/>
              </a:ext>
            </a:extLst>
          </p:cNvPr>
          <p:cNvPicPr>
            <a:picLocks noChangeAspect="1"/>
          </p:cNvPicPr>
          <p:nvPr/>
        </p:nvPicPr>
        <p:blipFill>
          <a:blip r:embed="rId3"/>
          <a:stretch>
            <a:fillRect/>
          </a:stretch>
        </p:blipFill>
        <p:spPr>
          <a:xfrm>
            <a:off x="2104820" y="1047280"/>
            <a:ext cx="7657240" cy="49869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7" name="Picture 56">
            <a:extLst>
              <a:ext uri="{FF2B5EF4-FFF2-40B4-BE49-F238E27FC236}">
                <a16:creationId xmlns:a16="http://schemas.microsoft.com/office/drawing/2014/main" id="{144B8B3D-94F5-464B-865E-BD66F985EA8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057" b="100000" l="0" r="100000"/>
                    </a14:imgEffect>
                  </a14:imgLayer>
                </a14:imgProps>
              </a:ext>
            </a:extLst>
          </a:blip>
          <a:stretch>
            <a:fillRect/>
          </a:stretch>
        </p:blipFill>
        <p:spPr>
          <a:xfrm>
            <a:off x="143803" y="3658516"/>
            <a:ext cx="5357903" cy="3067400"/>
          </a:xfrm>
          <a:prstGeom prst="rect">
            <a:avLst/>
          </a:prstGeom>
        </p:spPr>
      </p:pic>
      <p:pic>
        <p:nvPicPr>
          <p:cNvPr id="58" name="Picture 11">
            <a:extLst>
              <a:ext uri="{FF2B5EF4-FFF2-40B4-BE49-F238E27FC236}">
                <a16:creationId xmlns:a16="http://schemas.microsoft.com/office/drawing/2014/main" id="{82422DE3-AB8D-4212-9D12-89BC510A3E82}"/>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5187" y="2094104"/>
            <a:ext cx="2596642" cy="2187671"/>
          </a:xfrm>
          <a:prstGeom prst="rect">
            <a:avLst/>
          </a:prstGeom>
        </p:spPr>
      </p:pic>
      <p:sp>
        <p:nvSpPr>
          <p:cNvPr id="59" name="TextBox 58">
            <a:extLst>
              <a:ext uri="{FF2B5EF4-FFF2-40B4-BE49-F238E27FC236}">
                <a16:creationId xmlns:a16="http://schemas.microsoft.com/office/drawing/2014/main" id="{B1576273-0CAB-460D-BF9E-F0CD62074F43}"/>
              </a:ext>
            </a:extLst>
          </p:cNvPr>
          <p:cNvSpPr txBox="1"/>
          <p:nvPr/>
        </p:nvSpPr>
        <p:spPr>
          <a:xfrm>
            <a:off x="541320" y="2688958"/>
            <a:ext cx="2992890" cy="100303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alibri"/>
                <a:ea typeface="+mn-ea"/>
                <a:cs typeface="+mn-cs"/>
              </a:rPr>
              <a:t>NHÓM 4</a:t>
            </a:r>
          </a:p>
        </p:txBody>
      </p:sp>
      <p:pic>
        <p:nvPicPr>
          <p:cNvPr id="65" name="图片 3">
            <a:extLst>
              <a:ext uri="{FF2B5EF4-FFF2-40B4-BE49-F238E27FC236}">
                <a16:creationId xmlns:a16="http://schemas.microsoft.com/office/drawing/2014/main" id="{6E26669C-C1A0-4E5E-A89F-E20C7C58C7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57674" y="572770"/>
            <a:ext cx="6953251" cy="2276476"/>
          </a:xfrm>
          <a:prstGeom prst="rect">
            <a:avLst/>
          </a:prstGeom>
        </p:spPr>
      </p:pic>
      <p:sp>
        <p:nvSpPr>
          <p:cNvPr id="67" name="TextBox 66">
            <a:extLst>
              <a:ext uri="{FF2B5EF4-FFF2-40B4-BE49-F238E27FC236}">
                <a16:creationId xmlns:a16="http://schemas.microsoft.com/office/drawing/2014/main" id="{0EF1E6C6-9B4D-4269-9B41-5FF2080C68D0}"/>
              </a:ext>
            </a:extLst>
          </p:cNvPr>
          <p:cNvSpPr txBox="1"/>
          <p:nvPr/>
        </p:nvSpPr>
        <p:spPr>
          <a:xfrm>
            <a:off x="4429126" y="746144"/>
            <a:ext cx="6705600" cy="1754326"/>
          </a:xfrm>
          <a:prstGeom prst="rect">
            <a:avLst/>
          </a:prstGeom>
          <a:noFill/>
        </p:spPr>
        <p:txBody>
          <a:bodyPr wrap="square">
            <a:spAutoFit/>
          </a:bodyPr>
          <a:lstStyle/>
          <a:p>
            <a:pPr lvl="0" algn="just" defTabSz="457200">
              <a:defRPr/>
            </a:pPr>
            <a:r>
              <a:rPr lang="vi-VN" sz="3600" b="1" dirty="0">
                <a:solidFill>
                  <a:srgbClr val="FF0066"/>
                </a:solidFill>
                <a:latin typeface="Calibri" panose="020F0502020204030204" pitchFamily="34" charset="0"/>
                <a:ea typeface="Times New Roman" panose="02020603050405020304" pitchFamily="18" charset="0"/>
                <a:cs typeface="Calibri" panose="020F0502020204030204" pitchFamily="34" charset="0"/>
              </a:rPr>
              <a:t>a. Các bạn trong tranh trên đã biết vượt qua khó khăn trong học tập và cuộc sống như thế nào</a:t>
            </a:r>
            <a:r>
              <a:rPr lang="en-US" sz="3600" b="1" dirty="0">
                <a:solidFill>
                  <a:srgbClr val="FF0066"/>
                </a:solidFill>
                <a:latin typeface="Calibri" panose="020F0502020204030204" pitchFamily="34" charset="0"/>
                <a:ea typeface="Times New Roman" panose="02020603050405020304" pitchFamily="18" charset="0"/>
                <a:cs typeface="Calibri" panose="020F0502020204030204" pitchFamily="34" charset="0"/>
              </a:rPr>
              <a:t>?</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2" name="图片 3">
            <a:extLst>
              <a:ext uri="{FF2B5EF4-FFF2-40B4-BE49-F238E27FC236}">
                <a16:creationId xmlns:a16="http://schemas.microsoft.com/office/drawing/2014/main" id="{AAC44AD5-80D3-AB6C-9DD7-0A2466B03F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23434" y="2990850"/>
            <a:ext cx="6953251" cy="1845310"/>
          </a:xfrm>
          <a:prstGeom prst="rect">
            <a:avLst/>
          </a:prstGeom>
        </p:spPr>
      </p:pic>
      <p:sp>
        <p:nvSpPr>
          <p:cNvPr id="3" name="TextBox 2">
            <a:extLst>
              <a:ext uri="{FF2B5EF4-FFF2-40B4-BE49-F238E27FC236}">
                <a16:creationId xmlns:a16="http://schemas.microsoft.com/office/drawing/2014/main" id="{4874A5A0-D4CA-BB43-72C0-356311BC91C0}"/>
              </a:ext>
            </a:extLst>
          </p:cNvPr>
          <p:cNvSpPr txBox="1"/>
          <p:nvPr/>
        </p:nvSpPr>
        <p:spPr>
          <a:xfrm>
            <a:off x="4794886" y="3164224"/>
            <a:ext cx="6705600" cy="1569660"/>
          </a:xfrm>
          <a:prstGeom prst="rect">
            <a:avLst/>
          </a:prstGeom>
          <a:noFill/>
        </p:spPr>
        <p:txBody>
          <a:bodyPr wrap="square">
            <a:spAutoFit/>
          </a:bodyPr>
          <a:lstStyle/>
          <a:p>
            <a:pPr lvl="0" algn="just" defTabSz="457200">
              <a:defRPr/>
            </a:pPr>
            <a:r>
              <a:rPr lang="vi-VN" sz="3200" b="1" dirty="0">
                <a:solidFill>
                  <a:srgbClr val="FF0066"/>
                </a:solidFill>
                <a:latin typeface="Calibri" panose="020F0502020204030204" pitchFamily="34" charset="0"/>
                <a:ea typeface="Times New Roman" panose="02020603050405020304" pitchFamily="18" charset="0"/>
                <a:cs typeface="Calibri" panose="020F0502020204030204" pitchFamily="34" charset="0"/>
              </a:rPr>
              <a:t>b. Em hãy kể thêm một số khó khăn trong học tập hoặc cuộc sống và cách vượt qua khó khăn đó.</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715270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9"/>
                                        </p:tgtEl>
                                        <p:attrNameLst>
                                          <p:attrName>style.visibility</p:attrName>
                                        </p:attrNameLst>
                                      </p:cBhvr>
                                      <p:to>
                                        <p:strVal val="visible"/>
                                      </p:to>
                                    </p:set>
                                    <p:anim calcmode="lin" valueType="num">
                                      <p:cBhvr>
                                        <p:cTn id="12" dur="500" fill="hold"/>
                                        <p:tgtEl>
                                          <p:spTgt spid="59"/>
                                        </p:tgtEl>
                                        <p:attrNameLst>
                                          <p:attrName>ppt_w</p:attrName>
                                        </p:attrNameLst>
                                      </p:cBhvr>
                                      <p:tavLst>
                                        <p:tav tm="0">
                                          <p:val>
                                            <p:fltVal val="0"/>
                                          </p:val>
                                        </p:tav>
                                        <p:tav tm="100000">
                                          <p:val>
                                            <p:strVal val="#ppt_w"/>
                                          </p:val>
                                        </p:tav>
                                      </p:tavLst>
                                    </p:anim>
                                    <p:anim calcmode="lin" valueType="num">
                                      <p:cBhvr>
                                        <p:cTn id="13" dur="500" fill="hold"/>
                                        <p:tgtEl>
                                          <p:spTgt spid="59"/>
                                        </p:tgtEl>
                                        <p:attrNameLst>
                                          <p:attrName>ppt_h</p:attrName>
                                        </p:attrNameLst>
                                      </p:cBhvr>
                                      <p:tavLst>
                                        <p:tav tm="0">
                                          <p:val>
                                            <p:fltVal val="0"/>
                                          </p:val>
                                        </p:tav>
                                        <p:tav tm="100000">
                                          <p:val>
                                            <p:strVal val="#ppt_h"/>
                                          </p:val>
                                        </p:tav>
                                      </p:tavLst>
                                    </p:anim>
                                    <p:animEffect transition="in" filter="fade">
                                      <p:cBhvr>
                                        <p:cTn id="14" dur="500"/>
                                        <p:tgtEl>
                                          <p:spTgt spid="59"/>
                                        </p:tgtEl>
                                      </p:cBhvr>
                                    </p:animEffect>
                                  </p:childTnLst>
                                </p:cTn>
                              </p:par>
                              <p:par>
                                <p:cTn id="15" presetID="53" presetClass="entr" presetSubtype="16" fill="hold" nodeType="with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p:cTn id="17" dur="500" fill="hold"/>
                                        <p:tgtEl>
                                          <p:spTgt spid="58"/>
                                        </p:tgtEl>
                                        <p:attrNameLst>
                                          <p:attrName>ppt_w</p:attrName>
                                        </p:attrNameLst>
                                      </p:cBhvr>
                                      <p:tavLst>
                                        <p:tav tm="0">
                                          <p:val>
                                            <p:fltVal val="0"/>
                                          </p:val>
                                        </p:tav>
                                        <p:tav tm="100000">
                                          <p:val>
                                            <p:strVal val="#ppt_w"/>
                                          </p:val>
                                        </p:tav>
                                      </p:tavLst>
                                    </p:anim>
                                    <p:anim calcmode="lin" valueType="num">
                                      <p:cBhvr>
                                        <p:cTn id="18" dur="500" fill="hold"/>
                                        <p:tgtEl>
                                          <p:spTgt spid="58"/>
                                        </p:tgtEl>
                                        <p:attrNameLst>
                                          <p:attrName>ppt_h</p:attrName>
                                        </p:attrNameLst>
                                      </p:cBhvr>
                                      <p:tavLst>
                                        <p:tav tm="0">
                                          <p:val>
                                            <p:fltVal val="0"/>
                                          </p:val>
                                        </p:tav>
                                        <p:tav tm="100000">
                                          <p:val>
                                            <p:strVal val="#ppt_h"/>
                                          </p:val>
                                        </p:tav>
                                      </p:tavLst>
                                    </p:anim>
                                    <p:animEffect transition="in" filter="fade">
                                      <p:cBhvr>
                                        <p:cTn id="19" dur="500"/>
                                        <p:tgtEl>
                                          <p:spTgt spid="58"/>
                                        </p:tgtEl>
                                      </p:cBhvr>
                                    </p:animEffect>
                                  </p:childTnLst>
                                </p:cTn>
                              </p:par>
                              <p:par>
                                <p:cTn id="20" presetID="14" presetClass="entr" presetSubtype="10" fill="hold" nodeType="with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randombar(horizontal)">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fade">
                                      <p:cBhvr>
                                        <p:cTn id="27" dur="1000"/>
                                        <p:tgtEl>
                                          <p:spTgt spid="67"/>
                                        </p:tgtEl>
                                      </p:cBhvr>
                                    </p:animEffect>
                                    <p:anim calcmode="lin" valueType="num">
                                      <p:cBhvr>
                                        <p:cTn id="28" dur="1000" fill="hold"/>
                                        <p:tgtEl>
                                          <p:spTgt spid="67"/>
                                        </p:tgtEl>
                                        <p:attrNameLst>
                                          <p:attrName>ppt_x</p:attrName>
                                        </p:attrNameLst>
                                      </p:cBhvr>
                                      <p:tavLst>
                                        <p:tav tm="0">
                                          <p:val>
                                            <p:strVal val="#ppt_x"/>
                                          </p:val>
                                        </p:tav>
                                        <p:tav tm="100000">
                                          <p:val>
                                            <p:strVal val="#ppt_x"/>
                                          </p:val>
                                        </p:tav>
                                      </p:tavLst>
                                    </p:anim>
                                    <p:anim calcmode="lin" valueType="num">
                                      <p:cBhvr>
                                        <p:cTn id="29" dur="1000" fill="hold"/>
                                        <p:tgtEl>
                                          <p:spTgt spid="67"/>
                                        </p:tgtEl>
                                        <p:attrNameLst>
                                          <p:attrName>ppt_y</p:attrName>
                                        </p:attrNameLst>
                                      </p:cBhvr>
                                      <p:tavLst>
                                        <p:tav tm="0">
                                          <p:val>
                                            <p:strVal val="#ppt_y+.1"/>
                                          </p:val>
                                        </p:tav>
                                        <p:tav tm="100000">
                                          <p:val>
                                            <p:strVal val="#ppt_y"/>
                                          </p:val>
                                        </p:tav>
                                      </p:tavLst>
                                    </p:anim>
                                  </p:childTnLst>
                                </p:cTn>
                              </p:par>
                              <p:par>
                                <p:cTn id="30" presetID="14" presetClass="entr" presetSubtype="1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randombar(horizont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7"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1" y="85725"/>
            <a:ext cx="12115800" cy="6772275"/>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2" name="Picture 61">
            <a:extLst>
              <a:ext uri="{FF2B5EF4-FFF2-40B4-BE49-F238E27FC236}">
                <a16:creationId xmlns:a16="http://schemas.microsoft.com/office/drawing/2014/main" id="{D66C0B0D-9687-40EA-92BB-A26B7A9EEDD6}"/>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63" name="Picture 62" descr="A picture containing text, toy&#10;&#10;Description automatically generated">
            <a:extLst>
              <a:ext uri="{FF2B5EF4-FFF2-40B4-BE49-F238E27FC236}">
                <a16:creationId xmlns:a16="http://schemas.microsoft.com/office/drawing/2014/main" id="{A90E4EB0-C7A3-4544-8C11-8AE61A9ACF4A}"/>
              </a:ext>
            </a:extLst>
          </p:cNvPr>
          <p:cNvPicPr>
            <a:picLocks noChangeAspect="1"/>
          </p:cNvPicPr>
          <p:nvPr/>
        </p:nvPicPr>
        <p:blipFill rotWithShape="1">
          <a:blip r:embed="rId6">
            <a:extLst>
              <a:ext uri="{28A0092B-C50C-407E-A947-70E740481C1C}">
                <a14:useLocalDpi xmlns:a14="http://schemas.microsoft.com/office/drawing/2010/main" val="0"/>
              </a:ext>
            </a:extLst>
          </a:blip>
          <a:srcRect b="3842"/>
          <a:stretch/>
        </p:blipFill>
        <p:spPr>
          <a:xfrm>
            <a:off x="655690" y="791067"/>
            <a:ext cx="10880604" cy="6066932"/>
          </a:xfrm>
          <a:prstGeom prst="rect">
            <a:avLst/>
          </a:prstGeom>
        </p:spPr>
      </p:pic>
      <p:pic>
        <p:nvPicPr>
          <p:cNvPr id="64" name="Picture 63" descr="Shape&#10;&#10;Description automatically generated">
            <a:extLst>
              <a:ext uri="{FF2B5EF4-FFF2-40B4-BE49-F238E27FC236}">
                <a16:creationId xmlns:a16="http://schemas.microsoft.com/office/drawing/2014/main" id="{6427A462-51F5-4D1B-A5CC-FE2D6EC6212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991600" y="1150374"/>
            <a:ext cx="3200400" cy="3200400"/>
          </a:xfrm>
          <a:prstGeom prst="rect">
            <a:avLst/>
          </a:prstGeom>
        </p:spPr>
      </p:pic>
      <p:pic>
        <p:nvPicPr>
          <p:cNvPr id="65" name="Picture 64" descr="Shape&#10;&#10;Description automatically generated">
            <a:extLst>
              <a:ext uri="{FF2B5EF4-FFF2-40B4-BE49-F238E27FC236}">
                <a16:creationId xmlns:a16="http://schemas.microsoft.com/office/drawing/2014/main" id="{1082CCB3-6BF9-4A25-A374-0A47AE5DED4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66" name="TextBox 65">
            <a:extLst>
              <a:ext uri="{FF2B5EF4-FFF2-40B4-BE49-F238E27FC236}">
                <a16:creationId xmlns:a16="http://schemas.microsoft.com/office/drawing/2014/main" id="{9F0E0DCA-6351-403C-87E0-EFA3B62B6E86}"/>
              </a:ext>
            </a:extLst>
          </p:cNvPr>
          <p:cNvSpPr txBox="1"/>
          <p:nvPr/>
        </p:nvSpPr>
        <p:spPr>
          <a:xfrm>
            <a:off x="655690" y="2347574"/>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TRÌNH BÀY</a:t>
            </a:r>
            <a:endParaRPr kumimoji="0" lang="en-US" sz="3200" b="1" i="0" u="none" strike="noStrike" kern="1200" cap="none" spc="0" normalizeH="0" baseline="0" noProof="0" dirty="0">
              <a:ln>
                <a:noFill/>
              </a:ln>
              <a:solidFill>
                <a:srgbClr val="800080"/>
              </a:solidFill>
              <a:effectLst/>
              <a:uLnTx/>
              <a:uFillTx/>
              <a:latin typeface="Calibri"/>
              <a:ea typeface="+mn-ea"/>
              <a:cs typeface="Calibri" panose="020F0502020204030204" pitchFamily="34" charset="0"/>
            </a:endParaRPr>
          </a:p>
        </p:txBody>
      </p:sp>
      <p:sp>
        <p:nvSpPr>
          <p:cNvPr id="67" name="TextBox 66">
            <a:extLst>
              <a:ext uri="{FF2B5EF4-FFF2-40B4-BE49-F238E27FC236}">
                <a16:creationId xmlns:a16="http://schemas.microsoft.com/office/drawing/2014/main" id="{A2941048-85C1-4564-B382-101801DD8DB0}"/>
              </a:ext>
            </a:extLst>
          </p:cNvPr>
          <p:cNvSpPr txBox="1"/>
          <p:nvPr/>
        </p:nvSpPr>
        <p:spPr>
          <a:xfrm>
            <a:off x="9537972" y="2350368"/>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NHẬN XÉT</a:t>
            </a:r>
            <a:endParaRPr kumimoji="0" lang="en-US" sz="3200" b="1" i="0" u="none" strike="noStrike" kern="1200" cap="none" spc="0" normalizeH="0" baseline="0" noProof="0" dirty="0">
              <a:ln>
                <a:noFill/>
              </a:ln>
              <a:solidFill>
                <a:srgbClr val="800080"/>
              </a:solidFill>
              <a:effectLst/>
              <a:uLnTx/>
              <a:uFillTx/>
              <a:latin typeface="Calibri"/>
              <a:ea typeface="+mn-ea"/>
              <a:cs typeface="Calibri" panose="020F0502020204030204" pitchFamily="34" charset="0"/>
            </a:endParaRPr>
          </a:p>
        </p:txBody>
      </p:sp>
      <p:pic>
        <p:nvPicPr>
          <p:cNvPr id="68" name="Picture 67">
            <a:extLst>
              <a:ext uri="{FF2B5EF4-FFF2-40B4-BE49-F238E27FC236}">
                <a16:creationId xmlns:a16="http://schemas.microsoft.com/office/drawing/2014/main" id="{F257F791-6961-4FB7-B62A-5F07C8F5923C}"/>
              </a:ext>
            </a:extLst>
          </p:cNvPr>
          <p:cNvPicPr>
            <a:picLocks noChangeAspect="1"/>
          </p:cNvPicPr>
          <p:nvPr/>
        </p:nvPicPr>
        <p:blipFill>
          <a:blip r:embed="rId8"/>
          <a:stretch>
            <a:fillRect/>
          </a:stretch>
        </p:blipFill>
        <p:spPr>
          <a:xfrm>
            <a:off x="3460131" y="222277"/>
            <a:ext cx="5023539" cy="1249788"/>
          </a:xfrm>
          <a:prstGeom prst="rect">
            <a:avLst/>
          </a:prstGeom>
        </p:spPr>
      </p:pic>
    </p:spTree>
    <p:extLst>
      <p:ext uri="{BB962C8B-B14F-4D97-AF65-F5344CB8AC3E}">
        <p14:creationId xmlns:p14="http://schemas.microsoft.com/office/powerpoint/2010/main" val="3122423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up)">
                                          <p:cBhvr>
                                            <p:cTn id="7" dur="500"/>
                                            <p:tgtEl>
                                              <p:spTgt spid="62"/>
                                            </p:tgtEl>
                                          </p:cBhvr>
                                        </p:animEffect>
                                      </p:childTnLst>
                                    </p:cTn>
                                  </p:par>
                                  <p:par>
                                    <p:cTn id="8" presetID="2" presetClass="entr" presetSubtype="4" fill="hold" nodeType="withEffect" p14:presetBounceEnd="60000">
                                      <p:stCondLst>
                                        <p:cond delay="0"/>
                                      </p:stCondLst>
                                      <p:childTnLst>
                                        <p:set>
                                          <p:cBhvr>
                                            <p:cTn id="9" dur="1" fill="hold">
                                              <p:stCondLst>
                                                <p:cond delay="0"/>
                                              </p:stCondLst>
                                            </p:cTn>
                                            <p:tgtEl>
                                              <p:spTgt spid="63"/>
                                            </p:tgtEl>
                                            <p:attrNameLst>
                                              <p:attrName>style.visibility</p:attrName>
                                            </p:attrNameLst>
                                          </p:cBhvr>
                                          <p:to>
                                            <p:strVal val="visible"/>
                                          </p:to>
                                        </p:set>
                                        <p:anim calcmode="lin" valueType="num" p14:bounceEnd="60000">
                                          <p:cBhvr additive="base">
                                            <p:cTn id="10" dur="750" fill="hold"/>
                                            <p:tgtEl>
                                              <p:spTgt spid="63"/>
                                            </p:tgtEl>
                                            <p:attrNameLst>
                                              <p:attrName>ppt_x</p:attrName>
                                            </p:attrNameLst>
                                          </p:cBhvr>
                                          <p:tavLst>
                                            <p:tav tm="0">
                                              <p:val>
                                                <p:strVal val="#ppt_x"/>
                                              </p:val>
                                            </p:tav>
                                            <p:tav tm="100000">
                                              <p:val>
                                                <p:strVal val="#ppt_x"/>
                                              </p:val>
                                            </p:tav>
                                          </p:tavLst>
                                        </p:anim>
                                        <p:anim calcmode="lin" valueType="num" p14:bounceEnd="60000">
                                          <p:cBhvr additive="base">
                                            <p:cTn id="11"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3"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wipe(down)">
                                          <p:cBhvr>
                                            <p:cTn id="16" dur="500"/>
                                            <p:tgtEl>
                                              <p:spTgt spid="65"/>
                                            </p:tgtEl>
                                          </p:cBhvr>
                                        </p:animEffect>
                                      </p:childTnLst>
                                      <p:subTnLst>
                                        <p:audio>
                                          <p:cMediaNode>
                                            <p:cTn display="0" masterRel="sameClick">
                                              <p:stCondLst>
                                                <p:cond evt="begin" delay="0">
                                                  <p:tn val="14"/>
                                                </p:cond>
                                              </p:stCondLst>
                                              <p:endCondLst>
                                                <p:cond evt="onStopAudio" delay="0">
                                                  <p:tgtEl>
                                                    <p:sldTgt/>
                                                  </p:tgtEl>
                                                </p:cond>
                                              </p:endCondLst>
                                            </p:cTn>
                                            <p:tgtEl>
                                              <p:sndTgt r:embed="rId4" name="uỷn.wav"/>
                                            </p:tgtEl>
                                          </p:cMediaNode>
                                        </p:audio>
                                      </p:subTnLst>
                                    </p:cTn>
                                  </p:par>
                                  <p:par>
                                    <p:cTn id="17" presetID="16" presetClass="entr" presetSubtype="37" fill="hold" grpId="0" nodeType="withEffect">
                                      <p:stCondLst>
                                        <p:cond delay="250"/>
                                      </p:stCondLst>
                                      <p:childTnLst>
                                        <p:set>
                                          <p:cBhvr>
                                            <p:cTn id="18" dur="1" fill="hold">
                                              <p:stCondLst>
                                                <p:cond delay="0"/>
                                              </p:stCondLst>
                                            </p:cTn>
                                            <p:tgtEl>
                                              <p:spTgt spid="66"/>
                                            </p:tgtEl>
                                            <p:attrNameLst>
                                              <p:attrName>style.visibility</p:attrName>
                                            </p:attrNameLst>
                                          </p:cBhvr>
                                          <p:to>
                                            <p:strVal val="visible"/>
                                          </p:to>
                                        </p:set>
                                        <p:animEffect transition="in" filter="barn(outVertical)">
                                          <p:cBhvr>
                                            <p:cTn id="19" dur="500"/>
                                            <p:tgtEl>
                                              <p:spTgt spid="6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wipe(down)">
                                          <p:cBhvr>
                                            <p:cTn id="24" dur="500"/>
                                            <p:tgtEl>
                                              <p:spTgt spid="64"/>
                                            </p:tgtEl>
                                          </p:cBhvr>
                                        </p:animEffect>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par>
                                    <p:cTn id="25" presetID="16" presetClass="entr" presetSubtype="37" fill="hold" grpId="0" nodeType="withEffect">
                                      <p:stCondLst>
                                        <p:cond delay="250"/>
                                      </p:stCondLst>
                                      <p:childTnLst>
                                        <p:set>
                                          <p:cBhvr>
                                            <p:cTn id="26" dur="1" fill="hold">
                                              <p:stCondLst>
                                                <p:cond delay="0"/>
                                              </p:stCondLst>
                                            </p:cTn>
                                            <p:tgtEl>
                                              <p:spTgt spid="67"/>
                                            </p:tgtEl>
                                            <p:attrNameLst>
                                              <p:attrName>style.visibility</p:attrName>
                                            </p:attrNameLst>
                                          </p:cBhvr>
                                          <p:to>
                                            <p:strVal val="visible"/>
                                          </p:to>
                                        </p:set>
                                        <p:animEffect transition="in" filter="barn(outVertical)">
                                          <p:cBhvr>
                                            <p:cTn id="2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up)">
                                          <p:cBhvr>
                                            <p:cTn id="7" dur="500"/>
                                            <p:tgtEl>
                                              <p:spTgt spid="62"/>
                                            </p:tgtEl>
                                          </p:cBhvr>
                                        </p:animEffect>
                                      </p:childTnLst>
                                    </p:cTn>
                                  </p:par>
                                  <p:par>
                                    <p:cTn id="8" presetID="2" presetClass="entr" presetSubtype="4"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 calcmode="lin" valueType="num">
                                          <p:cBhvr additive="base">
                                            <p:cTn id="10" dur="750" fill="hold"/>
                                            <p:tgtEl>
                                              <p:spTgt spid="63"/>
                                            </p:tgtEl>
                                            <p:attrNameLst>
                                              <p:attrName>ppt_x</p:attrName>
                                            </p:attrNameLst>
                                          </p:cBhvr>
                                          <p:tavLst>
                                            <p:tav tm="0">
                                              <p:val>
                                                <p:strVal val="#ppt_x"/>
                                              </p:val>
                                            </p:tav>
                                            <p:tav tm="100000">
                                              <p:val>
                                                <p:strVal val="#ppt_x"/>
                                              </p:val>
                                            </p:tav>
                                          </p:tavLst>
                                        </p:anim>
                                        <p:anim calcmode="lin" valueType="num">
                                          <p:cBhvr additive="base">
                                            <p:cTn id="11"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9"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wipe(down)">
                                          <p:cBhvr>
                                            <p:cTn id="16" dur="500"/>
                                            <p:tgtEl>
                                              <p:spTgt spid="65"/>
                                            </p:tgtEl>
                                          </p:cBhvr>
                                        </p:animEffect>
                                      </p:childTnLst>
                                      <p:subTnLst>
                                        <p:audio>
                                          <p:cMediaNode>
                                            <p:cTn display="0" masterRel="sameClick">
                                              <p:stCondLst>
                                                <p:cond evt="begin" delay="0">
                                                  <p:tn val="14"/>
                                                </p:cond>
                                              </p:stCondLst>
                                              <p:endCondLst>
                                                <p:cond evt="onStopAudio" delay="0">
                                                  <p:tgtEl>
                                                    <p:sldTgt/>
                                                  </p:tgtEl>
                                                </p:cond>
                                              </p:endCondLst>
                                            </p:cTn>
                                            <p:tgtEl>
                                              <p:sndTgt r:embed="rId10" name="uỷn.wav"/>
                                            </p:tgtEl>
                                          </p:cMediaNode>
                                        </p:audio>
                                      </p:subTnLst>
                                    </p:cTn>
                                  </p:par>
                                  <p:par>
                                    <p:cTn id="17" presetID="16" presetClass="entr" presetSubtype="37" fill="hold" grpId="0" nodeType="withEffect">
                                      <p:stCondLst>
                                        <p:cond delay="250"/>
                                      </p:stCondLst>
                                      <p:childTnLst>
                                        <p:set>
                                          <p:cBhvr>
                                            <p:cTn id="18" dur="1" fill="hold">
                                              <p:stCondLst>
                                                <p:cond delay="0"/>
                                              </p:stCondLst>
                                            </p:cTn>
                                            <p:tgtEl>
                                              <p:spTgt spid="66"/>
                                            </p:tgtEl>
                                            <p:attrNameLst>
                                              <p:attrName>style.visibility</p:attrName>
                                            </p:attrNameLst>
                                          </p:cBhvr>
                                          <p:to>
                                            <p:strVal val="visible"/>
                                          </p:to>
                                        </p:set>
                                        <p:animEffect transition="in" filter="barn(outVertical)">
                                          <p:cBhvr>
                                            <p:cTn id="19" dur="500"/>
                                            <p:tgtEl>
                                              <p:spTgt spid="6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wipe(down)">
                                          <p:cBhvr>
                                            <p:cTn id="24" dur="500"/>
                                            <p:tgtEl>
                                              <p:spTgt spid="64"/>
                                            </p:tgtEl>
                                          </p:cBhvr>
                                        </p:animEffect>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par>
                                    <p:cTn id="25" presetID="16" presetClass="entr" presetSubtype="37" fill="hold" grpId="0" nodeType="withEffect">
                                      <p:stCondLst>
                                        <p:cond delay="250"/>
                                      </p:stCondLst>
                                      <p:childTnLst>
                                        <p:set>
                                          <p:cBhvr>
                                            <p:cTn id="26" dur="1" fill="hold">
                                              <p:stCondLst>
                                                <p:cond delay="0"/>
                                              </p:stCondLst>
                                            </p:cTn>
                                            <p:tgtEl>
                                              <p:spTgt spid="67"/>
                                            </p:tgtEl>
                                            <p:attrNameLst>
                                              <p:attrName>style.visibility</p:attrName>
                                            </p:attrNameLst>
                                          </p:cBhvr>
                                          <p:to>
                                            <p:strVal val="visible"/>
                                          </p:to>
                                        </p:set>
                                        <p:animEffect transition="in" filter="barn(outVertical)">
                                          <p:cBhvr>
                                            <p:cTn id="2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F23809CB-0B6D-DC63-3950-11DC5A41C7CC}"/>
              </a:ext>
            </a:extLst>
          </p:cNvPr>
          <p:cNvPicPr>
            <a:picLocks noChangeAspect="1"/>
          </p:cNvPicPr>
          <p:nvPr/>
        </p:nvPicPr>
        <p:blipFill>
          <a:blip r:embed="rId3"/>
          <a:stretch>
            <a:fillRect/>
          </a:stretch>
        </p:blipFill>
        <p:spPr>
          <a:xfrm>
            <a:off x="835977" y="1762442"/>
            <a:ext cx="5207530" cy="3124518"/>
          </a:xfrm>
          <a:prstGeom prst="rect">
            <a:avLst/>
          </a:prstGeom>
        </p:spPr>
      </p:pic>
      <p:sp>
        <p:nvSpPr>
          <p:cNvPr id="5" name="箭头: 五边形 5">
            <a:extLst>
              <a:ext uri="{FF2B5EF4-FFF2-40B4-BE49-F238E27FC236}">
                <a16:creationId xmlns:a16="http://schemas.microsoft.com/office/drawing/2014/main" id="{391BE48D-49DD-8E47-369D-A7261C410447}"/>
              </a:ext>
            </a:extLst>
          </p:cNvPr>
          <p:cNvSpPr/>
          <p:nvPr/>
        </p:nvSpPr>
        <p:spPr bwMode="auto">
          <a:xfrm>
            <a:off x="6715760" y="1863086"/>
            <a:ext cx="4819650" cy="3806193"/>
          </a:xfrm>
          <a:prstGeom prst="homePlate">
            <a:avLst/>
          </a:prstGeom>
          <a:solidFill>
            <a:schemeClr val="accent6">
              <a:lumMod val="20000"/>
              <a:lumOff val="80000"/>
            </a:schemeClr>
          </a:solidFill>
          <a:ln w="19050">
            <a:noFill/>
            <a:round/>
          </a:ln>
        </p:spPr>
        <p:txBody>
          <a:bodyPr anchor="ctr"/>
          <a:lstStyle/>
          <a:p>
            <a:pPr lvl="0" algn="just">
              <a:defRPr/>
            </a:pPr>
            <a:r>
              <a:rPr lang="vi-VN" sz="3200" dirty="0">
                <a:solidFill>
                  <a:srgbClr val="000000"/>
                </a:solidFill>
                <a:latin typeface="Calibri" panose="020F0502020204030204" pitchFamily="34" charset="0"/>
                <a:cs typeface="Calibri" panose="020F0502020204030204" pitchFamily="34" charset="0"/>
                <a:sym typeface="+mn-lt"/>
              </a:rPr>
              <a:t>Bạn nam đã vượt qua khó khăn bằng cách cố gắng chăm chỉ làm việc để kiếm thêm thu nhập hộ gia đình vào kì nghỉ hè</a:t>
            </a:r>
            <a:endParaRPr kumimoji="0"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mn-lt"/>
            </a:endParaRPr>
          </a:p>
        </p:txBody>
      </p:sp>
    </p:spTree>
    <p:extLst>
      <p:ext uri="{BB962C8B-B14F-4D97-AF65-F5344CB8AC3E}">
        <p14:creationId xmlns:p14="http://schemas.microsoft.com/office/powerpoint/2010/main" val="2421723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084.9984251968503,&quot;width&quot;:10941.568503937007}"/>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TotalTime>
  <Words>582</Words>
  <Application>Microsoft Office PowerPoint</Application>
  <PresentationFormat>Widescreen</PresentationFormat>
  <Paragraphs>64</Paragraphs>
  <Slides>25</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等线</vt:lpstr>
      <vt:lpstr>华文琥珀</vt:lpstr>
      <vt:lpstr>Arial</vt:lpstr>
      <vt:lpstr>Calibri</vt:lpstr>
      <vt:lpstr>Cambria</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MANH DUC</cp:lastModifiedBy>
  <cp:revision>48</cp:revision>
  <dcterms:created xsi:type="dcterms:W3CDTF">2023-09-29T07:50:26Z</dcterms:created>
  <dcterms:modified xsi:type="dcterms:W3CDTF">2025-04-21T06:48:57Z</dcterms:modified>
</cp:coreProperties>
</file>