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22" r:id="rId4"/>
    <p:sldMasterId id="2147483741" r:id="rId5"/>
  </p:sldMasterIdLst>
  <p:notesMasterIdLst>
    <p:notesMasterId r:id="rId27"/>
  </p:notesMasterIdLst>
  <p:sldIdLst>
    <p:sldId id="496" r:id="rId6"/>
    <p:sldId id="2661" r:id="rId7"/>
    <p:sldId id="306" r:id="rId8"/>
    <p:sldId id="288" r:id="rId9"/>
    <p:sldId id="501" r:id="rId10"/>
    <p:sldId id="2640" r:id="rId11"/>
    <p:sldId id="507" r:id="rId12"/>
    <p:sldId id="2653" r:id="rId13"/>
    <p:sldId id="2658" r:id="rId14"/>
    <p:sldId id="535" r:id="rId15"/>
    <p:sldId id="2659" r:id="rId16"/>
    <p:sldId id="2660" r:id="rId17"/>
    <p:sldId id="2662" r:id="rId18"/>
    <p:sldId id="528" r:id="rId19"/>
    <p:sldId id="2651" r:id="rId20"/>
    <p:sldId id="2665" r:id="rId21"/>
    <p:sldId id="2663" r:id="rId22"/>
    <p:sldId id="2664" r:id="rId23"/>
    <p:sldId id="2666"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E74"/>
    <a:srgbClr val="9CE8FF"/>
    <a:srgbClr val="E05689"/>
    <a:srgbClr val="DDB200"/>
    <a:srgbClr val="F5C500"/>
    <a:srgbClr val="E1E1EF"/>
    <a:srgbClr val="C00000"/>
    <a:srgbClr val="B7F1FF"/>
    <a:srgbClr val="FFC1CC"/>
    <a:srgbClr val="DE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p:scale>
          <a:sx n="39" d="100"/>
          <a:sy n="39" d="100"/>
        </p:scale>
        <p:origin x="1854" y="7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7B63-475C-4AA7-91E2-A4EE732D65F4}"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F6C2B-5357-484B-A358-5423F63B12F6}" type="slidenum">
              <a:rPr lang="en-US" smtClean="0"/>
              <a:t>‹#›</a:t>
            </a:fld>
            <a:endParaRPr lang="en-US"/>
          </a:p>
        </p:txBody>
      </p:sp>
    </p:spTree>
    <p:extLst>
      <p:ext uri="{BB962C8B-B14F-4D97-AF65-F5344CB8AC3E}">
        <p14:creationId xmlns:p14="http://schemas.microsoft.com/office/powerpoint/2010/main" val="79491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4</a:t>
            </a:fld>
            <a:endParaRPr lang="en-US"/>
          </a:p>
        </p:txBody>
      </p:sp>
    </p:spTree>
    <p:extLst>
      <p:ext uri="{BB962C8B-B14F-4D97-AF65-F5344CB8AC3E}">
        <p14:creationId xmlns:p14="http://schemas.microsoft.com/office/powerpoint/2010/main" val="193641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20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50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46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29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220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0092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0441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2859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56855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9945677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937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8861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416702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64123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22047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74301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88263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1936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51049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2646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4/15/2025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463373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4/15/2025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77524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4/15/2025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18725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4/15/2025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634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4/15/2025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3817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4/15/2025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45194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4/15/2025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68903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50481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4/15/2025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36799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4/15/2025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14472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4/15/2025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0719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4/15/2025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35629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4/15/2025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10008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4/15/2025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96176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4/15/2025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3765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4/15/2025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80760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4/15/2025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61175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4/15/2025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06012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1595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221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4/15/2025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72743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4/15/2025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01923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4/15/2025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58714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4/15/2025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11400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557660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3189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19091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105991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45946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934576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243583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1230968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429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2117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2205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477739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507498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2025/4/15</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983213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2025/4/15</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810721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2025/4/15</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070837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21183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2025/4/15</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2933968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1689169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071342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84966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622710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5346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411770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4/15/2025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5738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DD2D7DD-232A-63C1-CF8F-98D90B32747C}"/>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3" name="Freeform 3">
            <a:extLst>
              <a:ext uri="{FF2B5EF4-FFF2-40B4-BE49-F238E27FC236}">
                <a16:creationId xmlns:a16="http://schemas.microsoft.com/office/drawing/2014/main" id="{963BAEA3-2354-5CB0-BE3A-960193D4551C}"/>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xmlns="" r:embed="rId15"/>
                </a:ext>
              </a:extLst>
            </a:blip>
            <a:stretch>
              <a:fillRect l="-1075" r="-2150" b="-7984"/>
            </a:stretch>
          </a:blipFill>
        </p:spPr>
      </p:sp>
      <p:sp>
        <p:nvSpPr>
          <p:cNvPr id="4" name="Freeform 3">
            <a:extLst>
              <a:ext uri="{FF2B5EF4-FFF2-40B4-BE49-F238E27FC236}">
                <a16:creationId xmlns:a16="http://schemas.microsoft.com/office/drawing/2014/main" id="{DCC5FB5E-338D-5F2C-F6BB-C1ADB387F0E5}"/>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xmlns="" r:embed="rId15"/>
                </a:ext>
              </a:extLst>
            </a:blip>
            <a:stretch>
              <a:fillRect l="-1075" r="-2150" b="-7984"/>
            </a:stretch>
          </a:blipFill>
        </p:spPr>
      </p:sp>
    </p:spTree>
    <p:extLst>
      <p:ext uri="{BB962C8B-B14F-4D97-AF65-F5344CB8AC3E}">
        <p14:creationId xmlns:p14="http://schemas.microsoft.com/office/powerpoint/2010/main" val="48400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xmlns=""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xmlns="" r:embed="rId15"/>
                </a:ext>
              </a:extLst>
            </a:blip>
            <a:stretch>
              <a:fillRect l="-1075" r="-2150" b="-7984"/>
            </a:stretch>
          </a:blipFill>
        </p:spPr>
      </p:sp>
    </p:spTree>
    <p:extLst>
      <p:ext uri="{BB962C8B-B14F-4D97-AF65-F5344CB8AC3E}">
        <p14:creationId xmlns:p14="http://schemas.microsoft.com/office/powerpoint/2010/main" val="342996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4DD9311-5C32-BC56-199D-5729E75F12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4/15/2025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37976598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845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853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0.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microsoft.com/office/2007/relationships/hdphoto" Target="../media/hdphoto1.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20.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5.wdp"/><Relationship Id="rId7" Type="http://schemas.openxmlformats.org/officeDocument/2006/relationships/image" Target="../media/image52.sv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7.svg"/><Relationship Id="rId4" Type="http://schemas.openxmlformats.org/officeDocument/2006/relationships/image" Target="../media/image23.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5.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24A66B3-C41D-CFC1-2E13-00C372DE0043}"/>
              </a:ext>
            </a:extLst>
          </p:cNvPr>
          <p:cNvPicPr>
            <a:picLocks noChangeAspect="1"/>
          </p:cNvPicPr>
          <p:nvPr/>
        </p:nvPicPr>
        <p:blipFill>
          <a:blip r:embed="rId5"/>
          <a:stretch>
            <a:fillRect/>
          </a:stretch>
        </p:blipFill>
        <p:spPr>
          <a:xfrm>
            <a:off x="7395602" y="789203"/>
            <a:ext cx="4285859" cy="5279594"/>
          </a:xfrm>
          <a:prstGeom prst="rect">
            <a:avLst/>
          </a:prstGeom>
        </p:spPr>
      </p:pic>
    </p:spTree>
    <p:extLst>
      <p:ext uri="{BB962C8B-B14F-4D97-AF65-F5344CB8AC3E}">
        <p14:creationId xmlns:p14="http://schemas.microsoft.com/office/powerpoint/2010/main" val="206742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7D27312-EF60-992E-E234-0D2CC6C1C643}"/>
              </a:ext>
            </a:extLst>
          </p:cNvPr>
          <p:cNvGrpSpPr/>
          <p:nvPr/>
        </p:nvGrpSpPr>
        <p:grpSpPr>
          <a:xfrm flipV="1">
            <a:off x="4024297" y="514348"/>
            <a:ext cx="7874333" cy="2914652"/>
            <a:chOff x="692006" y="116442"/>
            <a:chExt cx="11176173" cy="2919244"/>
          </a:xfrm>
        </p:grpSpPr>
        <p:sp>
          <p:nvSpPr>
            <p:cNvPr id="3" name="矩形 16">
              <a:extLst>
                <a:ext uri="{FF2B5EF4-FFF2-40B4-BE49-F238E27FC236}">
                  <a16:creationId xmlns:a16="http://schemas.microsoft.com/office/drawing/2014/main"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7A52E9CA-BC53-A5F1-5847-090111497699}"/>
              </a:ext>
            </a:extLst>
          </p:cNvPr>
          <p:cNvSpPr txBox="1"/>
          <p:nvPr/>
        </p:nvSpPr>
        <p:spPr>
          <a:xfrm>
            <a:off x="4268073" y="917117"/>
            <a:ext cx="7459107" cy="2123658"/>
          </a:xfrm>
          <a:prstGeom prst="rect">
            <a:avLst/>
          </a:prstGeom>
          <a:noFill/>
        </p:spPr>
        <p:txBody>
          <a:bodyPr wrap="square">
            <a:spAutoFit/>
          </a:bodyPr>
          <a:lstStyle/>
          <a:p>
            <a:pPr lvl="0" algn="ctr"/>
            <a:r>
              <a:rPr lang="vi-VN" sz="4400" dirty="0">
                <a:solidFill>
                  <a:srgbClr val="002060"/>
                </a:solidFill>
                <a:latin typeface="Cambria" panose="02040503050406030204" pitchFamily="18" charset="0"/>
                <a:ea typeface="Cambria" panose="02040503050406030204" pitchFamily="18" charset="0"/>
              </a:rPr>
              <a:t>Con người có thể sống tách rời hoàn toàn môi trường tự nhiên không? Vì sao? </a:t>
            </a:r>
          </a:p>
        </p:txBody>
      </p:sp>
      <p:sp>
        <p:nvSpPr>
          <p:cNvPr id="9" name="Freeform 10">
            <a:extLst>
              <a:ext uri="{FF2B5EF4-FFF2-40B4-BE49-F238E27FC236}">
                <a16:creationId xmlns:a16="http://schemas.microsoft.com/office/drawing/2014/main" id="{3C0DA95B-9B78-34E3-86A3-3E814CDCF6FD}"/>
              </a:ext>
            </a:extLst>
          </p:cNvPr>
          <p:cNvSpPr/>
          <p:nvPr/>
        </p:nvSpPr>
        <p:spPr>
          <a:xfrm rot="-816925">
            <a:off x="3167082" y="5545119"/>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0E590328-A8C2-54E1-789E-D1F3D85300B4}"/>
              </a:ext>
            </a:extLst>
          </p:cNvPr>
          <p:cNvSpPr/>
          <p:nvPr/>
        </p:nvSpPr>
        <p:spPr>
          <a:xfrm rot="21423536">
            <a:off x="950699" y="5665141"/>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037E0C8C-BFA2-5D5B-57AC-D3168FCEB73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0">
            <a:extLst>
              <a:ext uri="{FF2B5EF4-FFF2-40B4-BE49-F238E27FC236}">
                <a16:creationId xmlns:a16="http://schemas.microsoft.com/office/drawing/2014/main" id="{A5663484-C1B8-40FC-CF98-17F2B565C3C9}"/>
              </a:ext>
            </a:extLst>
          </p:cNvPr>
          <p:cNvSpPr/>
          <p:nvPr/>
        </p:nvSpPr>
        <p:spPr>
          <a:xfrm rot="399477">
            <a:off x="3586374" y="4965940"/>
            <a:ext cx="906821" cy="1173202"/>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group of kids sitting at a table&#10;&#10;Description automatically generated">
            <a:extLst>
              <a:ext uri="{FF2B5EF4-FFF2-40B4-BE49-F238E27FC236}">
                <a16:creationId xmlns:a16="http://schemas.microsoft.com/office/drawing/2014/main" id="{90DEC999-844D-A571-4BE6-B0A25DBA5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3" y="3136066"/>
            <a:ext cx="5294256" cy="3612818"/>
          </a:xfrm>
          <a:prstGeom prst="rect">
            <a:avLst/>
          </a:prstGeom>
        </p:spPr>
      </p:pic>
    </p:spTree>
    <p:extLst>
      <p:ext uri="{BB962C8B-B14F-4D97-AF65-F5344CB8AC3E}">
        <p14:creationId xmlns:p14="http://schemas.microsoft.com/office/powerpoint/2010/main" val="3086802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04605" y="1548264"/>
            <a:ext cx="8124581" cy="3877985"/>
          </a:xfrm>
          <a:prstGeom prst="rect">
            <a:avLst/>
          </a:prstGeom>
          <a:noFill/>
        </p:spPr>
        <p:txBody>
          <a:bodyPr wrap="square" lIns="0" tIns="0" rIns="0" bIns="0" rtlCol="0">
            <a:spAutoFit/>
          </a:bodyPr>
          <a:lstStyle/>
          <a:p>
            <a:pPr lvl="0" algn="just">
              <a:defRPr/>
            </a:pPr>
            <a:r>
              <a:rPr lang="vi-VN" sz="3600" b="1" dirty="0">
                <a:solidFill>
                  <a:srgbClr val="FF0000"/>
                </a:solidFill>
                <a:latin typeface="Cambria" panose="02040503050406030204" pitchFamily="18" charset="0"/>
                <a:ea typeface="Cambria" panose="02040503050406030204" pitchFamily="18" charset="0"/>
              </a:rPr>
              <a:t>Con người không thể sống tách rời hoàn toàn môi trường tự nhiên. Con người cần môi trường tự nhiên để có thể sống và tồn tại. Môi trường t</a:t>
            </a:r>
            <a:r>
              <a:rPr lang="en-US" sz="3600" b="1" dirty="0">
                <a:solidFill>
                  <a:srgbClr val="FF0000"/>
                </a:solidFill>
                <a:latin typeface="Cambria" panose="02040503050406030204" pitchFamily="18" charset="0"/>
                <a:ea typeface="Cambria" panose="02040503050406030204" pitchFamily="18" charset="0"/>
              </a:rPr>
              <a:t>ự</a:t>
            </a:r>
            <a:r>
              <a:rPr lang="vi-VN" sz="3600" b="1" dirty="0">
                <a:solidFill>
                  <a:srgbClr val="FF0000"/>
                </a:solidFill>
                <a:latin typeface="Cambria" panose="02040503050406030204" pitchFamily="18" charset="0"/>
                <a:ea typeface="Cambria" panose="02040503050406030204" pitchFamily="18" charset="0"/>
              </a:rPr>
              <a:t> nhiên cung cấp cho chúng ta không khí để hít thở, nước để uống, thực phẩm để ăn, và nhiều điều khác nữa.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078" b="65783"/>
          <a:stretch/>
        </p:blipFill>
        <p:spPr>
          <a:xfrm>
            <a:off x="2662020" y="1358771"/>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2269960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2" name="TextBox 1">
            <a:extLst>
              <a:ext uri="{FF2B5EF4-FFF2-40B4-BE49-F238E27FC236}">
                <a16:creationId xmlns:a16="http://schemas.microsoft.com/office/drawing/2014/main" id="{CD6C32F5-2C6D-DB7C-5FF9-40E525F9E51B}"/>
              </a:ext>
            </a:extLst>
          </p:cNvPr>
          <p:cNvSpPr txBox="1"/>
          <p:nvPr/>
        </p:nvSpPr>
        <p:spPr>
          <a:xfrm>
            <a:off x="525780" y="365760"/>
            <a:ext cx="10881360" cy="1323439"/>
          </a:xfrm>
          <a:prstGeom prst="rect">
            <a:avLst/>
          </a:prstGeom>
          <a:noFill/>
        </p:spPr>
        <p:txBody>
          <a:bodyPr wrap="square" rtlCol="0">
            <a:spAutoFit/>
          </a:bodyPr>
          <a:lstStyle/>
          <a:p>
            <a:pPr algn="just">
              <a:spcAft>
                <a:spcPts val="800"/>
              </a:spcAft>
            </a:pPr>
            <a:r>
              <a:rPr lang="vi-VN" sz="4000" b="1"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Hoàn thành bảng để phân biệt một số vấn đề môi trường theo gợi ý dưới đây vào vở ghi.</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84721B4-D227-0705-EB95-E8182935D2FE}"/>
              </a:ext>
            </a:extLst>
          </p:cNvPr>
          <p:cNvPicPr>
            <a:picLocks noChangeAspect="1"/>
          </p:cNvPicPr>
          <p:nvPr/>
        </p:nvPicPr>
        <p:blipFill>
          <a:blip r:embed="rId5"/>
          <a:stretch>
            <a:fillRect/>
          </a:stretch>
        </p:blipFill>
        <p:spPr>
          <a:xfrm>
            <a:off x="567690" y="2380297"/>
            <a:ext cx="11082942" cy="2728913"/>
          </a:xfrm>
          <a:prstGeom prst="rect">
            <a:avLst/>
          </a:prstGeom>
        </p:spPr>
      </p:pic>
    </p:spTree>
    <p:extLst>
      <p:ext uri="{BB962C8B-B14F-4D97-AF65-F5344CB8AC3E}">
        <p14:creationId xmlns:p14="http://schemas.microsoft.com/office/powerpoint/2010/main" val="40210936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aphicFrame>
        <p:nvGraphicFramePr>
          <p:cNvPr id="3" name="Table 2">
            <a:extLst>
              <a:ext uri="{FF2B5EF4-FFF2-40B4-BE49-F238E27FC236}">
                <a16:creationId xmlns:a16="http://schemas.microsoft.com/office/drawing/2014/main" id="{C835CC79-5D65-CA8B-521D-43A1CC926E05}"/>
              </a:ext>
            </a:extLst>
          </p:cNvPr>
          <p:cNvGraphicFramePr>
            <a:graphicFrameLocks noGrp="1"/>
          </p:cNvGraphicFramePr>
          <p:nvPr>
            <p:extLst>
              <p:ext uri="{D42A27DB-BD31-4B8C-83A1-F6EECF244321}">
                <p14:modId xmlns:p14="http://schemas.microsoft.com/office/powerpoint/2010/main" val="3778513273"/>
              </p:ext>
            </p:extLst>
          </p:nvPr>
        </p:nvGraphicFramePr>
        <p:xfrm>
          <a:off x="0" y="0"/>
          <a:ext cx="12192001" cy="6861728"/>
        </p:xfrm>
        <a:graphic>
          <a:graphicData uri="http://schemas.openxmlformats.org/drawingml/2006/table">
            <a:tbl>
              <a:tblPr firstRow="1" firstCol="1" bandRow="1">
                <a:tableStyleId>{5C22544A-7EE6-4342-B048-85BDC9FD1C3A}</a:tableStyleId>
              </a:tblPr>
              <a:tblGrid>
                <a:gridCol w="2057400">
                  <a:extLst>
                    <a:ext uri="{9D8B030D-6E8A-4147-A177-3AD203B41FA5}">
                      <a16:colId xmlns:a16="http://schemas.microsoft.com/office/drawing/2014/main" val="3650538908"/>
                    </a:ext>
                  </a:extLst>
                </a:gridCol>
                <a:gridCol w="5520690">
                  <a:extLst>
                    <a:ext uri="{9D8B030D-6E8A-4147-A177-3AD203B41FA5}">
                      <a16:colId xmlns:a16="http://schemas.microsoft.com/office/drawing/2014/main" val="770299240"/>
                    </a:ext>
                  </a:extLst>
                </a:gridCol>
                <a:gridCol w="4613911">
                  <a:extLst>
                    <a:ext uri="{9D8B030D-6E8A-4147-A177-3AD203B41FA5}">
                      <a16:colId xmlns:a16="http://schemas.microsoft.com/office/drawing/2014/main" val="800236977"/>
                    </a:ext>
                  </a:extLst>
                </a:gridCol>
              </a:tblGrid>
              <a:tr h="823414">
                <a:tc>
                  <a:txBody>
                    <a:bodyPr/>
                    <a:lstStyle/>
                    <a:p>
                      <a:pPr marL="0" marR="0" algn="ctr">
                        <a:lnSpc>
                          <a:spcPct val="107000"/>
                        </a:lnSpc>
                        <a:spcBef>
                          <a:spcPts val="0"/>
                        </a:spcBef>
                        <a:spcAft>
                          <a:spcPts val="0"/>
                        </a:spcAft>
                      </a:pPr>
                      <a:r>
                        <a:rPr lang="en-US" sz="2400" dirty="0" err="1">
                          <a:effectLst/>
                          <a:latin typeface="Cambria" panose="02040503050406030204" pitchFamily="18" charset="0"/>
                          <a:ea typeface="Cambria" panose="02040503050406030204" pitchFamily="18" charset="0"/>
                        </a:rPr>
                        <a:t>Vấn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đề</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trường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lnSpc>
                          <a:spcPct val="107000"/>
                        </a:lnSpc>
                        <a:spcBef>
                          <a:spcPts val="0"/>
                        </a:spcBef>
                        <a:spcAft>
                          <a:spcPts val="0"/>
                        </a:spcAft>
                      </a:pPr>
                      <a:r>
                        <a:rPr lang="en-US" sz="2400" dirty="0" err="1">
                          <a:effectLst/>
                          <a:latin typeface="Cambria" panose="02040503050406030204" pitchFamily="18" charset="0"/>
                          <a:ea typeface="Cambria" panose="02040503050406030204" pitchFamily="18" charset="0"/>
                        </a:rPr>
                        <a:t>Biểu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lnSpc>
                          <a:spcPct val="107000"/>
                        </a:lnSpc>
                        <a:spcBef>
                          <a:spcPts val="0"/>
                        </a:spcBef>
                        <a:spcAft>
                          <a:spcPts val="0"/>
                        </a:spcAft>
                      </a:pPr>
                      <a:r>
                        <a:rPr lang="en-US" sz="2000" dirty="0" err="1">
                          <a:effectLst/>
                          <a:latin typeface="Cambria" panose="02040503050406030204" pitchFamily="18" charset="0"/>
                          <a:ea typeface="Cambria" panose="02040503050406030204" pitchFamily="18" charset="0"/>
                          <a:cs typeface="Times New Roman" panose="02020603050405020304" pitchFamily="18" charset="0"/>
                        </a:rPr>
                        <a:t>Hậu</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quả</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546354075"/>
                  </a:ext>
                </a:extLst>
              </a:tr>
              <a:tr h="1657289">
                <a:tc>
                  <a:txBody>
                    <a:bodyPr/>
                    <a:lstStyle/>
                    <a:p>
                      <a:pPr marL="0" marR="0" algn="ctr">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tai</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tai bao </a:t>
                      </a:r>
                      <a:r>
                        <a:rPr lang="en-US" sz="1800" dirty="0" err="1">
                          <a:solidFill>
                            <a:srgbClr val="002060"/>
                          </a:solidFill>
                          <a:effectLst/>
                          <a:latin typeface="Cambria" panose="02040503050406030204" pitchFamily="18" charset="0"/>
                          <a:ea typeface="Cambria" panose="02040503050406030204" pitchFamily="18" charset="0"/>
                        </a:rPr>
                        <a:t>gồm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sự</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kiện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tự</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như</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động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đất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lở</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đất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lụt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bão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cháy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rừng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sóng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thần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Những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tai </a:t>
                      </a:r>
                      <a:r>
                        <a:rPr lang="en-US" sz="1800" dirty="0" err="1">
                          <a:solidFill>
                            <a:srgbClr val="002060"/>
                          </a:solidFill>
                          <a:effectLst/>
                          <a:latin typeface="Cambria" panose="02040503050406030204" pitchFamily="18" charset="0"/>
                          <a:ea typeface="Cambria" panose="02040503050406030204" pitchFamily="18" charset="0"/>
                        </a:rPr>
                        <a:t>này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có</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thể</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gây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ra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thiệt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hại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nghiêm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trọng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cho</a:t>
                      </a:r>
                      <a:r>
                        <a:rPr lang="en-US" sz="1800" dirty="0">
                          <a:solidFill>
                            <a:srgbClr val="002060"/>
                          </a:solidFill>
                          <a:effectLst/>
                          <a:latin typeface="Cambria" panose="02040503050406030204" pitchFamily="18" charset="0"/>
                          <a:ea typeface="Cambria" panose="02040503050406030204" pitchFamily="18" charset="0"/>
                        </a:rPr>
                        <a:t> con </a:t>
                      </a:r>
                      <a:r>
                        <a:rPr lang="en-US" sz="1800" dirty="0" err="1">
                          <a:solidFill>
                            <a:srgbClr val="002060"/>
                          </a:solidFill>
                          <a:effectLst/>
                          <a:latin typeface="Cambria" panose="02040503050406030204" pitchFamily="18" charset="0"/>
                          <a:ea typeface="Cambria" panose="02040503050406030204" pitchFamily="18" charset="0"/>
                        </a:rPr>
                        <a:t>người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đe</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dọa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tính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mạng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phá</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hủy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cửa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đồng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ruộng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cơ</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sở</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hạ</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tầng</a:t>
                      </a:r>
                      <a:r>
                        <a:rPr lang="en-US" sz="1800" dirty="0">
                          <a:solidFill>
                            <a:srgbClr val="002060"/>
                          </a:solidFill>
                          <a:effectLst/>
                          <a:latin typeface="Cambria" panose="02040503050406030204" pitchFamily="18" charset="0"/>
                          <a:ea typeface="Cambria" panose="02040503050406030204" pitchFamily="18" charset="0"/>
                        </a:rPr>
                        <a:t>.</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vi-VN"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 tai gây ra nhiều hậu quả tiêu cực, bao gồm mất mát về người, sự thiếu hụt thực phẩm và nước sạch, mất điện, mất nơi ở, và thậm chí là sự suy thoái kinh tế.</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2884248"/>
                  </a:ext>
                </a:extLst>
              </a:tr>
              <a:tr h="1330969">
                <a:tc>
                  <a:txBody>
                    <a:bodyPr/>
                    <a:lstStyle/>
                    <a:p>
                      <a:pPr marL="0" marR="0" algn="ctr">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Biến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đổi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hậu</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Biến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đổi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hậu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gồm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có</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tăng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nhiệt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độ</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toàn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cầu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biến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đổi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lượng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mưa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sự</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tăng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của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hiện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tượng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cực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đoan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như</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bão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kéo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nhiều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lốc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xoáy</a:t>
                      </a:r>
                      <a:r>
                        <a:rPr lang="en-US" sz="1800" dirty="0">
                          <a:solidFill>
                            <a:srgbClr val="002060"/>
                          </a:solidFill>
                          <a:effectLst/>
                          <a:latin typeface="Cambria" panose="02040503050406030204" pitchFamily="18" charset="0"/>
                          <a:ea typeface="Cambria" panose="02040503050406030204" pitchFamily="18" charset="0"/>
                        </a:rPr>
                        <a:t>.</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vi-VN"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Biến đổi khí hậu gây ra nhiều vấn đề nghiêm trọng như tăng mực nước biển, sự tàn phá của động vật và thực vật, mất mát đa dạng sinh học, sự suy giảm sản xuất nông nghiệp, và tăng nguy cơ về bệnh tật.</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6562098"/>
                  </a:ext>
                </a:extLst>
              </a:tr>
              <a:tr h="1715360">
                <a:tc>
                  <a:txBody>
                    <a:bodyPr/>
                    <a:lstStyle/>
                    <a:p>
                      <a:pPr marL="0" marR="0" algn="ctr">
                        <a:lnSpc>
                          <a:spcPct val="107000"/>
                        </a:lnSpc>
                        <a:spcBef>
                          <a:spcPts val="0"/>
                        </a:spcBef>
                        <a:spcAft>
                          <a:spcPts val="0"/>
                        </a:spcAft>
                      </a:pPr>
                      <a:r>
                        <a:rPr lang="en-US" sz="1800" dirty="0">
                          <a:solidFill>
                            <a:srgbClr val="002060"/>
                          </a:solidFill>
                          <a:effectLst/>
                          <a:latin typeface="Cambria" panose="02040503050406030204" pitchFamily="18" charset="0"/>
                          <a:ea typeface="Cambria" panose="02040503050406030204" pitchFamily="18" charset="0"/>
                        </a:rPr>
                        <a:t>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môi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trường</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800" dirty="0">
                          <a:solidFill>
                            <a:srgbClr val="002060"/>
                          </a:solidFill>
                          <a:effectLst/>
                          <a:latin typeface="Cambria" panose="02040503050406030204" pitchFamily="18" charset="0"/>
                          <a:ea typeface="Cambria" panose="02040503050406030204" pitchFamily="18" charset="0"/>
                        </a:rPr>
                        <a:t>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môi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trường</a:t>
                      </a:r>
                      <a:r>
                        <a:rPr lang="en-US" sz="1800" dirty="0">
                          <a:solidFill>
                            <a:srgbClr val="002060"/>
                          </a:solidFill>
                          <a:effectLst/>
                          <a:latin typeface="Cambria" panose="02040503050406030204" pitchFamily="18" charset="0"/>
                          <a:ea typeface="Cambria" panose="02040503050406030204" pitchFamily="18" charset="0"/>
                        </a:rPr>
                        <a:t> bao </a:t>
                      </a:r>
                      <a:r>
                        <a:rPr lang="en-US" sz="1800" dirty="0" err="1">
                          <a:solidFill>
                            <a:srgbClr val="002060"/>
                          </a:solidFill>
                          <a:effectLst/>
                          <a:latin typeface="Cambria" panose="02040503050406030204" pitchFamily="18" charset="0"/>
                          <a:ea typeface="Cambria" panose="02040503050406030204" pitchFamily="18" charset="0"/>
                        </a:rPr>
                        <a:t>gồm</a:t>
                      </a:r>
                      <a:r>
                        <a:rPr lang="en-US" sz="1800" dirty="0">
                          <a:solidFill>
                            <a:srgbClr val="002060"/>
                          </a:solidFill>
                          <a:effectLst/>
                          <a:latin typeface="Cambria" panose="02040503050406030204" pitchFamily="18" charset="0"/>
                          <a:ea typeface="Cambria" panose="02040503050406030204" pitchFamily="18" charset="0"/>
                        </a:rPr>
                        <a:t> 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khí</a:t>
                      </a:r>
                      <a:r>
                        <a:rPr lang="en-US" sz="1800" dirty="0">
                          <a:solidFill>
                            <a:srgbClr val="002060"/>
                          </a:solidFill>
                          <a:effectLst/>
                          <a:latin typeface="Cambria" panose="02040503050406030204" pitchFamily="18" charset="0"/>
                          <a:ea typeface="Cambria" panose="02040503050406030204" pitchFamily="18" charset="0"/>
                        </a:rPr>
                        <a:t>, 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nước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đất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nguồn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gây</a:t>
                      </a:r>
                      <a:r>
                        <a:rPr lang="en-US" sz="1800" dirty="0">
                          <a:solidFill>
                            <a:srgbClr val="002060"/>
                          </a:solidFill>
                          <a:effectLst/>
                          <a:latin typeface="Cambria" panose="02040503050406030204" pitchFamily="18" charset="0"/>
                          <a:ea typeface="Cambria" panose="02040503050406030204" pitchFamily="18" charset="0"/>
                        </a:rPr>
                        <a:t> 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bao </a:t>
                      </a:r>
                      <a:r>
                        <a:rPr lang="en-US" sz="1800" dirty="0" err="1">
                          <a:solidFill>
                            <a:srgbClr val="002060"/>
                          </a:solidFill>
                          <a:effectLst/>
                          <a:latin typeface="Cambria" panose="02040503050406030204" pitchFamily="18" charset="0"/>
                          <a:ea typeface="Cambria" panose="02040503050406030204" pitchFamily="18" charset="0"/>
                        </a:rPr>
                        <a:t>gồm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xe</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cộ</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máy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xưởng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nghiệp</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chất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đình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nghiệp</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sự</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khai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thác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nguyên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bền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vững</a:t>
                      </a:r>
                      <a:r>
                        <a:rPr lang="en-US" sz="1800" dirty="0">
                          <a:solidFill>
                            <a:srgbClr val="002060"/>
                          </a:solidFill>
                          <a:effectLst/>
                          <a:latin typeface="Cambria" panose="02040503050406030204" pitchFamily="18" charset="0"/>
                          <a:ea typeface="Cambria" panose="02040503050406030204" pitchFamily="18" charset="0"/>
                        </a:rPr>
                        <a:t>.</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vi-VN"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Ô nhiễm môi trường gây hại cho sức khỏe con người, gây ra các vấn đề hô hấp và bệnh tật. Nó cũng ảnh hưởng đến đời sống của động vật và thực vật, gây suy giảm đa dạng sinh học, và làm suy thoái môi trường tự nhiên.</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0685768"/>
                  </a:ext>
                </a:extLst>
              </a:tr>
              <a:tr h="1330969">
                <a:tc>
                  <a:txBody>
                    <a:bodyPr/>
                    <a:lstStyle/>
                    <a:p>
                      <a:pPr marL="0" marR="0" algn="ctr">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Suy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giảm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nguyên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nhiên</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Suy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giảm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nguyên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nhiên</a:t>
                      </a:r>
                      <a:r>
                        <a:rPr lang="en-US" sz="1800" dirty="0">
                          <a:solidFill>
                            <a:srgbClr val="002060"/>
                          </a:solidFill>
                          <a:effectLst/>
                          <a:latin typeface="Cambria" panose="02040503050406030204" pitchFamily="18" charset="0"/>
                          <a:ea typeface="Cambria" panose="02040503050406030204" pitchFamily="18" charset="0"/>
                        </a:rPr>
                        <a:t> bao </a:t>
                      </a:r>
                      <a:r>
                        <a:rPr lang="en-US" sz="1800" dirty="0" err="1">
                          <a:solidFill>
                            <a:srgbClr val="002060"/>
                          </a:solidFill>
                          <a:effectLst/>
                          <a:latin typeface="Cambria" panose="02040503050406030204" pitchFamily="18" charset="0"/>
                          <a:ea typeface="Cambria" panose="02040503050406030204" pitchFamily="18" charset="0"/>
                        </a:rPr>
                        <a:t>gồm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việc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khai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thác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quá</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mức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nguyên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như</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rừng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nước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ngọt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khoáng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sản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động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vật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hoang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dã</a:t>
                      </a:r>
                      <a:r>
                        <a:rPr lang="en-US" sz="1800" dirty="0">
                          <a:solidFill>
                            <a:srgbClr val="002060"/>
                          </a:solidFill>
                          <a:effectLst/>
                          <a:latin typeface="Cambria" panose="02040503050406030204" pitchFamily="18" charset="0"/>
                          <a:ea typeface="Cambria" panose="02040503050406030204" pitchFamily="18" charset="0"/>
                        </a:rPr>
                        <a:t>.</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vi-VN"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Suy giảm tài nguyên thiên nhiên gây ra các hậu quả như mất mát đa dạng sinh học, suy giảm nguồn lợi thực phẩm, mất đi nguồn cấp nước và năng lượng, và gia tăng nguy cơ xung đột và tranh chấp tài nguyên.</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7305912"/>
                  </a:ext>
                </a:extLst>
              </a:tr>
            </a:tbl>
          </a:graphicData>
        </a:graphic>
      </p:graphicFrame>
    </p:spTree>
    <p:extLst>
      <p:ext uri="{BB962C8B-B14F-4D97-AF65-F5344CB8AC3E}">
        <p14:creationId xmlns:p14="http://schemas.microsoft.com/office/powerpoint/2010/main" val="3832501732"/>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8C5C77-E3BB-C6C2-8CE8-4E7F99F4AE88}"/>
              </a:ext>
            </a:extLst>
          </p:cNvPr>
          <p:cNvPicPr>
            <a:picLocks noChangeAspect="1"/>
          </p:cNvPicPr>
          <p:nvPr/>
        </p:nvPicPr>
        <p:blipFill>
          <a:blip r:embed="rId5"/>
          <a:stretch>
            <a:fillRect/>
          </a:stretch>
        </p:blipFill>
        <p:spPr>
          <a:xfrm>
            <a:off x="7087727" y="645710"/>
            <a:ext cx="4901609" cy="5291787"/>
          </a:xfrm>
          <a:prstGeom prst="rect">
            <a:avLst/>
          </a:prstGeom>
        </p:spPr>
      </p:pic>
    </p:spTree>
    <p:extLst>
      <p:ext uri="{BB962C8B-B14F-4D97-AF65-F5344CB8AC3E}">
        <p14:creationId xmlns:p14="http://schemas.microsoft.com/office/powerpoint/2010/main" val="1569666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0+ hình nền thiên nhiên đẹp cho powerpoint mẫu thiết kế chất lượng cao">
            <a:extLst>
              <a:ext uri="{FF2B5EF4-FFF2-40B4-BE49-F238E27FC236}">
                <a16:creationId xmlns:a16="http://schemas.microsoft.com/office/drawing/2014/main" id="{5A3272D0-62B0-416F-9B6F-6098D5305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FCA6AE6-5964-48C6-8BF5-E2B92FEFFF5A}"/>
              </a:ext>
            </a:extLst>
          </p:cNvPr>
          <p:cNvSpPr/>
          <p:nvPr/>
        </p:nvSpPr>
        <p:spPr>
          <a:xfrm>
            <a:off x="96447" y="924207"/>
            <a:ext cx="9470463" cy="5476593"/>
          </a:xfrm>
          <a:prstGeom prst="roundRect">
            <a:avLst>
              <a:gd name="adj" fmla="val 1176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children posing for a photo&#10;&#10;Description automatically generated with low confidence">
            <a:extLst>
              <a:ext uri="{FF2B5EF4-FFF2-40B4-BE49-F238E27FC236}">
                <a16:creationId xmlns:a16="http://schemas.microsoft.com/office/drawing/2014/main" id="{E31D631B-D8BC-4A4F-BF04-E54839A1C0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9109136" y="3531870"/>
            <a:ext cx="2961317" cy="3080664"/>
          </a:xfrm>
          <a:prstGeom prst="rect">
            <a:avLst/>
          </a:prstGeom>
        </p:spPr>
      </p:pic>
      <p:sp>
        <p:nvSpPr>
          <p:cNvPr id="6" name="TextBox 5">
            <a:extLst>
              <a:ext uri="{FF2B5EF4-FFF2-40B4-BE49-F238E27FC236}">
                <a16:creationId xmlns:a16="http://schemas.microsoft.com/office/drawing/2014/main" id="{2AF0BD79-FBE5-4A20-AF82-01704E9B49E3}"/>
              </a:ext>
            </a:extLst>
          </p:cNvPr>
          <p:cNvSpPr txBox="1"/>
          <p:nvPr/>
        </p:nvSpPr>
        <p:spPr>
          <a:xfrm>
            <a:off x="410501" y="1111837"/>
            <a:ext cx="9007819" cy="4524315"/>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Lựa chọn và thực hiện một trong hai nhiệm vụ dưới đây.</a:t>
            </a:r>
          </a:p>
          <a:p>
            <a:pPr lvl="0" algn="just"/>
            <a:r>
              <a:rPr lang="vi-VN" sz="3600" dirty="0">
                <a:solidFill>
                  <a:srgbClr val="002060"/>
                </a:solidFill>
                <a:latin typeface="Cambria" panose="02040503050406030204" pitchFamily="18" charset="0"/>
                <a:ea typeface="Cambria" panose="02040503050406030204" pitchFamily="18" charset="0"/>
              </a:rPr>
              <a:t>1. Em và những người thân trong gia đình đã và sẽ làm những gì để thực hiện lối sống xanh, góp phần xây dựng thế giới xanh-sạch-đẹp?</a:t>
            </a:r>
          </a:p>
          <a:p>
            <a:pPr lvl="0" algn="just"/>
            <a:r>
              <a:rPr lang="vi-VN" sz="3600" dirty="0">
                <a:solidFill>
                  <a:srgbClr val="002060"/>
                </a:solidFill>
                <a:latin typeface="Cambria" panose="02040503050406030204" pitchFamily="18" charset="0"/>
                <a:ea typeface="Cambria" panose="02040503050406030204" pitchFamily="18" charset="0"/>
              </a:rPr>
              <a:t>2. Vẽ tranh hoặc viết thư cho bạn về chủ đề: Bảo vệ môi trường xanh-sạch-đẹp.</a:t>
            </a:r>
          </a:p>
        </p:txBody>
      </p:sp>
    </p:spTree>
    <p:extLst>
      <p:ext uri="{BB962C8B-B14F-4D97-AF65-F5344CB8AC3E}">
        <p14:creationId xmlns:p14="http://schemas.microsoft.com/office/powerpoint/2010/main" val="3065678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093125" y="873894"/>
            <a:ext cx="8782645" cy="4924425"/>
          </a:xfrm>
          <a:prstGeom prst="rect">
            <a:avLst/>
          </a:prstGeom>
          <a:noFill/>
        </p:spPr>
        <p:txBody>
          <a:bodyPr wrap="square" lIns="0" tIns="0" rIns="0" bIns="0" rtlCol="0">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 Em và người thân trong gia đình đã:</a:t>
            </a:r>
          </a:p>
          <a:p>
            <a:pPr lvl="0" algn="just">
              <a:defRPr/>
            </a:pPr>
            <a:r>
              <a:rPr lang="vi-VN" sz="4000" dirty="0">
                <a:solidFill>
                  <a:srgbClr val="FF0000"/>
                </a:solidFill>
                <a:latin typeface="Cambria" panose="02040503050406030204" pitchFamily="18" charset="0"/>
                <a:ea typeface="Cambria" panose="02040503050406030204" pitchFamily="18" charset="0"/>
              </a:rPr>
              <a:t>+ Thực hiện phân loại rác phù hợp</a:t>
            </a:r>
          </a:p>
          <a:p>
            <a:pPr lvl="0" algn="just">
              <a:defRPr/>
            </a:pPr>
            <a:r>
              <a:rPr lang="vi-VN" sz="4000" dirty="0">
                <a:solidFill>
                  <a:srgbClr val="FF0000"/>
                </a:solidFill>
                <a:latin typeface="Cambria" panose="02040503050406030204" pitchFamily="18" charset="0"/>
                <a:ea typeface="Cambria" panose="02040503050406030204" pitchFamily="18" charset="0"/>
              </a:rPr>
              <a:t>+ Sử dụng năng lượng mặt trời</a:t>
            </a:r>
          </a:p>
          <a:p>
            <a:pPr lvl="0" algn="just">
              <a:defRPr/>
            </a:pPr>
            <a:r>
              <a:rPr lang="vi-VN" sz="4000" dirty="0">
                <a:solidFill>
                  <a:srgbClr val="FF0000"/>
                </a:solidFill>
                <a:latin typeface="Cambria" panose="02040503050406030204" pitchFamily="18" charset="0"/>
                <a:ea typeface="Cambria" panose="02040503050406030204" pitchFamily="18" charset="0"/>
              </a:rPr>
              <a:t>+ Giảm sử dụng túi ni lông, thay vào đó là sử dụng túi giấy, túi vải và giỏ đi chợ</a:t>
            </a:r>
          </a:p>
          <a:p>
            <a:pPr lvl="0" algn="just">
              <a:defRPr/>
            </a:pPr>
            <a:r>
              <a:rPr lang="vi-VN" sz="4000" dirty="0">
                <a:solidFill>
                  <a:srgbClr val="FF0000"/>
                </a:solidFill>
                <a:latin typeface="Cambria" panose="02040503050406030204" pitchFamily="18" charset="0"/>
                <a:ea typeface="Cambria" panose="02040503050406030204" pitchFamily="18" charset="0"/>
              </a:rPr>
              <a:t>+ Em và mọi người trong nhà dự định sẽ tham gia vào các chiến dịch kêu gọi bảo vệ môi trường.</a:t>
            </a:r>
            <a:endPar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035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Vẽ tranh bảo vệ môi trường - Vì một tương lai xanh">
            <a:extLst>
              <a:ext uri="{FF2B5EF4-FFF2-40B4-BE49-F238E27FC236}">
                <a16:creationId xmlns:a16="http://schemas.microsoft.com/office/drawing/2014/main" id="{0B5E553E-ABA6-2584-A406-167DC6017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930" b="220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107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Vẽ Tranh Bảo Vệ Môi Trường Đơn Giản, Đẹp Nhất Bằng Giấy A3, A4">
            <a:extLst>
              <a:ext uri="{FF2B5EF4-FFF2-40B4-BE49-F238E27FC236}">
                <a16:creationId xmlns:a16="http://schemas.microsoft.com/office/drawing/2014/main" id="{578A959A-E75C-5783-E8D7-476F24685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1000 Ý tưởng vẽ tranh bảo vệ môi trường đơn giản và đẹp.">
            <a:extLst>
              <a:ext uri="{FF2B5EF4-FFF2-40B4-BE49-F238E27FC236}">
                <a16:creationId xmlns:a16="http://schemas.microsoft.com/office/drawing/2014/main" id="{BBDC4ADF-7BE9-BDFF-5D01-30297C99B17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27012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Vẽ Tranh Bảo Vệ Môi Trường Độc Đáo - Ý Nghĩa Nhất - BroCanvas">
            <a:extLst>
              <a:ext uri="{FF2B5EF4-FFF2-40B4-BE49-F238E27FC236}">
                <a16:creationId xmlns:a16="http://schemas.microsoft.com/office/drawing/2014/main" id="{A5186186-55E1-B8FD-0BE5-BF4D398E8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849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923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87F5584-BD71-85C4-C5AB-B49214068E36}"/>
              </a:ext>
            </a:extLst>
          </p:cNvPr>
          <p:cNvSpPr>
            <a:spLocks noGrp="1"/>
          </p:cNvSpPr>
          <p:nvPr>
            <p:ph type="title"/>
          </p:nvPr>
        </p:nvSpPr>
        <p:spPr>
          <a:xfrm>
            <a:off x="838200" y="365125"/>
            <a:ext cx="10515600" cy="1325563"/>
          </a:xfrm>
        </p:spPr>
        <p:txBody>
          <a:bodyPr/>
          <a:lstStyle/>
          <a:p>
            <a:endParaRPr lang="en-US"/>
          </a:p>
        </p:txBody>
      </p:sp>
      <p:pic>
        <p:nvPicPr>
          <p:cNvPr id="4" name="Thông điệp bảo vệ môi trường - K68A GDMN">
            <a:hlinkClick r:id="" action="ppaction://media"/>
            <a:extLst>
              <a:ext uri="{FF2B5EF4-FFF2-40B4-BE49-F238E27FC236}">
                <a16:creationId xmlns:a16="http://schemas.microsoft.com/office/drawing/2014/main" id="{F699FFCB-FC50-16F1-03E6-D3D5CC7B8C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noFill/>
        </p:spPr>
      </p:pic>
    </p:spTree>
    <p:extLst>
      <p:ext uri="{BB962C8B-B14F-4D97-AF65-F5344CB8AC3E}">
        <p14:creationId xmlns:p14="http://schemas.microsoft.com/office/powerpoint/2010/main" val="23866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B94CB-AC36-06B8-91F9-3B58CE70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145" b="95559" l="3956" r="33558">
                        <a14:foregroundMark x1="8854" y1="51918" x2="12217" y2="58135"/>
                        <a14:foregroundMark x1="15581" y1="58498" x2="12325" y2="52160"/>
                        <a14:foregroundMark x1="12271" y1="46145" x2="13186" y2="49697"/>
                        <a14:foregroundMark x1="11060" y1="58579" x2="11679" y2="63908"/>
                        <a14:foregroundMark x1="7750" y1="69964" x2="7750" y2="69964"/>
                        <a14:foregroundMark x1="9822" y1="80783" x2="13940" y2="81106"/>
                        <a14:foregroundMark x1="13940" y1="81106" x2="14182" y2="80783"/>
                        <a14:foregroundMark x1="8558" y1="94065" x2="14532" y2="93460"/>
                        <a14:foregroundMark x1="14532" y1="93460" x2="14532" y2="93460"/>
                        <a14:foregroundMark x1="22793" y1="93541" x2="28579" y2="93621"/>
                        <a14:foregroundMark x1="28579" y1="93621" x2="31889" y2="90876"/>
                        <a14:foregroundMark x1="12460" y1="68591" x2="12944" y2="72346"/>
                        <a14:foregroundMark x1="9338" y1="59063" x2="12244" y2="61445"/>
                        <a14:foregroundMark x1="12244" y1="61445" x2="14693" y2="57893"/>
                        <a14:foregroundMark x1="14693" y1="57893" x2="14612" y2="57327"/>
                        <a14:foregroundMark x1="8611" y1="59588" x2="10253" y2="62616"/>
                        <a14:foregroundMark x1="11679" y1="64635" x2="12083" y2="67380"/>
                        <a14:foregroundMark x1="17034" y1="63101" x2="17034" y2="63101"/>
                        <a14:foregroundMark x1="14478" y1="64271" x2="14478" y2="64271"/>
                        <a14:foregroundMark x1="16308" y1="63827" x2="16308" y2="63827"/>
                        <a14:foregroundMark x1="13805" y1="64473" x2="16658" y2="63060"/>
                        <a14:foregroundMark x1="16658" y1="63060" x2="17034" y2="62616"/>
                        <a14:foregroundMark x1="9903" y1="65563" x2="7750" y2="70408"/>
                        <a14:foregroundMark x1="17411" y1="63545" x2="17115" y2="62818"/>
                        <a14:foregroundMark x1="17223" y1="62737" x2="17896" y2="62616"/>
                        <a14:foregroundMark x1="16792" y1="62535" x2="16792" y2="62535"/>
                        <a14:foregroundMark x1="17600" y1="62535" x2="17600" y2="62535"/>
                        <a14:foregroundMark x1="8046" y1="70973" x2="8046" y2="70973"/>
                        <a14:foregroundMark x1="11006" y1="80420" x2="11302" y2="76665"/>
                        <a14:foregroundMark x1="11302" y1="75737" x2="11302" y2="73355"/>
                        <a14:foregroundMark x1="13375" y1="79411" x2="13375" y2="73436"/>
                        <a14:foregroundMark x1="17465" y1="62374" x2="16927" y2="62899"/>
                        <a14:foregroundMark x1="33558" y1="91441" x2="31539" y2="91522"/>
                        <a14:foregroundMark x1="27018" y1="95559" x2="26938" y2="94832"/>
                        <a14:foregroundMark x1="24516" y1="68026" x2="24516" y2="68026"/>
                        <a14:foregroundMark x1="15823" y1="56480" x2="14855" y2="54663"/>
                        <a14:foregroundMark x1="14855" y1="54663" x2="14855" y2="54663"/>
                        <a14:foregroundMark x1="12998" y1="65200" x2="10388" y2="64836"/>
                        <a14:foregroundMark x1="12944" y1="64110" x2="12648" y2="63908"/>
                        <a14:foregroundMark x1="10818" y1="65644" x2="10872" y2="67138"/>
                        <a14:foregroundMark x1="6216" y1="62455" x2="7804" y2="62737"/>
                        <a14:foregroundMark x1="16200" y1="89584" x2="13805" y2="90674"/>
                        <a14:foregroundMark x1="10253" y1="81631" x2="13940" y2="82358"/>
                        <a14:foregroundMark x1="13940" y1="82358" x2="14478" y2="80702"/>
                      </a14:backgroundRemoval>
                    </a14:imgEffect>
                  </a14:imgLayer>
                </a14:imgProps>
              </a:ext>
              <a:ext uri="{28A0092B-C50C-407E-A947-70E740481C1C}">
                <a14:useLocalDpi xmlns:a14="http://schemas.microsoft.com/office/drawing/2010/main" val="0"/>
              </a:ext>
            </a:extLst>
          </a:blip>
          <a:srcRect l="533" t="45322" r="65231" b="1439"/>
          <a:stretch/>
        </p:blipFill>
        <p:spPr>
          <a:xfrm>
            <a:off x="-382773" y="629421"/>
            <a:ext cx="6170361" cy="6396041"/>
          </a:xfrm>
          <a:prstGeom prst="rect">
            <a:avLst/>
          </a:prstGeom>
          <a:effectLst>
            <a:outerShdw blurRad="63500" sx="102000" sy="102000" algn="ctr" rotWithShape="0">
              <a:prstClr val="black">
                <a:alpha val="40000"/>
              </a:prstClr>
            </a:outerShdw>
          </a:effectLst>
        </p:spPr>
      </p:pic>
      <p:sp>
        <p:nvSpPr>
          <p:cNvPr id="12" name="Freeform 11">
            <a:extLst>
              <a:ext uri="{FF2B5EF4-FFF2-40B4-BE49-F238E27FC236}">
                <a16:creationId xmlns:a16="http://schemas.microsoft.com/office/drawing/2014/main" id="{66D983CE-8E6B-BBDF-46C8-38A5DE761870}"/>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1">
            <a:extLst>
              <a:ext uri="{FF2B5EF4-FFF2-40B4-BE49-F238E27FC236}">
                <a16:creationId xmlns:a16="http://schemas.microsoft.com/office/drawing/2014/main" id="{19E6061D-3AE6-8AA4-0D8A-8AB827BB4134}"/>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1">
            <a:extLst>
              <a:ext uri="{FF2B5EF4-FFF2-40B4-BE49-F238E27FC236}">
                <a16:creationId xmlns:a16="http://schemas.microsoft.com/office/drawing/2014/main" id="{826DA97B-7131-02B4-5920-5703400C4C07}"/>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1">
            <a:extLst>
              <a:ext uri="{FF2B5EF4-FFF2-40B4-BE49-F238E27FC236}">
                <a16:creationId xmlns:a16="http://schemas.microsoft.com/office/drawing/2014/main" id="{0CFB298C-241E-AB66-4A94-D7412E0CE9C0}"/>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1">
            <a:extLst>
              <a:ext uri="{FF2B5EF4-FFF2-40B4-BE49-F238E27FC236}">
                <a16:creationId xmlns:a16="http://schemas.microsoft.com/office/drawing/2014/main" id="{0724231D-E7FE-F01F-C51A-87BDD6B82DDD}"/>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7" name="Freeform 11">
            <a:extLst>
              <a:ext uri="{FF2B5EF4-FFF2-40B4-BE49-F238E27FC236}">
                <a16:creationId xmlns:a16="http://schemas.microsoft.com/office/drawing/2014/main"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8" name="Freeform 9">
            <a:extLst>
              <a:ext uri="{FF2B5EF4-FFF2-40B4-BE49-F238E27FC236}">
                <a16:creationId xmlns:a16="http://schemas.microsoft.com/office/drawing/2014/main" id="{083C6EAF-D4A7-FF41-F1B2-EA855F70A9A5}"/>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1F07CB77-EB14-B2A7-64CB-0A7D3C49B180}"/>
              </a:ext>
            </a:extLst>
          </p:cNvPr>
          <p:cNvSpPr/>
          <p:nvPr/>
        </p:nvSpPr>
        <p:spPr>
          <a:xfrm>
            <a:off x="6614556" y="2800529"/>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08B1DFDE-36FF-8300-5952-7CB8357F68FD}"/>
              </a:ext>
            </a:extLst>
          </p:cNvPr>
          <p:cNvSpPr/>
          <p:nvPr/>
        </p:nvSpPr>
        <p:spPr>
          <a:xfrm>
            <a:off x="7198400" y="3250583"/>
            <a:ext cx="4091691" cy="1938992"/>
          </a:xfrm>
          <a:prstGeom prst="rect">
            <a:avLst/>
          </a:prstGeom>
          <a:noFill/>
        </p:spPr>
        <p:txBody>
          <a:bodyPr wrap="square" lIns="91440" tIns="45720" rIns="91440" bIns="45720">
            <a:spAutoFit/>
          </a:bodyPr>
          <a:lstStyle/>
          <a:p>
            <a:pPr algn="ctr"/>
            <a:r>
              <a:rPr lang="en-US"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rPr>
              <a:t>Chuẩn bị bài mới</a:t>
            </a:r>
            <a:endParaRPr lang="vi-VN"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endParaRPr>
          </a:p>
        </p:txBody>
      </p:sp>
      <p:sp>
        <p:nvSpPr>
          <p:cNvPr id="20" name="Cloud 19">
            <a:extLst>
              <a:ext uri="{FF2B5EF4-FFF2-40B4-BE49-F238E27FC236}">
                <a16:creationId xmlns:a16="http://schemas.microsoft.com/office/drawing/2014/main" id="{A84BBD19-2CE9-0088-A552-660F901C4074}"/>
              </a:ext>
            </a:extLst>
          </p:cNvPr>
          <p:cNvSpPr/>
          <p:nvPr/>
        </p:nvSpPr>
        <p:spPr>
          <a:xfrm>
            <a:off x="4079235" y="346711"/>
            <a:ext cx="5279649" cy="252667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2CD117A2-5530-3CE8-F029-C089D49F762A}"/>
              </a:ext>
            </a:extLst>
          </p:cNvPr>
          <p:cNvSpPr/>
          <p:nvPr/>
        </p:nvSpPr>
        <p:spPr>
          <a:xfrm>
            <a:off x="5285111" y="657485"/>
            <a:ext cx="3470284" cy="1938992"/>
          </a:xfrm>
          <a:prstGeom prst="rect">
            <a:avLst/>
          </a:prstGeom>
          <a:noFill/>
        </p:spPr>
        <p:txBody>
          <a:bodyPr wrap="square" lIns="91440" tIns="45720" rIns="91440" bIns="45720">
            <a:spAutoFit/>
          </a:bodyPr>
          <a:lstStyle/>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Xem lại</a:t>
            </a:r>
            <a:endParaRPr lang="vi-VN"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endParaRPr>
          </a:p>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bài học.</a:t>
            </a:r>
          </a:p>
        </p:txBody>
      </p:sp>
    </p:spTree>
    <p:extLst>
      <p:ext uri="{BB962C8B-B14F-4D97-AF65-F5344CB8AC3E}">
        <p14:creationId xmlns:p14="http://schemas.microsoft.com/office/powerpoint/2010/main" val="3356855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ECE7DAE2-3808-7B7B-2C05-F7980CBE3502}"/>
              </a:ext>
            </a:extLst>
          </p:cNvPr>
          <p:cNvSpPr/>
          <p:nvPr/>
        </p:nvSpPr>
        <p:spPr>
          <a:xfrm>
            <a:off x="2361116" y="1104900"/>
            <a:ext cx="7938584" cy="5078762"/>
          </a:xfrm>
          <a:prstGeom prst="roundRect">
            <a:avLst>
              <a:gd name="adj" fmla="val 1265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DEBB8A7-C3FC-5960-8502-6D5A01041B62}"/>
              </a:ext>
            </a:extLst>
          </p:cNvPr>
          <p:cNvSpPr/>
          <p:nvPr/>
        </p:nvSpPr>
        <p:spPr>
          <a:xfrm>
            <a:off x="2208716" y="952500"/>
            <a:ext cx="7938584" cy="5078762"/>
          </a:xfrm>
          <a:prstGeom prst="roundRect">
            <a:avLst>
              <a:gd name="adj" fmla="val 126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E61BEC5-2CE9-FCBD-69A7-85EC51B065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9279273" y="1448343"/>
            <a:ext cx="3432327" cy="5277987"/>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E0B31E37-AE3F-D7C5-E87C-4EF6997278B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330326" y="1580013"/>
            <a:ext cx="3432327" cy="5277987"/>
          </a:xfrm>
          <a:prstGeom prst="rect">
            <a:avLst/>
          </a:prstGeom>
          <a:effectLst>
            <a:outerShdw blurRad="63500" sx="102000" sy="102000" algn="ctr" rotWithShape="0">
              <a:prstClr val="black">
                <a:alpha val="40000"/>
              </a:prstClr>
            </a:outerShdw>
          </a:effectLst>
        </p:spPr>
      </p:pic>
      <p:sp>
        <p:nvSpPr>
          <p:cNvPr id="7" name="Freeform 10">
            <a:extLst>
              <a:ext uri="{FF2B5EF4-FFF2-40B4-BE49-F238E27FC236}">
                <a16:creationId xmlns:a16="http://schemas.microsoft.com/office/drawing/2014/main" id="{1DFFF8B5-BC26-E533-B6C6-4F4CFF584FC4}"/>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B37F3A48-0641-D834-91BB-71594CB85A0F}"/>
              </a:ext>
            </a:extLst>
          </p:cNvPr>
          <p:cNvSpPr/>
          <p:nvPr/>
        </p:nvSpPr>
        <p:spPr>
          <a:xfrm rot="21423536">
            <a:off x="3349498" y="5669139"/>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4A218859-51FB-90E0-B4F6-826814D87FA5}"/>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11">
            <a:extLst>
              <a:ext uri="{FF2B5EF4-FFF2-40B4-BE49-F238E27FC236}">
                <a16:creationId xmlns:a16="http://schemas.microsoft.com/office/drawing/2014/main" id="{D49A6CEA-EB91-7C40-5323-5D7810246A9E}"/>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C47DFBB4-AE4A-0CAF-AA50-97AAD56368AC}"/>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1">
            <a:extLst>
              <a:ext uri="{FF2B5EF4-FFF2-40B4-BE49-F238E27FC236}">
                <a16:creationId xmlns:a16="http://schemas.microsoft.com/office/drawing/2014/main" id="{3DF269C7-EA86-DEBB-E6D1-EAD09B8EA7D9}"/>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7" name="Freeform 11">
            <a:extLst>
              <a:ext uri="{FF2B5EF4-FFF2-40B4-BE49-F238E27FC236}">
                <a16:creationId xmlns:a16="http://schemas.microsoft.com/office/drawing/2014/main" id="{3BF1C82E-F3EB-7820-F77A-54F8B003EBBF}"/>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C0123DDC-A061-3DB9-5C22-656573C4C4BA}"/>
              </a:ext>
            </a:extLst>
          </p:cNvPr>
          <p:cNvSpPr/>
          <p:nvPr/>
        </p:nvSpPr>
        <p:spPr>
          <a:xfrm rot="421590">
            <a:off x="379222" y="5132692"/>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AE79AC18-A456-918C-92F7-FCEF8FCCFCCD}"/>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descr="A group of blue and pink letters&#10;&#10;Description automatically generated">
            <a:extLst>
              <a:ext uri="{FF2B5EF4-FFF2-40B4-BE49-F238E27FC236}">
                <a16:creationId xmlns:a16="http://schemas.microsoft.com/office/drawing/2014/main" id="{72E32E3B-3DBB-D0F4-D3F4-EABC7E9BF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1690" y="1994301"/>
            <a:ext cx="8085232" cy="2456666"/>
          </a:xfrm>
          <a:prstGeom prst="rect">
            <a:avLst/>
          </a:prstGeom>
        </p:spPr>
      </p:pic>
    </p:spTree>
    <p:extLst>
      <p:ext uri="{BB962C8B-B14F-4D97-AF65-F5344CB8AC3E}">
        <p14:creationId xmlns:p14="http://schemas.microsoft.com/office/powerpoint/2010/main" val="923508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3" name="Title 2">
            <a:extLst>
              <a:ext uri="{FF2B5EF4-FFF2-40B4-BE49-F238E27FC236}">
                <a16:creationId xmlns:a16="http://schemas.microsoft.com/office/drawing/2014/main" id="{41D50786-1E04-E2BE-6B66-DFF9498DFBC0}"/>
              </a:ext>
            </a:extLst>
          </p:cNvPr>
          <p:cNvSpPr>
            <a:spLocks noGrp="1"/>
          </p:cNvSpPr>
          <p:nvPr>
            <p:ph type="ctrTitle"/>
          </p:nvPr>
        </p:nvSpPr>
        <p:spPr/>
        <p:txBody>
          <a:bodyPr/>
          <a:lstStyle/>
          <a:p>
            <a:endParaRPr lang="en-US"/>
          </a:p>
        </p:txBody>
      </p:sp>
      <p:sp>
        <p:nvSpPr>
          <p:cNvPr id="2" name="TextBox 1">
            <a:extLst>
              <a:ext uri="{FF2B5EF4-FFF2-40B4-BE49-F238E27FC236}">
                <a16:creationId xmlns:a16="http://schemas.microsoft.com/office/drawing/2014/main" id="{CC1C7FA3-261A-7B49-738C-81C38BA7502C}"/>
              </a:ext>
            </a:extLst>
          </p:cNvPr>
          <p:cNvSpPr txBox="1"/>
          <p:nvPr/>
        </p:nvSpPr>
        <p:spPr>
          <a:xfrm>
            <a:off x="5840730" y="1017270"/>
            <a:ext cx="5692140" cy="3046988"/>
          </a:xfrm>
          <a:prstGeom prst="rect">
            <a:avLst/>
          </a:prstGeom>
          <a:noFill/>
        </p:spPr>
        <p:txBody>
          <a:bodyPr wrap="square" rtlCol="0">
            <a:spAutoFit/>
          </a:bodyPr>
          <a:lstStyle/>
          <a:p>
            <a:pPr algn="ctr"/>
            <a:r>
              <a:rPr lang="vi-VN" sz="4800" dirty="0">
                <a:solidFill>
                  <a:srgbClr val="FF0000"/>
                </a:solidFill>
                <a:latin typeface="Cambria" panose="02040503050406030204" pitchFamily="18" charset="0"/>
                <a:ea typeface="Cambria" panose="02040503050406030204" pitchFamily="18" charset="0"/>
              </a:rPr>
              <a:t>Trong video cho các em biết được những cách bảo vệ môi trường là gì?</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896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F40F8A-130E-42F7-9DBD-039A6F54E944}"/>
              </a:ext>
            </a:extLst>
          </p:cNvPr>
          <p:cNvSpPr/>
          <p:nvPr/>
        </p:nvSpPr>
        <p:spPr>
          <a:xfrm>
            <a:off x="0" y="1712883"/>
            <a:ext cx="12192000" cy="5144981"/>
          </a:xfrm>
          <a:prstGeom prst="rect">
            <a:avLst/>
          </a:prstGeom>
          <a:solidFill>
            <a:srgbClr val="9CE8FF"/>
          </a:solidFill>
          <a:ln>
            <a:solidFill>
              <a:srgbClr val="9CE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a:extLst>
              <a:ext uri="{FF2B5EF4-FFF2-40B4-BE49-F238E27FC236}">
                <a16:creationId xmlns:a16="http://schemas.microsoft.com/office/drawing/2014/main" id="{F9A27998-0912-4E71-B40F-B57C1F630C9F}"/>
              </a:ext>
            </a:extLst>
          </p:cNvPr>
          <p:cNvPicPr>
            <a:picLocks noChangeAspect="1"/>
          </p:cNvPicPr>
          <p:nvPr/>
        </p:nvPicPr>
        <p:blipFill>
          <a:blip r:embed="rId3"/>
          <a:srcRect l="6504" r="1273"/>
          <a:stretch>
            <a:fillRect/>
          </a:stretch>
        </p:blipFill>
        <p:spPr>
          <a:xfrm flipH="1">
            <a:off x="2602114" y="-665426"/>
            <a:ext cx="9731992" cy="6266125"/>
          </a:xfrm>
          <a:prstGeom prst="rect">
            <a:avLst/>
          </a:prstGeom>
        </p:spPr>
      </p:pic>
      <p:sp>
        <p:nvSpPr>
          <p:cNvPr id="6" name="Rectangle 5">
            <a:extLst>
              <a:ext uri="{FF2B5EF4-FFF2-40B4-BE49-F238E27FC236}">
                <a16:creationId xmlns:a16="http://schemas.microsoft.com/office/drawing/2014/main" id="{093981CD-59BA-4C50-8AFA-FE4CF14781BD}"/>
              </a:ext>
            </a:extLst>
          </p:cNvPr>
          <p:cNvSpPr/>
          <p:nvPr/>
        </p:nvSpPr>
        <p:spPr>
          <a:xfrm>
            <a:off x="4586823" y="496960"/>
            <a:ext cx="6642113" cy="646331"/>
          </a:xfrm>
          <a:prstGeom prst="rect">
            <a:avLst/>
          </a:prstGeom>
          <a:noFill/>
        </p:spPr>
        <p:txBody>
          <a:bodyPr wrap="square" lIns="91440" tIns="45720" rIns="91440" bIns="45720">
            <a:spAutoFit/>
          </a:bodyPr>
          <a:lstStyle/>
          <a:p>
            <a:pPr algn="ct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Thứ</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ngày</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tháng</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năm</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p>
        </p:txBody>
      </p:sp>
      <p:pic>
        <p:nvPicPr>
          <p:cNvPr id="10" name="Picture 9">
            <a:extLst>
              <a:ext uri="{FF2B5EF4-FFF2-40B4-BE49-F238E27FC236}">
                <a16:creationId xmlns:a16="http://schemas.microsoft.com/office/drawing/2014/main" id="{85FDEF6A-EBF5-4A12-87B4-6F67826CA9E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45858" y="3427635"/>
            <a:ext cx="1903468" cy="3281841"/>
          </a:xfrm>
          <a:prstGeom prst="rect">
            <a:avLst/>
          </a:prstGeom>
        </p:spPr>
      </p:pic>
      <p:pic>
        <p:nvPicPr>
          <p:cNvPr id="4" name="Picture 4">
            <a:extLst>
              <a:ext uri="{FF2B5EF4-FFF2-40B4-BE49-F238E27FC236}">
                <a16:creationId xmlns:a16="http://schemas.microsoft.com/office/drawing/2014/main" id="{E9037717-FA69-438D-8C52-9C03CEB706D8}"/>
              </a:ext>
            </a:extLst>
          </p:cNvPr>
          <p:cNvPicPr>
            <a:picLocks noChangeAspect="1"/>
          </p:cNvPicPr>
          <p:nvPr/>
        </p:nvPicPr>
        <p:blipFill>
          <a:blip r:embed="rId6"/>
          <a:srcRect/>
          <a:stretch>
            <a:fillRect/>
          </a:stretch>
        </p:blipFill>
        <p:spPr>
          <a:xfrm>
            <a:off x="6660" y="2258275"/>
            <a:ext cx="4682542" cy="4319645"/>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9D215A99-5AA1-3BDB-395E-4DC30E17FA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460" y="3767467"/>
            <a:ext cx="1550635" cy="1550635"/>
          </a:xfrm>
          <a:prstGeom prst="rect">
            <a:avLst/>
          </a:prstGeom>
        </p:spPr>
      </p:pic>
      <p:pic>
        <p:nvPicPr>
          <p:cNvPr id="5" name="Picture 4">
            <a:extLst>
              <a:ext uri="{FF2B5EF4-FFF2-40B4-BE49-F238E27FC236}">
                <a16:creationId xmlns:a16="http://schemas.microsoft.com/office/drawing/2014/main" id="{CF52558F-7D0B-F0B2-770F-6A7D6A1CCD81}"/>
              </a:ext>
            </a:extLst>
          </p:cNvPr>
          <p:cNvPicPr>
            <a:picLocks noChangeAspect="1"/>
          </p:cNvPicPr>
          <p:nvPr/>
        </p:nvPicPr>
        <p:blipFill>
          <a:blip r:embed="rId8"/>
          <a:stretch>
            <a:fillRect/>
          </a:stretch>
        </p:blipFill>
        <p:spPr>
          <a:xfrm>
            <a:off x="3721861" y="1359220"/>
            <a:ext cx="8382727" cy="3432345"/>
          </a:xfrm>
          <a:prstGeom prst="rect">
            <a:avLst/>
          </a:prstGeom>
        </p:spPr>
      </p:pic>
      <p:pic>
        <p:nvPicPr>
          <p:cNvPr id="9" name="Picture 8">
            <a:extLst>
              <a:ext uri="{FF2B5EF4-FFF2-40B4-BE49-F238E27FC236}">
                <a16:creationId xmlns:a16="http://schemas.microsoft.com/office/drawing/2014/main" id="{51F22BF1-5B9C-35F8-0F68-AD0F19625675}"/>
              </a:ext>
            </a:extLst>
          </p:cNvPr>
          <p:cNvPicPr>
            <a:picLocks noChangeAspect="1"/>
          </p:cNvPicPr>
          <p:nvPr/>
        </p:nvPicPr>
        <p:blipFill>
          <a:blip r:embed="rId9"/>
          <a:stretch>
            <a:fillRect/>
          </a:stretch>
        </p:blipFill>
        <p:spPr>
          <a:xfrm>
            <a:off x="4536660" y="4033200"/>
            <a:ext cx="6639119" cy="1511939"/>
          </a:xfrm>
          <a:prstGeom prst="rect">
            <a:avLst/>
          </a:prstGeom>
        </p:spPr>
      </p:pic>
    </p:spTree>
    <p:extLst>
      <p:ext uri="{BB962C8B-B14F-4D97-AF65-F5344CB8AC3E}">
        <p14:creationId xmlns:p14="http://schemas.microsoft.com/office/powerpoint/2010/main" val="814886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0.00313 0.05185 L -0.00313 -0.06666 " pathEditMode="relative" rAng="0" ptsTypes="AA">
                                      <p:cBhvr>
                                        <p:cTn id="6" dur="1500" fill="hold"/>
                                        <p:tgtEl>
                                          <p:spTgt spid="4"/>
                                        </p:tgtEl>
                                        <p:attrNameLst>
                                          <p:attrName>ppt_x</p:attrName>
                                          <p:attrName>ppt_y</p:attrName>
                                        </p:attrNameLst>
                                      </p:cBhvr>
                                      <p:rCtr x="0" y="-5926"/>
                                    </p:animMotion>
                                  </p:childTnLst>
                                </p:cTn>
                              </p:par>
                              <p:par>
                                <p:cTn id="7" presetID="64" presetClass="path" presetSubtype="0" repeatCount="indefinite" accel="50000" decel="50000" autoRev="1" fill="hold" nodeType="withEffect">
                                  <p:stCondLst>
                                    <p:cond delay="0"/>
                                  </p:stCondLst>
                                  <p:childTnLst>
                                    <p:animMotion origin="layout" path="M -0.00482 0.03172 L 0 -2.22222E-6 " pathEditMode="relative" rAng="0" ptsTypes="AA">
                                      <p:cBhvr>
                                        <p:cTn id="8" dur="1500" fill="hold"/>
                                        <p:tgtEl>
                                          <p:spTgt spid="11"/>
                                        </p:tgtEl>
                                        <p:attrNameLst>
                                          <p:attrName>ppt_x</p:attrName>
                                          <p:attrName>ppt_y</p:attrName>
                                        </p:attrNameLst>
                                      </p:cBhvr>
                                      <p:rCtr x="234" y="-1597"/>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red and green text on a black background&#10;&#10;Description automatically generated">
            <a:extLst>
              <a:ext uri="{FF2B5EF4-FFF2-40B4-BE49-F238E27FC236}">
                <a16:creationId xmlns:a16="http://schemas.microsoft.com/office/drawing/2014/main" id="{3F81336F-057B-7865-BAFF-06D4928773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7395" y="2136478"/>
            <a:ext cx="6815012" cy="5104294"/>
          </a:xfrm>
          <a:prstGeom prst="rect">
            <a:avLst/>
          </a:prstGeom>
        </p:spPr>
      </p:pic>
    </p:spTree>
    <p:extLst>
      <p:ext uri="{BB962C8B-B14F-4D97-AF65-F5344CB8AC3E}">
        <p14:creationId xmlns:p14="http://schemas.microsoft.com/office/powerpoint/2010/main" val="4163135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856429" y="1223276"/>
            <a:ext cx="7893611" cy="2466754"/>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002060"/>
                </a:solidFill>
                <a:latin typeface="Cambria" panose="02040503050406030204" pitchFamily="18" charset="0"/>
                <a:ea typeface="Cambria" panose="02040503050406030204" pitchFamily="18" charset="0"/>
              </a:rPr>
              <a:t>Hoạt động 3</a:t>
            </a:r>
            <a:r>
              <a:rPr lang="en-US" sz="4800" b="1" dirty="0">
                <a:solidFill>
                  <a:srgbClr val="002060"/>
                </a:solidFill>
                <a:latin typeface="Cambria" panose="02040503050406030204" pitchFamily="18" charset="0"/>
                <a:ea typeface="Cambria" panose="02040503050406030204" pitchFamily="18" charset="0"/>
              </a:rPr>
              <a:t>:</a:t>
            </a:r>
            <a:r>
              <a:rPr lang="vi-VN" sz="4800" b="1" dirty="0">
                <a:solidFill>
                  <a:srgbClr val="002060"/>
                </a:solidFill>
                <a:latin typeface="Cambria" panose="02040503050406030204" pitchFamily="18" charset="0"/>
                <a:ea typeface="Cambria" panose="02040503050406030204" pitchFamily="18" charset="0"/>
              </a:rPr>
              <a:t> Đề xuất một số biện pháp xây dựng thế giới xanh – sạch – đẹp </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681839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4" name="TextBox 3">
            <a:extLst>
              <a:ext uri="{FF2B5EF4-FFF2-40B4-BE49-F238E27FC236}">
                <a16:creationId xmlns:a16="http://schemas.microsoft.com/office/drawing/2014/main" id="{266A287E-0F83-F562-6DA3-3D93B067D3C4}"/>
              </a:ext>
            </a:extLst>
          </p:cNvPr>
          <p:cNvSpPr txBox="1"/>
          <p:nvPr/>
        </p:nvSpPr>
        <p:spPr>
          <a:xfrm>
            <a:off x="891540" y="480060"/>
            <a:ext cx="10629900" cy="12003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Đọc thông tin và dựa vào hình 8, em hãy nêu một số biện pháp xây dựng thế giới xanh-sạch-đẹp.</a:t>
            </a:r>
            <a:endParaRPr lang="en-US" sz="36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28CD591-F808-9C24-8E04-4D0A51E26346}"/>
              </a:ext>
            </a:extLst>
          </p:cNvPr>
          <p:cNvPicPr>
            <a:picLocks noChangeAspect="1"/>
          </p:cNvPicPr>
          <p:nvPr/>
        </p:nvPicPr>
        <p:blipFill>
          <a:blip r:embed="rId4"/>
          <a:stretch>
            <a:fillRect/>
          </a:stretch>
        </p:blipFill>
        <p:spPr>
          <a:xfrm>
            <a:off x="491490" y="2103367"/>
            <a:ext cx="11051857" cy="3263017"/>
          </a:xfrm>
          <a:prstGeom prst="rect">
            <a:avLst/>
          </a:prstGeom>
        </p:spPr>
      </p:pic>
    </p:spTree>
    <p:extLst>
      <p:ext uri="{BB962C8B-B14F-4D97-AF65-F5344CB8AC3E}">
        <p14:creationId xmlns:p14="http://schemas.microsoft.com/office/powerpoint/2010/main" val="297573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pic>
        <p:nvPicPr>
          <p:cNvPr id="5" name="Picture 4">
            <a:extLst>
              <a:ext uri="{FF2B5EF4-FFF2-40B4-BE49-F238E27FC236}">
                <a16:creationId xmlns:a16="http://schemas.microsoft.com/office/drawing/2014/main" id="{EFEE0D80-B89F-29E6-AABC-CB8982D2A268}"/>
              </a:ext>
            </a:extLst>
          </p:cNvPr>
          <p:cNvPicPr>
            <a:picLocks noChangeAspect="1"/>
          </p:cNvPicPr>
          <p:nvPr/>
        </p:nvPicPr>
        <p:blipFill>
          <a:blip r:embed="rId5"/>
          <a:stretch>
            <a:fillRect/>
          </a:stretch>
        </p:blipFill>
        <p:spPr>
          <a:xfrm>
            <a:off x="502920" y="1628343"/>
            <a:ext cx="10911840" cy="3536104"/>
          </a:xfrm>
          <a:prstGeom prst="rect">
            <a:avLst/>
          </a:prstGeom>
        </p:spPr>
      </p:pic>
    </p:spTree>
    <p:extLst>
      <p:ext uri="{BB962C8B-B14F-4D97-AF65-F5344CB8AC3E}">
        <p14:creationId xmlns:p14="http://schemas.microsoft.com/office/powerpoint/2010/main" val="15456007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blue and red text&#10;&#10;Description automatically generated">
            <a:extLst>
              <a:ext uri="{FF2B5EF4-FFF2-40B4-BE49-F238E27FC236}">
                <a16:creationId xmlns:a16="http://schemas.microsoft.com/office/drawing/2014/main" id="{A861C7A4-E719-20B1-A7A0-23EEF1120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4940" y="2350077"/>
            <a:ext cx="8191500" cy="3994202"/>
          </a:xfrm>
          <a:prstGeom prst="rect">
            <a:avLst/>
          </a:prstGeom>
        </p:spPr>
      </p:pic>
    </p:spTree>
    <p:extLst>
      <p:ext uri="{BB962C8B-B14F-4D97-AF65-F5344CB8AC3E}">
        <p14:creationId xmlns:p14="http://schemas.microsoft.com/office/powerpoint/2010/main" val="2387807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1348</TotalTime>
  <Words>731</Words>
  <Application>Microsoft Office PowerPoint</Application>
  <PresentationFormat>Widescreen</PresentationFormat>
  <Paragraphs>39</Paragraphs>
  <Slides>21</Slides>
  <Notes>6</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21</vt:i4>
      </vt:variant>
    </vt:vector>
  </HeadingPairs>
  <TitlesOfParts>
    <vt:vector size="39" baseType="lpstr">
      <vt:lpstr>微软雅黑</vt:lpstr>
      <vt:lpstr>Arial</vt:lpstr>
      <vt:lpstr>Bebas Neue</vt:lpstr>
      <vt:lpstr>Calibri</vt:lpstr>
      <vt:lpstr>Calibri Light</vt:lpstr>
      <vt:lpstr>Cambria</vt:lpstr>
      <vt:lpstr>等线</vt:lpstr>
      <vt:lpstr>Handlee</vt:lpstr>
      <vt:lpstr>iCiel Gotham Ultra</vt:lpstr>
      <vt:lpstr>KaiTi</vt:lpstr>
      <vt:lpstr>Times New Roman</vt:lpstr>
      <vt:lpstr>义启小魏楷</vt:lpstr>
      <vt:lpstr>字魂59号-创粗黑</vt:lpstr>
      <vt:lpstr>Office Theme</vt:lpstr>
      <vt:lpstr>1_Office Theme</vt:lpstr>
      <vt:lpstr>Chủ đề Office</vt:lpstr>
      <vt:lpstr>2_Office Theme</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1</cp:revision>
  <dcterms:created xsi:type="dcterms:W3CDTF">2024-01-31T17:25:34Z</dcterms:created>
  <dcterms:modified xsi:type="dcterms:W3CDTF">2025-04-15T02:49:26Z</dcterms:modified>
</cp:coreProperties>
</file>