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9" r:id="rId6"/>
    <p:sldId id="270" r:id="rId7"/>
    <p:sldId id="271" r:id="rId8"/>
    <p:sldId id="272" r:id="rId9"/>
    <p:sldId id="267" r:id="rId10"/>
    <p:sldId id="278" r:id="rId11"/>
    <p:sldId id="279" r:id="rId12"/>
    <p:sldId id="282" r:id="rId13"/>
    <p:sldId id="284" r:id="rId14"/>
    <p:sldId id="285" r:id="rId15"/>
    <p:sldId id="288" r:id="rId16"/>
    <p:sldId id="268" r:id="rId1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>
        <p:scale>
          <a:sx n="20" d="100"/>
          <a:sy n="20" d="100"/>
        </p:scale>
        <p:origin x="1988" y="7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0.sv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sv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3.svg"/><Relationship Id="rId7" Type="http://schemas.openxmlformats.org/officeDocument/2006/relationships/image" Target="../media/image4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9.sv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15.png"/><Relationship Id="rId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0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sv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4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78130" y="8230743"/>
            <a:ext cx="23755057" cy="3086100"/>
            <a:chOff x="0" y="0"/>
            <a:chExt cx="6256476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56476" cy="812800"/>
            </a:xfrm>
            <a:custGeom>
              <a:avLst/>
              <a:gdLst/>
              <a:ahLst/>
              <a:cxnLst/>
              <a:rect l="l" t="t" r="r" b="b"/>
              <a:pathLst>
                <a:path w="6256476" h="812800">
                  <a:moveTo>
                    <a:pt x="16621" y="0"/>
                  </a:moveTo>
                  <a:lnTo>
                    <a:pt x="6239855" y="0"/>
                  </a:lnTo>
                  <a:cubicBezTo>
                    <a:pt x="6244263" y="0"/>
                    <a:pt x="6248491" y="1751"/>
                    <a:pt x="6251608" y="4868"/>
                  </a:cubicBezTo>
                  <a:cubicBezTo>
                    <a:pt x="6254725" y="7985"/>
                    <a:pt x="6256476" y="12213"/>
                    <a:pt x="6256476" y="16621"/>
                  </a:cubicBezTo>
                  <a:lnTo>
                    <a:pt x="6256476" y="796179"/>
                  </a:lnTo>
                  <a:cubicBezTo>
                    <a:pt x="6256476" y="800587"/>
                    <a:pt x="6254725" y="804815"/>
                    <a:pt x="6251608" y="807932"/>
                  </a:cubicBezTo>
                  <a:cubicBezTo>
                    <a:pt x="6248491" y="811049"/>
                    <a:pt x="6244263" y="812800"/>
                    <a:pt x="6239855" y="812800"/>
                  </a:cubicBezTo>
                  <a:lnTo>
                    <a:pt x="16621" y="812800"/>
                  </a:lnTo>
                  <a:cubicBezTo>
                    <a:pt x="12213" y="812800"/>
                    <a:pt x="7985" y="811049"/>
                    <a:pt x="4868" y="807932"/>
                  </a:cubicBezTo>
                  <a:cubicBezTo>
                    <a:pt x="1751" y="804815"/>
                    <a:pt x="0" y="800587"/>
                    <a:pt x="0" y="796179"/>
                  </a:cubicBezTo>
                  <a:lnTo>
                    <a:pt x="0" y="16621"/>
                  </a:lnTo>
                  <a:cubicBezTo>
                    <a:pt x="0" y="12213"/>
                    <a:pt x="1751" y="7985"/>
                    <a:pt x="4868" y="4868"/>
                  </a:cubicBezTo>
                  <a:cubicBezTo>
                    <a:pt x="7985" y="1751"/>
                    <a:pt x="12213" y="0"/>
                    <a:pt x="16621" y="0"/>
                  </a:cubicBezTo>
                  <a:close/>
                </a:path>
              </a:pathLst>
            </a:custGeom>
            <a:solidFill>
              <a:srgbClr val="25C4E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6256476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736848" y="3170566"/>
            <a:ext cx="19761696" cy="6130399"/>
          </a:xfrm>
          <a:custGeom>
            <a:avLst/>
            <a:gdLst/>
            <a:ahLst/>
            <a:cxnLst/>
            <a:rect l="l" t="t" r="r" b="b"/>
            <a:pathLst>
              <a:path w="19761696" h="6130399">
                <a:moveTo>
                  <a:pt x="0" y="0"/>
                </a:moveTo>
                <a:lnTo>
                  <a:pt x="19761696" y="0"/>
                </a:lnTo>
                <a:lnTo>
                  <a:pt x="19761696" y="6130399"/>
                </a:lnTo>
                <a:lnTo>
                  <a:pt x="0" y="61303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b="-102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954269" y="5547026"/>
            <a:ext cx="5226759" cy="4479768"/>
          </a:xfrm>
          <a:custGeom>
            <a:avLst/>
            <a:gdLst/>
            <a:ahLst/>
            <a:cxnLst/>
            <a:rect l="l" t="t" r="r" b="b"/>
            <a:pathLst>
              <a:path w="5226759" h="4479768">
                <a:moveTo>
                  <a:pt x="0" y="0"/>
                </a:moveTo>
                <a:lnTo>
                  <a:pt x="5226759" y="0"/>
                </a:lnTo>
                <a:lnTo>
                  <a:pt x="5226759" y="4479768"/>
                </a:lnTo>
                <a:lnTo>
                  <a:pt x="0" y="44797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355525" y="5294024"/>
            <a:ext cx="5226759" cy="4479768"/>
          </a:xfrm>
          <a:custGeom>
            <a:avLst/>
            <a:gdLst/>
            <a:ahLst/>
            <a:cxnLst/>
            <a:rect l="l" t="t" r="r" b="b"/>
            <a:pathLst>
              <a:path w="5226759" h="4479768">
                <a:moveTo>
                  <a:pt x="0" y="0"/>
                </a:moveTo>
                <a:lnTo>
                  <a:pt x="5226760" y="0"/>
                </a:lnTo>
                <a:lnTo>
                  <a:pt x="5226760" y="4479769"/>
                </a:lnTo>
                <a:lnTo>
                  <a:pt x="0" y="44797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FE9CD8-AEF7-594F-4DC4-5478EF91D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0" y="266700"/>
            <a:ext cx="11430000" cy="54492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F8608A-02E4-3A1E-C957-9B36D493EC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25600" y="3771900"/>
            <a:ext cx="4279763" cy="240203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4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5">
            <a:extLst>
              <a:ext uri="{FF2B5EF4-FFF2-40B4-BE49-F238E27FC236}">
                <a16:creationId xmlns:a16="http://schemas.microsoft.com/office/drawing/2014/main" id="{A9D036F6-9A5A-4627-B057-8027D600AC34}"/>
              </a:ext>
            </a:extLst>
          </p:cNvPr>
          <p:cNvSpPr txBox="1"/>
          <p:nvPr/>
        </p:nvSpPr>
        <p:spPr>
          <a:xfrm>
            <a:off x="152400" y="495300"/>
            <a:ext cx="17754599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vi-VN" sz="4400" b="1" spc="217" dirty="0">
                <a:solidFill>
                  <a:srgbClr val="523405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-Compressed" panose="02020500000000000000" pitchFamily="18" charset="0"/>
                <a:sym typeface="Funtastic"/>
              </a:rPr>
              <a:t>Lập bảng về một số thành tựu tiêu biểu của văn minh Ai Cập và Hy Lạp theo gợi ý dưới đây vào vở ghi.</a:t>
            </a:r>
            <a:endParaRPr kumimoji="0" lang="en-US" sz="4400" b="1" i="0" u="none" strike="noStrike" kern="1200" cap="none" spc="217" normalizeH="0" baseline="0" noProof="0" dirty="0">
              <a:ln>
                <a:noFill/>
              </a:ln>
              <a:solidFill>
                <a:srgbClr val="523405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Helvetica-Compressed" panose="02020500000000000000" pitchFamily="18" charset="0"/>
              <a:sym typeface="Funtastic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EF48DF-F997-CA78-68E0-A3773DB63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29" y="3390900"/>
            <a:ext cx="1826854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187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4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CE8DE49-9F3D-18F0-D88D-0AA3D9024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857377"/>
              </p:ext>
            </p:extLst>
          </p:nvPr>
        </p:nvGraphicFramePr>
        <p:xfrm>
          <a:off x="1143000" y="800100"/>
          <a:ext cx="16078200" cy="7086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68327">
                  <a:extLst>
                    <a:ext uri="{9D8B030D-6E8A-4147-A177-3AD203B41FA5}">
                      <a16:colId xmlns:a16="http://schemas.microsoft.com/office/drawing/2014/main" val="1101774194"/>
                    </a:ext>
                  </a:extLst>
                </a:gridCol>
                <a:gridCol w="12409873">
                  <a:extLst>
                    <a:ext uri="{9D8B030D-6E8A-4147-A177-3AD203B41FA5}">
                      <a16:colId xmlns:a16="http://schemas.microsoft.com/office/drawing/2014/main" val="2692963444"/>
                    </a:ext>
                  </a:extLst>
                </a:gridCol>
              </a:tblGrid>
              <a:tr h="7532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Nền văn minh</a:t>
                      </a:r>
                      <a:endParaRPr lang="en-US" sz="4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 tựu tiêu biểu</a:t>
                      </a:r>
                      <a:endParaRPr lang="en-US" sz="4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191132"/>
                  </a:ext>
                </a:extLst>
              </a:tr>
              <a:tr h="2271528">
                <a:tc>
                  <a:txBody>
                    <a:bodyPr/>
                    <a:lstStyle/>
                    <a:p>
                      <a:pPr marL="0" marR="0" indent="1143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4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Ai Cập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4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Cư dân Ai Cập cổ đại có nhiều thành tựu tiêu biểu như kim tự tháp, đồng hồ mặt trời,...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773402"/>
                  </a:ext>
                </a:extLst>
              </a:tr>
              <a:tr h="4061832">
                <a:tc>
                  <a:txBody>
                    <a:bodyPr/>
                    <a:lstStyle/>
                    <a:p>
                      <a:pPr marL="0" marR="0" indent="1143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4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Hy Lạp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4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Cư dân Hy Lạp cổ đại có nhiều thành tựu tiêu biểu về kiến trúc, điêu khắc,... như đền Pảc-tê-nông, đền thờ thần Dớt, tượng thần vệ nữ ở Mi-lô,...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853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52202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4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08026" y="-220957"/>
            <a:ext cx="6893328" cy="10728915"/>
          </a:xfrm>
          <a:custGeom>
            <a:avLst/>
            <a:gdLst/>
            <a:ahLst/>
            <a:cxnLst/>
            <a:rect l="l" t="t" r="r" b="b"/>
            <a:pathLst>
              <a:path w="6893328" h="10728915">
                <a:moveTo>
                  <a:pt x="0" y="0"/>
                </a:moveTo>
                <a:lnTo>
                  <a:pt x="6893328" y="0"/>
                </a:lnTo>
                <a:lnTo>
                  <a:pt x="6893328" y="10728914"/>
                </a:lnTo>
                <a:lnTo>
                  <a:pt x="0" y="107289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1269617D-EB93-4212-982C-1FB64D64D4D8}"/>
              </a:ext>
            </a:extLst>
          </p:cNvPr>
          <p:cNvSpPr/>
          <p:nvPr/>
        </p:nvSpPr>
        <p:spPr>
          <a:xfrm>
            <a:off x="15925799" y="7292389"/>
            <a:ext cx="2362201" cy="3086998"/>
          </a:xfrm>
          <a:custGeom>
            <a:avLst/>
            <a:gdLst/>
            <a:ahLst/>
            <a:cxnLst/>
            <a:rect l="l" t="t" r="r" b="b"/>
            <a:pathLst>
              <a:path w="1049265" h="1595841">
                <a:moveTo>
                  <a:pt x="0" y="0"/>
                </a:moveTo>
                <a:lnTo>
                  <a:pt x="1049265" y="0"/>
                </a:lnTo>
                <a:lnTo>
                  <a:pt x="1049265" y="1595841"/>
                </a:lnTo>
                <a:lnTo>
                  <a:pt x="0" y="15958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5BEBFF-A6B6-4C1E-F27B-9866E107F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1028700"/>
            <a:ext cx="11656562" cy="83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32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4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9F77FB8-58F4-4049-9A25-B967378DCE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95210" l="9904" r="89936">
                        <a14:foregroundMark x1="31789" y1="24383" x2="56869" y2="34978"/>
                        <a14:foregroundMark x1="43770" y1="33527" x2="43131" y2="40058"/>
                        <a14:foregroundMark x1="39457" y1="31495" x2="39297" y2="37446"/>
                        <a14:foregroundMark x1="54633" y1="46880" x2="53035" y2="55007"/>
                        <a14:foregroundMark x1="33866" y1="49782" x2="27157" y2="47750"/>
                        <a14:foregroundMark x1="44888" y1="82729" x2="42652" y2="88679"/>
                        <a14:foregroundMark x1="54313" y1="82729" x2="55911" y2="89260"/>
                        <a14:foregroundMark x1="40895" y1="87518" x2="38179" y2="8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65" t="14606" r="22892" b="5702"/>
          <a:stretch/>
        </p:blipFill>
        <p:spPr>
          <a:xfrm>
            <a:off x="-93364" y="1504209"/>
            <a:ext cx="5838633" cy="8747780"/>
          </a:xfrm>
          <a:prstGeom prst="rect">
            <a:avLst/>
          </a:prstGeom>
        </p:spPr>
      </p:pic>
      <p:sp>
        <p:nvSpPr>
          <p:cNvPr id="12" name="TextBox 15">
            <a:extLst>
              <a:ext uri="{FF2B5EF4-FFF2-40B4-BE49-F238E27FC236}">
                <a16:creationId xmlns:a16="http://schemas.microsoft.com/office/drawing/2014/main" id="{A9D036F6-9A5A-4627-B057-8027D600AC34}"/>
              </a:ext>
            </a:extLst>
          </p:cNvPr>
          <p:cNvSpPr txBox="1"/>
          <p:nvPr/>
        </p:nvSpPr>
        <p:spPr>
          <a:xfrm>
            <a:off x="5357948" y="1165982"/>
            <a:ext cx="9348651" cy="989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7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217" normalizeH="0" baseline="0" noProof="0">
                <a:ln>
                  <a:noFill/>
                </a:ln>
                <a:solidFill>
                  <a:srgbClr val="52340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Helvetica-Compressed" panose="02020500000000000000" pitchFamily="18" charset="0"/>
                <a:sym typeface="Funtastic"/>
              </a:rPr>
              <a:t>NHIỆM VỤ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23B273-6072-41BB-AEB0-6384A19DF7D1}"/>
              </a:ext>
            </a:extLst>
          </p:cNvPr>
          <p:cNvGrpSpPr/>
          <p:nvPr/>
        </p:nvGrpSpPr>
        <p:grpSpPr>
          <a:xfrm>
            <a:off x="5334000" y="2508266"/>
            <a:ext cx="12496800" cy="7150310"/>
            <a:chOff x="5334000" y="2508266"/>
            <a:chExt cx="12496800" cy="7150310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A98A1422-D6D8-482F-A02A-35B3630661BB}"/>
                </a:ext>
              </a:extLst>
            </p:cNvPr>
            <p:cNvSpPr/>
            <p:nvPr/>
          </p:nvSpPr>
          <p:spPr>
            <a:xfrm>
              <a:off x="5334000" y="2508266"/>
              <a:ext cx="12496800" cy="7150310"/>
            </a:xfrm>
            <a:custGeom>
              <a:avLst/>
              <a:gdLst/>
              <a:ahLst/>
              <a:cxnLst/>
              <a:rect l="l" t="t" r="r" b="b"/>
              <a:pathLst>
                <a:path w="6724884" h="2787770">
                  <a:moveTo>
                    <a:pt x="0" y="0"/>
                  </a:moveTo>
                  <a:lnTo>
                    <a:pt x="6724883" y="0"/>
                  </a:lnTo>
                  <a:lnTo>
                    <a:pt x="6724883" y="2787770"/>
                  </a:lnTo>
                  <a:lnTo>
                    <a:pt x="0" y="2787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3D4534-0CDA-4102-A6D5-7A637E64950A}"/>
                </a:ext>
              </a:extLst>
            </p:cNvPr>
            <p:cNvSpPr txBox="1"/>
            <p:nvPr/>
          </p:nvSpPr>
          <p:spPr>
            <a:xfrm>
              <a:off x="6149098" y="3543300"/>
              <a:ext cx="10866604" cy="5170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Sưu tầm và kể lại một câu chuyện về văn minh Ai Cập (pha-ra-ông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</a:t>
              </a:r>
              <a:r>
                <a:rPr kumimoji="0" lang="vi-VN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kim tự tháp,...) hoặc văn minh Hy Lạp (lễ hội, các vị thần,...).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83589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4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50669" y="4275052"/>
            <a:ext cx="23589339" cy="9966496"/>
          </a:xfrm>
          <a:custGeom>
            <a:avLst/>
            <a:gdLst/>
            <a:ahLst/>
            <a:cxnLst/>
            <a:rect l="l" t="t" r="r" b="b"/>
            <a:pathLst>
              <a:path w="23589339" h="9966496">
                <a:moveTo>
                  <a:pt x="0" y="0"/>
                </a:moveTo>
                <a:lnTo>
                  <a:pt x="23589338" y="0"/>
                </a:lnTo>
                <a:lnTo>
                  <a:pt x="23589338" y="9966496"/>
                </a:lnTo>
                <a:lnTo>
                  <a:pt x="0" y="99664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09234949-5E0D-4D3E-ADA3-FD872237462F}"/>
              </a:ext>
            </a:extLst>
          </p:cNvPr>
          <p:cNvSpPr/>
          <p:nvPr/>
        </p:nvSpPr>
        <p:spPr>
          <a:xfrm>
            <a:off x="1698752" y="543657"/>
            <a:ext cx="9144000" cy="9199685"/>
          </a:xfrm>
          <a:custGeom>
            <a:avLst/>
            <a:gdLst/>
            <a:ahLst/>
            <a:cxnLst/>
            <a:rect l="l" t="t" r="r" b="b"/>
            <a:pathLst>
              <a:path w="8106156" h="8229600">
                <a:moveTo>
                  <a:pt x="0" y="0"/>
                </a:moveTo>
                <a:lnTo>
                  <a:pt x="8106156" y="0"/>
                </a:lnTo>
                <a:lnTo>
                  <a:pt x="81061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DF4E9B-8D7E-9271-4D0C-9BF64A8ED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1000" y="342900"/>
            <a:ext cx="4627265" cy="85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197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4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78130" y="8658419"/>
            <a:ext cx="23755057" cy="2658424"/>
            <a:chOff x="0" y="0"/>
            <a:chExt cx="6256476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56476" cy="812800"/>
            </a:xfrm>
            <a:custGeom>
              <a:avLst/>
              <a:gdLst/>
              <a:ahLst/>
              <a:cxnLst/>
              <a:rect l="l" t="t" r="r" b="b"/>
              <a:pathLst>
                <a:path w="6256476" h="812800">
                  <a:moveTo>
                    <a:pt x="16621" y="0"/>
                  </a:moveTo>
                  <a:lnTo>
                    <a:pt x="6239855" y="0"/>
                  </a:lnTo>
                  <a:cubicBezTo>
                    <a:pt x="6244263" y="0"/>
                    <a:pt x="6248491" y="1751"/>
                    <a:pt x="6251608" y="4868"/>
                  </a:cubicBezTo>
                  <a:cubicBezTo>
                    <a:pt x="6254725" y="7985"/>
                    <a:pt x="6256476" y="12213"/>
                    <a:pt x="6256476" y="16621"/>
                  </a:cubicBezTo>
                  <a:lnTo>
                    <a:pt x="6256476" y="796179"/>
                  </a:lnTo>
                  <a:cubicBezTo>
                    <a:pt x="6256476" y="800587"/>
                    <a:pt x="6254725" y="804815"/>
                    <a:pt x="6251608" y="807932"/>
                  </a:cubicBezTo>
                  <a:cubicBezTo>
                    <a:pt x="6248491" y="811049"/>
                    <a:pt x="6244263" y="812800"/>
                    <a:pt x="6239855" y="812800"/>
                  </a:cubicBezTo>
                  <a:lnTo>
                    <a:pt x="16621" y="812800"/>
                  </a:lnTo>
                  <a:cubicBezTo>
                    <a:pt x="12213" y="812800"/>
                    <a:pt x="7985" y="811049"/>
                    <a:pt x="4868" y="807932"/>
                  </a:cubicBezTo>
                  <a:cubicBezTo>
                    <a:pt x="1751" y="804815"/>
                    <a:pt x="0" y="800587"/>
                    <a:pt x="0" y="796179"/>
                  </a:cubicBezTo>
                  <a:lnTo>
                    <a:pt x="0" y="16621"/>
                  </a:lnTo>
                  <a:cubicBezTo>
                    <a:pt x="0" y="12213"/>
                    <a:pt x="1751" y="7985"/>
                    <a:pt x="4868" y="4868"/>
                  </a:cubicBezTo>
                  <a:cubicBezTo>
                    <a:pt x="7985" y="1751"/>
                    <a:pt x="12213" y="0"/>
                    <a:pt x="16621" y="0"/>
                  </a:cubicBezTo>
                  <a:close/>
                </a:path>
              </a:pathLst>
            </a:custGeom>
            <a:solidFill>
              <a:srgbClr val="25C4E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6256476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1125200" y="1834305"/>
            <a:ext cx="10407047" cy="7046438"/>
          </a:xfrm>
          <a:custGeom>
            <a:avLst/>
            <a:gdLst/>
            <a:ahLst/>
            <a:cxnLst/>
            <a:rect l="l" t="t" r="r" b="b"/>
            <a:pathLst>
              <a:path w="10407047" h="7046438">
                <a:moveTo>
                  <a:pt x="0" y="0"/>
                </a:moveTo>
                <a:lnTo>
                  <a:pt x="10407047" y="0"/>
                </a:lnTo>
                <a:lnTo>
                  <a:pt x="10407047" y="7046438"/>
                </a:lnTo>
                <a:lnTo>
                  <a:pt x="0" y="70464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239000" y="1011826"/>
            <a:ext cx="6298860" cy="1206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94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-Compressed" panose="02020500000000000000" pitchFamily="18" charset="0"/>
                <a:ea typeface="Helvetica-Compressed" panose="02020500000000000000" pitchFamily="18" charset="0"/>
                <a:cs typeface="Helvetica-Compressed" panose="02020500000000000000" pitchFamily="18" charset="0"/>
                <a:sym typeface="Gagalin"/>
              </a:rPr>
              <a:t>DẶN</a:t>
            </a:r>
            <a:r>
              <a:rPr kumimoji="0" lang="en-US" sz="115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-Compressed" panose="02020500000000000000" pitchFamily="18" charset="0"/>
                <a:ea typeface="Helvetica-Compressed" panose="02020500000000000000" pitchFamily="18" charset="0"/>
                <a:cs typeface="Helvetica-Compressed" panose="02020500000000000000" pitchFamily="18" charset="0"/>
                <a:sym typeface="Gagalin"/>
              </a:rPr>
              <a:t> DÒ</a:t>
            </a:r>
            <a:endParaRPr kumimoji="0" lang="en-US" sz="115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-Compressed" panose="02020500000000000000" pitchFamily="18" charset="0"/>
              <a:ea typeface="Helvetica-Compressed" panose="02020500000000000000" pitchFamily="18" charset="0"/>
              <a:cs typeface="Helvetica-Compressed" panose="02020500000000000000" pitchFamily="18" charset="0"/>
              <a:sym typeface="Gagalin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57201" y="1573213"/>
            <a:ext cx="487680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Tieu de rat dai 02" panose="020B0606020202050201" pitchFamily="34" charset="0"/>
              <a:ea typeface="+mn-ea"/>
              <a:cs typeface="+mn-cs"/>
            </a:endParaRPr>
          </a:p>
          <a:p>
            <a:pPr marL="712957" marR="0" lvl="1" indent="-356479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2 Tieu de rat dai 02" panose="020B0606020202050201" pitchFamily="34" charset="0"/>
                <a:ea typeface="Futura"/>
                <a:cs typeface="Futura"/>
                <a:sym typeface="Futura"/>
              </a:rPr>
              <a:t>................</a:t>
            </a:r>
            <a:endParaRPr kumimoji="0" lang="vi-VN" sz="5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2 Tieu de rat dai 02" panose="020B0606020202050201" pitchFamily="34" charset="0"/>
              <a:ea typeface="Futura"/>
              <a:cs typeface="Futura"/>
              <a:sym typeface="Futura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12344400" y="5774526"/>
            <a:ext cx="5207545" cy="4479768"/>
          </a:xfrm>
          <a:custGeom>
            <a:avLst/>
            <a:gdLst/>
            <a:ahLst/>
            <a:cxnLst/>
            <a:rect l="l" t="t" r="r" b="b"/>
            <a:pathLst>
              <a:path w="5226759" h="4479768">
                <a:moveTo>
                  <a:pt x="0" y="0"/>
                </a:moveTo>
                <a:lnTo>
                  <a:pt x="5226759" y="0"/>
                </a:lnTo>
                <a:lnTo>
                  <a:pt x="5226759" y="4479768"/>
                </a:lnTo>
                <a:lnTo>
                  <a:pt x="0" y="44797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77EE9614-9E4C-4611-893D-E7E1FC66041D}"/>
              </a:ext>
            </a:extLst>
          </p:cNvPr>
          <p:cNvSpPr txBox="1"/>
          <p:nvPr/>
        </p:nvSpPr>
        <p:spPr>
          <a:xfrm>
            <a:off x="2159000" y="3796605"/>
            <a:ext cx="4648201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Tieu de rat dai 02" panose="020B0606020202050201" pitchFamily="34" charset="0"/>
              <a:ea typeface="+mn-ea"/>
              <a:cs typeface="+mn-cs"/>
            </a:endParaRPr>
          </a:p>
          <a:p>
            <a:pPr marL="712957" marR="0" lvl="1" indent="-356479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2 Tieu de rat dai 02" panose="020B0606020202050201" pitchFamily="34" charset="0"/>
                <a:ea typeface="Futura"/>
                <a:cs typeface="Futura"/>
                <a:sym typeface="Futura"/>
              </a:rPr>
              <a:t>................</a:t>
            </a:r>
            <a:endParaRPr kumimoji="0" lang="vi-VN" sz="5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2 Tieu de rat dai 02" panose="020B0606020202050201" pitchFamily="34" charset="0"/>
              <a:ea typeface="Futura"/>
              <a:cs typeface="Futura"/>
              <a:sym typeface="Futura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3AC19F95-0CD0-4EBF-B1DB-54000D96299E}"/>
              </a:ext>
            </a:extLst>
          </p:cNvPr>
          <p:cNvSpPr txBox="1"/>
          <p:nvPr/>
        </p:nvSpPr>
        <p:spPr>
          <a:xfrm>
            <a:off x="3948729" y="5822060"/>
            <a:ext cx="4436535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Tieu de rat dai 02" panose="020B0606020202050201" pitchFamily="34" charset="0"/>
              <a:ea typeface="+mn-ea"/>
              <a:cs typeface="+mn-cs"/>
            </a:endParaRPr>
          </a:p>
          <a:p>
            <a:pPr marL="712957" marR="0" lvl="1" indent="-356479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2 Tieu de rat dai 02" panose="020B0606020202050201" pitchFamily="34" charset="0"/>
                <a:ea typeface="Futura"/>
                <a:cs typeface="Futura"/>
                <a:sym typeface="Futura"/>
              </a:rPr>
              <a:t>................</a:t>
            </a:r>
            <a:endParaRPr kumimoji="0" lang="vi-VN" sz="5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2 Tieu de rat dai 02" panose="020B0606020202050201" pitchFamily="34" charset="0"/>
              <a:ea typeface="Futura"/>
              <a:cs typeface="Futura"/>
              <a:sym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40909357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4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80757" y="4538624"/>
            <a:ext cx="23589339" cy="9966496"/>
          </a:xfrm>
          <a:custGeom>
            <a:avLst/>
            <a:gdLst/>
            <a:ahLst/>
            <a:cxnLst/>
            <a:rect l="l" t="t" r="r" b="b"/>
            <a:pathLst>
              <a:path w="23589339" h="9966496">
                <a:moveTo>
                  <a:pt x="0" y="0"/>
                </a:moveTo>
                <a:lnTo>
                  <a:pt x="23589339" y="0"/>
                </a:lnTo>
                <a:lnTo>
                  <a:pt x="23589339" y="9966496"/>
                </a:lnTo>
                <a:lnTo>
                  <a:pt x="0" y="99664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48264" y="4034997"/>
            <a:ext cx="9213462" cy="3408981"/>
          </a:xfrm>
          <a:custGeom>
            <a:avLst/>
            <a:gdLst/>
            <a:ahLst/>
            <a:cxnLst/>
            <a:rect l="l" t="t" r="r" b="b"/>
            <a:pathLst>
              <a:path w="9213462" h="3408981">
                <a:moveTo>
                  <a:pt x="0" y="0"/>
                </a:moveTo>
                <a:lnTo>
                  <a:pt x="9213462" y="0"/>
                </a:lnTo>
                <a:lnTo>
                  <a:pt x="9213462" y="3408981"/>
                </a:lnTo>
                <a:lnTo>
                  <a:pt x="0" y="34089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613266" y="6010466"/>
            <a:ext cx="5184375" cy="3966047"/>
          </a:xfrm>
          <a:custGeom>
            <a:avLst/>
            <a:gdLst/>
            <a:ahLst/>
            <a:cxnLst/>
            <a:rect l="l" t="t" r="r" b="b"/>
            <a:pathLst>
              <a:path w="5184375" h="3966047">
                <a:moveTo>
                  <a:pt x="5184376" y="0"/>
                </a:moveTo>
                <a:lnTo>
                  <a:pt x="0" y="0"/>
                </a:lnTo>
                <a:lnTo>
                  <a:pt x="0" y="3966047"/>
                </a:lnTo>
                <a:lnTo>
                  <a:pt x="5184376" y="3966047"/>
                </a:lnTo>
                <a:lnTo>
                  <a:pt x="518437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E40351-8E26-823F-4A09-0F0BDD9E0A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7400" y="1028700"/>
            <a:ext cx="11016427" cy="700491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4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08026" y="-220957"/>
            <a:ext cx="6893328" cy="10728915"/>
          </a:xfrm>
          <a:custGeom>
            <a:avLst/>
            <a:gdLst/>
            <a:ahLst/>
            <a:cxnLst/>
            <a:rect l="l" t="t" r="r" b="b"/>
            <a:pathLst>
              <a:path w="6893328" h="10728915">
                <a:moveTo>
                  <a:pt x="0" y="0"/>
                </a:moveTo>
                <a:lnTo>
                  <a:pt x="6893328" y="0"/>
                </a:lnTo>
                <a:lnTo>
                  <a:pt x="6893328" y="10728914"/>
                </a:lnTo>
                <a:lnTo>
                  <a:pt x="0" y="107289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388FA1-6D38-4E1F-9870-5BA2BC293C18}"/>
              </a:ext>
            </a:extLst>
          </p:cNvPr>
          <p:cNvSpPr txBox="1"/>
          <p:nvPr/>
        </p:nvSpPr>
        <p:spPr>
          <a:xfrm>
            <a:off x="6352308" y="1638300"/>
            <a:ext cx="9601200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>
                <a:solidFill>
                  <a:srgbClr val="002060"/>
                </a:solidFill>
                <a:latin typeface="#9Slide03 SFU Futura_05" panose="00000800000000000000" pitchFamily="2" charset="0"/>
              </a:rPr>
              <a:t>KHỞI ĐỘNG</a:t>
            </a: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1269617D-EB93-4212-982C-1FB64D64D4D8}"/>
              </a:ext>
            </a:extLst>
          </p:cNvPr>
          <p:cNvSpPr/>
          <p:nvPr/>
        </p:nvSpPr>
        <p:spPr>
          <a:xfrm>
            <a:off x="15925799" y="7292389"/>
            <a:ext cx="2362201" cy="3086998"/>
          </a:xfrm>
          <a:custGeom>
            <a:avLst/>
            <a:gdLst/>
            <a:ahLst/>
            <a:cxnLst/>
            <a:rect l="l" t="t" r="r" b="b"/>
            <a:pathLst>
              <a:path w="1049265" h="1595841">
                <a:moveTo>
                  <a:pt x="0" y="0"/>
                </a:moveTo>
                <a:lnTo>
                  <a:pt x="1049265" y="0"/>
                </a:lnTo>
                <a:lnTo>
                  <a:pt x="1049265" y="1595841"/>
                </a:lnTo>
                <a:lnTo>
                  <a:pt x="0" y="15958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4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2462645" y="2490354"/>
            <a:ext cx="10287000" cy="5306291"/>
            <a:chOff x="0" y="0"/>
            <a:chExt cx="6256476" cy="14648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56476" cy="1464877"/>
            </a:xfrm>
            <a:custGeom>
              <a:avLst/>
              <a:gdLst/>
              <a:ahLst/>
              <a:cxnLst/>
              <a:rect l="l" t="t" r="r" b="b"/>
              <a:pathLst>
                <a:path w="6256476" h="1464877">
                  <a:moveTo>
                    <a:pt x="16621" y="0"/>
                  </a:moveTo>
                  <a:lnTo>
                    <a:pt x="6239855" y="0"/>
                  </a:lnTo>
                  <a:cubicBezTo>
                    <a:pt x="6244263" y="0"/>
                    <a:pt x="6248491" y="1751"/>
                    <a:pt x="6251608" y="4868"/>
                  </a:cubicBezTo>
                  <a:cubicBezTo>
                    <a:pt x="6254725" y="7985"/>
                    <a:pt x="6256476" y="12213"/>
                    <a:pt x="6256476" y="16621"/>
                  </a:cubicBezTo>
                  <a:lnTo>
                    <a:pt x="6256476" y="1448256"/>
                  </a:lnTo>
                  <a:cubicBezTo>
                    <a:pt x="6256476" y="1452664"/>
                    <a:pt x="6254725" y="1456892"/>
                    <a:pt x="6251608" y="1460009"/>
                  </a:cubicBezTo>
                  <a:cubicBezTo>
                    <a:pt x="6248491" y="1463126"/>
                    <a:pt x="6244263" y="1464877"/>
                    <a:pt x="6239855" y="1464877"/>
                  </a:cubicBezTo>
                  <a:lnTo>
                    <a:pt x="16621" y="1464877"/>
                  </a:lnTo>
                  <a:cubicBezTo>
                    <a:pt x="7442" y="1464877"/>
                    <a:pt x="0" y="1457436"/>
                    <a:pt x="0" y="1448256"/>
                  </a:cubicBezTo>
                  <a:lnTo>
                    <a:pt x="0" y="16621"/>
                  </a:lnTo>
                  <a:cubicBezTo>
                    <a:pt x="0" y="12213"/>
                    <a:pt x="1751" y="7985"/>
                    <a:pt x="4868" y="4868"/>
                  </a:cubicBezTo>
                  <a:cubicBezTo>
                    <a:pt x="7985" y="1751"/>
                    <a:pt x="12213" y="0"/>
                    <a:pt x="16621" y="0"/>
                  </a:cubicBezTo>
                  <a:close/>
                </a:path>
              </a:pathLst>
            </a:custGeom>
            <a:solidFill>
              <a:srgbClr val="FBDE8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6256476" cy="1512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6">
            <a:extLst>
              <a:ext uri="{FF2B5EF4-FFF2-40B4-BE49-F238E27FC236}">
                <a16:creationId xmlns:a16="http://schemas.microsoft.com/office/drawing/2014/main" id="{C6880AFB-1CEB-4907-B538-AC2E9522D937}"/>
              </a:ext>
            </a:extLst>
          </p:cNvPr>
          <p:cNvSpPr txBox="1"/>
          <p:nvPr/>
        </p:nvSpPr>
        <p:spPr>
          <a:xfrm>
            <a:off x="6399930" y="571500"/>
            <a:ext cx="11506200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sz="13800" dirty="0">
                <a:solidFill>
                  <a:schemeClr val="accent2"/>
                </a:solidFill>
                <a:latin typeface="Helvetica-Compressed" panose="02020500000000000000" pitchFamily="18" charset="0"/>
                <a:ea typeface="Helvetica-Compressed" panose="02020500000000000000" pitchFamily="18" charset="0"/>
                <a:cs typeface="Helvetica-Compressed" panose="02020500000000000000" pitchFamily="18" charset="0"/>
                <a:sym typeface="Gagalin"/>
              </a:rPr>
              <a:t>Trò chơi </a:t>
            </a:r>
          </a:p>
          <a:p>
            <a:pPr algn="ctr">
              <a:spcBef>
                <a:spcPct val="0"/>
              </a:spcBef>
            </a:pPr>
            <a:r>
              <a:rPr lang="it-IT" sz="13800" dirty="0">
                <a:solidFill>
                  <a:schemeClr val="accent2"/>
                </a:solidFill>
                <a:latin typeface="Helvetica-Compressed" panose="02020500000000000000" pitchFamily="18" charset="0"/>
                <a:ea typeface="Helvetica-Compressed" panose="02020500000000000000" pitchFamily="18" charset="0"/>
                <a:cs typeface="Helvetica-Compressed" panose="02020500000000000000" pitchFamily="18" charset="0"/>
                <a:sym typeface="Gagalin"/>
              </a:rPr>
              <a:t>“Ai tin mắt ?” </a:t>
            </a:r>
            <a:endParaRPr lang="en-US" sz="13800" dirty="0">
              <a:solidFill>
                <a:schemeClr val="accent2"/>
              </a:solidFill>
              <a:latin typeface="Helvetica-Compressed" panose="02020500000000000000" pitchFamily="18" charset="0"/>
              <a:ea typeface="Helvetica-Compressed" panose="02020500000000000000" pitchFamily="18" charset="0"/>
              <a:cs typeface="Helvetica-Compressed" panose="02020500000000000000" pitchFamily="18" charset="0"/>
              <a:sym typeface="Gagalin"/>
            </a:endParaRPr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61894840-3876-46B4-9B48-E36C7F6A12AF}"/>
              </a:ext>
            </a:extLst>
          </p:cNvPr>
          <p:cNvSpPr/>
          <p:nvPr/>
        </p:nvSpPr>
        <p:spPr>
          <a:xfrm>
            <a:off x="0" y="1257300"/>
            <a:ext cx="3048000" cy="9005455"/>
          </a:xfrm>
          <a:custGeom>
            <a:avLst/>
            <a:gdLst/>
            <a:ahLst/>
            <a:cxnLst/>
            <a:rect l="l" t="t" r="r" b="b"/>
            <a:pathLst>
              <a:path w="546575" h="1595841">
                <a:moveTo>
                  <a:pt x="0" y="0"/>
                </a:moveTo>
                <a:lnTo>
                  <a:pt x="546575" y="0"/>
                </a:lnTo>
                <a:lnTo>
                  <a:pt x="546575" y="1595841"/>
                </a:lnTo>
                <a:lnTo>
                  <a:pt x="0" y="15958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11648" y="1755311"/>
            <a:ext cx="5972182" cy="8531689"/>
          </a:xfrm>
          <a:custGeom>
            <a:avLst/>
            <a:gdLst/>
            <a:ahLst/>
            <a:cxnLst/>
            <a:rect l="l" t="t" r="r" b="b"/>
            <a:pathLst>
              <a:path w="5972182" h="8531689">
                <a:moveTo>
                  <a:pt x="0" y="0"/>
                </a:moveTo>
                <a:lnTo>
                  <a:pt x="5972182" y="0"/>
                </a:lnTo>
                <a:lnTo>
                  <a:pt x="5972182" y="8531690"/>
                </a:lnTo>
                <a:lnTo>
                  <a:pt x="0" y="8531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770D2C3E-DD81-46C5-B2F0-286F40134065}"/>
              </a:ext>
            </a:extLst>
          </p:cNvPr>
          <p:cNvSpPr txBox="1"/>
          <p:nvPr/>
        </p:nvSpPr>
        <p:spPr>
          <a:xfrm>
            <a:off x="6517940" y="4360188"/>
            <a:ext cx="11506200" cy="5355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endParaRPr sz="6000">
              <a:latin typeface="#9Slide02 Tieu de rat dai 02" panose="020B0606020202050201" pitchFamily="34" charset="0"/>
            </a:endParaRPr>
          </a:p>
          <a:p>
            <a:pPr marL="712957" lvl="1" indent="-356479" algn="just">
              <a:buFont typeface="Arial"/>
              <a:buChar char="•"/>
            </a:pPr>
            <a:r>
              <a:rPr lang="vi-VN" sz="7200">
                <a:solidFill>
                  <a:srgbClr val="000000"/>
                </a:solidFill>
                <a:latin typeface="#9Slide02 Tieu de rat dai 02" panose="020B0606020202050201" pitchFamily="34" charset="0"/>
                <a:ea typeface="Futura"/>
                <a:cs typeface="Futura"/>
                <a:sym typeface="Futura"/>
              </a:rPr>
              <a:t>Cách chơi: </a:t>
            </a:r>
            <a:r>
              <a:rPr lang="en-US" sz="7200">
                <a:solidFill>
                  <a:srgbClr val="000000"/>
                </a:solidFill>
                <a:latin typeface="#9Slide02 Tieu de rat dai 02" panose="020B0606020202050201" pitchFamily="34" charset="0"/>
                <a:ea typeface="Futura"/>
                <a:cs typeface="Futura"/>
                <a:sym typeface="Futura"/>
              </a:rPr>
              <a:t>QUAN SÁT</a:t>
            </a:r>
            <a:r>
              <a:rPr lang="vi-VN" sz="7200">
                <a:solidFill>
                  <a:srgbClr val="000000"/>
                </a:solidFill>
                <a:latin typeface="#9Slide02 Tieu de rat dai 02" panose="020B0606020202050201" pitchFamily="34" charset="0"/>
                <a:ea typeface="Futura"/>
                <a:cs typeface="Futura"/>
                <a:sym typeface="Futura"/>
              </a:rPr>
              <a:t> các hình ảnh địa danh của nhiều đất nước khác nhau </a:t>
            </a:r>
            <a:r>
              <a:rPr lang="en-US" sz="7200">
                <a:solidFill>
                  <a:srgbClr val="000000"/>
                </a:solidFill>
                <a:latin typeface="#9Slide02 Tieu de rat dai 02" panose="020B0606020202050201" pitchFamily="34" charset="0"/>
                <a:ea typeface="Futura"/>
                <a:cs typeface="Futura"/>
                <a:sym typeface="Futura"/>
              </a:rPr>
              <a:t>VÀ CHO BIẾT</a:t>
            </a:r>
            <a:r>
              <a:rPr lang="vi-VN" sz="7200">
                <a:solidFill>
                  <a:srgbClr val="000000"/>
                </a:solidFill>
                <a:latin typeface="#9Slide02 Tieu de rat dai 02" panose="020B0606020202050201" pitchFamily="34" charset="0"/>
                <a:ea typeface="Futura"/>
                <a:cs typeface="Futura"/>
                <a:sym typeface="Futura"/>
              </a:rPr>
              <a:t>:</a:t>
            </a:r>
          </a:p>
          <a:p>
            <a:pPr marL="356478" lvl="1" algn="just"/>
            <a:r>
              <a:rPr lang="en-US" sz="7200">
                <a:solidFill>
                  <a:srgbClr val="000000"/>
                </a:solidFill>
                <a:latin typeface="#9Slide02 Tieu de rat dai 02" panose="020B0606020202050201" pitchFamily="34" charset="0"/>
                <a:ea typeface="Futura"/>
                <a:cs typeface="Futura"/>
                <a:sym typeface="Futura"/>
              </a:rPr>
              <a:t>	</a:t>
            </a:r>
            <a:r>
              <a:rPr lang="vi-VN" sz="7200">
                <a:solidFill>
                  <a:srgbClr val="000000"/>
                </a:solidFill>
                <a:latin typeface="#9Slide02 Tieu de rat dai 02" panose="020B0606020202050201" pitchFamily="34" charset="0"/>
                <a:ea typeface="Futura"/>
                <a:cs typeface="Futura"/>
                <a:sym typeface="Futura"/>
              </a:rPr>
              <a:t>+ Tìm đúng tên địa danh ở Ai Cập.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4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>
            <a:extLst>
              <a:ext uri="{FF2B5EF4-FFF2-40B4-BE49-F238E27FC236}">
                <a16:creationId xmlns:a16="http://schemas.microsoft.com/office/drawing/2014/main" id="{ACBD4108-B361-4164-992D-51FF6A70969A}"/>
              </a:ext>
            </a:extLst>
          </p:cNvPr>
          <p:cNvGrpSpPr/>
          <p:nvPr/>
        </p:nvGrpSpPr>
        <p:grpSpPr>
          <a:xfrm rot="-5400000">
            <a:off x="10491355" y="2490355"/>
            <a:ext cx="10287000" cy="5306291"/>
            <a:chOff x="0" y="0"/>
            <a:chExt cx="6256476" cy="1464877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68294874-B639-428F-A085-376597B56A9A}"/>
                </a:ext>
              </a:extLst>
            </p:cNvPr>
            <p:cNvSpPr/>
            <p:nvPr/>
          </p:nvSpPr>
          <p:spPr>
            <a:xfrm>
              <a:off x="0" y="0"/>
              <a:ext cx="6256476" cy="1464877"/>
            </a:xfrm>
            <a:custGeom>
              <a:avLst/>
              <a:gdLst/>
              <a:ahLst/>
              <a:cxnLst/>
              <a:rect l="l" t="t" r="r" b="b"/>
              <a:pathLst>
                <a:path w="6256476" h="1464877">
                  <a:moveTo>
                    <a:pt x="16621" y="0"/>
                  </a:moveTo>
                  <a:lnTo>
                    <a:pt x="6239855" y="0"/>
                  </a:lnTo>
                  <a:cubicBezTo>
                    <a:pt x="6244263" y="0"/>
                    <a:pt x="6248491" y="1751"/>
                    <a:pt x="6251608" y="4868"/>
                  </a:cubicBezTo>
                  <a:cubicBezTo>
                    <a:pt x="6254725" y="7985"/>
                    <a:pt x="6256476" y="12213"/>
                    <a:pt x="6256476" y="16621"/>
                  </a:cubicBezTo>
                  <a:lnTo>
                    <a:pt x="6256476" y="1448256"/>
                  </a:lnTo>
                  <a:cubicBezTo>
                    <a:pt x="6256476" y="1452664"/>
                    <a:pt x="6254725" y="1456892"/>
                    <a:pt x="6251608" y="1460009"/>
                  </a:cubicBezTo>
                  <a:cubicBezTo>
                    <a:pt x="6248491" y="1463126"/>
                    <a:pt x="6244263" y="1464877"/>
                    <a:pt x="6239855" y="1464877"/>
                  </a:cubicBezTo>
                  <a:lnTo>
                    <a:pt x="16621" y="1464877"/>
                  </a:lnTo>
                  <a:cubicBezTo>
                    <a:pt x="7442" y="1464877"/>
                    <a:pt x="0" y="1457436"/>
                    <a:pt x="0" y="1448256"/>
                  </a:cubicBezTo>
                  <a:lnTo>
                    <a:pt x="0" y="16621"/>
                  </a:lnTo>
                  <a:cubicBezTo>
                    <a:pt x="0" y="12213"/>
                    <a:pt x="1751" y="7985"/>
                    <a:pt x="4868" y="4868"/>
                  </a:cubicBezTo>
                  <a:cubicBezTo>
                    <a:pt x="7985" y="1751"/>
                    <a:pt x="12213" y="0"/>
                    <a:pt x="16621" y="0"/>
                  </a:cubicBezTo>
                  <a:close/>
                </a:path>
              </a:pathLst>
            </a:custGeom>
            <a:solidFill>
              <a:srgbClr val="FBDE82"/>
            </a:solidFill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6F26AA46-30C1-4CFC-8EAC-E24A7A929930}"/>
                </a:ext>
              </a:extLst>
            </p:cNvPr>
            <p:cNvSpPr txBox="1"/>
            <p:nvPr/>
          </p:nvSpPr>
          <p:spPr>
            <a:xfrm>
              <a:off x="0" y="-47625"/>
              <a:ext cx="6256476" cy="1512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2795340" y="1409700"/>
            <a:ext cx="5068495" cy="8258240"/>
          </a:xfrm>
          <a:custGeom>
            <a:avLst/>
            <a:gdLst/>
            <a:ahLst/>
            <a:cxnLst/>
            <a:rect l="l" t="t" r="r" b="b"/>
            <a:pathLst>
              <a:path w="5068495" h="8258240">
                <a:moveTo>
                  <a:pt x="0" y="0"/>
                </a:moveTo>
                <a:lnTo>
                  <a:pt x="5068495" y="0"/>
                </a:lnTo>
                <a:lnTo>
                  <a:pt x="5068495" y="8258240"/>
                </a:lnTo>
                <a:lnTo>
                  <a:pt x="0" y="8258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3C9DD5-84F0-4917-A3A7-B7D7505860B1}"/>
              </a:ext>
            </a:extLst>
          </p:cNvPr>
          <p:cNvSpPr txBox="1"/>
          <p:nvPr/>
        </p:nvSpPr>
        <p:spPr>
          <a:xfrm>
            <a:off x="631079" y="7113395"/>
            <a:ext cx="11430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800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 núi E-vơ-rét</a:t>
            </a:r>
          </a:p>
          <a:p>
            <a:pPr algn="ctr"/>
            <a:r>
              <a:rPr lang="nl-NL" sz="800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(Châu Á)</a:t>
            </a:r>
            <a:endParaRPr lang="en-US" sz="960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055AB9-FF04-4E31-B3B3-AB94A6D4E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441" y="800100"/>
            <a:ext cx="10871887" cy="611543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4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>
            <a:extLst>
              <a:ext uri="{FF2B5EF4-FFF2-40B4-BE49-F238E27FC236}">
                <a16:creationId xmlns:a16="http://schemas.microsoft.com/office/drawing/2014/main" id="{ACBD4108-B361-4164-992D-51FF6A70969A}"/>
              </a:ext>
            </a:extLst>
          </p:cNvPr>
          <p:cNvGrpSpPr/>
          <p:nvPr/>
        </p:nvGrpSpPr>
        <p:grpSpPr>
          <a:xfrm rot="-5400000">
            <a:off x="-2490354" y="2490355"/>
            <a:ext cx="10287000" cy="5306291"/>
            <a:chOff x="0" y="0"/>
            <a:chExt cx="6256476" cy="1464877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68294874-B639-428F-A085-376597B56A9A}"/>
                </a:ext>
              </a:extLst>
            </p:cNvPr>
            <p:cNvSpPr/>
            <p:nvPr/>
          </p:nvSpPr>
          <p:spPr>
            <a:xfrm>
              <a:off x="0" y="0"/>
              <a:ext cx="6256476" cy="1464877"/>
            </a:xfrm>
            <a:custGeom>
              <a:avLst/>
              <a:gdLst/>
              <a:ahLst/>
              <a:cxnLst/>
              <a:rect l="l" t="t" r="r" b="b"/>
              <a:pathLst>
                <a:path w="6256476" h="1464877">
                  <a:moveTo>
                    <a:pt x="16621" y="0"/>
                  </a:moveTo>
                  <a:lnTo>
                    <a:pt x="6239855" y="0"/>
                  </a:lnTo>
                  <a:cubicBezTo>
                    <a:pt x="6244263" y="0"/>
                    <a:pt x="6248491" y="1751"/>
                    <a:pt x="6251608" y="4868"/>
                  </a:cubicBezTo>
                  <a:cubicBezTo>
                    <a:pt x="6254725" y="7985"/>
                    <a:pt x="6256476" y="12213"/>
                    <a:pt x="6256476" y="16621"/>
                  </a:cubicBezTo>
                  <a:lnTo>
                    <a:pt x="6256476" y="1448256"/>
                  </a:lnTo>
                  <a:cubicBezTo>
                    <a:pt x="6256476" y="1452664"/>
                    <a:pt x="6254725" y="1456892"/>
                    <a:pt x="6251608" y="1460009"/>
                  </a:cubicBezTo>
                  <a:cubicBezTo>
                    <a:pt x="6248491" y="1463126"/>
                    <a:pt x="6244263" y="1464877"/>
                    <a:pt x="6239855" y="1464877"/>
                  </a:cubicBezTo>
                  <a:lnTo>
                    <a:pt x="16621" y="1464877"/>
                  </a:lnTo>
                  <a:cubicBezTo>
                    <a:pt x="7442" y="1464877"/>
                    <a:pt x="0" y="1457436"/>
                    <a:pt x="0" y="1448256"/>
                  </a:cubicBezTo>
                  <a:lnTo>
                    <a:pt x="0" y="16621"/>
                  </a:lnTo>
                  <a:cubicBezTo>
                    <a:pt x="0" y="12213"/>
                    <a:pt x="1751" y="7985"/>
                    <a:pt x="4868" y="4868"/>
                  </a:cubicBezTo>
                  <a:cubicBezTo>
                    <a:pt x="7985" y="1751"/>
                    <a:pt x="12213" y="0"/>
                    <a:pt x="16621" y="0"/>
                  </a:cubicBezTo>
                  <a:close/>
                </a:path>
              </a:pathLst>
            </a:custGeom>
            <a:solidFill>
              <a:srgbClr val="FBDE82"/>
            </a:solidFill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6F26AA46-30C1-4CFC-8EAC-E24A7A929930}"/>
                </a:ext>
              </a:extLst>
            </p:cNvPr>
            <p:cNvSpPr txBox="1"/>
            <p:nvPr/>
          </p:nvSpPr>
          <p:spPr>
            <a:xfrm>
              <a:off x="0" y="-47625"/>
              <a:ext cx="6256476" cy="1512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D3C9DD5-84F0-4917-A3A7-B7D7505860B1}"/>
              </a:ext>
            </a:extLst>
          </p:cNvPr>
          <p:cNvSpPr txBox="1"/>
          <p:nvPr/>
        </p:nvSpPr>
        <p:spPr>
          <a:xfrm>
            <a:off x="6248400" y="7277100"/>
            <a:ext cx="11430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nl-NL" sz="80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Đền Ăng-co Vát</a:t>
            </a:r>
          </a:p>
          <a:p>
            <a:pPr lvl="0" algn="ctr"/>
            <a:r>
              <a:rPr lang="nl-NL" sz="80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(Cam-pu-chia)</a:t>
            </a: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642CF6-9E0F-4FF7-A549-ED44BE976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723900"/>
            <a:ext cx="10439400" cy="6053522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79F8E40F-D2A8-46B7-93F5-DE707B78AF15}"/>
              </a:ext>
            </a:extLst>
          </p:cNvPr>
          <p:cNvSpPr/>
          <p:nvPr/>
        </p:nvSpPr>
        <p:spPr>
          <a:xfrm flipH="1">
            <a:off x="758235" y="997527"/>
            <a:ext cx="4513421" cy="9258300"/>
          </a:xfrm>
          <a:custGeom>
            <a:avLst/>
            <a:gdLst/>
            <a:ahLst/>
            <a:cxnLst/>
            <a:rect l="l" t="t" r="r" b="b"/>
            <a:pathLst>
              <a:path w="4513421" h="9258300">
                <a:moveTo>
                  <a:pt x="4513421" y="0"/>
                </a:moveTo>
                <a:lnTo>
                  <a:pt x="0" y="0"/>
                </a:lnTo>
                <a:lnTo>
                  <a:pt x="0" y="9258300"/>
                </a:lnTo>
                <a:lnTo>
                  <a:pt x="4513421" y="9258300"/>
                </a:lnTo>
                <a:lnTo>
                  <a:pt x="451342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9964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4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>
            <a:extLst>
              <a:ext uri="{FF2B5EF4-FFF2-40B4-BE49-F238E27FC236}">
                <a16:creationId xmlns:a16="http://schemas.microsoft.com/office/drawing/2014/main" id="{ACBD4108-B361-4164-992D-51FF6A70969A}"/>
              </a:ext>
            </a:extLst>
          </p:cNvPr>
          <p:cNvGrpSpPr/>
          <p:nvPr/>
        </p:nvGrpSpPr>
        <p:grpSpPr>
          <a:xfrm rot="-5400000">
            <a:off x="10491355" y="2490355"/>
            <a:ext cx="10287000" cy="5306291"/>
            <a:chOff x="0" y="0"/>
            <a:chExt cx="6256476" cy="1464877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68294874-B639-428F-A085-376597B56A9A}"/>
                </a:ext>
              </a:extLst>
            </p:cNvPr>
            <p:cNvSpPr/>
            <p:nvPr/>
          </p:nvSpPr>
          <p:spPr>
            <a:xfrm>
              <a:off x="0" y="0"/>
              <a:ext cx="6256476" cy="1464877"/>
            </a:xfrm>
            <a:custGeom>
              <a:avLst/>
              <a:gdLst/>
              <a:ahLst/>
              <a:cxnLst/>
              <a:rect l="l" t="t" r="r" b="b"/>
              <a:pathLst>
                <a:path w="6256476" h="1464877">
                  <a:moveTo>
                    <a:pt x="16621" y="0"/>
                  </a:moveTo>
                  <a:lnTo>
                    <a:pt x="6239855" y="0"/>
                  </a:lnTo>
                  <a:cubicBezTo>
                    <a:pt x="6244263" y="0"/>
                    <a:pt x="6248491" y="1751"/>
                    <a:pt x="6251608" y="4868"/>
                  </a:cubicBezTo>
                  <a:cubicBezTo>
                    <a:pt x="6254725" y="7985"/>
                    <a:pt x="6256476" y="12213"/>
                    <a:pt x="6256476" y="16621"/>
                  </a:cubicBezTo>
                  <a:lnTo>
                    <a:pt x="6256476" y="1448256"/>
                  </a:lnTo>
                  <a:cubicBezTo>
                    <a:pt x="6256476" y="1452664"/>
                    <a:pt x="6254725" y="1456892"/>
                    <a:pt x="6251608" y="1460009"/>
                  </a:cubicBezTo>
                  <a:cubicBezTo>
                    <a:pt x="6248491" y="1463126"/>
                    <a:pt x="6244263" y="1464877"/>
                    <a:pt x="6239855" y="1464877"/>
                  </a:cubicBezTo>
                  <a:lnTo>
                    <a:pt x="16621" y="1464877"/>
                  </a:lnTo>
                  <a:cubicBezTo>
                    <a:pt x="7442" y="1464877"/>
                    <a:pt x="0" y="1457436"/>
                    <a:pt x="0" y="1448256"/>
                  </a:cubicBezTo>
                  <a:lnTo>
                    <a:pt x="0" y="16621"/>
                  </a:lnTo>
                  <a:cubicBezTo>
                    <a:pt x="0" y="12213"/>
                    <a:pt x="1751" y="7985"/>
                    <a:pt x="4868" y="4868"/>
                  </a:cubicBezTo>
                  <a:cubicBezTo>
                    <a:pt x="7985" y="1751"/>
                    <a:pt x="12213" y="0"/>
                    <a:pt x="16621" y="0"/>
                  </a:cubicBezTo>
                  <a:close/>
                </a:path>
              </a:pathLst>
            </a:custGeom>
            <a:solidFill>
              <a:srgbClr val="FBDE82"/>
            </a:solidFill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6F26AA46-30C1-4CFC-8EAC-E24A7A929930}"/>
                </a:ext>
              </a:extLst>
            </p:cNvPr>
            <p:cNvSpPr txBox="1"/>
            <p:nvPr/>
          </p:nvSpPr>
          <p:spPr>
            <a:xfrm>
              <a:off x="0" y="-47625"/>
              <a:ext cx="6256476" cy="1512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D3C9DD5-84F0-4917-A3A7-B7D7505860B1}"/>
              </a:ext>
            </a:extLst>
          </p:cNvPr>
          <p:cNvSpPr txBox="1"/>
          <p:nvPr/>
        </p:nvSpPr>
        <p:spPr>
          <a:xfrm>
            <a:off x="734988" y="7277100"/>
            <a:ext cx="11430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80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Vạn Lý Trường Thành (Trung Quốc)</a:t>
            </a: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7E5999-8B07-4BE3-A14F-D57FCE044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957" y="876300"/>
            <a:ext cx="10959643" cy="6298499"/>
          </a:xfrm>
          <a:prstGeom prst="rect">
            <a:avLst/>
          </a:prstGeom>
        </p:spPr>
      </p:pic>
      <p:sp>
        <p:nvSpPr>
          <p:cNvPr id="12" name="Freeform 15">
            <a:extLst>
              <a:ext uri="{FF2B5EF4-FFF2-40B4-BE49-F238E27FC236}">
                <a16:creationId xmlns:a16="http://schemas.microsoft.com/office/drawing/2014/main" id="{F2C6772E-ED4C-4E3D-ADCD-3EB3702C96A5}"/>
              </a:ext>
            </a:extLst>
          </p:cNvPr>
          <p:cNvSpPr/>
          <p:nvPr/>
        </p:nvSpPr>
        <p:spPr>
          <a:xfrm>
            <a:off x="12212114" y="6283902"/>
            <a:ext cx="2799310" cy="4016088"/>
          </a:xfrm>
          <a:custGeom>
            <a:avLst/>
            <a:gdLst/>
            <a:ahLst/>
            <a:cxnLst/>
            <a:rect l="l" t="t" r="r" b="b"/>
            <a:pathLst>
              <a:path w="961494" h="1595841">
                <a:moveTo>
                  <a:pt x="0" y="0"/>
                </a:moveTo>
                <a:lnTo>
                  <a:pt x="961494" y="0"/>
                </a:lnTo>
                <a:lnTo>
                  <a:pt x="961494" y="1595841"/>
                </a:lnTo>
                <a:lnTo>
                  <a:pt x="0" y="15958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94C9FE9C-5A8F-4278-BDFC-CC8919E621B5}"/>
              </a:ext>
            </a:extLst>
          </p:cNvPr>
          <p:cNvSpPr/>
          <p:nvPr/>
        </p:nvSpPr>
        <p:spPr>
          <a:xfrm flipH="1">
            <a:off x="14012482" y="597479"/>
            <a:ext cx="4363515" cy="9715500"/>
          </a:xfrm>
          <a:custGeom>
            <a:avLst/>
            <a:gdLst/>
            <a:ahLst/>
            <a:cxnLst/>
            <a:rect l="l" t="t" r="r" b="b"/>
            <a:pathLst>
              <a:path w="622378" h="1595841">
                <a:moveTo>
                  <a:pt x="0" y="0"/>
                </a:moveTo>
                <a:lnTo>
                  <a:pt x="622378" y="0"/>
                </a:lnTo>
                <a:lnTo>
                  <a:pt x="622378" y="1595841"/>
                </a:lnTo>
                <a:lnTo>
                  <a:pt x="0" y="15958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7380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4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>
            <a:extLst>
              <a:ext uri="{FF2B5EF4-FFF2-40B4-BE49-F238E27FC236}">
                <a16:creationId xmlns:a16="http://schemas.microsoft.com/office/drawing/2014/main" id="{ACBD4108-B361-4164-992D-51FF6A70969A}"/>
              </a:ext>
            </a:extLst>
          </p:cNvPr>
          <p:cNvGrpSpPr/>
          <p:nvPr/>
        </p:nvGrpSpPr>
        <p:grpSpPr>
          <a:xfrm rot="-5400000">
            <a:off x="-2490354" y="2490355"/>
            <a:ext cx="10287000" cy="5306291"/>
            <a:chOff x="0" y="0"/>
            <a:chExt cx="6256476" cy="1464877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68294874-B639-428F-A085-376597B56A9A}"/>
                </a:ext>
              </a:extLst>
            </p:cNvPr>
            <p:cNvSpPr/>
            <p:nvPr/>
          </p:nvSpPr>
          <p:spPr>
            <a:xfrm>
              <a:off x="0" y="0"/>
              <a:ext cx="6256476" cy="1464877"/>
            </a:xfrm>
            <a:custGeom>
              <a:avLst/>
              <a:gdLst/>
              <a:ahLst/>
              <a:cxnLst/>
              <a:rect l="l" t="t" r="r" b="b"/>
              <a:pathLst>
                <a:path w="6256476" h="1464877">
                  <a:moveTo>
                    <a:pt x="16621" y="0"/>
                  </a:moveTo>
                  <a:lnTo>
                    <a:pt x="6239855" y="0"/>
                  </a:lnTo>
                  <a:cubicBezTo>
                    <a:pt x="6244263" y="0"/>
                    <a:pt x="6248491" y="1751"/>
                    <a:pt x="6251608" y="4868"/>
                  </a:cubicBezTo>
                  <a:cubicBezTo>
                    <a:pt x="6254725" y="7985"/>
                    <a:pt x="6256476" y="12213"/>
                    <a:pt x="6256476" y="16621"/>
                  </a:cubicBezTo>
                  <a:lnTo>
                    <a:pt x="6256476" y="1448256"/>
                  </a:lnTo>
                  <a:cubicBezTo>
                    <a:pt x="6256476" y="1452664"/>
                    <a:pt x="6254725" y="1456892"/>
                    <a:pt x="6251608" y="1460009"/>
                  </a:cubicBezTo>
                  <a:cubicBezTo>
                    <a:pt x="6248491" y="1463126"/>
                    <a:pt x="6244263" y="1464877"/>
                    <a:pt x="6239855" y="1464877"/>
                  </a:cubicBezTo>
                  <a:lnTo>
                    <a:pt x="16621" y="1464877"/>
                  </a:lnTo>
                  <a:cubicBezTo>
                    <a:pt x="7442" y="1464877"/>
                    <a:pt x="0" y="1457436"/>
                    <a:pt x="0" y="1448256"/>
                  </a:cubicBezTo>
                  <a:lnTo>
                    <a:pt x="0" y="16621"/>
                  </a:lnTo>
                  <a:cubicBezTo>
                    <a:pt x="0" y="12213"/>
                    <a:pt x="1751" y="7985"/>
                    <a:pt x="4868" y="4868"/>
                  </a:cubicBezTo>
                  <a:cubicBezTo>
                    <a:pt x="7985" y="1751"/>
                    <a:pt x="12213" y="0"/>
                    <a:pt x="16621" y="0"/>
                  </a:cubicBezTo>
                  <a:close/>
                </a:path>
              </a:pathLst>
            </a:custGeom>
            <a:solidFill>
              <a:srgbClr val="FBDE82"/>
            </a:solidFill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6F26AA46-30C1-4CFC-8EAC-E24A7A929930}"/>
                </a:ext>
              </a:extLst>
            </p:cNvPr>
            <p:cNvSpPr txBox="1"/>
            <p:nvPr/>
          </p:nvSpPr>
          <p:spPr>
            <a:xfrm>
              <a:off x="0" y="-47625"/>
              <a:ext cx="6256476" cy="1512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D3C9DD5-84F0-4917-A3A7-B7D7505860B1}"/>
              </a:ext>
            </a:extLst>
          </p:cNvPr>
          <p:cNvSpPr txBox="1"/>
          <p:nvPr/>
        </p:nvSpPr>
        <p:spPr>
          <a:xfrm>
            <a:off x="6268848" y="7102764"/>
            <a:ext cx="11430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nl-NL" sz="80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Kim Tự Tháp</a:t>
            </a:r>
          </a:p>
          <a:p>
            <a:pPr lvl="0" algn="ctr"/>
            <a:r>
              <a:rPr lang="nl-NL" sz="80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(Ai Cập)</a:t>
            </a: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56AA0932-E3A6-43ED-B779-CC694FDB6868}"/>
              </a:ext>
            </a:extLst>
          </p:cNvPr>
          <p:cNvSpPr/>
          <p:nvPr/>
        </p:nvSpPr>
        <p:spPr>
          <a:xfrm flipH="1">
            <a:off x="589152" y="297873"/>
            <a:ext cx="3955473" cy="9989127"/>
          </a:xfrm>
          <a:custGeom>
            <a:avLst/>
            <a:gdLst/>
            <a:ahLst/>
            <a:cxnLst/>
            <a:rect l="l" t="t" r="r" b="b"/>
            <a:pathLst>
              <a:path w="558544" h="1595841">
                <a:moveTo>
                  <a:pt x="0" y="0"/>
                </a:moveTo>
                <a:lnTo>
                  <a:pt x="558544" y="0"/>
                </a:lnTo>
                <a:lnTo>
                  <a:pt x="558544" y="1595841"/>
                </a:lnTo>
                <a:lnTo>
                  <a:pt x="0" y="15958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B45122-E804-4AF5-8561-D5BC05F3E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647700"/>
            <a:ext cx="10744200" cy="64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095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4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1263745" y="65809"/>
            <a:ext cx="7010400" cy="10728915"/>
          </a:xfrm>
          <a:custGeom>
            <a:avLst/>
            <a:gdLst/>
            <a:ahLst/>
            <a:cxnLst/>
            <a:rect l="l" t="t" r="r" b="b"/>
            <a:pathLst>
              <a:path w="6893328" h="10728915">
                <a:moveTo>
                  <a:pt x="0" y="0"/>
                </a:moveTo>
                <a:lnTo>
                  <a:pt x="6893328" y="0"/>
                </a:lnTo>
                <a:lnTo>
                  <a:pt x="6893328" y="10728914"/>
                </a:lnTo>
                <a:lnTo>
                  <a:pt x="0" y="107289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1269617D-EB93-4212-982C-1FB64D64D4D8}"/>
              </a:ext>
            </a:extLst>
          </p:cNvPr>
          <p:cNvSpPr/>
          <p:nvPr/>
        </p:nvSpPr>
        <p:spPr>
          <a:xfrm flipH="1">
            <a:off x="20782" y="6566157"/>
            <a:ext cx="2919844" cy="3665285"/>
          </a:xfrm>
          <a:custGeom>
            <a:avLst/>
            <a:gdLst/>
            <a:ahLst/>
            <a:cxnLst/>
            <a:rect l="l" t="t" r="r" b="b"/>
            <a:pathLst>
              <a:path w="1049265" h="1595841">
                <a:moveTo>
                  <a:pt x="0" y="0"/>
                </a:moveTo>
                <a:lnTo>
                  <a:pt x="1049265" y="0"/>
                </a:lnTo>
                <a:lnTo>
                  <a:pt x="1049265" y="1595841"/>
                </a:lnTo>
                <a:lnTo>
                  <a:pt x="0" y="15958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EF21C8-7657-2D3F-1E42-8710F15B6D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952500"/>
            <a:ext cx="12308891" cy="83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666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4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9F77FB8-58F4-4049-9A25-B967378DCE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95210" l="9904" r="89936">
                        <a14:foregroundMark x1="31789" y1="24383" x2="56869" y2="34978"/>
                        <a14:foregroundMark x1="43770" y1="33527" x2="43131" y2="40058"/>
                        <a14:foregroundMark x1="39457" y1="31495" x2="39297" y2="37446"/>
                        <a14:foregroundMark x1="54633" y1="46880" x2="53035" y2="55007"/>
                        <a14:foregroundMark x1="33866" y1="49782" x2="27157" y2="47750"/>
                        <a14:foregroundMark x1="44888" y1="82729" x2="42652" y2="88679"/>
                        <a14:foregroundMark x1="54313" y1="82729" x2="55911" y2="89260"/>
                        <a14:foregroundMark x1="40895" y1="87518" x2="38179" y2="8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65" t="14606" r="22892" b="5702"/>
          <a:stretch/>
        </p:blipFill>
        <p:spPr>
          <a:xfrm>
            <a:off x="-93364" y="1504209"/>
            <a:ext cx="5838633" cy="8747780"/>
          </a:xfrm>
          <a:prstGeom prst="rect">
            <a:avLst/>
          </a:prstGeom>
        </p:spPr>
      </p:pic>
      <p:sp>
        <p:nvSpPr>
          <p:cNvPr id="12" name="TextBox 15">
            <a:extLst>
              <a:ext uri="{FF2B5EF4-FFF2-40B4-BE49-F238E27FC236}">
                <a16:creationId xmlns:a16="http://schemas.microsoft.com/office/drawing/2014/main" id="{A9D036F6-9A5A-4627-B057-8027D600AC34}"/>
              </a:ext>
            </a:extLst>
          </p:cNvPr>
          <p:cNvSpPr txBox="1"/>
          <p:nvPr/>
        </p:nvSpPr>
        <p:spPr>
          <a:xfrm>
            <a:off x="5357949" y="1165982"/>
            <a:ext cx="6583378" cy="10040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772"/>
              </a:lnSpc>
              <a:spcBef>
                <a:spcPct val="0"/>
              </a:spcBef>
            </a:pPr>
            <a:r>
              <a:rPr lang="en-US" sz="11500" spc="217">
                <a:solidFill>
                  <a:srgbClr val="523405"/>
                </a:solidFill>
                <a:latin typeface="Helvetica-Compressed" panose="02020500000000000000" pitchFamily="18" charset="0"/>
                <a:ea typeface="Helvetica-Compressed" panose="02020500000000000000" pitchFamily="18" charset="0"/>
                <a:cs typeface="Helvetica-Compressed" panose="02020500000000000000" pitchFamily="18" charset="0"/>
                <a:sym typeface="Funtastic"/>
              </a:rPr>
              <a:t>NHIỆM VỤ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23B273-6072-41BB-AEB0-6384A19DF7D1}"/>
              </a:ext>
            </a:extLst>
          </p:cNvPr>
          <p:cNvGrpSpPr/>
          <p:nvPr/>
        </p:nvGrpSpPr>
        <p:grpSpPr>
          <a:xfrm>
            <a:off x="5334000" y="2508266"/>
            <a:ext cx="12496800" cy="7150310"/>
            <a:chOff x="5334000" y="2508266"/>
            <a:chExt cx="12496800" cy="7150310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A98A1422-D6D8-482F-A02A-35B3630661BB}"/>
                </a:ext>
              </a:extLst>
            </p:cNvPr>
            <p:cNvSpPr/>
            <p:nvPr/>
          </p:nvSpPr>
          <p:spPr>
            <a:xfrm>
              <a:off x="5334000" y="2508266"/>
              <a:ext cx="12496800" cy="7150310"/>
            </a:xfrm>
            <a:custGeom>
              <a:avLst/>
              <a:gdLst/>
              <a:ahLst/>
              <a:cxnLst/>
              <a:rect l="l" t="t" r="r" b="b"/>
              <a:pathLst>
                <a:path w="6724884" h="2787770">
                  <a:moveTo>
                    <a:pt x="0" y="0"/>
                  </a:moveTo>
                  <a:lnTo>
                    <a:pt x="6724883" y="0"/>
                  </a:lnTo>
                  <a:lnTo>
                    <a:pt x="6724883" y="2787770"/>
                  </a:lnTo>
                  <a:lnTo>
                    <a:pt x="0" y="2787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3D4534-0CDA-4102-A6D5-7A637E64950A}"/>
                </a:ext>
              </a:extLst>
            </p:cNvPr>
            <p:cNvSpPr txBox="1"/>
            <p:nvPr/>
          </p:nvSpPr>
          <p:spPr>
            <a:xfrm>
              <a:off x="6430796" y="3314700"/>
              <a:ext cx="10303208" cy="581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200"/>
                <a:t>Đọc thông tin và quan sát các hình 3, 4, 5 trong SGK để:</a:t>
              </a:r>
            </a:p>
            <a:p>
              <a:pPr algn="just"/>
              <a:r>
                <a:rPr lang="en-US" sz="6200"/>
                <a:t>+ Mô tả một số thành tựu tiêu biểu của văn minh Ai Cập.</a:t>
              </a:r>
            </a:p>
            <a:p>
              <a:pPr algn="just"/>
              <a:r>
                <a:rPr lang="en-US" sz="6200"/>
                <a:t>+ Kể lại câu chuyện về kim tự tháp và pha-ra-ông.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441</TotalTime>
  <Words>239</Words>
  <Application>Microsoft Office PowerPoint</Application>
  <PresentationFormat>Custom</PresentationFormat>
  <Paragraphs>33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#9Slide02 Tieu de rat dai 02</vt:lpstr>
      <vt:lpstr>#9Slide03 SFU Futura_05</vt:lpstr>
      <vt:lpstr>Arial</vt:lpstr>
      <vt:lpstr>Calibri</vt:lpstr>
      <vt:lpstr>Cambria</vt:lpstr>
      <vt:lpstr>Funtastic</vt:lpstr>
      <vt:lpstr>Futura</vt:lpstr>
      <vt:lpstr>Gagalin</vt:lpstr>
      <vt:lpstr>Helvetica-Compressed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description>9Slide.vn</dc:description>
  <cp:lastModifiedBy>ADMIN</cp:lastModifiedBy>
  <cp:revision>1</cp:revision>
  <dcterms:created xsi:type="dcterms:W3CDTF">2006-08-16T00:00:00Z</dcterms:created>
  <dcterms:modified xsi:type="dcterms:W3CDTF">2025-04-12T09:26:46Z</dcterms:modified>
  <cp:category>9Slide.vn</cp:category>
  <dc:identifier>DAGR8bGXCPU</dc:identifier>
</cp:coreProperties>
</file>