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2" r:id="rId2"/>
    <p:sldMasterId id="2147483724" r:id="rId3"/>
  </p:sldMasterIdLst>
  <p:notesMasterIdLst>
    <p:notesMasterId r:id="rId27"/>
  </p:notesMasterIdLst>
  <p:sldIdLst>
    <p:sldId id="298" r:id="rId4"/>
    <p:sldId id="319" r:id="rId5"/>
    <p:sldId id="337" r:id="rId6"/>
    <p:sldId id="336" r:id="rId7"/>
    <p:sldId id="339" r:id="rId8"/>
    <p:sldId id="340" r:id="rId9"/>
    <p:sldId id="321" r:id="rId10"/>
    <p:sldId id="343" r:id="rId11"/>
    <p:sldId id="310" r:id="rId12"/>
    <p:sldId id="323" r:id="rId13"/>
    <p:sldId id="342" r:id="rId14"/>
    <p:sldId id="314" r:id="rId15"/>
    <p:sldId id="324" r:id="rId16"/>
    <p:sldId id="327" r:id="rId17"/>
    <p:sldId id="328" r:id="rId18"/>
    <p:sldId id="329" r:id="rId19"/>
    <p:sldId id="330" r:id="rId20"/>
    <p:sldId id="332" r:id="rId21"/>
    <p:sldId id="331" r:id="rId22"/>
    <p:sldId id="325" r:id="rId23"/>
    <p:sldId id="326" r:id="rId24"/>
    <p:sldId id="341" r:id="rId25"/>
    <p:sldId id="28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486" autoAdjust="0"/>
  </p:normalViewPr>
  <p:slideViewPr>
    <p:cSldViewPr snapToGrid="0">
      <p:cViewPr varScale="1">
        <p:scale>
          <a:sx n="65" d="100"/>
          <a:sy n="65" d="100"/>
        </p:scale>
        <p:origin x="90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None/>
              </a:pPr>
              <a:t>3</a:t>
            </a:fld>
            <a:endParaRPr sz="1200" b="0" i="0" u="none" strike="noStrike" cap="none">
              <a:solidFill>
                <a:schemeClr val="dk1"/>
              </a:solidFill>
              <a:latin typeface="Arial"/>
              <a:ea typeface="Arial"/>
              <a:cs typeface="Arial"/>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7</a:t>
            </a:fld>
            <a:endParaRPr lang="en-US"/>
          </a:p>
        </p:txBody>
      </p:sp>
    </p:spTree>
    <p:extLst>
      <p:ext uri="{BB962C8B-B14F-4D97-AF65-F5344CB8AC3E}">
        <p14:creationId xmlns:p14="http://schemas.microsoft.com/office/powerpoint/2010/main" val="41341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pPr/>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pPr/>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pPr/>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pPr/>
              <a:t>4/21/2025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4/21/2025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gif"/><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3" Type="http://schemas.openxmlformats.org/officeDocument/2006/relationships/image" Target="../media/image29.jpeg"/><Relationship Id="rId7" Type="http://schemas.openxmlformats.org/officeDocument/2006/relationships/image" Target="../media/image30.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18.png"/><Relationship Id="rId5" Type="http://schemas.openxmlformats.org/officeDocument/2006/relationships/image" Target="../media/image22.gif"/><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endParaRPr lang="en-US"/>
          </a:p>
        </p:txBody>
      </p:sp>
      <p:pic>
        <p:nvPicPr>
          <p:cNvPr id="4099" name="Picture 4" descr="phao hoa"/>
          <p:cNvPicPr>
            <a:picLocks noGrp="1" noChangeAspect="1" noChangeArrowheads="1" noCrop="1"/>
          </p:cNvPicPr>
          <p:nvPr>
            <p:ph type="body" idx="4294967295"/>
          </p:nvPr>
        </p:nvPicPr>
        <p:blipFill>
          <a:blip r:embed="rId2"/>
          <a:srcRect/>
          <a:stretch>
            <a:fillRect/>
          </a:stretch>
        </p:blipFill>
        <p:spPr>
          <a:xfrm>
            <a:off x="0" y="-133000"/>
            <a:ext cx="12192000" cy="6858000"/>
          </a:xfrm>
        </p:spPr>
      </p:pic>
      <p:sp>
        <p:nvSpPr>
          <p:cNvPr id="3078" name="WordArt 6"/>
          <p:cNvSpPr>
            <a:spLocks noChangeArrowheads="1" noChangeShapeType="1" noTextEdit="1"/>
          </p:cNvSpPr>
          <p:nvPr/>
        </p:nvSpPr>
        <p:spPr bwMode="auto">
          <a:xfrm>
            <a:off x="1422400" y="-1"/>
            <a:ext cx="9448800" cy="2277687"/>
          </a:xfrm>
          <a:prstGeom prst="rect">
            <a:avLst/>
          </a:prstGeom>
        </p:spPr>
        <p:txBody>
          <a:bodyPr wrap="none" fromWordArt="1">
            <a:prstTxWarp prst="textDeflate">
              <a:avLst>
                <a:gd name="adj" fmla="val 26227"/>
              </a:avLst>
            </a:prstTxWarp>
          </a:bodyPr>
          <a:lstStyle/>
          <a:p>
            <a:pPr algn="ctr"/>
            <a:r>
              <a:rPr lang="vi-VN" sz="3600" b="1" kern="10" dirty="0">
                <a:ln w="9525" cap="rnd">
                  <a:solidFill>
                    <a:srgbClr val="00FF00"/>
                  </a:solidFill>
                  <a:prstDash val="sysDot"/>
                  <a:round/>
                  <a:headEnd/>
                  <a:tailEnd/>
                </a:ln>
                <a:solidFill>
                  <a:srgbClr val="FF0000"/>
                </a:solidFill>
                <a:latin typeface="HP001 5 hàng" pitchFamily="34" charset="0"/>
                <a:cs typeface="Times New Roman"/>
              </a:rPr>
              <a:t>Nhiệt liệt đón chào</a:t>
            </a:r>
          </a:p>
          <a:p>
            <a:pPr algn="ctr"/>
            <a:r>
              <a:rPr lang="vi-VN" sz="3600" b="1" kern="10" dirty="0">
                <a:ln w="9525" cap="rnd">
                  <a:solidFill>
                    <a:srgbClr val="00FF00"/>
                  </a:solidFill>
                  <a:prstDash val="sysDot"/>
                  <a:round/>
                  <a:headEnd/>
                  <a:tailEnd/>
                </a:ln>
                <a:solidFill>
                  <a:srgbClr val="FF0000"/>
                </a:solidFill>
                <a:latin typeface="HP001 5 hàng" pitchFamily="34" charset="0"/>
                <a:cs typeface="Times New Roman"/>
              </a:rPr>
              <a:t>quý thầy cô giáo về dự giờ</a:t>
            </a:r>
            <a:r>
              <a:rPr lang="vi-VN" sz="3600" b="1" kern="10" dirty="0">
                <a:ln w="9525" cap="rnd">
                  <a:solidFill>
                    <a:srgbClr val="00FF00"/>
                  </a:solidFill>
                  <a:prstDash val="sysDot"/>
                  <a:round/>
                  <a:headEnd/>
                  <a:tailEnd/>
                </a:ln>
                <a:solidFill>
                  <a:srgbClr val="FF0000"/>
                </a:solidFill>
                <a:latin typeface="Times New Roman"/>
                <a:cs typeface="Times New Roman"/>
              </a:rPr>
              <a:t>!</a:t>
            </a:r>
            <a:endParaRPr lang="en-US" sz="3600" b="1" kern="10" dirty="0">
              <a:ln w="9525" cap="rnd">
                <a:solidFill>
                  <a:srgbClr val="00FF00"/>
                </a:solidFill>
                <a:prstDash val="sysDot"/>
                <a:round/>
                <a:headEnd/>
                <a:tailEnd/>
              </a:ln>
              <a:solidFill>
                <a:srgbClr val="FF0000"/>
              </a:solidFill>
              <a:latin typeface="Times New Roman"/>
              <a:cs typeface="Times New Roman"/>
            </a:endParaRPr>
          </a:p>
        </p:txBody>
      </p:sp>
      <p:pic>
        <p:nvPicPr>
          <p:cNvPr id="4102" name="Picture 9" descr="floral"/>
          <p:cNvPicPr>
            <a:picLocks noChangeAspect="1" noChangeArrowheads="1" noCrop="1"/>
          </p:cNvPicPr>
          <p:nvPr/>
        </p:nvPicPr>
        <p:blipFill>
          <a:blip r:embed="rId3"/>
          <a:srcRect/>
          <a:stretch>
            <a:fillRect/>
          </a:stretch>
        </p:blipFill>
        <p:spPr bwMode="auto">
          <a:xfrm>
            <a:off x="1" y="6011864"/>
            <a:ext cx="1096433" cy="846137"/>
          </a:xfrm>
          <a:prstGeom prst="rect">
            <a:avLst/>
          </a:prstGeom>
          <a:noFill/>
          <a:ln w="9525">
            <a:noFill/>
            <a:miter lim="800000"/>
            <a:headEnd/>
            <a:tailEnd/>
          </a:ln>
        </p:spPr>
      </p:pic>
      <p:pic>
        <p:nvPicPr>
          <p:cNvPr id="4103" name="Picture 10" descr="floral"/>
          <p:cNvPicPr>
            <a:picLocks noChangeAspect="1" noChangeArrowheads="1" noCrop="1"/>
          </p:cNvPicPr>
          <p:nvPr/>
        </p:nvPicPr>
        <p:blipFill>
          <a:blip r:embed="rId3"/>
          <a:srcRect/>
          <a:stretch>
            <a:fillRect/>
          </a:stretch>
        </p:blipFill>
        <p:spPr bwMode="auto">
          <a:xfrm>
            <a:off x="1240368" y="6164264"/>
            <a:ext cx="1096433" cy="846137"/>
          </a:xfrm>
          <a:prstGeom prst="rect">
            <a:avLst/>
          </a:prstGeom>
          <a:noFill/>
          <a:ln w="9525">
            <a:noFill/>
            <a:miter lim="800000"/>
            <a:headEnd/>
            <a:tailEnd/>
          </a:ln>
        </p:spPr>
      </p:pic>
      <p:pic>
        <p:nvPicPr>
          <p:cNvPr id="4104" name="Picture 11" descr="floral"/>
          <p:cNvPicPr>
            <a:picLocks noChangeAspect="1" noChangeArrowheads="1" noCrop="1"/>
          </p:cNvPicPr>
          <p:nvPr/>
        </p:nvPicPr>
        <p:blipFill>
          <a:blip r:embed="rId3"/>
          <a:srcRect/>
          <a:stretch>
            <a:fillRect/>
          </a:stretch>
        </p:blipFill>
        <p:spPr bwMode="auto">
          <a:xfrm>
            <a:off x="2438401" y="5791200"/>
            <a:ext cx="1096433" cy="846138"/>
          </a:xfrm>
          <a:prstGeom prst="rect">
            <a:avLst/>
          </a:prstGeom>
          <a:noFill/>
          <a:ln w="9525">
            <a:noFill/>
            <a:miter lim="800000"/>
            <a:headEnd/>
            <a:tailEnd/>
          </a:ln>
        </p:spPr>
      </p:pic>
      <p:pic>
        <p:nvPicPr>
          <p:cNvPr id="4105" name="Picture 12" descr="floral"/>
          <p:cNvPicPr>
            <a:picLocks noChangeAspect="1" noChangeArrowheads="1" noCrop="1"/>
          </p:cNvPicPr>
          <p:nvPr/>
        </p:nvPicPr>
        <p:blipFill>
          <a:blip r:embed="rId3"/>
          <a:srcRect/>
          <a:stretch>
            <a:fillRect/>
          </a:stretch>
        </p:blipFill>
        <p:spPr bwMode="auto">
          <a:xfrm>
            <a:off x="3657601" y="6088064"/>
            <a:ext cx="1096433" cy="846137"/>
          </a:xfrm>
          <a:prstGeom prst="rect">
            <a:avLst/>
          </a:prstGeom>
          <a:noFill/>
          <a:ln w="9525">
            <a:noFill/>
            <a:miter lim="800000"/>
            <a:headEnd/>
            <a:tailEnd/>
          </a:ln>
        </p:spPr>
      </p:pic>
      <p:pic>
        <p:nvPicPr>
          <p:cNvPr id="4106" name="Picture 13" descr="floral"/>
          <p:cNvPicPr>
            <a:picLocks noChangeAspect="1" noChangeArrowheads="1" noCrop="1"/>
          </p:cNvPicPr>
          <p:nvPr/>
        </p:nvPicPr>
        <p:blipFill>
          <a:blip r:embed="rId3"/>
          <a:srcRect/>
          <a:stretch>
            <a:fillRect/>
          </a:stretch>
        </p:blipFill>
        <p:spPr bwMode="auto">
          <a:xfrm>
            <a:off x="4673601" y="5707064"/>
            <a:ext cx="1096433" cy="846137"/>
          </a:xfrm>
          <a:prstGeom prst="rect">
            <a:avLst/>
          </a:prstGeom>
          <a:noFill/>
          <a:ln w="9525">
            <a:noFill/>
            <a:miter lim="800000"/>
            <a:headEnd/>
            <a:tailEnd/>
          </a:ln>
        </p:spPr>
      </p:pic>
      <p:pic>
        <p:nvPicPr>
          <p:cNvPr id="4107" name="Picture 14" descr="floral"/>
          <p:cNvPicPr>
            <a:picLocks noChangeAspect="1" noChangeArrowheads="1" noCrop="1"/>
          </p:cNvPicPr>
          <p:nvPr/>
        </p:nvPicPr>
        <p:blipFill>
          <a:blip r:embed="rId3"/>
          <a:srcRect/>
          <a:stretch>
            <a:fillRect/>
          </a:stretch>
        </p:blipFill>
        <p:spPr bwMode="auto">
          <a:xfrm>
            <a:off x="5812368" y="6011864"/>
            <a:ext cx="1096433" cy="846137"/>
          </a:xfrm>
          <a:prstGeom prst="rect">
            <a:avLst/>
          </a:prstGeom>
          <a:noFill/>
          <a:ln w="9525">
            <a:noFill/>
            <a:miter lim="800000"/>
            <a:headEnd/>
            <a:tailEnd/>
          </a:ln>
        </p:spPr>
      </p:pic>
      <p:pic>
        <p:nvPicPr>
          <p:cNvPr id="4108" name="Picture 15" descr="floral"/>
          <p:cNvPicPr>
            <a:picLocks noChangeAspect="1" noChangeArrowheads="1" noCrop="1"/>
          </p:cNvPicPr>
          <p:nvPr/>
        </p:nvPicPr>
        <p:blipFill>
          <a:blip r:embed="rId3"/>
          <a:srcRect/>
          <a:stretch>
            <a:fillRect/>
          </a:stretch>
        </p:blipFill>
        <p:spPr bwMode="auto">
          <a:xfrm>
            <a:off x="7112001" y="5715000"/>
            <a:ext cx="1096433" cy="846138"/>
          </a:xfrm>
          <a:prstGeom prst="rect">
            <a:avLst/>
          </a:prstGeom>
          <a:noFill/>
          <a:ln w="9525">
            <a:noFill/>
            <a:miter lim="800000"/>
            <a:headEnd/>
            <a:tailEnd/>
          </a:ln>
        </p:spPr>
      </p:pic>
      <p:pic>
        <p:nvPicPr>
          <p:cNvPr id="4109" name="Picture 16" descr="floral"/>
          <p:cNvPicPr>
            <a:picLocks noChangeAspect="1" noChangeArrowheads="1" noCrop="1"/>
          </p:cNvPicPr>
          <p:nvPr/>
        </p:nvPicPr>
        <p:blipFill>
          <a:blip r:embed="rId3"/>
          <a:srcRect/>
          <a:stretch>
            <a:fillRect/>
          </a:stretch>
        </p:blipFill>
        <p:spPr bwMode="auto">
          <a:xfrm>
            <a:off x="8047568" y="6011864"/>
            <a:ext cx="1096433" cy="846137"/>
          </a:xfrm>
          <a:prstGeom prst="rect">
            <a:avLst/>
          </a:prstGeom>
          <a:noFill/>
          <a:ln w="9525">
            <a:noFill/>
            <a:miter lim="800000"/>
            <a:headEnd/>
            <a:tailEnd/>
          </a:ln>
        </p:spPr>
      </p:pic>
      <p:pic>
        <p:nvPicPr>
          <p:cNvPr id="4110" name="Picture 17" descr="floral"/>
          <p:cNvPicPr>
            <a:picLocks noChangeAspect="1" noChangeArrowheads="1" noCrop="1"/>
          </p:cNvPicPr>
          <p:nvPr/>
        </p:nvPicPr>
        <p:blipFill>
          <a:blip r:embed="rId3"/>
          <a:srcRect/>
          <a:stretch>
            <a:fillRect/>
          </a:stretch>
        </p:blipFill>
        <p:spPr bwMode="auto">
          <a:xfrm>
            <a:off x="10993968" y="6011864"/>
            <a:ext cx="1096433" cy="846137"/>
          </a:xfrm>
          <a:prstGeom prst="rect">
            <a:avLst/>
          </a:prstGeom>
          <a:noFill/>
          <a:ln w="9525">
            <a:noFill/>
            <a:miter lim="800000"/>
            <a:headEnd/>
            <a:tailEnd/>
          </a:ln>
        </p:spPr>
      </p:pic>
      <p:pic>
        <p:nvPicPr>
          <p:cNvPr id="4111" name="Picture 18" descr="floral"/>
          <p:cNvPicPr>
            <a:picLocks noChangeAspect="1" noChangeArrowheads="1" noCrop="1"/>
          </p:cNvPicPr>
          <p:nvPr/>
        </p:nvPicPr>
        <p:blipFill>
          <a:blip r:embed="rId3"/>
          <a:srcRect/>
          <a:stretch>
            <a:fillRect/>
          </a:stretch>
        </p:blipFill>
        <p:spPr bwMode="auto">
          <a:xfrm>
            <a:off x="9469968" y="5783264"/>
            <a:ext cx="1096433" cy="846137"/>
          </a:xfrm>
          <a:prstGeom prst="rect">
            <a:avLst/>
          </a:prstGeom>
          <a:noFill/>
          <a:ln w="9525">
            <a:noFill/>
            <a:miter lim="800000"/>
            <a:headEnd/>
            <a:tailEnd/>
          </a:ln>
        </p:spPr>
      </p:pic>
      <p:sp>
        <p:nvSpPr>
          <p:cNvPr id="16" name="TextBox 3"/>
          <p:cNvSpPr txBox="1"/>
          <p:nvPr/>
        </p:nvSpPr>
        <p:spPr>
          <a:xfrm>
            <a:off x="1279452" y="4630527"/>
            <a:ext cx="10374968" cy="1569660"/>
          </a:xfrm>
          <a:prstGeom prst="rect">
            <a:avLst/>
          </a:prstGeom>
          <a:noFill/>
        </p:spPr>
        <p:txBody>
          <a:bodyPr wrap="square" rtlCol="0">
            <a:spAutoFit/>
          </a:bodyPr>
          <a:lstStyle/>
          <a:p>
            <a:pPr algn="ctr" defTabSz="913130" fontAlgn="base">
              <a:spcBef>
                <a:spcPct val="0"/>
              </a:spcBef>
              <a:spcAft>
                <a:spcPct val="0"/>
              </a:spcAft>
              <a:defRPr/>
            </a:pPr>
            <a:r>
              <a:rPr lang="en-US" altLang="zh-CN" sz="4800" b="1" dirty="0" err="1">
                <a:solidFill>
                  <a:schemeClr val="accent6"/>
                </a:solidFill>
                <a:latin typeface="HP001 5 hàng" pitchFamily="34" charset="0"/>
                <a:ea typeface="Arial-Rounded" panose="020B0500000000000000" pitchFamily="34" charset="0"/>
                <a:cs typeface="Arial-Rounded" panose="020B0500000000000000" pitchFamily="34" charset="0"/>
                <a:sym typeface="+mn-lt"/>
              </a:rPr>
              <a:t>Nguyễn</a:t>
            </a:r>
            <a:r>
              <a:rPr lang="en-US" altLang="zh-CN" sz="4800" b="1" dirty="0">
                <a:solidFill>
                  <a:schemeClr val="accent6"/>
                </a:solidFill>
                <a:latin typeface="HP001 5 hàng" pitchFamily="34" charset="0"/>
                <a:ea typeface="Arial-Rounded" panose="020B0500000000000000" pitchFamily="34" charset="0"/>
                <a:cs typeface="Arial-Rounded" panose="020B0500000000000000" pitchFamily="34" charset="0"/>
                <a:sym typeface="+mn-lt"/>
              </a:rPr>
              <a:t> </a:t>
            </a:r>
            <a:r>
              <a:rPr lang="en-US" altLang="zh-CN" sz="4800" b="1" dirty="0" err="1">
                <a:solidFill>
                  <a:schemeClr val="accent6"/>
                </a:solidFill>
                <a:latin typeface="HP001 5 hàng" pitchFamily="34" charset="0"/>
                <a:ea typeface="Arial-Rounded" panose="020B0500000000000000" pitchFamily="34" charset="0"/>
                <a:cs typeface="Arial-Rounded" panose="020B0500000000000000" pitchFamily="34" charset="0"/>
                <a:sym typeface="+mn-lt"/>
              </a:rPr>
              <a:t>Thị</a:t>
            </a:r>
            <a:r>
              <a:rPr lang="en-US" altLang="zh-CN" sz="4800" b="1" dirty="0">
                <a:solidFill>
                  <a:schemeClr val="accent6"/>
                </a:solidFill>
                <a:latin typeface="HP001 5 hàng" pitchFamily="34" charset="0"/>
                <a:ea typeface="Arial-Rounded" panose="020B0500000000000000" pitchFamily="34" charset="0"/>
                <a:cs typeface="Arial-Rounded" panose="020B0500000000000000" pitchFamily="34" charset="0"/>
                <a:sym typeface="+mn-lt"/>
              </a:rPr>
              <a:t> </a:t>
            </a:r>
            <a:r>
              <a:rPr lang="en-US" altLang="zh-CN" sz="4800" b="1" dirty="0" err="1">
                <a:solidFill>
                  <a:schemeClr val="accent6"/>
                </a:solidFill>
                <a:latin typeface="HP001 5 hàng" pitchFamily="34" charset="0"/>
                <a:ea typeface="Arial-Rounded" panose="020B0500000000000000" pitchFamily="34" charset="0"/>
                <a:cs typeface="Arial-Rounded" panose="020B0500000000000000" pitchFamily="34" charset="0"/>
                <a:sym typeface="+mn-lt"/>
              </a:rPr>
              <a:t>Hồng</a:t>
            </a:r>
            <a:r>
              <a:rPr lang="en-US" altLang="zh-CN" sz="4800" b="1" dirty="0">
                <a:solidFill>
                  <a:schemeClr val="accent6"/>
                </a:solidFill>
                <a:latin typeface="HP001 5 hàng" pitchFamily="34" charset="0"/>
                <a:ea typeface="Arial-Rounded" panose="020B0500000000000000" pitchFamily="34" charset="0"/>
                <a:cs typeface="Arial-Rounded" panose="020B0500000000000000" pitchFamily="34" charset="0"/>
                <a:sym typeface="+mn-lt"/>
              </a:rPr>
              <a:t> </a:t>
            </a:r>
            <a:r>
              <a:rPr lang="en-US" altLang="zh-CN" sz="4800" b="1" dirty="0" err="1">
                <a:solidFill>
                  <a:schemeClr val="accent6"/>
                </a:solidFill>
                <a:latin typeface="HP001 5 hàng" pitchFamily="34" charset="0"/>
                <a:ea typeface="Arial-Rounded" panose="020B0500000000000000" pitchFamily="34" charset="0"/>
                <a:cs typeface="Arial-Rounded" panose="020B0500000000000000" pitchFamily="34" charset="0"/>
                <a:sym typeface="+mn-lt"/>
              </a:rPr>
              <a:t>Ngân</a:t>
            </a:r>
            <a:endParaRPr lang="en-US" altLang="zh-CN" sz="4800" b="1" dirty="0">
              <a:solidFill>
                <a:schemeClr val="accent6"/>
              </a:solidFill>
              <a:latin typeface="HP001 5 hàng" pitchFamily="34" charset="0"/>
              <a:ea typeface="Arial-Rounded" panose="020B0500000000000000" pitchFamily="34" charset="0"/>
              <a:cs typeface="Arial-Rounded" panose="020B0500000000000000" pitchFamily="34" charset="0"/>
              <a:sym typeface="+mn-lt"/>
            </a:endParaRPr>
          </a:p>
          <a:p>
            <a:pPr algn="ctr" defTabSz="913130" fontAlgn="base">
              <a:spcBef>
                <a:spcPct val="0"/>
              </a:spcBef>
              <a:spcAft>
                <a:spcPct val="0"/>
              </a:spcAft>
              <a:defRPr/>
            </a:pPr>
            <a:r>
              <a:rPr lang="en-US" altLang="zh-CN" sz="4800" b="1" dirty="0" err="1">
                <a:solidFill>
                  <a:schemeClr val="accent6"/>
                </a:solidFill>
                <a:latin typeface="HP001 5 hàng" pitchFamily="34" charset="0"/>
                <a:ea typeface="Arial-Rounded" panose="020B0500000000000000" pitchFamily="34" charset="0"/>
                <a:cs typeface="Arial-Rounded" panose="020B0500000000000000" pitchFamily="34" charset="0"/>
                <a:sym typeface="+mn-lt"/>
              </a:rPr>
              <a:t>Trường</a:t>
            </a:r>
            <a:r>
              <a:rPr lang="en-US" altLang="zh-CN" sz="4800" b="1" dirty="0">
                <a:solidFill>
                  <a:schemeClr val="accent6"/>
                </a:solidFill>
                <a:latin typeface="HP001 5 hàng" pitchFamily="34" charset="0"/>
                <a:ea typeface="Arial-Rounded" panose="020B0500000000000000" pitchFamily="34" charset="0"/>
                <a:cs typeface="Arial-Rounded" panose="020B0500000000000000" pitchFamily="34" charset="0"/>
                <a:sym typeface="+mn-lt"/>
              </a:rPr>
              <a:t> </a:t>
            </a:r>
            <a:r>
              <a:rPr lang="en-US" altLang="zh-CN" sz="4800" b="1" dirty="0" err="1">
                <a:solidFill>
                  <a:schemeClr val="accent6"/>
                </a:solidFill>
                <a:latin typeface="HP001 5 hàng" pitchFamily="34" charset="0"/>
                <a:ea typeface="Arial-Rounded" panose="020B0500000000000000" pitchFamily="34" charset="0"/>
                <a:cs typeface="Arial-Rounded" panose="020B0500000000000000" pitchFamily="34" charset="0"/>
                <a:sym typeface="+mn-lt"/>
              </a:rPr>
              <a:t>Tiểu</a:t>
            </a:r>
            <a:r>
              <a:rPr lang="en-US" altLang="zh-CN" sz="4800" b="1" dirty="0">
                <a:solidFill>
                  <a:schemeClr val="accent6"/>
                </a:solidFill>
                <a:latin typeface="HP001 5 hàng" pitchFamily="34" charset="0"/>
                <a:ea typeface="Arial-Rounded" panose="020B0500000000000000" pitchFamily="34" charset="0"/>
                <a:cs typeface="Arial-Rounded" panose="020B0500000000000000" pitchFamily="34" charset="0"/>
                <a:sym typeface="+mn-lt"/>
              </a:rPr>
              <a:t> </a:t>
            </a:r>
            <a:r>
              <a:rPr lang="en-US" altLang="zh-CN" sz="4800" b="1" dirty="0" err="1">
                <a:solidFill>
                  <a:schemeClr val="accent6"/>
                </a:solidFill>
                <a:latin typeface="HP001 5 hàng" pitchFamily="34" charset="0"/>
                <a:ea typeface="Arial-Rounded" panose="020B0500000000000000" pitchFamily="34" charset="0"/>
                <a:cs typeface="Arial-Rounded" panose="020B0500000000000000" pitchFamily="34" charset="0"/>
                <a:sym typeface="+mn-lt"/>
              </a:rPr>
              <a:t>học</a:t>
            </a:r>
            <a:r>
              <a:rPr lang="en-US" altLang="zh-CN" sz="4800" b="1" dirty="0">
                <a:solidFill>
                  <a:schemeClr val="accent6"/>
                </a:solidFill>
                <a:latin typeface="HP001 5 hàng" pitchFamily="34" charset="0"/>
                <a:ea typeface="Arial-Rounded" panose="020B0500000000000000" pitchFamily="34" charset="0"/>
                <a:cs typeface="Arial-Rounded" panose="020B0500000000000000" pitchFamily="34" charset="0"/>
                <a:sym typeface="+mn-lt"/>
              </a:rPr>
              <a:t> </a:t>
            </a:r>
            <a:r>
              <a:rPr lang="en-US" altLang="zh-CN" sz="4800" b="1" dirty="0" err="1">
                <a:solidFill>
                  <a:schemeClr val="accent6"/>
                </a:solidFill>
                <a:latin typeface="HP001 5 hàng" pitchFamily="34" charset="0"/>
                <a:ea typeface="Arial-Rounded" panose="020B0500000000000000" pitchFamily="34" charset="0"/>
                <a:cs typeface="Arial-Rounded" panose="020B0500000000000000" pitchFamily="34" charset="0"/>
                <a:sym typeface="+mn-lt"/>
              </a:rPr>
              <a:t>Chiềng</a:t>
            </a:r>
            <a:r>
              <a:rPr lang="en-US" altLang="zh-CN" sz="4800" b="1" dirty="0">
                <a:solidFill>
                  <a:schemeClr val="accent6"/>
                </a:solidFill>
                <a:latin typeface="HP001 5 hàng" pitchFamily="34" charset="0"/>
                <a:ea typeface="Arial-Rounded" panose="020B0500000000000000" pitchFamily="34" charset="0"/>
                <a:cs typeface="Arial-Rounded" panose="020B0500000000000000" pitchFamily="34" charset="0"/>
                <a:sym typeface="+mn-lt"/>
              </a:rPr>
              <a:t> </a:t>
            </a:r>
            <a:r>
              <a:rPr lang="en-US" altLang="zh-CN" sz="4800" b="1" dirty="0" err="1">
                <a:solidFill>
                  <a:schemeClr val="accent6"/>
                </a:solidFill>
                <a:latin typeface="HP001 5 hàng" pitchFamily="34" charset="0"/>
                <a:ea typeface="Arial-Rounded" panose="020B0500000000000000" pitchFamily="34" charset="0"/>
                <a:cs typeface="Arial-Rounded" panose="020B0500000000000000" pitchFamily="34" charset="0"/>
                <a:sym typeface="+mn-lt"/>
              </a:rPr>
              <a:t>Sơn</a:t>
            </a:r>
            <a:endParaRPr lang="zh-CN" altLang="en-US" sz="4800" b="1" dirty="0">
              <a:solidFill>
                <a:schemeClr val="accent6"/>
              </a:solidFill>
              <a:latin typeface="HP001 5 hàng" pitchFamily="34" charset="0"/>
              <a:ea typeface="Arial-Rounded" panose="020B0500000000000000" pitchFamily="34" charset="0"/>
              <a:cs typeface="Arial-Rounded" panose="020B0500000000000000" pitchFamily="34" charset="0"/>
              <a:sym typeface="+mn-lt"/>
            </a:endParaRPr>
          </a:p>
        </p:txBody>
      </p:sp>
      <p:sp>
        <p:nvSpPr>
          <p:cNvPr id="17" name="20"/>
          <p:cNvSpPr/>
          <p:nvPr/>
        </p:nvSpPr>
        <p:spPr>
          <a:xfrm>
            <a:off x="1781551" y="2147952"/>
            <a:ext cx="9091475" cy="1908215"/>
          </a:xfrm>
          <a:prstGeom prst="rect">
            <a:avLst/>
          </a:prstGeom>
          <a:noFill/>
          <a:ln>
            <a:noFill/>
          </a:ln>
        </p:spPr>
        <p:txBody>
          <a:bodyPr vert="horz" wrap="square" lIns="0" tIns="0" rIns="0" bIns="0" numCol="1" anchor="t" anchorCtr="0" compatLnSpc="1">
            <a:spAutoFit/>
          </a:bodyPr>
          <a:lstStyle/>
          <a:p>
            <a:pPr algn="ctr"/>
            <a:r>
              <a:rPr lang="en-US" sz="8000" b="1" kern="10" dirty="0" err="1">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Môn</a:t>
            </a:r>
            <a:r>
              <a:rPr lang="en-US" sz="8000" b="1" kern="1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 </a:t>
            </a:r>
            <a:r>
              <a:rPr lang="en-US" sz="8000" b="1" kern="10" dirty="0" err="1">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Tiếng</a:t>
            </a:r>
            <a:r>
              <a:rPr lang="en-US" sz="8000" b="1" kern="1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 </a:t>
            </a:r>
            <a:r>
              <a:rPr lang="en-US" sz="8000" b="1" kern="10" dirty="0" err="1">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Việt</a:t>
            </a:r>
            <a:endParaRPr lang="en-US" sz="4000" b="1" kern="1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endParaRPr>
          </a:p>
          <a:p>
            <a:pPr algn="ctr"/>
            <a:r>
              <a:rPr lang="en-US" sz="4400" b="1" kern="10" dirty="0" err="1">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Lớp</a:t>
            </a:r>
            <a:r>
              <a:rPr lang="en-US" sz="4400" b="1" kern="1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 2CV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136" y="733246"/>
            <a:ext cx="11621192" cy="5847755"/>
          </a:xfrm>
          <a:prstGeom prst="rect">
            <a:avLst/>
          </a:prstGeom>
        </p:spPr>
        <p:txBody>
          <a:bodyPr wrap="square">
            <a:spAutoFit/>
          </a:bodyPr>
          <a:lstStyle/>
          <a:p>
            <a:pPr algn="ctr"/>
            <a:r>
              <a:rPr lang="en-US" sz="3600" b="1" dirty="0" err="1">
                <a:latin typeface="HP001 5 hàng" pitchFamily="34" charset="0"/>
              </a:rPr>
              <a:t>Mùa</a:t>
            </a:r>
            <a:r>
              <a:rPr lang="en-US" sz="3600" b="1" dirty="0">
                <a:latin typeface="HP001 5 hàng" pitchFamily="34" charset="0"/>
              </a:rPr>
              <a:t> </a:t>
            </a:r>
            <a:r>
              <a:rPr lang="en-US" sz="3600" b="1" dirty="0" err="1">
                <a:latin typeface="HP001 5 hàng" pitchFamily="34" charset="0"/>
              </a:rPr>
              <a:t>nước</a:t>
            </a:r>
            <a:r>
              <a:rPr lang="en-US" sz="3600" b="1" dirty="0">
                <a:latin typeface="HP001 5 hàng" pitchFamily="34" charset="0"/>
              </a:rPr>
              <a:t> </a:t>
            </a:r>
            <a:r>
              <a:rPr lang="en-US" sz="3600" b="1" dirty="0" err="1">
                <a:latin typeface="HP001 5 hàng" pitchFamily="34" charset="0"/>
              </a:rPr>
              <a:t>nổi</a:t>
            </a:r>
            <a:endParaRPr lang="vi-VN" sz="3600" b="1" dirty="0">
              <a:latin typeface="HP001 5 hàng" pitchFamily="34" charset="0"/>
            </a:endParaRPr>
          </a:p>
          <a:p>
            <a:pPr algn="just"/>
            <a:r>
              <a:rPr lang="en-US" sz="2600" b="1" dirty="0">
                <a:latin typeface="HP001 5 hàng" pitchFamily="34" charset="0"/>
              </a:rPr>
              <a:t>       </a:t>
            </a:r>
            <a:r>
              <a:rPr lang="vi-VN" sz="2600" b="1" dirty="0">
                <a:latin typeface="HP001 5 hàng" pitchFamily="34" charset="0"/>
              </a:rPr>
              <a:t>Mùa này, người làng tôi gọi </a:t>
            </a:r>
            <a:r>
              <a:rPr lang="en-US" sz="2600" b="1" dirty="0" err="1">
                <a:latin typeface="HP001 5 hàng" pitchFamily="34" charset="0"/>
                <a:cs typeface="Times New Roman" pitchFamily="18" charset="0"/>
              </a:rPr>
              <a:t>mùa</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nước</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nổi</a:t>
            </a:r>
            <a:r>
              <a:rPr lang="vi-VN" sz="2600" b="1" dirty="0">
                <a:latin typeface="HP001 5 hàng" pitchFamily="34" charset="0"/>
              </a:rPr>
              <a:t>, không gọi là mùa nước lũ, vì nước lên hiền hoà. Nước mỗi ngày một dâng lên. Mưa dầm dề, </a:t>
            </a:r>
            <a:r>
              <a:rPr lang="en-US" sz="2600" b="1" dirty="0" err="1">
                <a:latin typeface="HP001 5 hàng" pitchFamily="34" charset="0"/>
                <a:cs typeface="Times New Roman" pitchFamily="18" charset="0"/>
              </a:rPr>
              <a:t>mưa</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sướt</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mướt</a:t>
            </a:r>
            <a:r>
              <a:rPr lang="en-US" sz="2600" b="1" dirty="0">
                <a:latin typeface="HP001 5 hàng" pitchFamily="34" charset="0"/>
                <a:cs typeface="Times New Roman" pitchFamily="18" charset="0"/>
              </a:rPr>
              <a:t> </a:t>
            </a:r>
            <a:r>
              <a:rPr lang="vi-VN" sz="2600" b="1" dirty="0">
                <a:latin typeface="HP001 5 hàng" pitchFamily="34" charset="0"/>
              </a:rPr>
              <a:t>ngày này qua ngày khác.</a:t>
            </a:r>
          </a:p>
          <a:p>
            <a:pPr algn="just"/>
            <a:r>
              <a:rPr lang="en-US" sz="2600" b="1" dirty="0">
                <a:latin typeface="HP001 5 hàng" pitchFamily="34" charset="0"/>
              </a:rPr>
              <a:t>     </a:t>
            </a:r>
            <a:r>
              <a:rPr lang="vi-VN" sz="2600" b="1" dirty="0">
                <a:latin typeface="HP001 5 hàng" pitchFamily="34" charset="0"/>
              </a:rPr>
              <a:t>Rồi đến rằm tháng Bảy. “</a:t>
            </a:r>
            <a:r>
              <a:rPr lang="en-US" sz="2600" b="1" dirty="0" err="1">
                <a:latin typeface="HP001 5 hàng" pitchFamily="34" charset="0"/>
                <a:cs typeface="Times New Roman" pitchFamily="18" charset="0"/>
              </a:rPr>
              <a:t>Rằm</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tháng</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Bảy</a:t>
            </a:r>
            <a:r>
              <a:rPr lang="en-US" sz="2600" b="1" dirty="0">
                <a:latin typeface="HP001 5 hàng" pitchFamily="34" charset="0"/>
                <a:cs typeface="Times New Roman" pitchFamily="18" charset="0"/>
              </a:rPr>
              <a:t> </a:t>
            </a:r>
            <a:r>
              <a:rPr lang="vi-VN" sz="2600" b="1" dirty="0">
                <a:latin typeface="HP001 5 hàng" pitchFamily="34" charset="0"/>
              </a:rPr>
              <a:t>nước nhảy lên bờ”. Dòng sông Cửu Long đã no đầy, lại tràn qua bờ. Nước trong ao hồ, trong đồng ruộng của mùa mưa hoà lẫn với nước dòng sông Cửu Long.</a:t>
            </a:r>
          </a:p>
          <a:p>
            <a:pPr algn="just"/>
            <a:r>
              <a:rPr lang="en-US" sz="2600" b="1" dirty="0">
                <a:latin typeface="HP001 5 hàng" pitchFamily="34" charset="0"/>
              </a:rPr>
              <a:t>       </a:t>
            </a:r>
            <a:r>
              <a:rPr lang="vi-VN" sz="2600" b="1" dirty="0">
                <a:latin typeface="HP001 5 hàng" pitchFamily="34" charset="0"/>
              </a:rPr>
              <a:t>Đồng ruộng, vườn tược và cây cỏ như biết giữ lại hạt</a:t>
            </a:r>
            <a:r>
              <a:rPr lang="en-US" sz="2600" b="1" dirty="0">
                <a:latin typeface="HP001 5 hàng" pitchFamily="34" charset="0"/>
              </a:rPr>
              <a:t> </a:t>
            </a:r>
            <a:r>
              <a:rPr lang="en-US" sz="2600" b="1" dirty="0" err="1">
                <a:latin typeface="HP001 5 hàng" pitchFamily="34" charset="0"/>
                <a:cs typeface="Times New Roman" pitchFamily="18" charset="0"/>
              </a:rPr>
              <a:t>phù</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sa</a:t>
            </a:r>
            <a:r>
              <a:rPr lang="en-US" sz="2600" b="1" dirty="0">
                <a:latin typeface="HP001 5 hàng" pitchFamily="34" charset="0"/>
                <a:cs typeface="Times New Roman" pitchFamily="18" charset="0"/>
              </a:rPr>
              <a:t> </a:t>
            </a:r>
            <a:r>
              <a:rPr lang="vi-VN" sz="2600" b="1" dirty="0">
                <a:latin typeface="HP001 5 hàng" pitchFamily="34" charset="0"/>
              </a:rPr>
              <a:t>ở quanh mình, nước lại trong dần. Ngồi trong nhà, ta thấy cả những đàn cá</a:t>
            </a:r>
            <a:r>
              <a:rPr lang="en-US" sz="2600" b="1" dirty="0">
                <a:latin typeface="HP001 5 hàng" pitchFamily="34" charset="0"/>
              </a:rPr>
              <a:t> </a:t>
            </a:r>
            <a:r>
              <a:rPr lang="en-US" sz="2600" b="1" dirty="0" err="1">
                <a:latin typeface="HP001 5 hàng" pitchFamily="34" charset="0"/>
                <a:cs typeface="Times New Roman" pitchFamily="18" charset="0"/>
              </a:rPr>
              <a:t>ròng</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ròng</a:t>
            </a:r>
            <a:r>
              <a:rPr lang="vi-VN" sz="2600" b="1" dirty="0">
                <a:latin typeface="HP001 5 hàng" pitchFamily="34" charset="0"/>
              </a:rPr>
              <a:t>, từng đàn, từng đàn theo c</a:t>
            </a:r>
            <a:r>
              <a:rPr lang="en-US" sz="2600" b="1" dirty="0">
                <a:latin typeface="HP001 5 hàng" pitchFamily="34" charset="0"/>
              </a:rPr>
              <a:t>á</a:t>
            </a:r>
            <a:r>
              <a:rPr lang="vi-VN" sz="2600" b="1" dirty="0">
                <a:latin typeface="HP001 5 hàng" pitchFamily="34" charset="0"/>
              </a:rPr>
              <a:t> mẹ xuôi theo dòng nước, vào tận </a:t>
            </a:r>
            <a:r>
              <a:rPr lang="en-US" sz="2600" b="1" dirty="0" err="1">
                <a:latin typeface="HP001 5 hàng" pitchFamily="34" charset="0"/>
                <a:cs typeface="Times New Roman" pitchFamily="18" charset="0"/>
              </a:rPr>
              <a:t>đồng</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sâu</a:t>
            </a:r>
            <a:r>
              <a:rPr lang="en-US" sz="2600" b="1" dirty="0">
                <a:latin typeface="HP001 5 hàng" pitchFamily="34" charset="0"/>
                <a:cs typeface="Times New Roman" pitchFamily="18" charset="0"/>
              </a:rPr>
              <a:t>.</a:t>
            </a:r>
            <a:r>
              <a:rPr lang="en-US" sz="2600" b="1" dirty="0">
                <a:latin typeface="HP001 5 hàng" pitchFamily="34" charset="0"/>
              </a:rPr>
              <a:t>                </a:t>
            </a:r>
            <a:endParaRPr lang="vi-VN" sz="2600" b="1" dirty="0">
              <a:latin typeface="HP001 5 hàng" pitchFamily="34" charset="0"/>
            </a:endParaRPr>
          </a:p>
          <a:p>
            <a:pPr algn="just"/>
            <a:r>
              <a:rPr lang="en-US" sz="2600" b="1" dirty="0">
                <a:latin typeface="HP001 5 hàng" pitchFamily="34" charset="0"/>
              </a:rPr>
              <a:t>       </a:t>
            </a:r>
            <a:r>
              <a:rPr lang="vi-VN" sz="2600" b="1" dirty="0">
                <a:latin typeface="HP001 5 hàng" pitchFamily="34" charset="0"/>
              </a:rPr>
              <a:t>Ngủ một đêm, sáng dậy, nước ngập lên những viên gạch. Phải lấy ván, lấy tre làm cầu từ cửa trước vào đến tận bếp. Vui quá! Có cả một cây cầu </a:t>
            </a:r>
            <a:r>
              <a:rPr lang="en-US" sz="2600" b="1" dirty="0" err="1">
                <a:latin typeface="HP001 5 hàng" pitchFamily="34" charset="0"/>
                <a:cs typeface="Times New Roman" pitchFamily="18" charset="0"/>
              </a:rPr>
              <a:t>lắt</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lẻo</a:t>
            </a:r>
            <a:r>
              <a:rPr lang="en-US" sz="2600" b="1" dirty="0">
                <a:latin typeface="HP001 5 hàng" pitchFamily="34" charset="0"/>
                <a:cs typeface="Times New Roman" pitchFamily="18" charset="0"/>
              </a:rPr>
              <a:t> </a:t>
            </a:r>
            <a:r>
              <a:rPr lang="vi-VN" sz="2600" b="1" dirty="0">
                <a:latin typeface="HP001 5 hàng" pitchFamily="34" charset="0"/>
              </a:rPr>
              <a:t>ngay dưới mái nhà.</a:t>
            </a:r>
          </a:p>
          <a:p>
            <a:pPr algn="r"/>
            <a:r>
              <a:rPr lang="vi-VN" sz="2600" b="1" i="1" dirty="0">
                <a:latin typeface="HP001 5 hàng" pitchFamily="34" charset="0"/>
              </a:rPr>
              <a:t>(Theo </a:t>
            </a:r>
            <a:r>
              <a:rPr lang="vi-VN" sz="2600" b="1" dirty="0">
                <a:latin typeface="HP001 5 hàng" pitchFamily="34" charset="0"/>
              </a:rPr>
              <a:t>Nguyễn Quang Sáng</a:t>
            </a:r>
            <a:r>
              <a:rPr lang="vi-VN" sz="2600" b="1" i="1" dirty="0">
                <a:latin typeface="HP001 5 hàng" pitchFamily="34" charset="0"/>
              </a:rPr>
              <a:t>)</a:t>
            </a:r>
            <a:endParaRPr lang="vi-VN" sz="2600" b="1" dirty="0">
              <a:latin typeface="HP001 5 hàng" pitchFamily="34" charset="0"/>
            </a:endParaRPr>
          </a:p>
        </p:txBody>
      </p:sp>
      <p:sp>
        <p:nvSpPr>
          <p:cNvPr id="6" name="TextBox 5"/>
          <p:cNvSpPr txBox="1"/>
          <p:nvPr/>
        </p:nvSpPr>
        <p:spPr>
          <a:xfrm>
            <a:off x="7747454" y="262864"/>
            <a:ext cx="4149561" cy="707850"/>
          </a:xfrm>
          <a:prstGeom prst="rect">
            <a:avLst/>
          </a:prstGeom>
          <a:solidFill>
            <a:schemeClr val="accent6"/>
          </a:solidFill>
        </p:spPr>
        <p:txBody>
          <a:bodyPr wrap="square" lIns="91403" tIns="45702" rIns="91403" bIns="45702" rtlCol="0">
            <a:spAutoFit/>
          </a:bodyPr>
          <a:lstStyle/>
          <a:p>
            <a:pPr algn="ctr"/>
            <a:r>
              <a:rPr lang="en-US" sz="4000" b="1" dirty="0">
                <a:latin typeface="HP001 5 hàng" pitchFamily="34" charset="0"/>
                <a:ea typeface="Arial-Rounded" panose="020B0500000000000000" pitchFamily="34" charset="0"/>
                <a:cs typeface="Arial-Rounded" panose="020B0500000000000000" pitchFamily="34" charset="0"/>
              </a:rPr>
              <a:t>Luyện đọc từ khó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0" y="0"/>
            <a:ext cx="3795395" cy="205907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66008" y="315884"/>
            <a:ext cx="3080897" cy="1323439"/>
          </a:xfrm>
          <a:prstGeom prst="rect">
            <a:avLst/>
          </a:prstGeom>
          <a:noFill/>
        </p:spPr>
        <p:txBody>
          <a:bodyPr wrap="square" rtlCol="0">
            <a:spAutoFit/>
          </a:bodyPr>
          <a:lstStyle/>
          <a:p>
            <a:pPr algn="ctr" defTabSz="913130" fontAlgn="base">
              <a:spcBef>
                <a:spcPct val="0"/>
              </a:spcBef>
              <a:spcAft>
                <a:spcPct val="0"/>
              </a:spcAft>
              <a:defRPr/>
            </a:pPr>
            <a:r>
              <a:rPr lang="en-US" altLang="zh-CN" sz="4000" b="1" dirty="0" err="1">
                <a:solidFill>
                  <a:schemeClr val="bg1"/>
                </a:solidFill>
                <a:latin typeface="HP001 5 hàng" pitchFamily="34" charset="0"/>
                <a:ea typeface="Arial-Rounded" panose="020B0500000000000000" pitchFamily="34" charset="0"/>
                <a:cs typeface="Times New Roman" pitchFamily="18" charset="0"/>
                <a:sym typeface="+mn-lt"/>
              </a:rPr>
              <a:t>Luyện</a:t>
            </a:r>
            <a:r>
              <a:rPr lang="en-US" altLang="zh-CN" sz="4000" b="1" dirty="0">
                <a:solidFill>
                  <a:schemeClr val="bg1"/>
                </a:solidFill>
                <a:latin typeface="HP001 5 hàng" pitchFamily="34" charset="0"/>
                <a:ea typeface="Arial-Rounded" panose="020B0500000000000000" pitchFamily="34" charset="0"/>
                <a:cs typeface="Times New Roman" pitchFamily="18" charset="0"/>
                <a:sym typeface="+mn-lt"/>
              </a:rPr>
              <a:t> </a:t>
            </a:r>
            <a:r>
              <a:rPr lang="en-US" altLang="zh-CN" sz="4000" b="1" dirty="0" err="1">
                <a:solidFill>
                  <a:schemeClr val="bg1"/>
                </a:solidFill>
                <a:latin typeface="HP001 5 hàng" pitchFamily="34" charset="0"/>
                <a:ea typeface="Arial-Rounded" panose="020B0500000000000000" pitchFamily="34" charset="0"/>
                <a:cs typeface="Times New Roman" pitchFamily="18" charset="0"/>
                <a:sym typeface="+mn-lt"/>
              </a:rPr>
              <a:t>đọc</a:t>
            </a:r>
            <a:r>
              <a:rPr lang="en-US" altLang="zh-CN" sz="4000" b="1" dirty="0">
                <a:solidFill>
                  <a:schemeClr val="bg1"/>
                </a:solidFill>
                <a:latin typeface="HP001 5 hàng" pitchFamily="34" charset="0"/>
                <a:ea typeface="Arial-Rounded" panose="020B0500000000000000" pitchFamily="34" charset="0"/>
                <a:cs typeface="Times New Roman" pitchFamily="18" charset="0"/>
                <a:sym typeface="+mn-lt"/>
              </a:rPr>
              <a:t> </a:t>
            </a:r>
            <a:r>
              <a:rPr lang="en-US" altLang="zh-CN" sz="4000" b="1" dirty="0" err="1">
                <a:solidFill>
                  <a:schemeClr val="bg1"/>
                </a:solidFill>
                <a:latin typeface="HP001 5 hàng" pitchFamily="34" charset="0"/>
                <a:ea typeface="Arial-Rounded" panose="020B0500000000000000" pitchFamily="34" charset="0"/>
                <a:cs typeface="Times New Roman" pitchFamily="18" charset="0"/>
                <a:sym typeface="+mn-lt"/>
              </a:rPr>
              <a:t>câu</a:t>
            </a:r>
            <a:r>
              <a:rPr lang="en-US" altLang="zh-CN" sz="4000" b="1" dirty="0">
                <a:solidFill>
                  <a:schemeClr val="bg1"/>
                </a:solidFill>
                <a:latin typeface="HP001 5 hàng" pitchFamily="34" charset="0"/>
                <a:ea typeface="Arial-Rounded" panose="020B0500000000000000" pitchFamily="34" charset="0"/>
                <a:cs typeface="Times New Roman" pitchFamily="18" charset="0"/>
                <a:sym typeface="+mn-lt"/>
              </a:rPr>
              <a:t> </a:t>
            </a:r>
            <a:r>
              <a:rPr lang="en-US" altLang="zh-CN" sz="4000" b="1" dirty="0" err="1">
                <a:solidFill>
                  <a:schemeClr val="bg1"/>
                </a:solidFill>
                <a:latin typeface="HP001 5 hàng" pitchFamily="34" charset="0"/>
                <a:ea typeface="Arial-Rounded" panose="020B0500000000000000" pitchFamily="34" charset="0"/>
                <a:cs typeface="Times New Roman" pitchFamily="18" charset="0"/>
                <a:sym typeface="+mn-lt"/>
              </a:rPr>
              <a:t>dài</a:t>
            </a:r>
            <a:endParaRPr lang="zh-CN" altLang="en-US" sz="4000" b="1" dirty="0">
              <a:solidFill>
                <a:schemeClr val="bg1"/>
              </a:solidFill>
              <a:latin typeface="HP001 5 hàng" pitchFamily="34" charset="0"/>
              <a:ea typeface="Arial-Rounded" panose="020B0500000000000000" pitchFamily="34" charset="0"/>
              <a:cs typeface="Times New Roman" pitchFamily="18" charset="0"/>
              <a:sym typeface="+mn-lt"/>
            </a:endParaRPr>
          </a:p>
        </p:txBody>
      </p:sp>
      <p:sp>
        <p:nvSpPr>
          <p:cNvPr id="15" name="Rectangle 14"/>
          <p:cNvSpPr/>
          <p:nvPr/>
        </p:nvSpPr>
        <p:spPr>
          <a:xfrm>
            <a:off x="1014152" y="2064307"/>
            <a:ext cx="10975571" cy="1200329"/>
          </a:xfrm>
          <a:prstGeom prst="rect">
            <a:avLst/>
          </a:prstGeom>
        </p:spPr>
        <p:txBody>
          <a:bodyPr wrap="square">
            <a:spAutoFit/>
          </a:bodyPr>
          <a:lstStyle/>
          <a:p>
            <a:r>
              <a:rPr lang="en-US" sz="3600" b="1" dirty="0">
                <a:latin typeface="HP001 5 hàng" pitchFamily="34" charset="0"/>
                <a:cs typeface="Times New Roman" pitchFamily="18" charset="0"/>
              </a:rPr>
              <a:t>       </a:t>
            </a:r>
            <a:r>
              <a:rPr lang="vi-VN" sz="3600" b="1" dirty="0">
                <a:latin typeface="HP001 5 hàng" pitchFamily="34" charset="0"/>
                <a:cs typeface="Times New Roman" pitchFamily="18" charset="0"/>
              </a:rPr>
              <a:t>Mưa dầm dề, </a:t>
            </a:r>
            <a:r>
              <a:rPr lang="en-US" sz="3600" b="1" dirty="0" err="1">
                <a:latin typeface="HP001 5 hàng" pitchFamily="34" charset="0"/>
                <a:cs typeface="Times New Roman" pitchFamily="18" charset="0"/>
              </a:rPr>
              <a:t>mưa</a:t>
            </a:r>
            <a:r>
              <a:rPr lang="en-US" sz="3600" b="1" dirty="0">
                <a:latin typeface="HP001 5 hàng" pitchFamily="34" charset="0"/>
                <a:cs typeface="Times New Roman" pitchFamily="18" charset="0"/>
              </a:rPr>
              <a:t> </a:t>
            </a:r>
            <a:r>
              <a:rPr lang="en-US" sz="3600" b="1" dirty="0" err="1">
                <a:latin typeface="HP001 5 hàng" pitchFamily="34" charset="0"/>
                <a:cs typeface="Times New Roman" pitchFamily="18" charset="0"/>
              </a:rPr>
              <a:t>sướt</a:t>
            </a:r>
            <a:r>
              <a:rPr lang="en-US" sz="3600" b="1" dirty="0">
                <a:latin typeface="HP001 5 hàng" pitchFamily="34" charset="0"/>
                <a:cs typeface="Times New Roman" pitchFamily="18" charset="0"/>
              </a:rPr>
              <a:t> </a:t>
            </a:r>
            <a:r>
              <a:rPr lang="en-US" sz="3600" b="1" dirty="0" err="1">
                <a:latin typeface="HP001 5 hàng" pitchFamily="34" charset="0"/>
                <a:cs typeface="Times New Roman" pitchFamily="18" charset="0"/>
              </a:rPr>
              <a:t>mướt</a:t>
            </a:r>
            <a:r>
              <a:rPr lang="en-US" sz="3600" b="1" dirty="0">
                <a:latin typeface="HP001 5 hàng" pitchFamily="34" charset="0"/>
                <a:cs typeface="Times New Roman" pitchFamily="18" charset="0"/>
              </a:rPr>
              <a:t> </a:t>
            </a:r>
            <a:r>
              <a:rPr lang="vi-VN" sz="3600" b="1" dirty="0">
                <a:latin typeface="HP001 5 hàng" pitchFamily="34" charset="0"/>
                <a:cs typeface="Times New Roman" pitchFamily="18" charset="0"/>
              </a:rPr>
              <a:t>ngày này qua ngày</a:t>
            </a:r>
            <a:r>
              <a:rPr lang="en-US" sz="3600" b="1" dirty="0">
                <a:latin typeface="HP001 5 hàng" pitchFamily="34" charset="0"/>
                <a:cs typeface="Times New Roman" pitchFamily="18" charset="0"/>
              </a:rPr>
              <a:t> </a:t>
            </a:r>
            <a:r>
              <a:rPr lang="vi-VN" sz="3600" b="1" dirty="0">
                <a:latin typeface="HP001 5 hàng" pitchFamily="34" charset="0"/>
                <a:cs typeface="Times New Roman" pitchFamily="18" charset="0"/>
              </a:rPr>
              <a:t>khác.</a:t>
            </a:r>
            <a:endParaRPr lang="en-US" sz="3600" b="1" dirty="0">
              <a:latin typeface="HP001 5 hàng" pitchFamily="34" charset="0"/>
              <a:cs typeface="Times New Roman" pitchFamily="18" charset="0"/>
            </a:endParaRPr>
          </a:p>
        </p:txBody>
      </p:sp>
      <p:sp>
        <p:nvSpPr>
          <p:cNvPr id="20" name="Rectangle 19"/>
          <p:cNvSpPr/>
          <p:nvPr/>
        </p:nvSpPr>
        <p:spPr>
          <a:xfrm>
            <a:off x="1014152" y="2080932"/>
            <a:ext cx="10975571" cy="1200329"/>
          </a:xfrm>
          <a:prstGeom prst="rect">
            <a:avLst/>
          </a:prstGeom>
        </p:spPr>
        <p:txBody>
          <a:bodyPr wrap="square">
            <a:spAutoFit/>
          </a:bodyPr>
          <a:lstStyle/>
          <a:p>
            <a:r>
              <a:rPr lang="en-US" sz="3600" b="1" dirty="0">
                <a:latin typeface="HP001 5 hàng" pitchFamily="34" charset="0"/>
                <a:cs typeface="Times New Roman" pitchFamily="18" charset="0"/>
              </a:rPr>
              <a:t>       </a:t>
            </a:r>
            <a:r>
              <a:rPr lang="vi-VN" sz="3600" b="1" dirty="0">
                <a:latin typeface="HP001 5 hàng" pitchFamily="34" charset="0"/>
                <a:cs typeface="Times New Roman" pitchFamily="18" charset="0"/>
              </a:rPr>
              <a:t>Mưa </a:t>
            </a:r>
            <a:r>
              <a:rPr lang="vi-VN" sz="3600" b="1" dirty="0">
                <a:solidFill>
                  <a:srgbClr val="FF0000"/>
                </a:solidFill>
                <a:latin typeface="HP001 5 hàng" pitchFamily="34" charset="0"/>
                <a:cs typeface="Times New Roman" pitchFamily="18" charset="0"/>
              </a:rPr>
              <a:t>dầm dề</a:t>
            </a:r>
            <a:r>
              <a:rPr lang="vi-VN" sz="3600" b="1" dirty="0">
                <a:latin typeface="HP001 5 hàng" pitchFamily="34" charset="0"/>
                <a:cs typeface="Times New Roman" pitchFamily="18" charset="0"/>
              </a:rPr>
              <a:t>, </a:t>
            </a:r>
            <a:r>
              <a:rPr lang="en-US" sz="3600" b="1" dirty="0" err="1">
                <a:latin typeface="HP001 5 hàng" pitchFamily="34" charset="0"/>
                <a:cs typeface="Times New Roman" pitchFamily="18" charset="0"/>
              </a:rPr>
              <a:t>mưa</a:t>
            </a:r>
            <a:r>
              <a:rPr lang="en-US" sz="3600" b="1" dirty="0">
                <a:latin typeface="HP001 5 hàng" pitchFamily="34" charset="0"/>
                <a:cs typeface="Times New Roman" pitchFamily="18" charset="0"/>
              </a:rPr>
              <a:t> </a:t>
            </a:r>
            <a:r>
              <a:rPr lang="en-US" sz="3600" b="1" dirty="0" err="1">
                <a:solidFill>
                  <a:srgbClr val="FF0000"/>
                </a:solidFill>
                <a:latin typeface="HP001 5 hàng" pitchFamily="34" charset="0"/>
                <a:cs typeface="Times New Roman" pitchFamily="18" charset="0"/>
              </a:rPr>
              <a:t>sướt</a:t>
            </a:r>
            <a:r>
              <a:rPr lang="en-US" sz="3600" b="1" dirty="0">
                <a:solidFill>
                  <a:srgbClr val="FF0000"/>
                </a:solidFill>
                <a:latin typeface="HP001 5 hàng" pitchFamily="34" charset="0"/>
                <a:cs typeface="Times New Roman" pitchFamily="18" charset="0"/>
              </a:rPr>
              <a:t> </a:t>
            </a:r>
            <a:r>
              <a:rPr lang="en-US" sz="3600" b="1" dirty="0" err="1">
                <a:solidFill>
                  <a:srgbClr val="FF0000"/>
                </a:solidFill>
                <a:latin typeface="HP001 5 hàng" pitchFamily="34" charset="0"/>
                <a:cs typeface="Times New Roman" pitchFamily="18" charset="0"/>
              </a:rPr>
              <a:t>mướt</a:t>
            </a:r>
            <a:r>
              <a:rPr lang="en-US" sz="3600" b="1" dirty="0">
                <a:latin typeface="HP001 5 hàng" pitchFamily="34" charset="0"/>
                <a:cs typeface="Times New Roman" pitchFamily="18" charset="0"/>
              </a:rPr>
              <a:t> </a:t>
            </a:r>
            <a:r>
              <a:rPr lang="vi-VN" sz="3600" b="1" dirty="0">
                <a:latin typeface="HP001 5 hàng" pitchFamily="34" charset="0"/>
                <a:cs typeface="Times New Roman" pitchFamily="18" charset="0"/>
              </a:rPr>
              <a:t>ngày này qua ngày</a:t>
            </a:r>
            <a:r>
              <a:rPr lang="en-US" sz="3600" b="1" dirty="0">
                <a:latin typeface="HP001 5 hàng" pitchFamily="34" charset="0"/>
                <a:cs typeface="Times New Roman" pitchFamily="18" charset="0"/>
              </a:rPr>
              <a:t> </a:t>
            </a:r>
            <a:r>
              <a:rPr lang="vi-VN" sz="3600" b="1" dirty="0">
                <a:latin typeface="HP001 5 hàng" pitchFamily="34" charset="0"/>
                <a:cs typeface="Times New Roman" pitchFamily="18" charset="0"/>
              </a:rPr>
              <a:t>khác.</a:t>
            </a:r>
            <a:endParaRPr lang="en-US" sz="3600" b="1" dirty="0">
              <a:latin typeface="HP001 5 hàng" pitchFamily="34" charset="0"/>
              <a:cs typeface="Times New Roman" pitchFamily="18" charset="0"/>
            </a:endParaRPr>
          </a:p>
        </p:txBody>
      </p:sp>
      <p:cxnSp>
        <p:nvCxnSpPr>
          <p:cNvPr id="21" name="Straight Connector 20"/>
          <p:cNvCxnSpPr/>
          <p:nvPr/>
        </p:nvCxnSpPr>
        <p:spPr>
          <a:xfrm rot="5400000" flipH="1" flipV="1">
            <a:off x="4973787" y="2449463"/>
            <a:ext cx="451658" cy="47105"/>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8165874" y="2399585"/>
            <a:ext cx="451658" cy="47105"/>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3061870" y="2948226"/>
            <a:ext cx="451658" cy="47105"/>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3131136" y="2951000"/>
            <a:ext cx="451658" cy="47105"/>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847898" y="2061570"/>
            <a:ext cx="10856422" cy="1200329"/>
          </a:xfrm>
          <a:prstGeom prst="rect">
            <a:avLst/>
          </a:prstGeom>
        </p:spPr>
        <p:txBody>
          <a:bodyPr wrap="square">
            <a:spAutoFit/>
          </a:bodyPr>
          <a:lstStyle/>
          <a:p>
            <a:r>
              <a:rPr lang="en-US" sz="3600" b="1" dirty="0">
                <a:latin typeface="HP001 5 hàng" pitchFamily="34" charset="0"/>
                <a:cs typeface="Times New Roman" pitchFamily="18" charset="0"/>
              </a:rPr>
              <a:t>      </a:t>
            </a:r>
            <a:r>
              <a:rPr lang="vi-VN" sz="3600" b="1" dirty="0">
                <a:latin typeface="HP001 5 hàng" pitchFamily="34" charset="0"/>
                <a:cs typeface="Times New Roman" pitchFamily="18" charset="0"/>
              </a:rPr>
              <a:t>Nước trong ao hồ, trong đồng ruộng của mùa mưa hoà lẫn với nước dòng sông Cửu Long.</a:t>
            </a:r>
            <a:endParaRPr lang="en-US" sz="3600" b="1" dirty="0">
              <a:latin typeface="HP001 5 hàng" pitchFamily="34" charset="0"/>
              <a:cs typeface="Times New Roman" pitchFamily="18" charset="0"/>
            </a:endParaRPr>
          </a:p>
        </p:txBody>
      </p:sp>
      <p:cxnSp>
        <p:nvCxnSpPr>
          <p:cNvPr id="31" name="Straight Connector 30"/>
          <p:cNvCxnSpPr/>
          <p:nvPr/>
        </p:nvCxnSpPr>
        <p:spPr>
          <a:xfrm rot="5400000" flipH="1" flipV="1">
            <a:off x="5320150" y="2297130"/>
            <a:ext cx="451658" cy="47105"/>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flipH="1" flipV="1">
            <a:off x="1715195" y="2915044"/>
            <a:ext cx="451658" cy="47105"/>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flipH="1" flipV="1">
            <a:off x="9645540" y="2915042"/>
            <a:ext cx="451658" cy="47105"/>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flipH="1" flipV="1">
            <a:off x="9748064" y="2934442"/>
            <a:ext cx="451658" cy="47105"/>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2"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heel(4)">
                                      <p:cBhvr>
                                        <p:cTn id="16" dur="2000"/>
                                        <p:tgtEl>
                                          <p:spTgt spid="22"/>
                                        </p:tgtEl>
                                      </p:cBhvr>
                                    </p:animEffect>
                                  </p:childTnLst>
                                </p:cTn>
                              </p:par>
                              <p:par>
                                <p:cTn id="17" presetID="21"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heel(4)">
                                      <p:cBhvr>
                                        <p:cTn id="19" dur="2000"/>
                                        <p:tgtEl>
                                          <p:spTgt spid="21"/>
                                        </p:tgtEl>
                                      </p:cBhvr>
                                    </p:animEffect>
                                  </p:childTnLst>
                                </p:cTn>
                              </p:par>
                              <p:par>
                                <p:cTn id="20" presetID="21"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4)">
                                      <p:cBhvr>
                                        <p:cTn id="22" dur="2000"/>
                                        <p:tgtEl>
                                          <p:spTgt spid="23"/>
                                        </p:tgtEl>
                                      </p:cBhvr>
                                    </p:animEffect>
                                  </p:childTnLst>
                                </p:cTn>
                              </p:par>
                              <p:par>
                                <p:cTn id="23" presetID="21"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4)">
                                      <p:cBhvr>
                                        <p:cTn id="25" dur="2000"/>
                                        <p:tgtEl>
                                          <p:spTgt spid="24"/>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heel(4)">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xit" presetSubtype="0" fill="hold" grpId="1" nodeType="clickEffect">
                                  <p:stCondLst>
                                    <p:cond delay="0"/>
                                  </p:stCondLst>
                                  <p:childTnLst>
                                    <p:animEffect transition="out" filter="wedge">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20" presetClass="exit" presetSubtype="0" fill="hold" nodeType="withEffect">
                                  <p:stCondLst>
                                    <p:cond delay="0"/>
                                  </p:stCondLst>
                                  <p:childTnLst>
                                    <p:animEffect transition="out" filter="wedge">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par>
                                <p:cTn id="37" presetID="20" presetClass="exit" presetSubtype="0" fill="hold" nodeType="withEffect">
                                  <p:stCondLst>
                                    <p:cond delay="0"/>
                                  </p:stCondLst>
                                  <p:childTnLst>
                                    <p:animEffect transition="out" filter="wedge">
                                      <p:cBhvr>
                                        <p:cTn id="38" dur="2000"/>
                                        <p:tgtEl>
                                          <p:spTgt spid="21"/>
                                        </p:tgtEl>
                                      </p:cBhvr>
                                    </p:animEffect>
                                    <p:set>
                                      <p:cBhvr>
                                        <p:cTn id="39" dur="1" fill="hold">
                                          <p:stCondLst>
                                            <p:cond delay="1999"/>
                                          </p:stCondLst>
                                        </p:cTn>
                                        <p:tgtEl>
                                          <p:spTgt spid="21"/>
                                        </p:tgtEl>
                                        <p:attrNameLst>
                                          <p:attrName>style.visibility</p:attrName>
                                        </p:attrNameLst>
                                      </p:cBhvr>
                                      <p:to>
                                        <p:strVal val="hidden"/>
                                      </p:to>
                                    </p:set>
                                  </p:childTnLst>
                                </p:cTn>
                              </p:par>
                              <p:par>
                                <p:cTn id="40" presetID="20" presetClass="exit" presetSubtype="0" fill="hold" nodeType="withEffect">
                                  <p:stCondLst>
                                    <p:cond delay="0"/>
                                  </p:stCondLst>
                                  <p:childTnLst>
                                    <p:animEffect transition="out" filter="wedge">
                                      <p:cBhvr>
                                        <p:cTn id="41" dur="2000"/>
                                        <p:tgtEl>
                                          <p:spTgt spid="24"/>
                                        </p:tgtEl>
                                      </p:cBhvr>
                                    </p:animEffect>
                                    <p:set>
                                      <p:cBhvr>
                                        <p:cTn id="42" dur="1" fill="hold">
                                          <p:stCondLst>
                                            <p:cond delay="1999"/>
                                          </p:stCondLst>
                                        </p:cTn>
                                        <p:tgtEl>
                                          <p:spTgt spid="24"/>
                                        </p:tgtEl>
                                        <p:attrNameLst>
                                          <p:attrName>style.visibility</p:attrName>
                                        </p:attrNameLst>
                                      </p:cBhvr>
                                      <p:to>
                                        <p:strVal val="hidden"/>
                                      </p:to>
                                    </p:set>
                                  </p:childTnLst>
                                </p:cTn>
                              </p:par>
                              <p:par>
                                <p:cTn id="43" presetID="20" presetClass="exit" presetSubtype="0" fill="hold" nodeType="withEffect">
                                  <p:stCondLst>
                                    <p:cond delay="0"/>
                                  </p:stCondLst>
                                  <p:childTnLst>
                                    <p:animEffect transition="out" filter="wedge">
                                      <p:cBhvr>
                                        <p:cTn id="44" dur="2000"/>
                                        <p:tgtEl>
                                          <p:spTgt spid="23"/>
                                        </p:tgtEl>
                                      </p:cBhvr>
                                    </p:animEffect>
                                    <p:set>
                                      <p:cBhvr>
                                        <p:cTn id="45" dur="1" fill="hold">
                                          <p:stCondLst>
                                            <p:cond delay="1999"/>
                                          </p:stCondLst>
                                        </p:cTn>
                                        <p:tgtEl>
                                          <p:spTgt spid="2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edge">
                                      <p:cBhvr>
                                        <p:cTn id="50" dur="20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500"/>
                                        <p:tgtEl>
                                          <p:spTgt spid="31"/>
                                        </p:tgtEl>
                                      </p:cBhvr>
                                    </p:animEffect>
                                  </p:childTnLst>
                                </p:cTn>
                              </p:par>
                              <p:par>
                                <p:cTn id="56" presetID="22" presetClass="entr" presetSubtype="4"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par>
                                <p:cTn id="59" presetID="22" presetClass="entr" presetSubtype="4"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down)">
                                      <p:cBhvr>
                                        <p:cTn id="61" dur="500"/>
                                        <p:tgtEl>
                                          <p:spTgt spid="34"/>
                                        </p:tgtEl>
                                      </p:cBhvr>
                                    </p:animEffect>
                                  </p:childTnLst>
                                </p:cTn>
                              </p:par>
                              <p:par>
                                <p:cTn id="62" presetID="22" presetClass="entr" presetSubtype="4"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15" grpId="2"/>
      <p:bldP spid="20" grpId="0"/>
      <p:bldP spid="20" grpId="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8392" y="733246"/>
            <a:ext cx="11188931" cy="5786199"/>
          </a:xfrm>
          <a:prstGeom prst="rect">
            <a:avLst/>
          </a:prstGeom>
        </p:spPr>
        <p:txBody>
          <a:bodyPr wrap="square">
            <a:spAutoFit/>
          </a:bodyPr>
          <a:lstStyle/>
          <a:p>
            <a:pPr algn="ctr"/>
            <a:r>
              <a:rPr lang="en-US" sz="3200" b="1" dirty="0" err="1">
                <a:latin typeface="HP001 5 hàng" pitchFamily="34" charset="0"/>
              </a:rPr>
              <a:t>Mùa</a:t>
            </a:r>
            <a:r>
              <a:rPr lang="en-US" sz="3200" b="1" dirty="0">
                <a:latin typeface="HP001 5 hàng" pitchFamily="34" charset="0"/>
              </a:rPr>
              <a:t> </a:t>
            </a:r>
            <a:r>
              <a:rPr lang="en-US" sz="3200" b="1" dirty="0" err="1">
                <a:latin typeface="HP001 5 hàng" pitchFamily="34" charset="0"/>
              </a:rPr>
              <a:t>nước</a:t>
            </a:r>
            <a:r>
              <a:rPr lang="en-US" sz="3200" b="1" dirty="0">
                <a:latin typeface="HP001 5 hàng" pitchFamily="34" charset="0"/>
              </a:rPr>
              <a:t> </a:t>
            </a:r>
            <a:r>
              <a:rPr lang="en-US" sz="3200" b="1" dirty="0" err="1">
                <a:latin typeface="HP001 5 hàng" pitchFamily="34" charset="0"/>
              </a:rPr>
              <a:t>nổi</a:t>
            </a:r>
            <a:endParaRPr lang="vi-VN" sz="3200" b="1" dirty="0">
              <a:latin typeface="HP001 5 hàng" pitchFamily="34" charset="0"/>
            </a:endParaRPr>
          </a:p>
          <a:p>
            <a:pPr algn="just"/>
            <a:r>
              <a:rPr lang="en-US" sz="2600" b="1" dirty="0">
                <a:latin typeface="HP001 5 hàng" pitchFamily="34" charset="0"/>
              </a:rPr>
              <a:t>       </a:t>
            </a:r>
            <a:r>
              <a:rPr lang="vi-VN" sz="2600" b="1" dirty="0">
                <a:latin typeface="HP001 5 hàng" pitchFamily="34" charset="0"/>
              </a:rPr>
              <a:t>Mùa này, người làng tôi gọi là mùa nước nổi, không gọi là mùa nước lũ, vì nước lên hiền hoà. Nước mỗi ngày một dâng lên. Mưa dầm dề, </a:t>
            </a:r>
            <a:r>
              <a:rPr lang="vi-VN" sz="2600" b="1" dirty="0">
                <a:latin typeface="HP001 5 hàng" pitchFamily="34" charset="0"/>
                <a:cs typeface="Times New Roman" pitchFamily="18" charset="0"/>
              </a:rPr>
              <a:t>m</a:t>
            </a:r>
            <a:r>
              <a:rPr lang="en-US" sz="2600" b="1" dirty="0" err="1">
                <a:latin typeface="HP001 5 hàng" pitchFamily="34" charset="0"/>
                <a:cs typeface="Times New Roman" pitchFamily="18" charset="0"/>
              </a:rPr>
              <a:t>ưa</a:t>
            </a:r>
            <a:r>
              <a:rPr lang="vi-VN" sz="2600" b="1" dirty="0">
                <a:latin typeface="HP001 5 hàng" pitchFamily="34" charset="0"/>
                <a:cs typeface="Times New Roman" pitchFamily="18" charset="0"/>
              </a:rPr>
              <a:t> </a:t>
            </a:r>
            <a:r>
              <a:rPr lang="vi-VN" sz="2600" b="1" dirty="0">
                <a:latin typeface="HP001 5 hàng" pitchFamily="34" charset="0"/>
              </a:rPr>
              <a:t>sướt mướt ngày này qua ngày khác.</a:t>
            </a:r>
          </a:p>
          <a:p>
            <a:pPr algn="just"/>
            <a:r>
              <a:rPr lang="en-US" sz="2600" b="1" dirty="0">
                <a:latin typeface="HP001 5 hàng" pitchFamily="34" charset="0"/>
              </a:rPr>
              <a:t>       </a:t>
            </a:r>
            <a:r>
              <a:rPr lang="vi-VN" sz="2600" b="1" dirty="0">
                <a:latin typeface="HP001 5 hàng" pitchFamily="34" charset="0"/>
              </a:rPr>
              <a:t>Rồi đến rằm tháng Bảy. “Rằm tháng Bảy nước nhảy lên bờ”. Dòng sông Cửu Long đã no đầy, lại tràn qua bờ. Nước trong ao hồ, trong đồng ruộng của mùa mưa hoà lẫn với nước dòng sông Cửu Long.</a:t>
            </a:r>
          </a:p>
          <a:p>
            <a:pPr algn="just"/>
            <a:r>
              <a:rPr lang="en-US" sz="2600" b="1" dirty="0">
                <a:latin typeface="HP001 5 hàng" pitchFamily="34" charset="0"/>
              </a:rPr>
              <a:t>       </a:t>
            </a:r>
            <a:r>
              <a:rPr lang="vi-VN" sz="2600" b="1" dirty="0">
                <a:latin typeface="HP001 5 hàng" pitchFamily="34" charset="0"/>
              </a:rPr>
              <a:t>Đồng ruộng, vườn tược và cây cỏ như biết giữ lại hạt phù sa ở quanh mình, nước lại trong dần. Ngồi trong nhà, ta thấy cả những đàn cá ròng ròng, từng đàn, từng đàn theo c</a:t>
            </a:r>
            <a:r>
              <a:rPr lang="en-US" sz="2600" b="1" dirty="0">
                <a:latin typeface="HP001 5 hàng" pitchFamily="34" charset="0"/>
              </a:rPr>
              <a:t>á</a:t>
            </a:r>
            <a:r>
              <a:rPr lang="vi-VN" sz="2600" b="1" dirty="0">
                <a:latin typeface="HP001 5 hàng" pitchFamily="34" charset="0"/>
              </a:rPr>
              <a:t> mẹ xuôi theo dòng nước, vào tận đồng sâu.</a:t>
            </a:r>
          </a:p>
          <a:p>
            <a:pPr algn="just"/>
            <a:r>
              <a:rPr lang="en-US" sz="2600" b="1" dirty="0">
                <a:latin typeface="HP001 5 hàng" pitchFamily="34" charset="0"/>
              </a:rPr>
              <a:t>       </a:t>
            </a:r>
            <a:r>
              <a:rPr lang="vi-VN" sz="2600" b="1" dirty="0">
                <a:latin typeface="HP001 5 hàng" pitchFamily="34" charset="0"/>
              </a:rPr>
              <a:t>Ngủ một đêm, sáng dậy, nước ngập lên những viên gạch. Phải lấy ván, lấy tre làm cầu từ cửa trước vào đến tận bếp. Vui quá! Có cả một cây cầu lắt lẻo ngay dưới mái nhà.</a:t>
            </a:r>
          </a:p>
          <a:p>
            <a:pPr algn="r"/>
            <a:r>
              <a:rPr lang="vi-VN" sz="2600" b="1" i="1" dirty="0">
                <a:latin typeface="HP001 5 hàng" pitchFamily="34" charset="0"/>
              </a:rPr>
              <a:t>(Theo </a:t>
            </a:r>
            <a:r>
              <a:rPr lang="vi-VN" sz="2600" b="1" dirty="0">
                <a:latin typeface="HP001 5 hàng" pitchFamily="34" charset="0"/>
              </a:rPr>
              <a:t>Nguyễn Quang Sáng</a:t>
            </a:r>
            <a:r>
              <a:rPr lang="vi-VN" sz="2600" b="1" i="1" dirty="0">
                <a:latin typeface="HP001 5 hàng" pitchFamily="34" charset="0"/>
              </a:rPr>
              <a:t>)</a:t>
            </a:r>
            <a:endParaRPr lang="vi-VN" sz="2600" b="1" dirty="0">
              <a:latin typeface="HP001 5 hàng" pitchFamily="34" charset="0"/>
            </a:endParaRPr>
          </a:p>
        </p:txBody>
      </p:sp>
      <p:sp>
        <p:nvSpPr>
          <p:cNvPr id="10" name="Oval 9"/>
          <p:cNvSpPr/>
          <p:nvPr/>
        </p:nvSpPr>
        <p:spPr>
          <a:xfrm>
            <a:off x="10" y="1030779"/>
            <a:ext cx="598516" cy="565266"/>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1</a:t>
            </a:r>
          </a:p>
        </p:txBody>
      </p:sp>
      <p:sp>
        <p:nvSpPr>
          <p:cNvPr id="11" name="Oval 10"/>
          <p:cNvSpPr/>
          <p:nvPr/>
        </p:nvSpPr>
        <p:spPr>
          <a:xfrm>
            <a:off x="0" y="2363586"/>
            <a:ext cx="598516" cy="565266"/>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2</a:t>
            </a:r>
          </a:p>
        </p:txBody>
      </p:sp>
      <p:sp>
        <p:nvSpPr>
          <p:cNvPr id="12" name="Oval 11"/>
          <p:cNvSpPr/>
          <p:nvPr/>
        </p:nvSpPr>
        <p:spPr>
          <a:xfrm>
            <a:off x="0" y="3593870"/>
            <a:ext cx="598516" cy="565266"/>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3</a:t>
            </a:r>
          </a:p>
        </p:txBody>
      </p:sp>
      <p:sp>
        <p:nvSpPr>
          <p:cNvPr id="13" name="Oval 12"/>
          <p:cNvSpPr/>
          <p:nvPr/>
        </p:nvSpPr>
        <p:spPr>
          <a:xfrm>
            <a:off x="19420" y="4724408"/>
            <a:ext cx="598516" cy="565266"/>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4</a:t>
            </a:r>
          </a:p>
        </p:txBody>
      </p:sp>
      <p:sp>
        <p:nvSpPr>
          <p:cNvPr id="9" name="TextBox 8"/>
          <p:cNvSpPr txBox="1"/>
          <p:nvPr/>
        </p:nvSpPr>
        <p:spPr>
          <a:xfrm>
            <a:off x="266008" y="199509"/>
            <a:ext cx="3773977" cy="707886"/>
          </a:xfrm>
          <a:prstGeom prst="rect">
            <a:avLst/>
          </a:prstGeom>
          <a:noFill/>
        </p:spPr>
        <p:txBody>
          <a:bodyPr wrap="square" rtlCol="0">
            <a:spAutoFit/>
          </a:bodyPr>
          <a:lstStyle/>
          <a:p>
            <a:pPr algn="ctr" defTabSz="913130" fontAlgn="base">
              <a:spcBef>
                <a:spcPct val="0"/>
              </a:spcBef>
              <a:spcAft>
                <a:spcPct val="0"/>
              </a:spcAft>
              <a:defRPr/>
            </a:pPr>
            <a:r>
              <a:rPr lang="en-US" altLang="zh-CN" sz="4000" b="1" dirty="0" err="1">
                <a:solidFill>
                  <a:srgbClr val="FF0000"/>
                </a:solidFill>
                <a:latin typeface="HP001 5 hàng" pitchFamily="34" charset="0"/>
                <a:ea typeface="Arial-Rounded" panose="020B0500000000000000" pitchFamily="34" charset="0"/>
                <a:cs typeface="Times New Roman" pitchFamily="18" charset="0"/>
                <a:sym typeface="+mn-lt"/>
              </a:rPr>
              <a:t>Chia</a:t>
            </a:r>
            <a:r>
              <a:rPr lang="en-US" altLang="zh-CN" sz="4000" b="1" dirty="0">
                <a:solidFill>
                  <a:srgbClr val="FF0000"/>
                </a:solidFill>
                <a:latin typeface="HP001 5 hàng" pitchFamily="34" charset="0"/>
                <a:ea typeface="Arial-Rounded" panose="020B0500000000000000" pitchFamily="34" charset="0"/>
                <a:cs typeface="Times New Roman" pitchFamily="18" charset="0"/>
                <a:sym typeface="+mn-lt"/>
              </a:rPr>
              <a:t> </a:t>
            </a:r>
            <a:r>
              <a:rPr lang="en-US" altLang="zh-CN" sz="4000" b="1" dirty="0" err="1">
                <a:solidFill>
                  <a:srgbClr val="FF0000"/>
                </a:solidFill>
                <a:latin typeface="HP001 5 hàng" pitchFamily="34" charset="0"/>
                <a:ea typeface="Arial-Rounded" panose="020B0500000000000000" pitchFamily="34" charset="0"/>
                <a:cs typeface="Times New Roman" pitchFamily="18" charset="0"/>
                <a:sym typeface="+mn-lt"/>
              </a:rPr>
              <a:t>đoạn</a:t>
            </a:r>
            <a:endParaRPr lang="zh-CN" altLang="en-US" sz="4000" b="1" dirty="0">
              <a:solidFill>
                <a:srgbClr val="FF0000"/>
              </a:solidFill>
              <a:latin typeface="HP001 5 hàng" pitchFamily="34" charset="0"/>
              <a:ea typeface="Arial-Rounded" panose="020B0500000000000000" pitchFamily="34" charset="0"/>
              <a:cs typeface="Times New Roman"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4)">
                                      <p:cBhvr>
                                        <p:cTn id="12" dur="2000"/>
                                        <p:tgtEl>
                                          <p:spTgt spid="10"/>
                                        </p:tgtEl>
                                      </p:cBhvr>
                                    </p:animEffect>
                                  </p:childTnLst>
                                </p:cTn>
                              </p:par>
                              <p:par>
                                <p:cTn id="13" presetID="21"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4)">
                                      <p:cBhvr>
                                        <p:cTn id="15" dur="2000"/>
                                        <p:tgtEl>
                                          <p:spTgt spid="11"/>
                                        </p:tgtEl>
                                      </p:cBhvr>
                                    </p:animEffect>
                                  </p:childTnLst>
                                </p:cTn>
                              </p:par>
                              <p:par>
                                <p:cTn id="16" presetID="21"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4)">
                                      <p:cBhvr>
                                        <p:cTn id="18" dur="2000"/>
                                        <p:tgtEl>
                                          <p:spTgt spid="12"/>
                                        </p:tgtEl>
                                      </p:cBhvr>
                                    </p:animEffect>
                                  </p:childTnLst>
                                </p:cTn>
                              </p:par>
                              <p:par>
                                <p:cTn id="19" presetID="21"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4)">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8392" y="733246"/>
            <a:ext cx="11188931" cy="5786199"/>
          </a:xfrm>
          <a:prstGeom prst="rect">
            <a:avLst/>
          </a:prstGeom>
        </p:spPr>
        <p:txBody>
          <a:bodyPr wrap="square">
            <a:spAutoFit/>
          </a:bodyPr>
          <a:lstStyle/>
          <a:p>
            <a:pPr algn="ctr"/>
            <a:r>
              <a:rPr lang="en-US" sz="3200" b="1" dirty="0" err="1">
                <a:latin typeface="HP001 5 hàng" pitchFamily="34" charset="0"/>
              </a:rPr>
              <a:t>Mùa</a:t>
            </a:r>
            <a:r>
              <a:rPr lang="en-US" sz="3200" b="1" dirty="0">
                <a:latin typeface="HP001 5 hàng" pitchFamily="34" charset="0"/>
              </a:rPr>
              <a:t> </a:t>
            </a:r>
            <a:r>
              <a:rPr lang="en-US" sz="3200" b="1" dirty="0" err="1">
                <a:latin typeface="HP001 5 hàng" pitchFamily="34" charset="0"/>
              </a:rPr>
              <a:t>nước</a:t>
            </a:r>
            <a:r>
              <a:rPr lang="en-US" sz="3200" b="1" dirty="0">
                <a:latin typeface="HP001 5 hàng" pitchFamily="34" charset="0"/>
              </a:rPr>
              <a:t> </a:t>
            </a:r>
            <a:r>
              <a:rPr lang="en-US" sz="3200" b="1" dirty="0" err="1">
                <a:latin typeface="HP001 5 hàng" pitchFamily="34" charset="0"/>
              </a:rPr>
              <a:t>nổi</a:t>
            </a:r>
            <a:endParaRPr lang="vi-VN" sz="3200" b="1" dirty="0">
              <a:latin typeface="HP001 5 hàng" pitchFamily="34" charset="0"/>
            </a:endParaRPr>
          </a:p>
          <a:p>
            <a:pPr algn="just"/>
            <a:r>
              <a:rPr lang="en-US" sz="2600" b="1" dirty="0">
                <a:latin typeface="HP001 5 hàng" pitchFamily="34" charset="0"/>
              </a:rPr>
              <a:t>       </a:t>
            </a:r>
            <a:r>
              <a:rPr lang="vi-VN" sz="2600" b="1" dirty="0">
                <a:latin typeface="HP001 5 hàng" pitchFamily="34" charset="0"/>
              </a:rPr>
              <a:t>Mùa này, người làng tôi gọi là mùa nước nổi, không gọi là mùa nước lũ, vì nước lên hiền hoà. Nước mỗi ngày một dâng lên. Mưa dầm dề, </a:t>
            </a:r>
            <a:r>
              <a:rPr lang="vi-VN" sz="2600" b="1" dirty="0">
                <a:latin typeface="HP001 5 hàng" pitchFamily="34" charset="0"/>
                <a:cs typeface="Times New Roman" pitchFamily="18" charset="0"/>
              </a:rPr>
              <a:t>m</a:t>
            </a:r>
            <a:r>
              <a:rPr lang="en-US" sz="2600" b="1" dirty="0" err="1">
                <a:latin typeface="HP001 5 hàng" pitchFamily="34" charset="0"/>
                <a:cs typeface="Times New Roman" pitchFamily="18" charset="0"/>
              </a:rPr>
              <a:t>ưa</a:t>
            </a:r>
            <a:r>
              <a:rPr lang="vi-VN" sz="2600" b="1" dirty="0">
                <a:latin typeface="HP001 5 hàng" pitchFamily="34" charset="0"/>
                <a:cs typeface="Times New Roman" pitchFamily="18" charset="0"/>
              </a:rPr>
              <a:t> </a:t>
            </a:r>
            <a:r>
              <a:rPr lang="vi-VN" sz="2600" b="1" dirty="0">
                <a:latin typeface="HP001 5 hàng" pitchFamily="34" charset="0"/>
              </a:rPr>
              <a:t>sướt mướt ngày này qua ngày khác.</a:t>
            </a:r>
          </a:p>
          <a:p>
            <a:pPr algn="just"/>
            <a:r>
              <a:rPr lang="en-US" sz="2600" b="1" dirty="0">
                <a:latin typeface="HP001 5 hàng" pitchFamily="34" charset="0"/>
              </a:rPr>
              <a:t>       </a:t>
            </a:r>
            <a:r>
              <a:rPr lang="vi-VN" sz="2600" b="1" dirty="0">
                <a:latin typeface="HP001 5 hàng" pitchFamily="34" charset="0"/>
              </a:rPr>
              <a:t>Rồi đến rằm tháng Bảy. “Rằm tháng Bảy nước nhảy lên bờ”. Dòng sông Cửu Long đã no đầy, lại tràn qua bờ. Nước trong ao hồ, trong đồng ruộng của mùa mưa hoà lẫn với nước dòng sông Cửu Long.</a:t>
            </a:r>
          </a:p>
          <a:p>
            <a:pPr algn="just"/>
            <a:r>
              <a:rPr lang="en-US" sz="2600" b="1" dirty="0">
                <a:latin typeface="HP001 5 hàng" pitchFamily="34" charset="0"/>
              </a:rPr>
              <a:t>       </a:t>
            </a:r>
            <a:r>
              <a:rPr lang="vi-VN" sz="2600" b="1" dirty="0">
                <a:latin typeface="HP001 5 hàng" pitchFamily="34" charset="0"/>
              </a:rPr>
              <a:t>Đồng ruộng, vườn tược và cây cỏ như biết giữ lại hạt phù sa ở quanh mình, nước lại trong dần. Ngồi trong nhà, ta thấy cả những đàn cá ròng ròng, từng đàn, từng đàn theo c</a:t>
            </a:r>
            <a:r>
              <a:rPr lang="en-US" sz="2600" b="1" dirty="0">
                <a:latin typeface="HP001 5 hàng" pitchFamily="34" charset="0"/>
              </a:rPr>
              <a:t>á</a:t>
            </a:r>
            <a:r>
              <a:rPr lang="vi-VN" sz="2600" b="1" dirty="0">
                <a:latin typeface="HP001 5 hàng" pitchFamily="34" charset="0"/>
              </a:rPr>
              <a:t> mẹ xuôi theo dòng nước, vào tận đồng sâu.</a:t>
            </a:r>
          </a:p>
          <a:p>
            <a:pPr algn="just"/>
            <a:r>
              <a:rPr lang="en-US" sz="2600" b="1" dirty="0">
                <a:latin typeface="HP001 5 hàng" pitchFamily="34" charset="0"/>
              </a:rPr>
              <a:t>       </a:t>
            </a:r>
            <a:r>
              <a:rPr lang="vi-VN" sz="2600" b="1" dirty="0">
                <a:latin typeface="HP001 5 hàng" pitchFamily="34" charset="0"/>
              </a:rPr>
              <a:t>Ngủ một đêm, sáng dậy, nước ngập lên những viên gạch. Phải lấy ván, lấy tre làm cầu từ cửa trước vào đến tận bếp. Vui quá! Có cả một cây cầu lắt lẻo ngay dưới mái nhà.</a:t>
            </a:r>
          </a:p>
          <a:p>
            <a:pPr algn="r"/>
            <a:r>
              <a:rPr lang="vi-VN" sz="2600" b="1" i="1" dirty="0">
                <a:latin typeface="HP001 5 hàng" pitchFamily="34" charset="0"/>
              </a:rPr>
              <a:t>(Theo </a:t>
            </a:r>
            <a:r>
              <a:rPr lang="vi-VN" sz="2600" b="1" dirty="0">
                <a:latin typeface="HP001 5 hàng" pitchFamily="34" charset="0"/>
              </a:rPr>
              <a:t>Nguyễn Quang Sáng</a:t>
            </a:r>
            <a:r>
              <a:rPr lang="vi-VN" sz="2600" b="1" i="1" dirty="0">
                <a:latin typeface="HP001 5 hàng" pitchFamily="34" charset="0"/>
              </a:rPr>
              <a:t>)</a:t>
            </a:r>
            <a:endParaRPr lang="vi-VN" sz="2600" b="1" dirty="0">
              <a:latin typeface="HP001 5 hàng" pitchFamily="34" charset="0"/>
            </a:endParaRPr>
          </a:p>
        </p:txBody>
      </p:sp>
      <p:sp>
        <p:nvSpPr>
          <p:cNvPr id="10" name="Oval 9"/>
          <p:cNvSpPr/>
          <p:nvPr/>
        </p:nvSpPr>
        <p:spPr>
          <a:xfrm>
            <a:off x="10" y="1030779"/>
            <a:ext cx="598516" cy="565266"/>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1</a:t>
            </a:r>
          </a:p>
        </p:txBody>
      </p:sp>
      <p:sp>
        <p:nvSpPr>
          <p:cNvPr id="11" name="Oval 10"/>
          <p:cNvSpPr/>
          <p:nvPr/>
        </p:nvSpPr>
        <p:spPr>
          <a:xfrm>
            <a:off x="0" y="2363586"/>
            <a:ext cx="598516" cy="565266"/>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2</a:t>
            </a:r>
          </a:p>
        </p:txBody>
      </p:sp>
      <p:sp>
        <p:nvSpPr>
          <p:cNvPr id="12" name="Oval 11"/>
          <p:cNvSpPr/>
          <p:nvPr/>
        </p:nvSpPr>
        <p:spPr>
          <a:xfrm>
            <a:off x="0" y="3593870"/>
            <a:ext cx="598516" cy="565266"/>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3</a:t>
            </a:r>
          </a:p>
        </p:txBody>
      </p:sp>
      <p:sp>
        <p:nvSpPr>
          <p:cNvPr id="13" name="Oval 12"/>
          <p:cNvSpPr/>
          <p:nvPr/>
        </p:nvSpPr>
        <p:spPr>
          <a:xfrm>
            <a:off x="-13830" y="4724408"/>
            <a:ext cx="598516" cy="565266"/>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4</a:t>
            </a:r>
          </a:p>
        </p:txBody>
      </p:sp>
      <p:sp>
        <p:nvSpPr>
          <p:cNvPr id="9" name="TextBox 8"/>
          <p:cNvSpPr txBox="1"/>
          <p:nvPr/>
        </p:nvSpPr>
        <p:spPr>
          <a:xfrm>
            <a:off x="9" y="116384"/>
            <a:ext cx="523701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3130" fontAlgn="base">
              <a:spcBef>
                <a:spcPct val="0"/>
              </a:spcBef>
              <a:spcAft>
                <a:spcPct val="0"/>
              </a:spcAft>
              <a:defRPr/>
            </a:pP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Đọc</a:t>
            </a:r>
            <a:r>
              <a:rPr lang="en-US" altLang="zh-CN" sz="3200" b="1" dirty="0">
                <a:solidFill>
                  <a:srgbClr val="FF0000"/>
                </a:solidFill>
                <a:latin typeface="HP001 5 hàng" pitchFamily="34" charset="0"/>
                <a:ea typeface="Arial-Rounded" panose="020B0500000000000000" pitchFamily="34" charset="0"/>
                <a:cs typeface="Times New Roman" pitchFamily="18" charset="0"/>
                <a:sym typeface="+mn-lt"/>
              </a:rPr>
              <a:t> </a:t>
            </a: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nối</a:t>
            </a:r>
            <a:r>
              <a:rPr lang="en-US" altLang="zh-CN" sz="3200" b="1" dirty="0">
                <a:solidFill>
                  <a:srgbClr val="FF0000"/>
                </a:solidFill>
                <a:latin typeface="HP001 5 hàng" pitchFamily="34" charset="0"/>
                <a:ea typeface="Arial-Rounded" panose="020B0500000000000000" pitchFamily="34" charset="0"/>
                <a:cs typeface="Times New Roman" pitchFamily="18" charset="0"/>
                <a:sym typeface="+mn-lt"/>
              </a:rPr>
              <a:t> </a:t>
            </a: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tiếp</a:t>
            </a:r>
            <a:r>
              <a:rPr lang="en-US" altLang="zh-CN" sz="3200" b="1" dirty="0">
                <a:solidFill>
                  <a:srgbClr val="FF0000"/>
                </a:solidFill>
                <a:latin typeface="HP001 5 hàng" pitchFamily="34" charset="0"/>
                <a:ea typeface="Arial-Rounded" panose="020B0500000000000000" pitchFamily="34" charset="0"/>
                <a:cs typeface="Times New Roman" pitchFamily="18" charset="0"/>
                <a:sym typeface="+mn-lt"/>
              </a:rPr>
              <a:t> </a:t>
            </a: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đoạn</a:t>
            </a:r>
            <a:r>
              <a:rPr lang="en-US" altLang="zh-CN" sz="3200" b="1" dirty="0">
                <a:solidFill>
                  <a:srgbClr val="FF0000"/>
                </a:solidFill>
                <a:latin typeface="HP001 5 hàng" pitchFamily="34" charset="0"/>
                <a:ea typeface="Arial-Rounded" panose="020B0500000000000000" pitchFamily="34" charset="0"/>
                <a:cs typeface="Times New Roman" pitchFamily="18" charset="0"/>
                <a:sym typeface="+mn-lt"/>
              </a:rPr>
              <a:t> </a:t>
            </a: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trước</a:t>
            </a:r>
            <a:r>
              <a:rPr lang="en-US" altLang="zh-CN" sz="3200" b="1" dirty="0">
                <a:solidFill>
                  <a:srgbClr val="FF0000"/>
                </a:solidFill>
                <a:latin typeface="HP001 5 hàng" pitchFamily="34" charset="0"/>
                <a:ea typeface="Arial-Rounded" panose="020B0500000000000000" pitchFamily="34" charset="0"/>
                <a:cs typeface="Times New Roman" pitchFamily="18" charset="0"/>
                <a:sym typeface="+mn-lt"/>
              </a:rPr>
              <a:t> </a:t>
            </a: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lớp</a:t>
            </a:r>
            <a:endParaRPr lang="zh-CN" altLang="en-US" sz="3200" b="1" dirty="0">
              <a:solidFill>
                <a:srgbClr val="FF0000"/>
              </a:solidFill>
              <a:latin typeface="HP001 5 hàng" pitchFamily="34" charset="0"/>
              <a:ea typeface="Arial-Rounded" panose="020B0500000000000000" pitchFamily="34" charset="0"/>
              <a:cs typeface="Times New Roman"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Táº­n diá»‡t cÃ¡ lÃ²ng rÃ²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Táº­n diá»‡t cÃ¡ lÃ²ng rÃ²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Tận diệt cá lòng ròng"/>
          <p:cNvPicPr>
            <a:picLocks noChangeAspect="1" noChangeArrowheads="1"/>
          </p:cNvPicPr>
          <p:nvPr/>
        </p:nvPicPr>
        <p:blipFill>
          <a:blip r:embed="rId2"/>
          <a:srcRect/>
          <a:stretch>
            <a:fillRect/>
          </a:stretch>
        </p:blipFill>
        <p:spPr bwMode="auto">
          <a:xfrm>
            <a:off x="6390063" y="3114659"/>
            <a:ext cx="4381500" cy="2914650"/>
          </a:xfrm>
          <a:prstGeom prst="rect">
            <a:avLst/>
          </a:prstGeom>
          <a:noFill/>
        </p:spPr>
      </p:pic>
      <p:sp>
        <p:nvSpPr>
          <p:cNvPr id="8" name="TextBox 7"/>
          <p:cNvSpPr txBox="1"/>
          <p:nvPr/>
        </p:nvSpPr>
        <p:spPr>
          <a:xfrm>
            <a:off x="0" y="801950"/>
            <a:ext cx="5524856" cy="584775"/>
          </a:xfrm>
          <a:prstGeom prst="rect">
            <a:avLst/>
          </a:prstGeom>
          <a:noFill/>
        </p:spPr>
        <p:txBody>
          <a:bodyPr wrap="square" rtlCol="0">
            <a:spAutoFit/>
          </a:bodyPr>
          <a:lstStyle/>
          <a:p>
            <a:pPr algn="ctr" defTabSz="913130" fontAlgn="base">
              <a:spcBef>
                <a:spcPct val="0"/>
              </a:spcBef>
              <a:spcAft>
                <a:spcPct val="0"/>
              </a:spcAft>
              <a:defRPr/>
            </a:pPr>
            <a:r>
              <a:rPr lang="en-US" sz="3200" b="1" u="none" strike="noStrike" dirty="0" err="1">
                <a:solidFill>
                  <a:srgbClr val="FF0000"/>
                </a:solidFill>
                <a:effectLst/>
                <a:latin typeface="HP001 5 hàng" pitchFamily="34" charset="0"/>
                <a:ea typeface="Arial-Rounded" panose="020B0500000000000000" pitchFamily="34" charset="0"/>
                <a:cs typeface="Times New Roman" pitchFamily="18" charset="0"/>
              </a:rPr>
              <a:t>Cá</a:t>
            </a:r>
            <a:r>
              <a:rPr lang="en-US" sz="3200" b="1" u="none" strike="noStrike" dirty="0">
                <a:solidFill>
                  <a:srgbClr val="FF0000"/>
                </a:solidFill>
                <a:effectLst/>
                <a:latin typeface="HP001 5 hàng" pitchFamily="34" charset="0"/>
                <a:ea typeface="Arial-Rounded" panose="020B0500000000000000" pitchFamily="34" charset="0"/>
                <a:cs typeface="Times New Roman" pitchFamily="18" charset="0"/>
              </a:rPr>
              <a:t> </a:t>
            </a:r>
            <a:r>
              <a:rPr lang="en-US" sz="3200" b="1" u="none" strike="noStrike" dirty="0" err="1">
                <a:solidFill>
                  <a:srgbClr val="FF0000"/>
                </a:solidFill>
                <a:effectLst/>
                <a:latin typeface="HP001 5 hàng" pitchFamily="34" charset="0"/>
                <a:ea typeface="Arial-Rounded" panose="020B0500000000000000" pitchFamily="34" charset="0"/>
                <a:cs typeface="Times New Roman" pitchFamily="18" charset="0"/>
              </a:rPr>
              <a:t>ròng</a:t>
            </a:r>
            <a:r>
              <a:rPr lang="en-US" sz="3200" b="1" u="none" strike="noStrike" dirty="0">
                <a:solidFill>
                  <a:srgbClr val="FF0000"/>
                </a:solidFill>
                <a:effectLst/>
                <a:latin typeface="HP001 5 hàng" pitchFamily="34" charset="0"/>
                <a:ea typeface="Arial-Rounded" panose="020B0500000000000000" pitchFamily="34" charset="0"/>
                <a:cs typeface="Times New Roman" pitchFamily="18" charset="0"/>
              </a:rPr>
              <a:t> </a:t>
            </a:r>
            <a:r>
              <a:rPr lang="en-US" sz="3200" b="1" u="none" strike="noStrike" dirty="0" err="1">
                <a:solidFill>
                  <a:srgbClr val="FF0000"/>
                </a:solidFill>
                <a:effectLst/>
                <a:latin typeface="HP001 5 hàng" pitchFamily="34" charset="0"/>
                <a:ea typeface="Arial-Rounded" panose="020B0500000000000000" pitchFamily="34" charset="0"/>
                <a:cs typeface="Times New Roman" pitchFamily="18" charset="0"/>
              </a:rPr>
              <a:t>ròng</a:t>
            </a:r>
            <a:r>
              <a:rPr lang="en-US" sz="3200" b="1" u="none" strike="noStrike" dirty="0">
                <a:solidFill>
                  <a:srgbClr val="FF0000"/>
                </a:solidFill>
                <a:effectLst/>
                <a:latin typeface="HP001 5 hàng" pitchFamily="34" charset="0"/>
                <a:ea typeface="Arial-Rounded" panose="020B0500000000000000" pitchFamily="34" charset="0"/>
                <a:cs typeface="Times New Roman" pitchFamily="18" charset="0"/>
              </a:rPr>
              <a:t> (</a:t>
            </a:r>
            <a:r>
              <a:rPr lang="en-US" sz="3200" b="1" u="none" strike="noStrike" dirty="0" err="1">
                <a:solidFill>
                  <a:srgbClr val="FF0000"/>
                </a:solidFill>
                <a:effectLst/>
                <a:latin typeface="HP001 5 hàng" pitchFamily="34" charset="0"/>
                <a:ea typeface="Arial-Rounded" panose="020B0500000000000000" pitchFamily="34" charset="0"/>
                <a:cs typeface="Times New Roman" pitchFamily="18" charset="0"/>
              </a:rPr>
              <a:t>cá</a:t>
            </a:r>
            <a:r>
              <a:rPr lang="en-US" sz="3200" b="1" u="none" strike="noStrike" dirty="0">
                <a:solidFill>
                  <a:srgbClr val="FF0000"/>
                </a:solidFill>
                <a:effectLst/>
                <a:latin typeface="HP001 5 hàng" pitchFamily="34" charset="0"/>
                <a:ea typeface="Arial-Rounded" panose="020B0500000000000000" pitchFamily="34" charset="0"/>
                <a:cs typeface="Times New Roman" pitchFamily="18" charset="0"/>
              </a:rPr>
              <a:t> </a:t>
            </a:r>
            <a:r>
              <a:rPr lang="en-US" sz="3200" b="1" u="none" strike="noStrike" dirty="0" err="1">
                <a:solidFill>
                  <a:srgbClr val="FF0000"/>
                </a:solidFill>
                <a:effectLst/>
                <a:latin typeface="HP001 5 hàng" pitchFamily="34" charset="0"/>
                <a:ea typeface="Arial-Rounded" panose="020B0500000000000000" pitchFamily="34" charset="0"/>
                <a:cs typeface="Times New Roman" pitchFamily="18" charset="0"/>
              </a:rPr>
              <a:t>lòng</a:t>
            </a:r>
            <a:r>
              <a:rPr lang="en-US" sz="3200" b="1" u="none" strike="noStrike" dirty="0">
                <a:solidFill>
                  <a:srgbClr val="FF0000"/>
                </a:solidFill>
                <a:effectLst/>
                <a:latin typeface="HP001 5 hàng" pitchFamily="34" charset="0"/>
                <a:ea typeface="Arial-Rounded" panose="020B0500000000000000" pitchFamily="34" charset="0"/>
                <a:cs typeface="Times New Roman" pitchFamily="18" charset="0"/>
              </a:rPr>
              <a:t> </a:t>
            </a:r>
            <a:r>
              <a:rPr lang="en-US" sz="3200" b="1" u="none" strike="noStrike" dirty="0" err="1">
                <a:solidFill>
                  <a:srgbClr val="FF0000"/>
                </a:solidFill>
                <a:effectLst/>
                <a:latin typeface="HP001 5 hàng" pitchFamily="34" charset="0"/>
                <a:ea typeface="Arial-Rounded" panose="020B0500000000000000" pitchFamily="34" charset="0"/>
                <a:cs typeface="Times New Roman" pitchFamily="18" charset="0"/>
              </a:rPr>
              <a:t>ròng</a:t>
            </a:r>
            <a:r>
              <a:rPr lang="en-US" sz="3200" b="1" u="none" strike="noStrike" dirty="0">
                <a:solidFill>
                  <a:srgbClr val="FF0000"/>
                </a:solidFill>
                <a:effectLst/>
                <a:latin typeface="HP001 5 hàng" pitchFamily="34" charset="0"/>
                <a:ea typeface="Arial-Rounded" panose="020B0500000000000000" pitchFamily="34" charset="0"/>
                <a:cs typeface="Times New Roman" pitchFamily="18" charset="0"/>
              </a:rPr>
              <a:t>):</a:t>
            </a:r>
          </a:p>
        </p:txBody>
      </p:sp>
      <p:sp>
        <p:nvSpPr>
          <p:cNvPr id="9" name="TextBox 8"/>
          <p:cNvSpPr txBox="1"/>
          <p:nvPr/>
        </p:nvSpPr>
        <p:spPr>
          <a:xfrm>
            <a:off x="449224" y="1635976"/>
            <a:ext cx="10191068" cy="584775"/>
          </a:xfrm>
          <a:prstGeom prst="rect">
            <a:avLst/>
          </a:prstGeom>
          <a:noFill/>
        </p:spPr>
        <p:txBody>
          <a:bodyPr wrap="square" rtlCol="0">
            <a:spAutoFit/>
          </a:bodyPr>
          <a:lstStyle/>
          <a:p>
            <a:pPr algn="ctr" defTabSz="913130" fontAlgn="base">
              <a:spcBef>
                <a:spcPct val="0"/>
              </a:spcBef>
              <a:spcAft>
                <a:spcPct val="0"/>
              </a:spcAft>
              <a:defRPr/>
            </a:pP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rPr>
              <a:t>Loài</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rPr>
              <a:t>cá</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rPr>
              <a:t>lóc</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rPr>
              <a:t>nhỏ</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rPr>
              <a:t>thường</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rPr>
              <a:t>bơi</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rPr>
              <a:t>theo</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rPr>
              <a:t>đàn</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rPr>
              <a:t>vào</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rPr>
              <a:t>mừa</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rPr>
              <a:t>nước</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rPr>
              <a:t>nổi</a:t>
            </a:r>
            <a:endPar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endParaRPr>
          </a:p>
        </p:txBody>
      </p:sp>
      <p:pic>
        <p:nvPicPr>
          <p:cNvPr id="1032" name="Picture 8" descr="Bầy cá ròng ròng - TẠP CHÍ ĐIỆN TỬ VĂN HÓA VÀ PHÁT TRIỂN"/>
          <p:cNvPicPr>
            <a:picLocks noChangeAspect="1" noChangeArrowheads="1"/>
          </p:cNvPicPr>
          <p:nvPr/>
        </p:nvPicPr>
        <p:blipFill>
          <a:blip r:embed="rId3"/>
          <a:srcRect/>
          <a:stretch>
            <a:fillRect/>
          </a:stretch>
        </p:blipFill>
        <p:spPr bwMode="auto">
          <a:xfrm>
            <a:off x="787342" y="2992582"/>
            <a:ext cx="5010150" cy="3177374"/>
          </a:xfrm>
          <a:prstGeom prst="rect">
            <a:avLst/>
          </a:prstGeom>
          <a:noFill/>
        </p:spPr>
      </p:pic>
      <p:sp>
        <p:nvSpPr>
          <p:cNvPr id="11" name="TextBox 10"/>
          <p:cNvSpPr txBox="1"/>
          <p:nvPr/>
        </p:nvSpPr>
        <p:spPr>
          <a:xfrm>
            <a:off x="6700068" y="266013"/>
            <a:ext cx="523701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3130" fontAlgn="base">
              <a:spcBef>
                <a:spcPct val="0"/>
              </a:spcBef>
              <a:spcAft>
                <a:spcPct val="0"/>
              </a:spcAft>
              <a:defRPr/>
            </a:pPr>
            <a:r>
              <a:rPr lang="en-US" altLang="zh-CN" sz="4000" b="1" dirty="0" err="1">
                <a:solidFill>
                  <a:srgbClr val="002060"/>
                </a:solidFill>
                <a:latin typeface="HP001 5 hàng" pitchFamily="34" charset="0"/>
                <a:ea typeface="Arial-Rounded" panose="020B0500000000000000" pitchFamily="34" charset="0"/>
                <a:cs typeface="Times New Roman" pitchFamily="18" charset="0"/>
                <a:sym typeface="+mn-lt"/>
              </a:rPr>
              <a:t>Từ</a:t>
            </a:r>
            <a:r>
              <a:rPr lang="en-US" altLang="zh-CN" sz="4000" b="1" dirty="0">
                <a:solidFill>
                  <a:srgbClr val="002060"/>
                </a:solidFill>
                <a:latin typeface="HP001 5 hàng" pitchFamily="34" charset="0"/>
                <a:ea typeface="Arial-Rounded" panose="020B0500000000000000" pitchFamily="34" charset="0"/>
                <a:cs typeface="Times New Roman" pitchFamily="18" charset="0"/>
                <a:sym typeface="+mn-lt"/>
              </a:rPr>
              <a:t> </a:t>
            </a:r>
            <a:r>
              <a:rPr lang="en-US" altLang="zh-CN" sz="4000" b="1" dirty="0" err="1">
                <a:solidFill>
                  <a:srgbClr val="002060"/>
                </a:solidFill>
                <a:latin typeface="HP001 5 hàng" pitchFamily="34" charset="0"/>
                <a:ea typeface="Arial-Rounded" panose="020B0500000000000000" pitchFamily="34" charset="0"/>
                <a:cs typeface="Times New Roman" pitchFamily="18" charset="0"/>
                <a:sym typeface="+mn-lt"/>
              </a:rPr>
              <a:t>ngữ</a:t>
            </a:r>
            <a:endParaRPr lang="zh-CN" altLang="en-US" sz="4000" b="1" dirty="0">
              <a:solidFill>
                <a:srgbClr val="002060"/>
              </a:solidFill>
              <a:latin typeface="HP001 5 hàng" pitchFamily="34" charset="0"/>
              <a:ea typeface="Arial-Rounded" panose="020B0500000000000000" pitchFamily="34" charset="0"/>
              <a:cs typeface="Times New Roman"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2000"/>
                                        <p:tgtEl>
                                          <p:spTgt spid="9"/>
                                        </p:tgtEl>
                                      </p:cBhvr>
                                    </p:animEffect>
                                  </p:childTnLst>
                                </p:cTn>
                              </p:par>
                              <p:par>
                                <p:cTn id="13" presetID="20"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wedge">
                                      <p:cBhvr>
                                        <p:cTn id="15" dur="2000"/>
                                        <p:tgtEl>
                                          <p:spTgt spid="1032"/>
                                        </p:tgtEl>
                                      </p:cBhvr>
                                    </p:animEffect>
                                  </p:childTnLst>
                                </p:cTn>
                              </p:par>
                              <p:par>
                                <p:cTn id="16" presetID="20"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wedge">
                                      <p:cBhvr>
                                        <p:cTn id="18"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Táº­n diá»‡t cÃ¡ lÃ²ng rÃ²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Táº­n diá»‡t cÃ¡ lÃ²ng rÃ²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6700068" y="266013"/>
            <a:ext cx="523701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3130" fontAlgn="base">
              <a:spcBef>
                <a:spcPct val="0"/>
              </a:spcBef>
              <a:spcAft>
                <a:spcPct val="0"/>
              </a:spcAft>
              <a:defRPr/>
            </a:pPr>
            <a:r>
              <a:rPr lang="en-US" altLang="zh-CN" sz="4000" b="1" dirty="0" err="1">
                <a:solidFill>
                  <a:srgbClr val="002060"/>
                </a:solidFill>
                <a:latin typeface="HP001 5 hàng" pitchFamily="34" charset="0"/>
                <a:ea typeface="Arial-Rounded" panose="020B0500000000000000" pitchFamily="34" charset="0"/>
                <a:cs typeface="Times New Roman" pitchFamily="18" charset="0"/>
                <a:sym typeface="+mn-lt"/>
              </a:rPr>
              <a:t>Từ</a:t>
            </a:r>
            <a:r>
              <a:rPr lang="en-US" altLang="zh-CN" sz="4000" b="1" dirty="0">
                <a:solidFill>
                  <a:srgbClr val="002060"/>
                </a:solidFill>
                <a:latin typeface="HP001 5 hàng" pitchFamily="34" charset="0"/>
                <a:ea typeface="Arial-Rounded" panose="020B0500000000000000" pitchFamily="34" charset="0"/>
                <a:cs typeface="Times New Roman" pitchFamily="18" charset="0"/>
                <a:sym typeface="+mn-lt"/>
              </a:rPr>
              <a:t> </a:t>
            </a:r>
            <a:r>
              <a:rPr lang="en-US" altLang="zh-CN" sz="4000" b="1" dirty="0" err="1">
                <a:solidFill>
                  <a:srgbClr val="002060"/>
                </a:solidFill>
                <a:latin typeface="HP001 5 hàng" pitchFamily="34" charset="0"/>
                <a:ea typeface="Arial-Rounded" panose="020B0500000000000000" pitchFamily="34" charset="0"/>
                <a:cs typeface="Times New Roman" pitchFamily="18" charset="0"/>
                <a:sym typeface="+mn-lt"/>
              </a:rPr>
              <a:t>ngữ</a:t>
            </a:r>
            <a:endParaRPr lang="zh-CN" altLang="en-US" sz="4000" b="1" dirty="0">
              <a:solidFill>
                <a:srgbClr val="002060"/>
              </a:solidFill>
              <a:latin typeface="HP001 5 hàng" pitchFamily="34" charset="0"/>
              <a:ea typeface="Arial-Rounded" panose="020B0500000000000000" pitchFamily="34" charset="0"/>
              <a:cs typeface="Times New Roman" pitchFamily="18" charset="0"/>
              <a:sym typeface="+mn-lt"/>
            </a:endParaRPr>
          </a:p>
        </p:txBody>
      </p:sp>
      <p:sp>
        <p:nvSpPr>
          <p:cNvPr id="10" name="TextBox 43"/>
          <p:cNvSpPr txBox="1"/>
          <p:nvPr/>
        </p:nvSpPr>
        <p:spPr>
          <a:xfrm>
            <a:off x="249384" y="1226518"/>
            <a:ext cx="2560320" cy="584775"/>
          </a:xfrm>
          <a:prstGeom prst="rect">
            <a:avLst/>
          </a:prstGeom>
          <a:noFill/>
        </p:spPr>
        <p:txBody>
          <a:bodyPr wrap="square" rtlCol="0">
            <a:spAutoFit/>
          </a:bodyPr>
          <a:lstStyle/>
          <a:p>
            <a:pPr algn="ctr" defTabSz="913130" fontAlgn="base">
              <a:spcBef>
                <a:spcPct val="0"/>
              </a:spcBef>
              <a:spcAft>
                <a:spcPct val="0"/>
              </a:spcAft>
              <a:defRPr/>
            </a:pPr>
            <a:r>
              <a:rPr lang="en-US" sz="3200" b="1" dirty="0" err="1">
                <a:solidFill>
                  <a:srgbClr val="FF0000"/>
                </a:solidFill>
                <a:latin typeface="HP001 5 hàng" pitchFamily="34" charset="0"/>
                <a:ea typeface="Arial-Rounded" panose="020B0500000000000000" pitchFamily="34" charset="0"/>
                <a:cs typeface="Times New Roman" pitchFamily="18" charset="0"/>
              </a:rPr>
              <a:t>Cửu</a:t>
            </a:r>
            <a:r>
              <a:rPr lang="en-US" sz="3200" b="1" dirty="0">
                <a:solidFill>
                  <a:srgbClr val="FF0000"/>
                </a:solidFill>
                <a:latin typeface="HP001 5 hàng" pitchFamily="34" charset="0"/>
                <a:ea typeface="Arial-Rounded" panose="020B0500000000000000" pitchFamily="34" charset="0"/>
                <a:cs typeface="Times New Roman" pitchFamily="18" charset="0"/>
              </a:rPr>
              <a:t> Long:</a:t>
            </a:r>
            <a:endParaRPr lang="en-US" sz="3200" b="1" u="none" strike="noStrike" dirty="0">
              <a:solidFill>
                <a:srgbClr val="FF0000"/>
              </a:solidFill>
              <a:effectLst/>
              <a:latin typeface="HP001 5 hàng" pitchFamily="34" charset="0"/>
              <a:ea typeface="Arial-Rounded" panose="020B0500000000000000" pitchFamily="34" charset="0"/>
              <a:cs typeface="Times New Roman" pitchFamily="18" charset="0"/>
            </a:endParaRPr>
          </a:p>
        </p:txBody>
      </p:sp>
      <p:sp>
        <p:nvSpPr>
          <p:cNvPr id="12" name="TextBox 43"/>
          <p:cNvSpPr txBox="1"/>
          <p:nvPr/>
        </p:nvSpPr>
        <p:spPr>
          <a:xfrm>
            <a:off x="2443967" y="1229286"/>
            <a:ext cx="7232047" cy="584775"/>
          </a:xfrm>
          <a:prstGeom prst="rect">
            <a:avLst/>
          </a:prstGeom>
          <a:noFill/>
        </p:spPr>
        <p:txBody>
          <a:bodyPr wrap="square" rtlCol="0">
            <a:spAutoFit/>
          </a:bodyPr>
          <a:lstStyle/>
          <a:p>
            <a:pPr algn="ctr" defTabSz="913130" fontAlgn="base">
              <a:spcBef>
                <a:spcPct val="0"/>
              </a:spcBef>
              <a:spcAft>
                <a:spcPct val="0"/>
              </a:spcAft>
              <a:defRPr/>
            </a:pP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Một</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con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sông</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lớn</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ở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miền</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Nam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nước</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ta</a:t>
            </a:r>
            <a:endPar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endParaRPr>
          </a:p>
        </p:txBody>
      </p:sp>
      <p:sp>
        <p:nvSpPr>
          <p:cNvPr id="56322" name="AutoShape 2" descr="Soạn văn 6 trang 119 Kết nối tri thức - Tập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2" descr="Danh sách 8 cửa sông còn sót lại của sông Cửu Long">
            <a:extLst>
              <a:ext uri="{FF2B5EF4-FFF2-40B4-BE49-F238E27FC236}">
                <a16:creationId xmlns:a16="http://schemas.microsoft.com/office/drawing/2014/main" id="{76254585-EBA8-3743-8EF4-1D9F6D270E19}"/>
              </a:ext>
            </a:extLst>
          </p:cNvPr>
          <p:cNvPicPr>
            <a:picLocks noChangeAspect="1" noChangeArrowheads="1"/>
          </p:cNvPicPr>
          <p:nvPr/>
        </p:nvPicPr>
        <p:blipFill>
          <a:blip r:embed="rId2">
            <a:extLst>
              <a:ext uri="{BEBA8EAE-BF5A-486C-A8C5-ECC9F3942E4B}">
                <a14:imgProps xmlns:a14="http://schemas.microsoft.com/office/drawing/2010/main">
                  <a14:imgLayer>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80406" y="2172430"/>
            <a:ext cx="10407535" cy="43364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Táº­n diá»‡t cÃ¡ lÃ²ng rÃ²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Táº­n diá»‡t cÃ¡ lÃ²ng rÃ²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6700068" y="266013"/>
            <a:ext cx="523701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3130" fontAlgn="base">
              <a:spcBef>
                <a:spcPct val="0"/>
              </a:spcBef>
              <a:spcAft>
                <a:spcPct val="0"/>
              </a:spcAft>
              <a:defRPr/>
            </a:pPr>
            <a:r>
              <a:rPr lang="en-US" altLang="zh-CN" sz="4000" b="1" dirty="0" err="1">
                <a:solidFill>
                  <a:srgbClr val="002060"/>
                </a:solidFill>
                <a:latin typeface="HP001 5 hàng" pitchFamily="34" charset="0"/>
                <a:ea typeface="Arial-Rounded" panose="020B0500000000000000" pitchFamily="34" charset="0"/>
                <a:cs typeface="Times New Roman" pitchFamily="18" charset="0"/>
                <a:sym typeface="+mn-lt"/>
              </a:rPr>
              <a:t>Từ</a:t>
            </a:r>
            <a:r>
              <a:rPr lang="en-US" altLang="zh-CN" sz="4000" b="1" dirty="0">
                <a:solidFill>
                  <a:srgbClr val="002060"/>
                </a:solidFill>
                <a:latin typeface="HP001 5 hàng" pitchFamily="34" charset="0"/>
                <a:ea typeface="Arial-Rounded" panose="020B0500000000000000" pitchFamily="34" charset="0"/>
                <a:cs typeface="Times New Roman" pitchFamily="18" charset="0"/>
                <a:sym typeface="+mn-lt"/>
              </a:rPr>
              <a:t> </a:t>
            </a:r>
            <a:r>
              <a:rPr lang="en-US" altLang="zh-CN" sz="4000" b="1" dirty="0" err="1">
                <a:solidFill>
                  <a:srgbClr val="002060"/>
                </a:solidFill>
                <a:latin typeface="HP001 5 hàng" pitchFamily="34" charset="0"/>
                <a:ea typeface="Arial-Rounded" panose="020B0500000000000000" pitchFamily="34" charset="0"/>
                <a:cs typeface="Times New Roman" pitchFamily="18" charset="0"/>
                <a:sym typeface="+mn-lt"/>
              </a:rPr>
              <a:t>ngữ</a:t>
            </a:r>
            <a:endParaRPr lang="zh-CN" altLang="en-US" sz="4000" b="1" dirty="0">
              <a:solidFill>
                <a:srgbClr val="002060"/>
              </a:solidFill>
              <a:latin typeface="HP001 5 hàng" pitchFamily="34" charset="0"/>
              <a:ea typeface="Arial-Rounded" panose="020B0500000000000000" pitchFamily="34" charset="0"/>
              <a:cs typeface="Times New Roman" pitchFamily="18" charset="0"/>
              <a:sym typeface="+mn-lt"/>
            </a:endParaRPr>
          </a:p>
        </p:txBody>
      </p:sp>
      <p:sp>
        <p:nvSpPr>
          <p:cNvPr id="56322" name="AutoShape 2" descr="Soạn văn 6 trang 119 Kết nối tri thức - Tập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43"/>
          <p:cNvSpPr txBox="1"/>
          <p:nvPr/>
        </p:nvSpPr>
        <p:spPr>
          <a:xfrm>
            <a:off x="36032" y="1528565"/>
            <a:ext cx="2560320" cy="584775"/>
          </a:xfrm>
          <a:prstGeom prst="rect">
            <a:avLst/>
          </a:prstGeom>
          <a:noFill/>
        </p:spPr>
        <p:txBody>
          <a:bodyPr wrap="square" rtlCol="0">
            <a:spAutoFit/>
          </a:bodyPr>
          <a:lstStyle/>
          <a:p>
            <a:pPr algn="ctr" defTabSz="913130" fontAlgn="base">
              <a:spcBef>
                <a:spcPct val="0"/>
              </a:spcBef>
              <a:spcAft>
                <a:spcPct val="0"/>
              </a:spcAft>
              <a:defRPr/>
            </a:pPr>
            <a:r>
              <a:rPr lang="en-US" sz="3200" b="1" dirty="0" err="1">
                <a:solidFill>
                  <a:srgbClr val="FF0000"/>
                </a:solidFill>
                <a:latin typeface="HP001 5 hàng" pitchFamily="34" charset="0"/>
                <a:ea typeface="Arial-Rounded" panose="020B0500000000000000" pitchFamily="34" charset="0"/>
                <a:cs typeface="Times New Roman" pitchFamily="18" charset="0"/>
              </a:rPr>
              <a:t>Phù</a:t>
            </a:r>
            <a:r>
              <a:rPr lang="en-US" sz="3200" b="1" dirty="0">
                <a:solidFill>
                  <a:srgbClr val="FF0000"/>
                </a:solidFill>
                <a:latin typeface="HP001 5 hàng" pitchFamily="34" charset="0"/>
                <a:ea typeface="Arial-Rounded" panose="020B0500000000000000" pitchFamily="34" charset="0"/>
                <a:cs typeface="Times New Roman" pitchFamily="18" charset="0"/>
              </a:rPr>
              <a:t> </a:t>
            </a:r>
            <a:r>
              <a:rPr lang="en-US" sz="3200" b="1" dirty="0" err="1">
                <a:solidFill>
                  <a:srgbClr val="FF0000"/>
                </a:solidFill>
                <a:latin typeface="HP001 5 hàng" pitchFamily="34" charset="0"/>
                <a:ea typeface="Arial-Rounded" panose="020B0500000000000000" pitchFamily="34" charset="0"/>
                <a:cs typeface="Times New Roman" pitchFamily="18" charset="0"/>
              </a:rPr>
              <a:t>sa</a:t>
            </a:r>
            <a:r>
              <a:rPr lang="en-US" sz="3200" b="1" dirty="0">
                <a:solidFill>
                  <a:srgbClr val="FF0000"/>
                </a:solidFill>
                <a:latin typeface="HP001 5 hàng" pitchFamily="34" charset="0"/>
                <a:ea typeface="Arial-Rounded" panose="020B0500000000000000" pitchFamily="34" charset="0"/>
                <a:cs typeface="Times New Roman" pitchFamily="18" charset="0"/>
              </a:rPr>
              <a:t>:</a:t>
            </a:r>
            <a:endParaRPr lang="en-US" sz="3200" b="1" u="none" strike="noStrike" dirty="0">
              <a:solidFill>
                <a:srgbClr val="FF0000"/>
              </a:solidFill>
              <a:effectLst/>
              <a:latin typeface="HP001 5 hàng" pitchFamily="34" charset="0"/>
              <a:ea typeface="Arial-Rounded" panose="020B0500000000000000" pitchFamily="34" charset="0"/>
              <a:cs typeface="Times New Roman" pitchFamily="18" charset="0"/>
            </a:endParaRPr>
          </a:p>
        </p:txBody>
      </p:sp>
      <p:sp>
        <p:nvSpPr>
          <p:cNvPr id="13" name="TextBox 43"/>
          <p:cNvSpPr txBox="1"/>
          <p:nvPr/>
        </p:nvSpPr>
        <p:spPr>
          <a:xfrm>
            <a:off x="2047723" y="1547967"/>
            <a:ext cx="10005727" cy="1077218"/>
          </a:xfrm>
          <a:prstGeom prst="rect">
            <a:avLst/>
          </a:prstGeom>
          <a:noFill/>
        </p:spPr>
        <p:txBody>
          <a:bodyPr wrap="square" rtlCol="0">
            <a:spAutoFit/>
          </a:bodyPr>
          <a:lstStyle/>
          <a:p>
            <a:pPr defTabSz="913130" fontAlgn="base">
              <a:spcBef>
                <a:spcPct val="0"/>
              </a:spcBef>
              <a:spcAft>
                <a:spcPct val="0"/>
              </a:spcAft>
              <a:defRPr/>
            </a:pP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Đất</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cát</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nhỏ</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mịn</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hòa</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tan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trong</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dòng</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nước</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hoặc</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lắng</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đọng</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lại</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ở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bờ</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sông</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bãi</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 </a:t>
            </a:r>
            <a:r>
              <a:rPr lang="en-US" altLang="vi-VN" sz="3200" b="1" dirty="0" err="1">
                <a:solidFill>
                  <a:srgbClr val="231F20"/>
                </a:solidFill>
                <a:latin typeface="HP001 5 hàng" pitchFamily="34" charset="0"/>
                <a:ea typeface="Arial-Rounded" panose="020B0500000000000000" pitchFamily="34" charset="0"/>
                <a:cs typeface="Times New Roman" pitchFamily="18" charset="0"/>
                <a:sym typeface="+mn-lt"/>
              </a:rPr>
              <a:t>bồi</a:t>
            </a:r>
            <a:r>
              <a:rPr lang="en-US" altLang="vi-VN" sz="3200" b="1" dirty="0">
                <a:solidFill>
                  <a:srgbClr val="231F20"/>
                </a:solidFill>
                <a:latin typeface="HP001 5 hàng" pitchFamily="34" charset="0"/>
                <a:ea typeface="Arial-Rounded" panose="020B0500000000000000" pitchFamily="34" charset="0"/>
                <a:cs typeface="Times New Roman" pitchFamily="18" charset="0"/>
                <a:sym typeface="+mn-lt"/>
              </a:rPr>
              <a:t>.</a:t>
            </a:r>
            <a:endPar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endParaRPr>
          </a:p>
        </p:txBody>
      </p:sp>
      <p:sp>
        <p:nvSpPr>
          <p:cNvPr id="57346" name="AutoShape 2" descr="Phù s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7348" name="Picture 4" descr="Phù sa – Wikipedia tiếng Việt"/>
          <p:cNvPicPr>
            <a:picLocks noChangeAspect="1" noChangeArrowheads="1"/>
          </p:cNvPicPr>
          <p:nvPr/>
        </p:nvPicPr>
        <p:blipFill>
          <a:blip r:embed="rId2"/>
          <a:srcRect/>
          <a:stretch>
            <a:fillRect/>
          </a:stretch>
        </p:blipFill>
        <p:spPr bwMode="auto">
          <a:xfrm>
            <a:off x="837201" y="2809666"/>
            <a:ext cx="10966854" cy="36410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par>
                                <p:cTn id="13" presetID="18" presetClass="entr" presetSubtype="12" fill="hold" nodeType="withEffect">
                                  <p:stCondLst>
                                    <p:cond delay="0"/>
                                  </p:stCondLst>
                                  <p:childTnLst>
                                    <p:set>
                                      <p:cBhvr>
                                        <p:cTn id="14" dur="1" fill="hold">
                                          <p:stCondLst>
                                            <p:cond delay="0"/>
                                          </p:stCondLst>
                                        </p:cTn>
                                        <p:tgtEl>
                                          <p:spTgt spid="57348"/>
                                        </p:tgtEl>
                                        <p:attrNameLst>
                                          <p:attrName>style.visibility</p:attrName>
                                        </p:attrNameLst>
                                      </p:cBhvr>
                                      <p:to>
                                        <p:strVal val="visible"/>
                                      </p:to>
                                    </p:set>
                                    <p:animEffect transition="in" filter="strips(downLeft)">
                                      <p:cBhvr>
                                        <p:cTn id="15"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Táº­n diá»‡t cÃ¡ lÃ²ng rÃ²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Táº­n diá»‡t cÃ¡ lÃ²ng rÃ²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6700068" y="266013"/>
            <a:ext cx="523701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3130" fontAlgn="base">
              <a:spcBef>
                <a:spcPct val="0"/>
              </a:spcBef>
              <a:spcAft>
                <a:spcPct val="0"/>
              </a:spcAft>
              <a:defRPr/>
            </a:pPr>
            <a:r>
              <a:rPr lang="en-US" altLang="zh-CN" sz="4000" b="1" dirty="0" err="1">
                <a:solidFill>
                  <a:srgbClr val="002060"/>
                </a:solidFill>
                <a:latin typeface="HP001 5 hàng" pitchFamily="34" charset="0"/>
                <a:ea typeface="Arial-Rounded" panose="020B0500000000000000" pitchFamily="34" charset="0"/>
                <a:cs typeface="Times New Roman" pitchFamily="18" charset="0"/>
                <a:sym typeface="+mn-lt"/>
              </a:rPr>
              <a:t>Từ</a:t>
            </a:r>
            <a:r>
              <a:rPr lang="en-US" altLang="zh-CN" sz="4000" b="1" dirty="0">
                <a:solidFill>
                  <a:srgbClr val="002060"/>
                </a:solidFill>
                <a:latin typeface="HP001 5 hàng" pitchFamily="34" charset="0"/>
                <a:ea typeface="Arial-Rounded" panose="020B0500000000000000" pitchFamily="34" charset="0"/>
                <a:cs typeface="Times New Roman" pitchFamily="18" charset="0"/>
                <a:sym typeface="+mn-lt"/>
              </a:rPr>
              <a:t> </a:t>
            </a:r>
            <a:r>
              <a:rPr lang="en-US" altLang="zh-CN" sz="4000" b="1" dirty="0" err="1">
                <a:solidFill>
                  <a:srgbClr val="002060"/>
                </a:solidFill>
                <a:latin typeface="HP001 5 hàng" pitchFamily="34" charset="0"/>
                <a:ea typeface="Arial-Rounded" panose="020B0500000000000000" pitchFamily="34" charset="0"/>
                <a:cs typeface="Times New Roman" pitchFamily="18" charset="0"/>
                <a:sym typeface="+mn-lt"/>
              </a:rPr>
              <a:t>ngữ</a:t>
            </a:r>
            <a:endParaRPr lang="zh-CN" altLang="en-US" sz="4000" b="1" dirty="0">
              <a:solidFill>
                <a:srgbClr val="002060"/>
              </a:solidFill>
              <a:latin typeface="HP001 5 hàng" pitchFamily="34" charset="0"/>
              <a:ea typeface="Arial-Rounded" panose="020B0500000000000000" pitchFamily="34" charset="0"/>
              <a:cs typeface="Times New Roman" pitchFamily="18" charset="0"/>
              <a:sym typeface="+mn-lt"/>
            </a:endParaRPr>
          </a:p>
        </p:txBody>
      </p:sp>
      <p:sp>
        <p:nvSpPr>
          <p:cNvPr id="56322" name="AutoShape 2" descr="Soạn văn 6 trang 119 Kết nối tri thức - Tập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7346" name="AutoShape 2" descr="Phù s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43"/>
          <p:cNvSpPr txBox="1"/>
          <p:nvPr/>
        </p:nvSpPr>
        <p:spPr>
          <a:xfrm>
            <a:off x="1418682" y="1348465"/>
            <a:ext cx="2560320" cy="584775"/>
          </a:xfrm>
          <a:prstGeom prst="rect">
            <a:avLst/>
          </a:prstGeom>
          <a:noFill/>
        </p:spPr>
        <p:txBody>
          <a:bodyPr wrap="square" rtlCol="0">
            <a:spAutoFit/>
          </a:bodyPr>
          <a:lstStyle/>
          <a:p>
            <a:pPr algn="ctr" defTabSz="913130" fontAlgn="base">
              <a:spcBef>
                <a:spcPct val="0"/>
              </a:spcBef>
              <a:spcAft>
                <a:spcPct val="0"/>
              </a:spcAft>
              <a:defRPr/>
            </a:pPr>
            <a:r>
              <a:rPr lang="en-US" sz="3200" b="1" dirty="0" err="1">
                <a:solidFill>
                  <a:srgbClr val="FF0000"/>
                </a:solidFill>
                <a:latin typeface="HP001 5 hàng" pitchFamily="34" charset="0"/>
                <a:ea typeface="Arial-Rounded" panose="020B0500000000000000" pitchFamily="34" charset="0"/>
                <a:cs typeface="Times New Roman" pitchFamily="18" charset="0"/>
              </a:rPr>
              <a:t>Dầm</a:t>
            </a:r>
            <a:r>
              <a:rPr lang="en-US" sz="3200" b="1" dirty="0">
                <a:solidFill>
                  <a:srgbClr val="FF0000"/>
                </a:solidFill>
                <a:latin typeface="HP001 5 hàng" pitchFamily="34" charset="0"/>
                <a:ea typeface="Arial-Rounded" panose="020B0500000000000000" pitchFamily="34" charset="0"/>
                <a:cs typeface="Times New Roman" pitchFamily="18" charset="0"/>
              </a:rPr>
              <a:t> </a:t>
            </a:r>
            <a:r>
              <a:rPr lang="en-US" sz="3200" b="1" dirty="0" err="1">
                <a:solidFill>
                  <a:srgbClr val="FF0000"/>
                </a:solidFill>
                <a:latin typeface="HP001 5 hàng" pitchFamily="34" charset="0"/>
                <a:ea typeface="Arial-Rounded" panose="020B0500000000000000" pitchFamily="34" charset="0"/>
                <a:cs typeface="Times New Roman" pitchFamily="18" charset="0"/>
              </a:rPr>
              <a:t>dề</a:t>
            </a:r>
            <a:r>
              <a:rPr lang="en-US" sz="3200" b="1" dirty="0">
                <a:solidFill>
                  <a:srgbClr val="FF0000"/>
                </a:solidFill>
                <a:latin typeface="HP001 5 hàng" pitchFamily="34" charset="0"/>
                <a:ea typeface="Arial-Rounded" panose="020B0500000000000000" pitchFamily="34" charset="0"/>
                <a:cs typeface="Times New Roman" pitchFamily="18" charset="0"/>
              </a:rPr>
              <a:t>:</a:t>
            </a:r>
            <a:endParaRPr lang="en-US" sz="3200" b="1" u="none" strike="noStrike" dirty="0">
              <a:solidFill>
                <a:srgbClr val="FF0000"/>
              </a:solidFill>
              <a:effectLst/>
              <a:latin typeface="HP001 5 hàng" pitchFamily="34" charset="0"/>
              <a:ea typeface="Arial-Rounded" panose="020B0500000000000000" pitchFamily="34" charset="0"/>
              <a:cs typeface="Times New Roman" pitchFamily="18" charset="0"/>
            </a:endParaRPr>
          </a:p>
        </p:txBody>
      </p:sp>
      <p:sp>
        <p:nvSpPr>
          <p:cNvPr id="12" name="TextBox 43"/>
          <p:cNvSpPr txBox="1"/>
          <p:nvPr/>
        </p:nvSpPr>
        <p:spPr>
          <a:xfrm>
            <a:off x="3663123" y="1367867"/>
            <a:ext cx="4466721" cy="584775"/>
          </a:xfrm>
          <a:prstGeom prst="rect">
            <a:avLst/>
          </a:prstGeom>
          <a:noFill/>
        </p:spPr>
        <p:txBody>
          <a:bodyPr wrap="square" rtlCol="0">
            <a:spAutoFit/>
          </a:bodyPr>
          <a:lstStyle/>
          <a:p>
            <a:pPr defTabSz="913130" fontAlgn="base">
              <a:spcBef>
                <a:spcPct val="0"/>
              </a:spcBef>
              <a:spcAft>
                <a:spcPct val="0"/>
              </a:spcAft>
              <a:defRPr/>
            </a:pP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Ý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nói</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mưa</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kéo</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dài</a:t>
            </a:r>
            <a:endPar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endParaRPr>
          </a:p>
        </p:txBody>
      </p:sp>
      <p:pic>
        <p:nvPicPr>
          <p:cNvPr id="58370" name="Picture 2" descr="Hà Nội đêm vẫn “mưa dầm dề, ngày cứ dài lê thê”"/>
          <p:cNvPicPr>
            <a:picLocks noChangeAspect="1" noChangeArrowheads="1"/>
          </p:cNvPicPr>
          <p:nvPr/>
        </p:nvPicPr>
        <p:blipFill>
          <a:blip r:embed="rId2"/>
          <a:srcRect/>
          <a:stretch>
            <a:fillRect/>
          </a:stretch>
        </p:blipFill>
        <p:spPr bwMode="auto">
          <a:xfrm>
            <a:off x="819518" y="2459701"/>
            <a:ext cx="4966140" cy="3924473"/>
          </a:xfrm>
          <a:prstGeom prst="rect">
            <a:avLst/>
          </a:prstGeom>
          <a:noFill/>
        </p:spPr>
      </p:pic>
      <p:sp>
        <p:nvSpPr>
          <p:cNvPr id="58372" name="AutoShape 4" descr="Short Story - Viết cho một ngày mưa buồn! Mấy hôm nay bão về, trời mưa dầm  dề cả ngày lẫn đêm... trong giấc ngủ của mình, mưa rơi mãi, nhưng l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4" name="AutoShape 6" descr="Short Story - Viết cho một ngày mưa buồn! Mấy hôm nay bão về, trời mưa dầm  dề cả ngày lẫn đêm... trong giấc ngủ của mình, mưa rơi mãi, nhưng l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6" name="AutoShape 8" descr="Short Story - Viết cho một ngày mưa buồn! Mấy hôm nay bão về, trời mưa dầm  dề cả ngày lẫn đêm... trong giấc ngủ của mình, mưa rơi mãi, nhưng l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8" name="AutoShape 10" descr="Short Story - Viết cho một ngày mưa buồn! Mấy hôm nay bão về, trời mưa dầm  dề cả ngày lẫn đêm... trong giấc ngủ của mình, mưa rơi mãi, nhưng l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8380" name="Picture 12" descr="Không có mô tả ảnh."/>
          <p:cNvPicPr>
            <a:picLocks noChangeAspect="1" noChangeArrowheads="1"/>
          </p:cNvPicPr>
          <p:nvPr/>
        </p:nvPicPr>
        <p:blipFill>
          <a:blip r:embed="rId3"/>
          <a:srcRect/>
          <a:stretch>
            <a:fillRect/>
          </a:stretch>
        </p:blipFill>
        <p:spPr bwMode="auto">
          <a:xfrm>
            <a:off x="5941233" y="2460567"/>
            <a:ext cx="6038850" cy="396196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1"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par>
                                <p:cTn id="13" presetID="18" presetClass="entr" presetSubtype="12" fill="hold" nodeType="withEffect">
                                  <p:stCondLst>
                                    <p:cond delay="0"/>
                                  </p:stCondLst>
                                  <p:childTnLst>
                                    <p:set>
                                      <p:cBhvr>
                                        <p:cTn id="14" dur="1" fill="hold">
                                          <p:stCondLst>
                                            <p:cond delay="0"/>
                                          </p:stCondLst>
                                        </p:cTn>
                                        <p:tgtEl>
                                          <p:spTgt spid="58370"/>
                                        </p:tgtEl>
                                        <p:attrNameLst>
                                          <p:attrName>style.visibility</p:attrName>
                                        </p:attrNameLst>
                                      </p:cBhvr>
                                      <p:to>
                                        <p:strVal val="visible"/>
                                      </p:to>
                                    </p:set>
                                    <p:animEffect transition="in" filter="strips(downLeft)">
                                      <p:cBhvr>
                                        <p:cTn id="15" dur="500"/>
                                        <p:tgtEl>
                                          <p:spTgt spid="58370"/>
                                        </p:tgtEl>
                                      </p:cBhvr>
                                    </p:animEffect>
                                  </p:childTnLst>
                                </p:cTn>
                              </p:par>
                              <p:par>
                                <p:cTn id="16" presetID="18" presetClass="entr" presetSubtype="12" fill="hold" nodeType="withEffect">
                                  <p:stCondLst>
                                    <p:cond delay="0"/>
                                  </p:stCondLst>
                                  <p:childTnLst>
                                    <p:set>
                                      <p:cBhvr>
                                        <p:cTn id="17" dur="1" fill="hold">
                                          <p:stCondLst>
                                            <p:cond delay="0"/>
                                          </p:stCondLst>
                                        </p:cTn>
                                        <p:tgtEl>
                                          <p:spTgt spid="58380"/>
                                        </p:tgtEl>
                                        <p:attrNameLst>
                                          <p:attrName>style.visibility</p:attrName>
                                        </p:attrNameLst>
                                      </p:cBhvr>
                                      <p:to>
                                        <p:strVal val="visible"/>
                                      </p:to>
                                    </p:set>
                                    <p:animEffect transition="in" filter="strips(downLeft)">
                                      <p:cBhvr>
                                        <p:cTn id="18" dur="500"/>
                                        <p:tgtEl>
                                          <p:spTgt spid="58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Táº­n diá»‡t cÃ¡ lÃ²ng rÃ²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Táº­n diá»‡t cÃ¡ lÃ²ng rÃ²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6700068" y="266013"/>
            <a:ext cx="523701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3130" fontAlgn="base">
              <a:spcBef>
                <a:spcPct val="0"/>
              </a:spcBef>
              <a:spcAft>
                <a:spcPct val="0"/>
              </a:spcAft>
              <a:defRPr/>
            </a:pPr>
            <a:r>
              <a:rPr lang="en-US" altLang="zh-CN" sz="4000" b="1" dirty="0" err="1">
                <a:solidFill>
                  <a:srgbClr val="002060"/>
                </a:solidFill>
                <a:latin typeface="HP001 5 hàng" pitchFamily="34" charset="0"/>
                <a:ea typeface="Arial-Rounded" panose="020B0500000000000000" pitchFamily="34" charset="0"/>
                <a:cs typeface="Times New Roman" pitchFamily="18" charset="0"/>
                <a:sym typeface="+mn-lt"/>
              </a:rPr>
              <a:t>Từ</a:t>
            </a:r>
            <a:r>
              <a:rPr lang="en-US" altLang="zh-CN" sz="4000" b="1" dirty="0">
                <a:solidFill>
                  <a:srgbClr val="002060"/>
                </a:solidFill>
                <a:latin typeface="HP001 5 hàng" pitchFamily="34" charset="0"/>
                <a:ea typeface="Arial-Rounded" panose="020B0500000000000000" pitchFamily="34" charset="0"/>
                <a:cs typeface="Times New Roman" pitchFamily="18" charset="0"/>
                <a:sym typeface="+mn-lt"/>
              </a:rPr>
              <a:t> </a:t>
            </a:r>
            <a:r>
              <a:rPr lang="en-US" altLang="zh-CN" sz="4000" b="1" dirty="0" err="1">
                <a:solidFill>
                  <a:srgbClr val="002060"/>
                </a:solidFill>
                <a:latin typeface="HP001 5 hàng" pitchFamily="34" charset="0"/>
                <a:ea typeface="Arial-Rounded" panose="020B0500000000000000" pitchFamily="34" charset="0"/>
                <a:cs typeface="Times New Roman" pitchFamily="18" charset="0"/>
                <a:sym typeface="+mn-lt"/>
              </a:rPr>
              <a:t>ngữ</a:t>
            </a:r>
            <a:endParaRPr lang="zh-CN" altLang="en-US" sz="4000" b="1" dirty="0">
              <a:solidFill>
                <a:srgbClr val="002060"/>
              </a:solidFill>
              <a:latin typeface="HP001 5 hàng" pitchFamily="34" charset="0"/>
              <a:ea typeface="Arial-Rounded" panose="020B0500000000000000" pitchFamily="34" charset="0"/>
              <a:cs typeface="Times New Roman" pitchFamily="18" charset="0"/>
              <a:sym typeface="+mn-lt"/>
            </a:endParaRPr>
          </a:p>
        </p:txBody>
      </p:sp>
      <p:sp>
        <p:nvSpPr>
          <p:cNvPr id="56322" name="AutoShape 2" descr="Soạn văn 6 trang 119 Kết nối tri thức - Tập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7346" name="AutoShape 2" descr="Phù s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2" name="AutoShape 4" descr="Short Story - Viết cho một ngày mưa buồn! Mấy hôm nay bão về, trời mưa dầm  dề cả ngày lẫn đêm... trong giấc ngủ của mình, mưa rơi mãi, nhưng l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4" name="AutoShape 6" descr="Short Story - Viết cho một ngày mưa buồn! Mấy hôm nay bão về, trời mưa dầm  dề cả ngày lẫn đêm... trong giấc ngủ của mình, mưa rơi mãi, nhưng l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6" name="AutoShape 8" descr="Short Story - Viết cho một ngày mưa buồn! Mấy hôm nay bão về, trời mưa dầm  dề cả ngày lẫn đêm... trong giấc ngủ của mình, mưa rơi mãi, nhưng l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8" name="AutoShape 10" descr="Short Story - Viết cho một ngày mưa buồn! Mấy hôm nay bão về, trời mưa dầm  dề cả ngày lẫn đêm... trong giấc ngủ của mình, mưa rơi mãi, nhưng l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8380" name="Picture 12" descr="Không có mô tả ảnh."/>
          <p:cNvPicPr>
            <a:picLocks noChangeAspect="1" noChangeArrowheads="1"/>
          </p:cNvPicPr>
          <p:nvPr/>
        </p:nvPicPr>
        <p:blipFill>
          <a:blip r:embed="rId2"/>
          <a:srcRect/>
          <a:stretch>
            <a:fillRect/>
          </a:stretch>
        </p:blipFill>
        <p:spPr bwMode="auto">
          <a:xfrm>
            <a:off x="2044931" y="2460567"/>
            <a:ext cx="9303402" cy="3961967"/>
          </a:xfrm>
          <a:prstGeom prst="rect">
            <a:avLst/>
          </a:prstGeom>
          <a:noFill/>
        </p:spPr>
      </p:pic>
      <p:sp>
        <p:nvSpPr>
          <p:cNvPr id="15" name="TextBox 43"/>
          <p:cNvSpPr txBox="1"/>
          <p:nvPr/>
        </p:nvSpPr>
        <p:spPr>
          <a:xfrm>
            <a:off x="1354957" y="1417740"/>
            <a:ext cx="2560320" cy="584775"/>
          </a:xfrm>
          <a:prstGeom prst="rect">
            <a:avLst/>
          </a:prstGeom>
          <a:noFill/>
        </p:spPr>
        <p:txBody>
          <a:bodyPr wrap="square" rtlCol="0">
            <a:spAutoFit/>
          </a:bodyPr>
          <a:lstStyle/>
          <a:p>
            <a:pPr algn="ctr" defTabSz="913130" fontAlgn="base">
              <a:spcBef>
                <a:spcPct val="0"/>
              </a:spcBef>
              <a:spcAft>
                <a:spcPct val="0"/>
              </a:spcAft>
              <a:defRPr/>
            </a:pPr>
            <a:r>
              <a:rPr lang="en-US" sz="3200" b="1" dirty="0" err="1">
                <a:solidFill>
                  <a:srgbClr val="FF0000"/>
                </a:solidFill>
                <a:latin typeface="HP001 5 hàng" pitchFamily="34" charset="0"/>
                <a:ea typeface="Arial-Rounded" panose="020B0500000000000000" pitchFamily="34" charset="0"/>
                <a:cs typeface="Times New Roman" pitchFamily="18" charset="0"/>
              </a:rPr>
              <a:t>Sướt</a:t>
            </a:r>
            <a:r>
              <a:rPr lang="en-US" sz="3200" b="1" dirty="0">
                <a:solidFill>
                  <a:srgbClr val="FF0000"/>
                </a:solidFill>
                <a:latin typeface="HP001 5 hàng" pitchFamily="34" charset="0"/>
                <a:ea typeface="Arial-Rounded" panose="020B0500000000000000" pitchFamily="34" charset="0"/>
                <a:cs typeface="Times New Roman" pitchFamily="18" charset="0"/>
              </a:rPr>
              <a:t> </a:t>
            </a:r>
            <a:r>
              <a:rPr lang="en-US" sz="3200" b="1" dirty="0" err="1">
                <a:solidFill>
                  <a:srgbClr val="FF0000"/>
                </a:solidFill>
                <a:latin typeface="HP001 5 hàng" pitchFamily="34" charset="0"/>
                <a:ea typeface="Arial-Rounded" panose="020B0500000000000000" pitchFamily="34" charset="0"/>
                <a:cs typeface="Times New Roman" pitchFamily="18" charset="0"/>
              </a:rPr>
              <a:t>mướt</a:t>
            </a:r>
            <a:r>
              <a:rPr lang="en-US" sz="3200" b="1" dirty="0">
                <a:solidFill>
                  <a:srgbClr val="FF0000"/>
                </a:solidFill>
                <a:latin typeface="HP001 5 hàng" pitchFamily="34" charset="0"/>
                <a:ea typeface="Arial-Rounded" panose="020B0500000000000000" pitchFamily="34" charset="0"/>
                <a:cs typeface="Times New Roman" pitchFamily="18" charset="0"/>
              </a:rPr>
              <a:t>:</a:t>
            </a:r>
            <a:endParaRPr lang="en-US" sz="3200" b="1" u="none" strike="noStrike" dirty="0">
              <a:solidFill>
                <a:srgbClr val="FF0000"/>
              </a:solidFill>
              <a:effectLst/>
              <a:latin typeface="HP001 5 hàng" pitchFamily="34" charset="0"/>
              <a:ea typeface="Arial-Rounded" panose="020B0500000000000000" pitchFamily="34" charset="0"/>
              <a:cs typeface="Times New Roman" pitchFamily="18" charset="0"/>
            </a:endParaRPr>
          </a:p>
        </p:txBody>
      </p:sp>
      <p:sp>
        <p:nvSpPr>
          <p:cNvPr id="16" name="TextBox 43"/>
          <p:cNvSpPr txBox="1"/>
          <p:nvPr/>
        </p:nvSpPr>
        <p:spPr>
          <a:xfrm>
            <a:off x="3749024" y="1437142"/>
            <a:ext cx="3269640" cy="584775"/>
          </a:xfrm>
          <a:prstGeom prst="rect">
            <a:avLst/>
          </a:prstGeom>
          <a:noFill/>
        </p:spPr>
        <p:txBody>
          <a:bodyPr wrap="square" rtlCol="0">
            <a:spAutoFit/>
          </a:bodyPr>
          <a:lstStyle/>
          <a:p>
            <a:pPr defTabSz="913130" fontAlgn="base">
              <a:spcBef>
                <a:spcPct val="0"/>
              </a:spcBef>
              <a:spcAft>
                <a:spcPct val="0"/>
              </a:spcAft>
              <a:defRPr/>
            </a:pP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Ý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nói</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mưa</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buồn</a:t>
            </a:r>
            <a:endPar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58380"/>
                                        </p:tgtEl>
                                        <p:attrNameLst>
                                          <p:attrName>style.visibility</p:attrName>
                                        </p:attrNameLst>
                                      </p:cBhvr>
                                      <p:to>
                                        <p:strVal val="visible"/>
                                      </p:to>
                                    </p:set>
                                    <p:animEffect transition="in" filter="wipe(down)">
                                      <p:cBhvr>
                                        <p:cTn id="15" dur="500"/>
                                        <p:tgtEl>
                                          <p:spTgt spid="58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Táº­n diá»‡t cÃ¡ lÃ²ng rÃ²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Táº­n diá»‡t cÃ¡ lÃ²ng rÃ²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6700068" y="266013"/>
            <a:ext cx="523701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3130" fontAlgn="base">
              <a:spcBef>
                <a:spcPct val="0"/>
              </a:spcBef>
              <a:spcAft>
                <a:spcPct val="0"/>
              </a:spcAft>
              <a:defRPr/>
            </a:pPr>
            <a:r>
              <a:rPr lang="en-US" altLang="zh-CN" sz="4000" b="1" dirty="0" err="1">
                <a:solidFill>
                  <a:srgbClr val="002060"/>
                </a:solidFill>
                <a:latin typeface="HP001 5 hàng" pitchFamily="34" charset="0"/>
                <a:ea typeface="Arial-Rounded" panose="020B0500000000000000" pitchFamily="34" charset="0"/>
                <a:cs typeface="Times New Roman" pitchFamily="18" charset="0"/>
                <a:sym typeface="+mn-lt"/>
              </a:rPr>
              <a:t>Từ</a:t>
            </a:r>
            <a:r>
              <a:rPr lang="en-US" altLang="zh-CN" sz="4000" b="1" dirty="0">
                <a:solidFill>
                  <a:srgbClr val="002060"/>
                </a:solidFill>
                <a:latin typeface="HP001 5 hàng" pitchFamily="34" charset="0"/>
                <a:ea typeface="Arial-Rounded" panose="020B0500000000000000" pitchFamily="34" charset="0"/>
                <a:cs typeface="Times New Roman" pitchFamily="18" charset="0"/>
                <a:sym typeface="+mn-lt"/>
              </a:rPr>
              <a:t> </a:t>
            </a:r>
            <a:r>
              <a:rPr lang="en-US" altLang="zh-CN" sz="4000" b="1" dirty="0" err="1">
                <a:solidFill>
                  <a:srgbClr val="002060"/>
                </a:solidFill>
                <a:latin typeface="HP001 5 hàng" pitchFamily="34" charset="0"/>
                <a:ea typeface="Arial-Rounded" panose="020B0500000000000000" pitchFamily="34" charset="0"/>
                <a:cs typeface="Times New Roman" pitchFamily="18" charset="0"/>
                <a:sym typeface="+mn-lt"/>
              </a:rPr>
              <a:t>ngữ</a:t>
            </a:r>
            <a:endParaRPr lang="zh-CN" altLang="en-US" sz="4000" b="1" dirty="0">
              <a:solidFill>
                <a:srgbClr val="002060"/>
              </a:solidFill>
              <a:latin typeface="HP001 5 hàng" pitchFamily="34" charset="0"/>
              <a:ea typeface="Arial-Rounded" panose="020B0500000000000000" pitchFamily="34" charset="0"/>
              <a:cs typeface="Times New Roman" pitchFamily="18" charset="0"/>
              <a:sym typeface="+mn-lt"/>
            </a:endParaRPr>
          </a:p>
        </p:txBody>
      </p:sp>
      <p:sp>
        <p:nvSpPr>
          <p:cNvPr id="56322" name="AutoShape 2" descr="Soạn văn 6 trang 119 Kết nối tri thức - Tập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7346" name="AutoShape 2" descr="Phù s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2" name="AutoShape 4" descr="Short Story - Viết cho một ngày mưa buồn! Mấy hôm nay bão về, trời mưa dầm  dề cả ngày lẫn đêm... trong giấc ngủ của mình, mưa rơi mãi, nhưng l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4" name="AutoShape 6" descr="Short Story - Viết cho một ngày mưa buồn! Mấy hôm nay bão về, trời mưa dầm  dề cả ngày lẫn đêm... trong giấc ngủ của mình, mưa rơi mãi, nhưng l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6" name="AutoShape 8" descr="Short Story - Viết cho một ngày mưa buồn! Mấy hôm nay bão về, trời mưa dầm  dề cả ngày lẫn đêm... trong giấc ngủ của mình, mưa rơi mãi, nhưng l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8" name="AutoShape 10" descr="Short Story - Viết cho một ngày mưa buồn! Mấy hôm nay bão về, trời mưa dầm  dề cả ngày lẫn đêm... trong giấc ngủ của mình, mưa rơi mãi, nhưng l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43"/>
          <p:cNvSpPr txBox="1"/>
          <p:nvPr/>
        </p:nvSpPr>
        <p:spPr>
          <a:xfrm>
            <a:off x="673295" y="1151644"/>
            <a:ext cx="3483252" cy="584775"/>
          </a:xfrm>
          <a:prstGeom prst="rect">
            <a:avLst/>
          </a:prstGeom>
          <a:noFill/>
        </p:spPr>
        <p:txBody>
          <a:bodyPr wrap="square" rtlCol="0">
            <a:spAutoFit/>
          </a:bodyPr>
          <a:lstStyle/>
          <a:p>
            <a:pPr algn="ctr" defTabSz="913130" fontAlgn="base">
              <a:spcBef>
                <a:spcPct val="0"/>
              </a:spcBef>
              <a:spcAft>
                <a:spcPct val="0"/>
              </a:spcAft>
              <a:defRPr/>
            </a:pPr>
            <a:r>
              <a:rPr lang="en-US" sz="3200" b="1" dirty="0" err="1">
                <a:solidFill>
                  <a:srgbClr val="FF0000"/>
                </a:solidFill>
                <a:latin typeface="HP001 5 hàng" pitchFamily="34" charset="0"/>
                <a:ea typeface="Arial-Rounded" panose="020B0500000000000000" pitchFamily="34" charset="0"/>
                <a:cs typeface="Times New Roman" pitchFamily="18" charset="0"/>
              </a:rPr>
              <a:t>Lắt</a:t>
            </a:r>
            <a:r>
              <a:rPr lang="en-US" sz="3200" b="1" dirty="0">
                <a:solidFill>
                  <a:srgbClr val="FF0000"/>
                </a:solidFill>
                <a:latin typeface="HP001 5 hàng" pitchFamily="34" charset="0"/>
                <a:ea typeface="Arial-Rounded" panose="020B0500000000000000" pitchFamily="34" charset="0"/>
                <a:cs typeface="Times New Roman" pitchFamily="18" charset="0"/>
              </a:rPr>
              <a:t> </a:t>
            </a:r>
            <a:r>
              <a:rPr lang="en-US" sz="3200" b="1" dirty="0" err="1">
                <a:solidFill>
                  <a:srgbClr val="FF0000"/>
                </a:solidFill>
                <a:latin typeface="HP001 5 hàng" pitchFamily="34" charset="0"/>
                <a:ea typeface="Arial-Rounded" panose="020B0500000000000000" pitchFamily="34" charset="0"/>
                <a:cs typeface="Times New Roman" pitchFamily="18" charset="0"/>
              </a:rPr>
              <a:t>lẻo</a:t>
            </a:r>
            <a:r>
              <a:rPr lang="en-US" sz="3200" b="1" dirty="0">
                <a:solidFill>
                  <a:srgbClr val="FF0000"/>
                </a:solidFill>
                <a:latin typeface="HP001 5 hàng" pitchFamily="34" charset="0"/>
                <a:ea typeface="Arial-Rounded" panose="020B0500000000000000" pitchFamily="34" charset="0"/>
                <a:cs typeface="Times New Roman" pitchFamily="18" charset="0"/>
              </a:rPr>
              <a:t>:</a:t>
            </a:r>
            <a:endParaRPr lang="en-US" sz="3200" b="1" u="none" strike="noStrike" dirty="0">
              <a:solidFill>
                <a:srgbClr val="FF0000"/>
              </a:solidFill>
              <a:effectLst/>
              <a:latin typeface="HP001 5 hàng" pitchFamily="34" charset="0"/>
              <a:ea typeface="Arial-Rounded" panose="020B0500000000000000" pitchFamily="34" charset="0"/>
              <a:cs typeface="Times New Roman" pitchFamily="18" charset="0"/>
            </a:endParaRPr>
          </a:p>
        </p:txBody>
      </p:sp>
      <p:sp>
        <p:nvSpPr>
          <p:cNvPr id="18" name="TextBox 43"/>
          <p:cNvSpPr txBox="1"/>
          <p:nvPr/>
        </p:nvSpPr>
        <p:spPr>
          <a:xfrm>
            <a:off x="3117235" y="1171042"/>
            <a:ext cx="8470700" cy="584775"/>
          </a:xfrm>
          <a:prstGeom prst="rect">
            <a:avLst/>
          </a:prstGeom>
          <a:noFill/>
        </p:spPr>
        <p:txBody>
          <a:bodyPr wrap="square" rtlCol="0">
            <a:spAutoFit/>
          </a:bodyPr>
          <a:lstStyle/>
          <a:p>
            <a:pPr defTabSz="913130" fontAlgn="base">
              <a:spcBef>
                <a:spcPct val="0"/>
              </a:spcBef>
              <a:spcAft>
                <a:spcPct val="0"/>
              </a:spcAft>
              <a:defRPr/>
            </a:pP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Chông</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chênh</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không</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vững</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chắc</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ở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trên</a:t>
            </a:r>
            <a:r>
              <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rPr>
              <a:t> </a:t>
            </a:r>
            <a:r>
              <a:rPr lang="en-US" altLang="vi-VN" sz="3200" b="1" i="0" u="none" strike="noStrike" dirty="0" err="1">
                <a:solidFill>
                  <a:srgbClr val="231F20"/>
                </a:solidFill>
                <a:effectLst/>
                <a:latin typeface="HP001 5 hàng" pitchFamily="34" charset="0"/>
                <a:ea typeface="Arial-Rounded" panose="020B0500000000000000" pitchFamily="34" charset="0"/>
                <a:cs typeface="Times New Roman" pitchFamily="18" charset="0"/>
                <a:sym typeface="+mn-lt"/>
              </a:rPr>
              <a:t>cao</a:t>
            </a:r>
            <a:endParaRPr lang="en-US" altLang="vi-VN" sz="3200" b="1" i="0" u="none" strike="noStrike" dirty="0">
              <a:solidFill>
                <a:srgbClr val="231F20"/>
              </a:solidFill>
              <a:effectLst/>
              <a:latin typeface="HP001 5 hàng" pitchFamily="34" charset="0"/>
              <a:ea typeface="Arial-Rounded" panose="020B0500000000000000" pitchFamily="34" charset="0"/>
              <a:cs typeface="Times New Roman" pitchFamily="18" charset="0"/>
              <a:sym typeface="+mn-lt"/>
            </a:endParaRPr>
          </a:p>
        </p:txBody>
      </p:sp>
      <p:pic>
        <p:nvPicPr>
          <p:cNvPr id="60420" name="Picture 4" descr="Cây Cầu Tre - Cầu Khỉ Miền Tây | Chiếc Cầu Kỷ Niệm"/>
          <p:cNvPicPr>
            <a:picLocks noChangeAspect="1" noChangeArrowheads="1"/>
          </p:cNvPicPr>
          <p:nvPr/>
        </p:nvPicPr>
        <p:blipFill>
          <a:blip r:embed="rId2"/>
          <a:srcRect/>
          <a:stretch>
            <a:fillRect/>
          </a:stretch>
        </p:blipFill>
        <p:spPr bwMode="auto">
          <a:xfrm>
            <a:off x="1679171" y="2254135"/>
            <a:ext cx="9521248" cy="3657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slide(fromBottom)">
                                      <p:cBhvr>
                                        <p:cTn id="12" dur="500"/>
                                        <p:tgtEl>
                                          <p:spTgt spid="18"/>
                                        </p:tgtEl>
                                      </p:cBhvr>
                                    </p:animEffect>
                                  </p:childTnLst>
                                </p:cTn>
                              </p:par>
                              <p:par>
                                <p:cTn id="13" presetID="12" presetClass="entr" presetSubtype="4" fill="hold" nodeType="withEffect">
                                  <p:stCondLst>
                                    <p:cond delay="0"/>
                                  </p:stCondLst>
                                  <p:childTnLst>
                                    <p:set>
                                      <p:cBhvr>
                                        <p:cTn id="14" dur="1" fill="hold">
                                          <p:stCondLst>
                                            <p:cond delay="0"/>
                                          </p:stCondLst>
                                        </p:cTn>
                                        <p:tgtEl>
                                          <p:spTgt spid="60420"/>
                                        </p:tgtEl>
                                        <p:attrNameLst>
                                          <p:attrName>style.visibility</p:attrName>
                                        </p:attrNameLst>
                                      </p:cBhvr>
                                      <p:to>
                                        <p:strVal val="visible"/>
                                      </p:to>
                                    </p:set>
                                    <p:animEffect transition="in" filter="slide(fromBottom)">
                                      <p:cBhvr>
                                        <p:cTn id="15"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432262" y="263830"/>
            <a:ext cx="11310905" cy="144650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Thứ</a:t>
            </a:r>
            <a:r>
              <a:rPr lang="en-US" sz="4400" b="1" dirty="0">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 </a:t>
            </a:r>
            <a:r>
              <a:rPr lang="en-US" sz="4400" b="1" dirty="0" err="1">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hai</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18 </a:t>
            </a:r>
            <a:r>
              <a:rPr kumimoji="0" lang="en-US" sz="4400" b="1" i="0" u="none" strike="noStrike" kern="1200" cap="none" spc="0" normalizeH="0" noProof="0" dirty="0" err="1">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tháng</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12 </a:t>
            </a:r>
            <a:r>
              <a:rPr kumimoji="0" lang="en-US" sz="4400" b="1" i="0" u="none" strike="noStrike" kern="1200" cap="none" spc="0" normalizeH="0" noProof="0" dirty="0" err="1">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năm</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u="sng" baseline="0" dirty="0" err="1">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Tiếng</a:t>
            </a:r>
            <a:r>
              <a:rPr lang="en-US" sz="4400" b="1" u="sng" dirty="0">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 </a:t>
            </a:r>
            <a:r>
              <a:rPr lang="en-US" sz="4400" b="1" u="sng" dirty="0" err="1">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Việt</a:t>
            </a:r>
            <a:endParaRPr kumimoji="0" lang="en-US" sz="4400" b="1" i="0" u="sng" strike="noStrike" kern="1200" cap="none" spc="0" normalizeH="0" baseline="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2914050"/>
      </p:ext>
    </p:extLst>
  </p:cSld>
  <p:clrMapOvr>
    <a:masterClrMapping/>
  </p:clrMapOvr>
  <p:transition advClick="0">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8392" y="733246"/>
            <a:ext cx="11188931" cy="5786199"/>
          </a:xfrm>
          <a:prstGeom prst="rect">
            <a:avLst/>
          </a:prstGeom>
        </p:spPr>
        <p:txBody>
          <a:bodyPr wrap="square">
            <a:spAutoFit/>
          </a:bodyPr>
          <a:lstStyle/>
          <a:p>
            <a:pPr algn="ctr"/>
            <a:r>
              <a:rPr lang="en-US" sz="3200" b="1" dirty="0" err="1">
                <a:latin typeface="HP001 5 hàng" pitchFamily="34" charset="0"/>
              </a:rPr>
              <a:t>Mùa</a:t>
            </a:r>
            <a:r>
              <a:rPr lang="en-US" sz="3200" b="1" dirty="0">
                <a:latin typeface="HP001 5 hàng" pitchFamily="34" charset="0"/>
              </a:rPr>
              <a:t> </a:t>
            </a:r>
            <a:r>
              <a:rPr lang="en-US" sz="3200" b="1" dirty="0" err="1">
                <a:latin typeface="HP001 5 hàng" pitchFamily="34" charset="0"/>
              </a:rPr>
              <a:t>nước</a:t>
            </a:r>
            <a:r>
              <a:rPr lang="en-US" sz="3200" b="1" dirty="0">
                <a:latin typeface="HP001 5 hàng" pitchFamily="34" charset="0"/>
              </a:rPr>
              <a:t> </a:t>
            </a:r>
            <a:r>
              <a:rPr lang="en-US" sz="3200" b="1" dirty="0" err="1">
                <a:latin typeface="HP001 5 hàng" pitchFamily="34" charset="0"/>
              </a:rPr>
              <a:t>nổi</a:t>
            </a:r>
            <a:endParaRPr lang="vi-VN" sz="3200" b="1" dirty="0">
              <a:latin typeface="HP001 5 hàng" pitchFamily="34" charset="0"/>
            </a:endParaRPr>
          </a:p>
          <a:p>
            <a:pPr algn="just"/>
            <a:r>
              <a:rPr lang="en-US" sz="2600" b="1" dirty="0">
                <a:latin typeface="HP001 5 hàng" pitchFamily="34" charset="0"/>
              </a:rPr>
              <a:t>       </a:t>
            </a:r>
            <a:r>
              <a:rPr lang="vi-VN" sz="2600" b="1" dirty="0">
                <a:latin typeface="HP001 5 hàng" pitchFamily="34" charset="0"/>
              </a:rPr>
              <a:t>Mùa này, người làng tôi gọi là mùa nước nổi, không gọi là mùa nước lũ, vì nước lên hiền hoà. Nước mỗi ngày một dâng lên. Mưa dầm dề, </a:t>
            </a:r>
            <a:r>
              <a:rPr lang="vi-VN" sz="2600" b="1" dirty="0">
                <a:latin typeface="HP001 5 hàng" pitchFamily="34" charset="0"/>
                <a:cs typeface="Times New Roman" pitchFamily="18" charset="0"/>
              </a:rPr>
              <a:t>m</a:t>
            </a:r>
            <a:r>
              <a:rPr lang="en-US" sz="2600" b="1" dirty="0" err="1">
                <a:latin typeface="HP001 5 hàng" pitchFamily="34" charset="0"/>
                <a:cs typeface="Times New Roman" pitchFamily="18" charset="0"/>
              </a:rPr>
              <a:t>ưa</a:t>
            </a:r>
            <a:r>
              <a:rPr lang="vi-VN" sz="2600" b="1" dirty="0">
                <a:latin typeface="HP001 5 hàng" pitchFamily="34" charset="0"/>
                <a:cs typeface="Times New Roman" pitchFamily="18" charset="0"/>
              </a:rPr>
              <a:t> </a:t>
            </a:r>
            <a:r>
              <a:rPr lang="vi-VN" sz="2600" b="1" dirty="0">
                <a:latin typeface="HP001 5 hàng" pitchFamily="34" charset="0"/>
              </a:rPr>
              <a:t>sướt mướt ngày này qua ngày khác.</a:t>
            </a:r>
          </a:p>
          <a:p>
            <a:pPr algn="just"/>
            <a:r>
              <a:rPr lang="en-US" sz="2600" b="1" dirty="0">
                <a:latin typeface="HP001 5 hàng" pitchFamily="34" charset="0"/>
              </a:rPr>
              <a:t>       </a:t>
            </a:r>
            <a:r>
              <a:rPr lang="vi-VN" sz="2600" b="1" dirty="0">
                <a:latin typeface="HP001 5 hàng" pitchFamily="34" charset="0"/>
              </a:rPr>
              <a:t>Rồi đến rằm tháng Bảy. “Rằm tháng Bảy nước nhảy lên bờ”. Dòng sông Cửu Long đã no đầy, lại tràn qua bờ. Nước trong ao hồ, trong đồng ruộng của mùa mưa hoà lẫn với nước dòng sông Cửu Long.</a:t>
            </a:r>
          </a:p>
          <a:p>
            <a:pPr algn="just"/>
            <a:r>
              <a:rPr lang="en-US" sz="2600" b="1" dirty="0">
                <a:latin typeface="HP001 5 hàng" pitchFamily="34" charset="0"/>
              </a:rPr>
              <a:t>       </a:t>
            </a:r>
            <a:r>
              <a:rPr lang="vi-VN" sz="2600" b="1" dirty="0">
                <a:latin typeface="HP001 5 hàng" pitchFamily="34" charset="0"/>
              </a:rPr>
              <a:t>Đồng ruộng, vườn tược và cây cỏ như biết giữ lại hạt phù sa ở quanh mình, nước lại trong dần. Ngồi trong nhà, ta thấy cả những đàn cá ròng ròng, từng đàn, từng đàn theo c</a:t>
            </a:r>
            <a:r>
              <a:rPr lang="en-US" sz="2600" b="1" dirty="0">
                <a:latin typeface="HP001 5 hàng" pitchFamily="34" charset="0"/>
              </a:rPr>
              <a:t>á</a:t>
            </a:r>
            <a:r>
              <a:rPr lang="vi-VN" sz="2600" b="1" dirty="0">
                <a:latin typeface="HP001 5 hàng" pitchFamily="34" charset="0"/>
              </a:rPr>
              <a:t> mẹ xuôi theo dòng nước, vào tận đồng sâu.</a:t>
            </a:r>
          </a:p>
          <a:p>
            <a:pPr algn="just"/>
            <a:r>
              <a:rPr lang="en-US" sz="2600" b="1" dirty="0">
                <a:latin typeface="HP001 5 hàng" pitchFamily="34" charset="0"/>
              </a:rPr>
              <a:t>       </a:t>
            </a:r>
            <a:r>
              <a:rPr lang="vi-VN" sz="2600" b="1" dirty="0">
                <a:latin typeface="HP001 5 hàng" pitchFamily="34" charset="0"/>
              </a:rPr>
              <a:t>Ngủ một đêm, sáng dậy, nước ngập lên những viên gạch. Phải lấy ván, lấy tre làm cầu từ cửa trước vào đến tận bếp. Vui quá! Có cả một cây cầu lắt lẻo ngay dưới mái nhà.</a:t>
            </a:r>
          </a:p>
          <a:p>
            <a:pPr algn="r"/>
            <a:r>
              <a:rPr lang="vi-VN" sz="2600" b="1" i="1" dirty="0">
                <a:latin typeface="HP001 5 hàng" pitchFamily="34" charset="0"/>
              </a:rPr>
              <a:t>(Theo </a:t>
            </a:r>
            <a:r>
              <a:rPr lang="vi-VN" sz="2600" b="1" dirty="0">
                <a:latin typeface="HP001 5 hàng" pitchFamily="34" charset="0"/>
              </a:rPr>
              <a:t>Nguyễn Quang Sáng</a:t>
            </a:r>
            <a:r>
              <a:rPr lang="vi-VN" sz="2600" b="1" i="1" dirty="0">
                <a:latin typeface="HP001 5 hàng" pitchFamily="34" charset="0"/>
              </a:rPr>
              <a:t>)</a:t>
            </a:r>
            <a:endParaRPr lang="vi-VN" sz="2600" b="1" dirty="0">
              <a:latin typeface="HP001 5 hàng" pitchFamily="34" charset="0"/>
            </a:endParaRPr>
          </a:p>
        </p:txBody>
      </p:sp>
      <p:sp>
        <p:nvSpPr>
          <p:cNvPr id="9" name="TextBox 8"/>
          <p:cNvSpPr txBox="1"/>
          <p:nvPr/>
        </p:nvSpPr>
        <p:spPr>
          <a:xfrm>
            <a:off x="8" y="66509"/>
            <a:ext cx="6217911"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3130" fontAlgn="base">
              <a:spcBef>
                <a:spcPct val="0"/>
              </a:spcBef>
              <a:spcAft>
                <a:spcPct val="0"/>
              </a:spcAft>
              <a:defRPr/>
            </a:pP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Đọc</a:t>
            </a:r>
            <a:r>
              <a:rPr lang="en-US" altLang="zh-CN" sz="3200" b="1" dirty="0">
                <a:solidFill>
                  <a:srgbClr val="FF0000"/>
                </a:solidFill>
                <a:latin typeface="HP001 5 hàng" pitchFamily="34" charset="0"/>
                <a:ea typeface="Arial-Rounded" panose="020B0500000000000000" pitchFamily="34" charset="0"/>
                <a:cs typeface="Times New Roman" pitchFamily="18" charset="0"/>
                <a:sym typeface="+mn-lt"/>
              </a:rPr>
              <a:t> </a:t>
            </a: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nối</a:t>
            </a:r>
            <a:r>
              <a:rPr lang="en-US" altLang="zh-CN" sz="3200" b="1" dirty="0">
                <a:solidFill>
                  <a:srgbClr val="FF0000"/>
                </a:solidFill>
                <a:latin typeface="HP001 5 hàng" pitchFamily="34" charset="0"/>
                <a:ea typeface="Arial-Rounded" panose="020B0500000000000000" pitchFamily="34" charset="0"/>
                <a:cs typeface="Times New Roman" pitchFamily="18" charset="0"/>
                <a:sym typeface="+mn-lt"/>
              </a:rPr>
              <a:t> </a:t>
            </a: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tiếp</a:t>
            </a:r>
            <a:r>
              <a:rPr lang="en-US" altLang="zh-CN" sz="3200" b="1" dirty="0">
                <a:solidFill>
                  <a:srgbClr val="FF0000"/>
                </a:solidFill>
                <a:latin typeface="HP001 5 hàng" pitchFamily="34" charset="0"/>
                <a:ea typeface="Arial-Rounded" panose="020B0500000000000000" pitchFamily="34" charset="0"/>
                <a:cs typeface="Times New Roman" pitchFamily="18" charset="0"/>
                <a:sym typeface="+mn-lt"/>
              </a:rPr>
              <a:t> </a:t>
            </a: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đoạn</a:t>
            </a:r>
            <a:r>
              <a:rPr lang="en-US" altLang="zh-CN" sz="3200" b="1" dirty="0">
                <a:solidFill>
                  <a:srgbClr val="FF0000"/>
                </a:solidFill>
                <a:latin typeface="HP001 5 hàng" pitchFamily="34" charset="0"/>
                <a:ea typeface="Arial-Rounded" panose="020B0500000000000000" pitchFamily="34" charset="0"/>
                <a:cs typeface="Times New Roman" pitchFamily="18" charset="0"/>
                <a:sym typeface="+mn-lt"/>
              </a:rPr>
              <a:t> </a:t>
            </a: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trong</a:t>
            </a:r>
            <a:r>
              <a:rPr lang="en-US" altLang="zh-CN" sz="3200" b="1" dirty="0">
                <a:solidFill>
                  <a:srgbClr val="FF0000"/>
                </a:solidFill>
                <a:latin typeface="HP001 5 hàng" pitchFamily="34" charset="0"/>
                <a:ea typeface="Arial-Rounded" panose="020B0500000000000000" pitchFamily="34" charset="0"/>
                <a:cs typeface="Times New Roman" pitchFamily="18" charset="0"/>
                <a:sym typeface="+mn-lt"/>
              </a:rPr>
              <a:t> </a:t>
            </a: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nhóm</a:t>
            </a:r>
            <a:r>
              <a:rPr lang="en-US" altLang="zh-CN" sz="3200" b="1" dirty="0">
                <a:solidFill>
                  <a:srgbClr val="FF0000"/>
                </a:solidFill>
                <a:latin typeface="HP001 5 hàng" pitchFamily="34" charset="0"/>
                <a:ea typeface="Arial-Rounded" panose="020B0500000000000000" pitchFamily="34" charset="0"/>
                <a:cs typeface="Times New Roman" pitchFamily="18" charset="0"/>
                <a:sym typeface="+mn-lt"/>
              </a:rPr>
              <a:t> 4</a:t>
            </a:r>
            <a:endParaRPr lang="zh-CN" altLang="en-US" sz="3200" b="1" dirty="0">
              <a:solidFill>
                <a:srgbClr val="FF0000"/>
              </a:solidFill>
              <a:latin typeface="HP001 5 hàng" pitchFamily="34" charset="0"/>
              <a:ea typeface="Arial-Rounded" panose="020B0500000000000000" pitchFamily="34" charset="0"/>
              <a:cs typeface="Times New Roman"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8392" y="733246"/>
            <a:ext cx="11188931" cy="5786199"/>
          </a:xfrm>
          <a:prstGeom prst="rect">
            <a:avLst/>
          </a:prstGeom>
        </p:spPr>
        <p:txBody>
          <a:bodyPr wrap="square">
            <a:spAutoFit/>
          </a:bodyPr>
          <a:lstStyle/>
          <a:p>
            <a:pPr algn="ctr"/>
            <a:r>
              <a:rPr lang="en-US" sz="3200" b="1" dirty="0" err="1">
                <a:latin typeface="HP001 5 hàng" pitchFamily="34" charset="0"/>
              </a:rPr>
              <a:t>Mùa</a:t>
            </a:r>
            <a:r>
              <a:rPr lang="en-US" sz="3200" b="1" dirty="0">
                <a:latin typeface="HP001 5 hàng" pitchFamily="34" charset="0"/>
              </a:rPr>
              <a:t> </a:t>
            </a:r>
            <a:r>
              <a:rPr lang="en-US" sz="3200" b="1" dirty="0" err="1">
                <a:latin typeface="HP001 5 hàng" pitchFamily="34" charset="0"/>
              </a:rPr>
              <a:t>nước</a:t>
            </a:r>
            <a:r>
              <a:rPr lang="en-US" sz="3200" b="1" dirty="0">
                <a:latin typeface="HP001 5 hàng" pitchFamily="34" charset="0"/>
              </a:rPr>
              <a:t> </a:t>
            </a:r>
            <a:r>
              <a:rPr lang="en-US" sz="3200" b="1" dirty="0" err="1">
                <a:latin typeface="HP001 5 hàng" pitchFamily="34" charset="0"/>
              </a:rPr>
              <a:t>nổi</a:t>
            </a:r>
            <a:endParaRPr lang="vi-VN" sz="3200" b="1" dirty="0">
              <a:latin typeface="HP001 5 hàng" pitchFamily="34" charset="0"/>
            </a:endParaRPr>
          </a:p>
          <a:p>
            <a:pPr algn="just"/>
            <a:r>
              <a:rPr lang="en-US" sz="2600" b="1" dirty="0">
                <a:latin typeface="HP001 5 hàng" pitchFamily="34" charset="0"/>
              </a:rPr>
              <a:t>       </a:t>
            </a:r>
            <a:r>
              <a:rPr lang="vi-VN" sz="2600" b="1" dirty="0">
                <a:latin typeface="HP001 5 hàng" pitchFamily="34" charset="0"/>
              </a:rPr>
              <a:t>Mùa này, người làng tôi gọi là mùa nước nổi, không gọi là mùa nước lũ, vì nước lên hiền hoà. Nước mỗi ngày một dâng lên. Mưa dầm dề, </a:t>
            </a:r>
            <a:r>
              <a:rPr lang="vi-VN" sz="2600" b="1" dirty="0">
                <a:latin typeface="HP001 5 hàng" pitchFamily="34" charset="0"/>
                <a:cs typeface="Times New Roman" pitchFamily="18" charset="0"/>
              </a:rPr>
              <a:t>m</a:t>
            </a:r>
            <a:r>
              <a:rPr lang="en-US" sz="2600" b="1" dirty="0" err="1">
                <a:latin typeface="HP001 5 hàng" pitchFamily="34" charset="0"/>
                <a:cs typeface="Times New Roman" pitchFamily="18" charset="0"/>
              </a:rPr>
              <a:t>ưa</a:t>
            </a:r>
            <a:r>
              <a:rPr lang="vi-VN" sz="2600" b="1" dirty="0">
                <a:latin typeface="HP001 5 hàng" pitchFamily="34" charset="0"/>
                <a:cs typeface="Times New Roman" pitchFamily="18" charset="0"/>
              </a:rPr>
              <a:t> </a:t>
            </a:r>
            <a:r>
              <a:rPr lang="vi-VN" sz="2600" b="1" dirty="0">
                <a:latin typeface="HP001 5 hàng" pitchFamily="34" charset="0"/>
              </a:rPr>
              <a:t>sướt mướt ngày này qua ngày khác.</a:t>
            </a:r>
          </a:p>
          <a:p>
            <a:pPr algn="just"/>
            <a:r>
              <a:rPr lang="en-US" sz="2600" b="1" dirty="0">
                <a:latin typeface="HP001 5 hàng" pitchFamily="34" charset="0"/>
              </a:rPr>
              <a:t>       </a:t>
            </a:r>
            <a:r>
              <a:rPr lang="vi-VN" sz="2600" b="1" dirty="0">
                <a:latin typeface="HP001 5 hàng" pitchFamily="34" charset="0"/>
              </a:rPr>
              <a:t>Rồi đến rằm tháng Bảy. “Rằm tháng Bảy nước nhảy lên bờ”. Dòng sông Cửu Long đã no đầy, lại tràn qua bờ. Nước trong ao hồ, trong đồng ruộng của mùa mưa hoà lẫn với nước dòng sông Cửu Long.</a:t>
            </a:r>
          </a:p>
          <a:p>
            <a:pPr algn="just"/>
            <a:r>
              <a:rPr lang="en-US" sz="2600" b="1" dirty="0">
                <a:latin typeface="HP001 5 hàng" pitchFamily="34" charset="0"/>
              </a:rPr>
              <a:t>       </a:t>
            </a:r>
            <a:r>
              <a:rPr lang="vi-VN" sz="2600" b="1" dirty="0">
                <a:latin typeface="HP001 5 hàng" pitchFamily="34" charset="0"/>
              </a:rPr>
              <a:t>Đồng ruộng, vườn tược và cây cỏ như biết giữ lại hạt phù sa ở quanh mình, nước lại trong dần. Ngồi trong nhà, ta thấy cả những đàn cá ròng ròng, từng đàn, từng đàn theo c</a:t>
            </a:r>
            <a:r>
              <a:rPr lang="en-US" sz="2600" b="1" dirty="0">
                <a:latin typeface="HP001 5 hàng" pitchFamily="34" charset="0"/>
              </a:rPr>
              <a:t>á</a:t>
            </a:r>
            <a:r>
              <a:rPr lang="vi-VN" sz="2600" b="1" dirty="0">
                <a:latin typeface="HP001 5 hàng" pitchFamily="34" charset="0"/>
              </a:rPr>
              <a:t> mẹ xuôi theo dòng nước, vào tận đồng sâu.</a:t>
            </a:r>
          </a:p>
          <a:p>
            <a:pPr algn="just"/>
            <a:r>
              <a:rPr lang="en-US" sz="2600" b="1" dirty="0">
                <a:latin typeface="HP001 5 hàng" pitchFamily="34" charset="0"/>
              </a:rPr>
              <a:t>       </a:t>
            </a:r>
            <a:r>
              <a:rPr lang="vi-VN" sz="2600" b="1" dirty="0">
                <a:latin typeface="HP001 5 hàng" pitchFamily="34" charset="0"/>
              </a:rPr>
              <a:t>Ngủ một đêm, sáng dậy, nước ngập lên những viên gạch. Phải lấy ván, lấy tre làm cầu từ cửa trước vào đến tận bếp. Vui quá! Có cả một cây cầu lắt lẻo ngay dưới mái nhà.</a:t>
            </a:r>
          </a:p>
          <a:p>
            <a:pPr algn="r"/>
            <a:r>
              <a:rPr lang="vi-VN" sz="2600" b="1" i="1" dirty="0">
                <a:latin typeface="HP001 5 hàng" pitchFamily="34" charset="0"/>
              </a:rPr>
              <a:t>(Theo </a:t>
            </a:r>
            <a:r>
              <a:rPr lang="vi-VN" sz="2600" b="1" dirty="0">
                <a:latin typeface="HP001 5 hàng" pitchFamily="34" charset="0"/>
              </a:rPr>
              <a:t>Nguyễn Quang Sáng</a:t>
            </a:r>
            <a:r>
              <a:rPr lang="vi-VN" sz="2600" b="1" i="1" dirty="0">
                <a:latin typeface="HP001 5 hàng" pitchFamily="34" charset="0"/>
              </a:rPr>
              <a:t>)</a:t>
            </a:r>
            <a:endParaRPr lang="vi-VN" sz="2600" b="1" dirty="0">
              <a:latin typeface="HP001 5 hàng" pitchFamily="34" charset="0"/>
            </a:endParaRPr>
          </a:p>
        </p:txBody>
      </p:sp>
      <p:sp>
        <p:nvSpPr>
          <p:cNvPr id="9" name="TextBox 8"/>
          <p:cNvSpPr txBox="1"/>
          <p:nvPr/>
        </p:nvSpPr>
        <p:spPr>
          <a:xfrm>
            <a:off x="9" y="116384"/>
            <a:ext cx="523701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3130" fontAlgn="base">
              <a:spcBef>
                <a:spcPct val="0"/>
              </a:spcBef>
              <a:spcAft>
                <a:spcPct val="0"/>
              </a:spcAft>
              <a:defRPr/>
            </a:pP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Đọc</a:t>
            </a:r>
            <a:r>
              <a:rPr lang="en-US" altLang="zh-CN" sz="3200" b="1" dirty="0">
                <a:solidFill>
                  <a:srgbClr val="FF0000"/>
                </a:solidFill>
                <a:latin typeface="HP001 5 hàng" pitchFamily="34" charset="0"/>
                <a:ea typeface="Arial-Rounded" panose="020B0500000000000000" pitchFamily="34" charset="0"/>
                <a:cs typeface="Times New Roman" pitchFamily="18" charset="0"/>
                <a:sym typeface="+mn-lt"/>
              </a:rPr>
              <a:t> </a:t>
            </a: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toàn</a:t>
            </a:r>
            <a:r>
              <a:rPr lang="en-US" altLang="zh-CN" sz="3200" b="1" dirty="0">
                <a:solidFill>
                  <a:srgbClr val="FF0000"/>
                </a:solidFill>
                <a:latin typeface="HP001 5 hàng" pitchFamily="34" charset="0"/>
                <a:ea typeface="Arial-Rounded" panose="020B0500000000000000" pitchFamily="34" charset="0"/>
                <a:cs typeface="Times New Roman" pitchFamily="18" charset="0"/>
                <a:sym typeface="+mn-lt"/>
              </a:rPr>
              <a:t> </a:t>
            </a:r>
            <a:r>
              <a:rPr lang="en-US" altLang="zh-CN" sz="3200" b="1" dirty="0" err="1">
                <a:solidFill>
                  <a:srgbClr val="FF0000"/>
                </a:solidFill>
                <a:latin typeface="HP001 5 hàng" pitchFamily="34" charset="0"/>
                <a:ea typeface="Arial-Rounded" panose="020B0500000000000000" pitchFamily="34" charset="0"/>
                <a:cs typeface="Times New Roman" pitchFamily="18" charset="0"/>
                <a:sym typeface="+mn-lt"/>
              </a:rPr>
              <a:t>bài</a:t>
            </a:r>
            <a:endParaRPr lang="zh-CN" altLang="en-US" sz="3200" b="1" dirty="0">
              <a:solidFill>
                <a:srgbClr val="FF0000"/>
              </a:solidFill>
              <a:latin typeface="HP001 5 hàng" pitchFamily="34" charset="0"/>
              <a:ea typeface="Arial-Rounded" panose="020B0500000000000000" pitchFamily="34" charset="0"/>
              <a:cs typeface="Times New Roman"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432262" y="263830"/>
            <a:ext cx="11310905" cy="144650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Thứ</a:t>
            </a:r>
            <a:r>
              <a:rPr lang="en-US" sz="4400" b="1" dirty="0">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 </a:t>
            </a:r>
            <a:r>
              <a:rPr lang="en-US" sz="4400" b="1" dirty="0" err="1">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hai</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a:t>
            </a:r>
            <a:r>
              <a:rPr lang="en-US" sz="4400" b="1" dirty="0">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18</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tháng</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12 </a:t>
            </a:r>
            <a:r>
              <a:rPr kumimoji="0" lang="en-US" sz="4400" b="1" i="0" u="none" strike="noStrike" kern="1200" cap="none" spc="0" normalizeH="0" noProof="0" dirty="0" err="1">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năm</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u="sng" baseline="0" dirty="0" err="1">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Tiếng</a:t>
            </a:r>
            <a:r>
              <a:rPr lang="en-US" sz="4400" b="1" u="sng" dirty="0">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 </a:t>
            </a:r>
            <a:r>
              <a:rPr lang="en-US" sz="4400" b="1" u="sng" dirty="0" err="1">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Việt</a:t>
            </a:r>
            <a:endParaRPr kumimoji="0" lang="en-US" sz="4400" b="1" i="0" u="sng" strike="noStrike" kern="1200" cap="none" spc="0" normalizeH="0" baseline="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834050" y="2165750"/>
            <a:ext cx="10744200" cy="1275665"/>
          </a:xfrm>
          <a:prstGeom prst="roundRect">
            <a:avLst/>
          </a:prstGeom>
          <a:solidFill>
            <a:schemeClr val="bg2"/>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a:solidFill>
                  <a:prstClr val="black"/>
                </a:solidFill>
                <a:latin typeface="HP001 5 hàng" pitchFamily="34" charset="0"/>
                <a:ea typeface="Arial-Rounded" panose="020B0500000000000000" pitchFamily="34" charset="0"/>
                <a:cs typeface="Arial-Rounded" panose="020B0500000000000000" pitchFamily="34" charset="0"/>
              </a:rPr>
              <a:t>Bài</a:t>
            </a:r>
            <a:r>
              <a:rPr lang="en-US" sz="6600" b="1" dirty="0">
                <a:solidFill>
                  <a:prstClr val="black"/>
                </a:solidFill>
                <a:latin typeface="HP001 5 hàng" pitchFamily="34" charset="0"/>
                <a:ea typeface="Arial-Rounded" panose="020B0500000000000000" pitchFamily="34" charset="0"/>
                <a:cs typeface="Arial-Rounded" panose="020B0500000000000000" pitchFamily="34" charset="0"/>
              </a:rPr>
              <a:t> 2: </a:t>
            </a:r>
            <a:r>
              <a:rPr lang="en-US" sz="6600" b="1" dirty="0" err="1">
                <a:solidFill>
                  <a:prstClr val="black"/>
                </a:solidFill>
                <a:latin typeface="HP001 5 hàng" pitchFamily="34" charset="0"/>
                <a:ea typeface="Arial-Rounded" panose="020B0500000000000000" pitchFamily="34" charset="0"/>
                <a:cs typeface="Arial-Rounded" panose="020B0500000000000000" pitchFamily="34" charset="0"/>
              </a:rPr>
              <a:t>Mùa</a:t>
            </a:r>
            <a:r>
              <a:rPr lang="en-US" sz="6600" b="1" dirty="0">
                <a:solidFill>
                  <a:prstClr val="black"/>
                </a:solidFill>
                <a:latin typeface="HP001 5 hàng" pitchFamily="34" charset="0"/>
                <a:ea typeface="Arial-Rounded" panose="020B0500000000000000" pitchFamily="34" charset="0"/>
                <a:cs typeface="Arial-Rounded" panose="020B0500000000000000" pitchFamily="34" charset="0"/>
              </a:rPr>
              <a:t> </a:t>
            </a:r>
            <a:r>
              <a:rPr lang="en-US" sz="6600" b="1" dirty="0" err="1">
                <a:solidFill>
                  <a:prstClr val="black"/>
                </a:solidFill>
                <a:latin typeface="HP001 5 hàng" pitchFamily="34" charset="0"/>
                <a:ea typeface="Arial-Rounded" panose="020B0500000000000000" pitchFamily="34" charset="0"/>
                <a:cs typeface="Arial-Rounded" panose="020B0500000000000000" pitchFamily="34" charset="0"/>
              </a:rPr>
              <a:t>nước</a:t>
            </a:r>
            <a:r>
              <a:rPr lang="en-US" sz="6600" b="1" dirty="0">
                <a:solidFill>
                  <a:prstClr val="black"/>
                </a:solidFill>
                <a:latin typeface="HP001 5 hàng" pitchFamily="34" charset="0"/>
                <a:ea typeface="Arial-Rounded" panose="020B0500000000000000" pitchFamily="34" charset="0"/>
                <a:cs typeface="Arial-Rounded" panose="020B0500000000000000" pitchFamily="34" charset="0"/>
              </a:rPr>
              <a:t> </a:t>
            </a:r>
            <a:r>
              <a:rPr lang="en-US" sz="6600" b="1" dirty="0" err="1">
                <a:solidFill>
                  <a:prstClr val="black"/>
                </a:solidFill>
                <a:latin typeface="HP001 5 hàng" pitchFamily="34" charset="0"/>
                <a:ea typeface="Arial-Rounded" panose="020B0500000000000000" pitchFamily="34" charset="0"/>
                <a:cs typeface="Arial-Rounded" panose="020B0500000000000000" pitchFamily="34" charset="0"/>
              </a:rPr>
              <a:t>nổi</a:t>
            </a:r>
            <a:r>
              <a:rPr lang="en-US" sz="6600" b="1" dirty="0">
                <a:solidFill>
                  <a:prstClr val="black"/>
                </a:solidFill>
                <a:latin typeface="HP001 5 hàng" pitchFamily="34" charset="0"/>
                <a:ea typeface="Arial-Rounded" panose="020B0500000000000000" pitchFamily="34" charset="0"/>
                <a:cs typeface="Arial-Rounded" panose="020B0500000000000000" pitchFamily="34" charset="0"/>
              </a:rPr>
              <a:t> </a:t>
            </a:r>
            <a:r>
              <a:rPr lang="en-US" sz="3200" b="1" dirty="0">
                <a:solidFill>
                  <a:prstClr val="black"/>
                </a:solidFill>
                <a:latin typeface="HP001 5 hàng" pitchFamily="34" charset="0"/>
                <a:ea typeface="Arial-Rounded" panose="020B0500000000000000" pitchFamily="34" charset="0"/>
                <a:cs typeface="Arial-Rounded" panose="020B0500000000000000" pitchFamily="34" charset="0"/>
              </a:rPr>
              <a:t>(</a:t>
            </a:r>
            <a:r>
              <a:rPr lang="en-US" sz="3200" b="1" dirty="0" err="1">
                <a:solidFill>
                  <a:prstClr val="black"/>
                </a:solidFill>
                <a:latin typeface="HP001 5 hàng" pitchFamily="34" charset="0"/>
                <a:ea typeface="Arial-Rounded" panose="020B0500000000000000" pitchFamily="34" charset="0"/>
                <a:cs typeface="Arial-Rounded" panose="020B0500000000000000" pitchFamily="34" charset="0"/>
              </a:rPr>
              <a:t>Tiết</a:t>
            </a:r>
            <a:r>
              <a:rPr lang="en-US" sz="3200" b="1" dirty="0">
                <a:solidFill>
                  <a:prstClr val="black"/>
                </a:solidFill>
                <a:latin typeface="HP001 5 hàng" pitchFamily="34" charset="0"/>
                <a:ea typeface="Arial-Rounded" panose="020B0500000000000000" pitchFamily="34" charset="0"/>
                <a:cs typeface="Arial-Rounded" panose="020B0500000000000000" pitchFamily="34" charset="0"/>
              </a:rPr>
              <a:t> 1)</a:t>
            </a:r>
          </a:p>
        </p:txBody>
      </p:sp>
    </p:spTree>
    <p:extLst>
      <p:ext uri="{BB962C8B-B14F-4D97-AF65-F5344CB8AC3E}">
        <p14:creationId xmlns:p14="http://schemas.microsoft.com/office/powerpoint/2010/main" val="1542914050"/>
      </p:ext>
    </p:extLst>
  </p:cSld>
  <p:clrMapOvr>
    <a:masterClrMapping/>
  </p:clrMapOvr>
  <p:transition advClick="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13" name="20"/>
          <p:cNvSpPr/>
          <p:nvPr/>
        </p:nvSpPr>
        <p:spPr>
          <a:xfrm>
            <a:off x="881150" y="1762306"/>
            <a:ext cx="10690166" cy="2462213"/>
          </a:xfrm>
          <a:prstGeom prst="rect">
            <a:avLst/>
          </a:prstGeom>
          <a:noFill/>
          <a:ln>
            <a:noFill/>
          </a:ln>
        </p:spPr>
        <p:txBody>
          <a:bodyPr vert="horz" wrap="square" lIns="0" tIns="0" rIns="0" bIns="0" numCol="1" anchor="t" anchorCtr="0" compatLnSpc="1">
            <a:spAutoFit/>
          </a:bodyPr>
          <a:lstStyle/>
          <a:p>
            <a:pPr algn="ctr"/>
            <a:r>
              <a:rPr lang="en-US" sz="8000" b="1" kern="1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Tạm</a:t>
            </a:r>
            <a:r>
              <a:rPr lang="en-US" sz="8000" b="1" kern="1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 </a:t>
            </a:r>
            <a:r>
              <a:rPr lang="en-US" sz="8000" b="1" kern="1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biệt</a:t>
            </a:r>
            <a:r>
              <a:rPr lang="en-US" sz="8000" b="1" kern="1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 </a:t>
            </a:r>
            <a:r>
              <a:rPr lang="en-US" sz="8000" b="1" kern="1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hẹn</a:t>
            </a:r>
            <a:r>
              <a:rPr lang="en-US" sz="8000" b="1" kern="1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 </a:t>
            </a:r>
            <a:r>
              <a:rPr lang="en-US" sz="8000" b="1" kern="1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gặp</a:t>
            </a:r>
            <a:r>
              <a:rPr lang="en-US" sz="8000" b="1" kern="1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 </a:t>
            </a:r>
            <a:r>
              <a:rPr lang="en-US" sz="8000" b="1" kern="1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lại</a:t>
            </a:r>
            <a:r>
              <a:rPr lang="en-US" sz="8000" b="1" kern="1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 </a:t>
            </a:r>
            <a:r>
              <a:rPr lang="en-US" sz="8000" b="1" kern="1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quý</a:t>
            </a:r>
            <a:r>
              <a:rPr lang="en-US" sz="8000" b="1" kern="1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 </a:t>
            </a:r>
            <a:r>
              <a:rPr lang="en-US" sz="8000" b="1" kern="1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thầy</a:t>
            </a:r>
            <a:r>
              <a:rPr lang="en-US" sz="8000" b="1" kern="1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 </a:t>
            </a:r>
            <a:r>
              <a:rPr lang="en-US" sz="8000" b="1" kern="1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cô</a:t>
            </a:r>
            <a:r>
              <a:rPr lang="en-US" sz="8000" b="1" kern="1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 </a:t>
            </a:r>
            <a:r>
              <a:rPr lang="en-US" sz="8000" b="1" kern="1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và</a:t>
            </a:r>
            <a:r>
              <a:rPr lang="en-US" sz="8000" b="1" kern="1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 </a:t>
            </a:r>
            <a:r>
              <a:rPr lang="en-US" sz="8000" b="1" kern="1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các</a:t>
            </a:r>
            <a:r>
              <a:rPr lang="en-US" sz="8000" b="1" kern="1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 </a:t>
            </a:r>
            <a:r>
              <a:rPr lang="en-US" sz="8000" b="1" kern="1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rPr>
              <a:t>em</a:t>
            </a:r>
            <a:endParaRPr lang="en-US" sz="8000" b="1" kern="1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HP001 5 hàng" pitchFamily="34" charset="0"/>
              <a:cs typeface="Times New Roman" panose="02020603050405020304"/>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 descr="1-15"/>
          <p:cNvPicPr preferRelativeResize="0"/>
          <p:nvPr/>
        </p:nvPicPr>
        <p:blipFill rotWithShape="1">
          <a:blip r:embed="rId3">
            <a:alphaModFix/>
          </a:blip>
          <a:srcRect/>
          <a:stretch/>
        </p:blipFill>
        <p:spPr>
          <a:xfrm>
            <a:off x="0" y="1"/>
            <a:ext cx="12140809" cy="6853404"/>
          </a:xfrm>
          <a:prstGeom prst="rect">
            <a:avLst/>
          </a:prstGeom>
          <a:noFill/>
          <a:ln>
            <a:noFill/>
          </a:ln>
        </p:spPr>
      </p:pic>
      <p:sp>
        <p:nvSpPr>
          <p:cNvPr id="189" name="Google Shape;189;p2"/>
          <p:cNvSpPr txBox="1"/>
          <p:nvPr/>
        </p:nvSpPr>
        <p:spPr>
          <a:xfrm>
            <a:off x="3028942" y="4139738"/>
            <a:ext cx="6931532"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i="0" u="none" strike="noStrike" cap="none" dirty="0" err="1">
                <a:solidFill>
                  <a:schemeClr val="dk1"/>
                </a:solidFill>
                <a:latin typeface="HP001 5 hàng" pitchFamily="34" charset="0"/>
                <a:ea typeface="Arial"/>
                <a:cs typeface="Arial"/>
                <a:sym typeface="Arial"/>
              </a:rPr>
              <a:t>Khởi</a:t>
            </a:r>
            <a:r>
              <a:rPr lang="en-US" sz="7200" b="1" i="0" u="none" strike="noStrike" cap="none" dirty="0">
                <a:solidFill>
                  <a:schemeClr val="dk1"/>
                </a:solidFill>
                <a:latin typeface="HP001 5 hàng" pitchFamily="34" charset="0"/>
                <a:ea typeface="Arial"/>
                <a:cs typeface="Arial"/>
                <a:sym typeface="Arial"/>
              </a:rPr>
              <a:t> </a:t>
            </a:r>
            <a:r>
              <a:rPr lang="en-US" sz="7200" b="1" i="0" u="none" strike="noStrike" cap="none" dirty="0" err="1">
                <a:solidFill>
                  <a:schemeClr val="dk1"/>
                </a:solidFill>
                <a:latin typeface="HP001 5 hàng" pitchFamily="34" charset="0"/>
                <a:ea typeface="Arial"/>
                <a:cs typeface="Arial"/>
                <a:sym typeface="Arial"/>
              </a:rPr>
              <a:t>động</a:t>
            </a:r>
            <a:endParaRPr sz="7200" b="1" i="0" u="none" strike="noStrike" cap="none">
              <a:solidFill>
                <a:schemeClr val="dk1"/>
              </a:solidFill>
              <a:latin typeface="HP001 5 hàng" pitchFamily="34" charset="0"/>
              <a:ea typeface="Arial"/>
              <a:cs typeface="Arial"/>
              <a:sym typeface="Arial"/>
            </a:endParaRPr>
          </a:p>
        </p:txBody>
      </p:sp>
      <p:pic>
        <p:nvPicPr>
          <p:cNvPr id="190" name="Google Shape;190;p2" descr="1-16"/>
          <p:cNvPicPr preferRelativeResize="0"/>
          <p:nvPr/>
        </p:nvPicPr>
        <p:blipFill rotWithShape="1">
          <a:blip r:embed="rId4">
            <a:alphaModFix/>
          </a:blip>
          <a:srcRect/>
          <a:stretch/>
        </p:blipFill>
        <p:spPr>
          <a:xfrm>
            <a:off x="9952405" y="458426"/>
            <a:ext cx="1412042" cy="657191"/>
          </a:xfrm>
          <a:prstGeom prst="rect">
            <a:avLst/>
          </a:prstGeom>
          <a:noFill/>
          <a:ln>
            <a:noFill/>
          </a:ln>
        </p:spPr>
      </p:pic>
      <p:pic>
        <p:nvPicPr>
          <p:cNvPr id="191" name="Google Shape;191;p2" descr="1-16"/>
          <p:cNvPicPr preferRelativeResize="0"/>
          <p:nvPr/>
        </p:nvPicPr>
        <p:blipFill rotWithShape="1">
          <a:blip r:embed="rId4">
            <a:alphaModFix/>
          </a:blip>
          <a:srcRect/>
          <a:stretch/>
        </p:blipFill>
        <p:spPr>
          <a:xfrm>
            <a:off x="2656660" y="406723"/>
            <a:ext cx="1412042" cy="657191"/>
          </a:xfrm>
          <a:prstGeom prst="rect">
            <a:avLst/>
          </a:prstGeom>
          <a:noFill/>
          <a:ln>
            <a:noFill/>
          </a:ln>
        </p:spPr>
      </p:pic>
      <p:pic>
        <p:nvPicPr>
          <p:cNvPr id="192" name="Google Shape;192;p2" descr="1-16"/>
          <p:cNvPicPr preferRelativeResize="0"/>
          <p:nvPr/>
        </p:nvPicPr>
        <p:blipFill rotWithShape="1">
          <a:blip r:embed="rId4">
            <a:alphaModFix/>
          </a:blip>
          <a:srcRect/>
          <a:stretch/>
        </p:blipFill>
        <p:spPr>
          <a:xfrm>
            <a:off x="6409086" y="719234"/>
            <a:ext cx="1412042" cy="6571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fade">
                                      <p:cBhvr>
                                        <p:cTn id="11" dur="1000"/>
                                        <p:tgtEl>
                                          <p:spTgt spid="19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92"/>
                                        </p:tgtEl>
                                        <p:attrNameLst>
                                          <p:attrName>style.visibility</p:attrName>
                                        </p:attrNameLst>
                                      </p:cBhvr>
                                      <p:to>
                                        <p:strVal val="visible"/>
                                      </p:to>
                                    </p:set>
                                    <p:animEffect transition="in" filter="fade">
                                      <p:cBhvr>
                                        <p:cTn id="15" dur="1000"/>
                                        <p:tgtEl>
                                          <p:spTgt spid="19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fade">
                                      <p:cBhvr>
                                        <p:cTn id="19" dur="1000"/>
                                        <p:tgtEl>
                                          <p:spTgt spid="190"/>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9"/>
                                        </p:tgtEl>
                                        <p:attrNameLst>
                                          <p:attrName>style.visibility</p:attrName>
                                        </p:attrNameLst>
                                      </p:cBhvr>
                                      <p:to>
                                        <p:strVal val="visible"/>
                                      </p:to>
                                    </p:set>
                                    <p:animEffect transition="in" filter="fade">
                                      <p:cBhvr>
                                        <p:cTn id="23" dur="8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 descr="C:\Users\ADMIN\Desktop\Bach tuyet\54774f4bc8287c7337fadd5fbb419da6.jpg"/>
          <p:cNvPicPr preferRelativeResize="0"/>
          <p:nvPr/>
        </p:nvPicPr>
        <p:blipFill rotWithShape="1">
          <a:blip r:embed="rId3">
            <a:alphaModFix/>
          </a:blip>
          <a:srcRect/>
          <a:stretch/>
        </p:blipFill>
        <p:spPr>
          <a:xfrm>
            <a:off x="0" y="1"/>
            <a:ext cx="12192000" cy="6857999"/>
          </a:xfrm>
          <a:prstGeom prst="rect">
            <a:avLst/>
          </a:prstGeom>
          <a:noFill/>
          <a:ln>
            <a:noFill/>
          </a:ln>
        </p:spPr>
      </p:pic>
      <p:pic>
        <p:nvPicPr>
          <p:cNvPr id="198" name="Google Shape;198;p3" descr="C:\Users\ADMIN\Desktop\Bach tuyet\Snow_white_transparent.png"/>
          <p:cNvPicPr preferRelativeResize="0"/>
          <p:nvPr/>
        </p:nvPicPr>
        <p:blipFill rotWithShape="1">
          <a:blip r:embed="rId4">
            <a:alphaModFix/>
          </a:blip>
          <a:srcRect/>
          <a:stretch/>
        </p:blipFill>
        <p:spPr>
          <a:xfrm>
            <a:off x="4978400" y="2722179"/>
            <a:ext cx="1243539" cy="2680235"/>
          </a:xfrm>
          <a:prstGeom prst="rect">
            <a:avLst/>
          </a:prstGeom>
          <a:noFill/>
          <a:ln>
            <a:noFill/>
          </a:ln>
        </p:spPr>
      </p:pic>
      <p:pic>
        <p:nvPicPr>
          <p:cNvPr id="199" name="Google Shape;199;p3" descr="C:\Users\ADMIN\Desktop\Bach tuyet\43ebd44d263606f876d42fd2f199ea61 (4).jpg"/>
          <p:cNvPicPr preferRelativeResize="0"/>
          <p:nvPr/>
        </p:nvPicPr>
        <p:blipFill rotWithShape="1">
          <a:blip r:embed="rId5">
            <a:alphaModFix/>
          </a:blip>
          <a:srcRect/>
          <a:stretch/>
        </p:blipFill>
        <p:spPr>
          <a:xfrm rot="338519">
            <a:off x="10592437" y="4662277"/>
            <a:ext cx="1880249" cy="2689195"/>
          </a:xfrm>
          <a:prstGeom prst="rect">
            <a:avLst/>
          </a:prstGeom>
          <a:noFill/>
          <a:ln>
            <a:noFill/>
          </a:ln>
        </p:spPr>
      </p:pic>
      <p:pic>
        <p:nvPicPr>
          <p:cNvPr id="200" name="Google Shape;200;p3" descr="C:\Users\ADMIN\Desktop\Bach tuyet\43ebd44d263606f876d42fd2f199ea61 (7).jpg"/>
          <p:cNvPicPr preferRelativeResize="0"/>
          <p:nvPr/>
        </p:nvPicPr>
        <p:blipFill rotWithShape="1">
          <a:blip r:embed="rId6">
            <a:alphaModFix/>
          </a:blip>
          <a:srcRect/>
          <a:stretch/>
        </p:blipFill>
        <p:spPr>
          <a:xfrm flipH="1">
            <a:off x="7148075" y="4667665"/>
            <a:ext cx="1913197" cy="2551999"/>
          </a:xfrm>
          <a:prstGeom prst="rect">
            <a:avLst/>
          </a:prstGeom>
          <a:noFill/>
          <a:ln>
            <a:noFill/>
          </a:ln>
        </p:spPr>
      </p:pic>
      <p:pic>
        <p:nvPicPr>
          <p:cNvPr id="201" name="Google Shape;201;p3" descr="C:\Users\ADMIN\Desktop\Bach tuyet\RjAwOTQ4MTUyNEI3QjJCRTc2RjA6ZDA1ZjJmYTY2MjBkNDYzY2ZlZDNiOTA1Y2YxYTk1NzA6Ojo6OjA=.png"/>
          <p:cNvPicPr preferRelativeResize="0"/>
          <p:nvPr/>
        </p:nvPicPr>
        <p:blipFill rotWithShape="1">
          <a:blip r:embed="rId7">
            <a:alphaModFix/>
          </a:blip>
          <a:srcRect/>
          <a:stretch/>
        </p:blipFill>
        <p:spPr>
          <a:xfrm rot="-1006265">
            <a:off x="9011" y="4789835"/>
            <a:ext cx="2123621" cy="2411959"/>
          </a:xfrm>
          <a:prstGeom prst="rect">
            <a:avLst/>
          </a:prstGeom>
          <a:noFill/>
          <a:ln>
            <a:noFill/>
          </a:ln>
        </p:spPr>
      </p:pic>
      <p:pic>
        <p:nvPicPr>
          <p:cNvPr id="202" name="Google Shape;202;p3" descr="C:\Users\ADMIN\Desktop\Bach tuyet\43ebd44d263606f876d42fd2f199ea61 (2).jpg"/>
          <p:cNvPicPr preferRelativeResize="0"/>
          <p:nvPr/>
        </p:nvPicPr>
        <p:blipFill rotWithShape="1">
          <a:blip r:embed="rId8">
            <a:alphaModFix/>
          </a:blip>
          <a:srcRect/>
          <a:stretch/>
        </p:blipFill>
        <p:spPr>
          <a:xfrm rot="-1427022">
            <a:off x="7736843" y="4957294"/>
            <a:ext cx="1831975" cy="2476829"/>
          </a:xfrm>
          <a:prstGeom prst="rect">
            <a:avLst/>
          </a:prstGeom>
          <a:noFill/>
          <a:ln>
            <a:noFill/>
          </a:ln>
        </p:spPr>
      </p:pic>
      <p:pic>
        <p:nvPicPr>
          <p:cNvPr id="203" name="Google Shape;203;p3" descr="C:\Users\ADMIN\Desktop\Bach tuyet\43ebd44d263606f876d42fd2f199ea61 (3).jpg"/>
          <p:cNvPicPr preferRelativeResize="0"/>
          <p:nvPr/>
        </p:nvPicPr>
        <p:blipFill rotWithShape="1">
          <a:blip r:embed="rId9">
            <a:alphaModFix/>
          </a:blip>
          <a:srcRect/>
          <a:stretch/>
        </p:blipFill>
        <p:spPr>
          <a:xfrm>
            <a:off x="2082524" y="5232399"/>
            <a:ext cx="2212453" cy="2033468"/>
          </a:xfrm>
          <a:prstGeom prst="rect">
            <a:avLst/>
          </a:prstGeom>
          <a:noFill/>
          <a:ln>
            <a:noFill/>
          </a:ln>
        </p:spPr>
      </p:pic>
      <p:pic>
        <p:nvPicPr>
          <p:cNvPr id="204" name="Google Shape;204;p3" descr="C:\Users\ADMIN\Desktop\Bach tuyet\43ebd44d263606f876d42fd2f199ea61 (5).jpg"/>
          <p:cNvPicPr preferRelativeResize="0"/>
          <p:nvPr/>
        </p:nvPicPr>
        <p:blipFill rotWithShape="1">
          <a:blip r:embed="rId10">
            <a:alphaModFix/>
          </a:blip>
          <a:srcRect/>
          <a:stretch/>
        </p:blipFill>
        <p:spPr>
          <a:xfrm rot="1608799">
            <a:off x="1408602" y="4577567"/>
            <a:ext cx="1656967" cy="2647951"/>
          </a:xfrm>
          <a:prstGeom prst="rect">
            <a:avLst/>
          </a:prstGeom>
          <a:noFill/>
          <a:ln>
            <a:noFill/>
          </a:ln>
        </p:spPr>
      </p:pic>
      <p:pic>
        <p:nvPicPr>
          <p:cNvPr id="205" name="Google Shape;205;p3" descr="C:\Users\ADMIN\Desktop\Bach tuyet\43ebd44d263606f876d42fd2f199ea61 (8).jpg"/>
          <p:cNvPicPr preferRelativeResize="0"/>
          <p:nvPr/>
        </p:nvPicPr>
        <p:blipFill rotWithShape="1">
          <a:blip r:embed="rId11">
            <a:alphaModFix/>
          </a:blip>
          <a:srcRect/>
          <a:stretch/>
        </p:blipFill>
        <p:spPr>
          <a:xfrm>
            <a:off x="9448800" y="4363395"/>
            <a:ext cx="2111365" cy="2902472"/>
          </a:xfrm>
          <a:prstGeom prst="rect">
            <a:avLst/>
          </a:prstGeom>
          <a:noFill/>
          <a:ln>
            <a:noFill/>
          </a:ln>
        </p:spPr>
      </p:pic>
      <p:pic>
        <p:nvPicPr>
          <p:cNvPr id="206" name="Google Shape;206;p3" descr="C:\Users\ADMIN\Desktop\Bach tuyet\511929473-photo-clip-tree.png"/>
          <p:cNvPicPr preferRelativeResize="0"/>
          <p:nvPr/>
        </p:nvPicPr>
        <p:blipFill rotWithShape="1">
          <a:blip r:embed="rId12">
            <a:alphaModFix/>
          </a:blip>
          <a:srcRect/>
          <a:stretch/>
        </p:blipFill>
        <p:spPr>
          <a:xfrm>
            <a:off x="4775200" y="-2947963"/>
            <a:ext cx="9770739" cy="10307443"/>
          </a:xfrm>
          <a:prstGeom prst="rect">
            <a:avLst/>
          </a:prstGeom>
          <a:noFill/>
          <a:ln>
            <a:noFill/>
          </a:ln>
        </p:spPr>
      </p:pic>
      <p:pic>
        <p:nvPicPr>
          <p:cNvPr id="207" name="Google Shape;207;p3" descr="C:\Users\ADMIN\Desktop\Bach tuyet\511929473-photo-clip-tree.png"/>
          <p:cNvPicPr preferRelativeResize="0"/>
          <p:nvPr/>
        </p:nvPicPr>
        <p:blipFill rotWithShape="1">
          <a:blip r:embed="rId12">
            <a:alphaModFix/>
          </a:blip>
          <a:srcRect/>
          <a:stretch/>
        </p:blipFill>
        <p:spPr>
          <a:xfrm>
            <a:off x="-1219199" y="-2825162"/>
            <a:ext cx="6078553" cy="10307443"/>
          </a:xfrm>
          <a:prstGeom prst="rect">
            <a:avLst/>
          </a:prstGeom>
          <a:noFill/>
          <a:ln>
            <a:noFill/>
          </a:ln>
        </p:spPr>
      </p:pic>
      <p:pic>
        <p:nvPicPr>
          <p:cNvPr id="208" name="Google Shape;208;p3" descr="C:\Users\ADMIN\Desktop\Tai nguyen thiet ke tro choi\Bảng gỗ\wooden-blank-sign-clipart-1.jpg"/>
          <p:cNvPicPr preferRelativeResize="0"/>
          <p:nvPr/>
        </p:nvPicPr>
        <p:blipFill rotWithShape="1">
          <a:blip r:embed="rId13">
            <a:alphaModFix/>
          </a:blip>
          <a:srcRect/>
          <a:stretch/>
        </p:blipFill>
        <p:spPr>
          <a:xfrm>
            <a:off x="1784883" y="-1955800"/>
            <a:ext cx="9187917" cy="4079875"/>
          </a:xfrm>
          <a:prstGeom prst="rect">
            <a:avLst/>
          </a:prstGeom>
          <a:noFill/>
          <a:ln>
            <a:noFill/>
          </a:ln>
        </p:spPr>
      </p:pic>
      <p:sp>
        <p:nvSpPr>
          <p:cNvPr id="209" name="Google Shape;209;p3"/>
          <p:cNvSpPr txBox="1"/>
          <p:nvPr/>
        </p:nvSpPr>
        <p:spPr>
          <a:xfrm>
            <a:off x="2644461" y="584200"/>
            <a:ext cx="7515539"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err="1">
                <a:solidFill>
                  <a:srgbClr val="FFFFFF"/>
                </a:solidFill>
                <a:latin typeface="HP001 5 hàng" pitchFamily="34" charset="0"/>
                <a:ea typeface="Arial"/>
                <a:cs typeface="Arial"/>
                <a:sym typeface="Arial"/>
              </a:rPr>
              <a:t>Bạc</a:t>
            </a:r>
            <a:r>
              <a:rPr lang="en-US" sz="4400" b="1" dirty="0" err="1">
                <a:solidFill>
                  <a:srgbClr val="FFFFFF"/>
                </a:solidFill>
                <a:latin typeface="HP001 5 hàng" pitchFamily="34" charset="0"/>
                <a:ea typeface="Arial"/>
                <a:cs typeface="Arial"/>
                <a:sym typeface="Arial"/>
              </a:rPr>
              <a:t>h</a:t>
            </a:r>
            <a:r>
              <a:rPr lang="en-US" sz="4400" b="1" dirty="0">
                <a:solidFill>
                  <a:srgbClr val="FFFFFF"/>
                </a:solidFill>
                <a:latin typeface="HP001 5 hàng" pitchFamily="34" charset="0"/>
                <a:ea typeface="Arial"/>
                <a:cs typeface="Arial"/>
                <a:sym typeface="Arial"/>
              </a:rPr>
              <a:t> </a:t>
            </a:r>
            <a:r>
              <a:rPr lang="en-US" sz="4400" b="1" dirty="0" err="1">
                <a:solidFill>
                  <a:srgbClr val="FFFFFF"/>
                </a:solidFill>
                <a:latin typeface="HP001 5 hàng" pitchFamily="34" charset="0"/>
                <a:ea typeface="Arial"/>
                <a:cs typeface="Arial"/>
                <a:sym typeface="Arial"/>
              </a:rPr>
              <a:t>Tuyết</a:t>
            </a:r>
            <a:r>
              <a:rPr lang="en-US" sz="4400" b="1" dirty="0">
                <a:solidFill>
                  <a:srgbClr val="FFFFFF"/>
                </a:solidFill>
                <a:latin typeface="HP001 5 hàng" pitchFamily="34" charset="0"/>
                <a:ea typeface="Arial"/>
                <a:cs typeface="Arial"/>
                <a:sym typeface="Arial"/>
              </a:rPr>
              <a:t> </a:t>
            </a:r>
            <a:r>
              <a:rPr lang="en-US" sz="4400" b="1" dirty="0" err="1">
                <a:solidFill>
                  <a:srgbClr val="FFFFFF"/>
                </a:solidFill>
                <a:latin typeface="HP001 5 hàng" pitchFamily="34" charset="0"/>
                <a:ea typeface="Arial"/>
                <a:cs typeface="Arial"/>
                <a:sym typeface="Arial"/>
              </a:rPr>
              <a:t>và</a:t>
            </a:r>
            <a:r>
              <a:rPr lang="en-US" sz="4400" b="1" dirty="0">
                <a:solidFill>
                  <a:srgbClr val="FFFFFF"/>
                </a:solidFill>
                <a:latin typeface="HP001 5 hàng" pitchFamily="34" charset="0"/>
                <a:ea typeface="Arial"/>
                <a:cs typeface="Arial"/>
                <a:sym typeface="Arial"/>
              </a:rPr>
              <a:t> 7 </a:t>
            </a:r>
            <a:r>
              <a:rPr lang="en-US" sz="4400" b="1" dirty="0" err="1">
                <a:solidFill>
                  <a:srgbClr val="FFFFFF"/>
                </a:solidFill>
                <a:latin typeface="HP001 5 hàng" pitchFamily="34" charset="0"/>
                <a:ea typeface="Arial"/>
                <a:cs typeface="Arial"/>
                <a:sym typeface="Arial"/>
              </a:rPr>
              <a:t>chú</a:t>
            </a:r>
            <a:r>
              <a:rPr lang="en-US" sz="4400" b="1" dirty="0">
                <a:solidFill>
                  <a:srgbClr val="FFFFFF"/>
                </a:solidFill>
                <a:latin typeface="HP001 5 hàng" pitchFamily="34" charset="0"/>
                <a:ea typeface="Arial"/>
                <a:cs typeface="Arial"/>
                <a:sym typeface="Arial"/>
              </a:rPr>
              <a:t> </a:t>
            </a:r>
            <a:r>
              <a:rPr lang="en-US" sz="4400" b="1" dirty="0" err="1">
                <a:solidFill>
                  <a:srgbClr val="FFFFFF"/>
                </a:solidFill>
                <a:latin typeface="HP001 5 hàng" pitchFamily="34" charset="0"/>
                <a:ea typeface="Arial"/>
                <a:cs typeface="Arial"/>
                <a:sym typeface="Arial"/>
              </a:rPr>
              <a:t>lùn</a:t>
            </a:r>
            <a:endParaRPr sz="4400"/>
          </a:p>
        </p:txBody>
      </p:sp>
      <p:pic>
        <p:nvPicPr>
          <p:cNvPr id="211" name="Google Shape;211;p3"/>
          <p:cNvPicPr preferRelativeResize="0"/>
          <p:nvPr/>
        </p:nvPicPr>
        <p:blipFill rotWithShape="1">
          <a:blip r:embed="rId14" cstate="print">
            <a:alphaModFix/>
          </a:blip>
          <a:srcRect/>
          <a:stretch/>
        </p:blipFill>
        <p:spPr>
          <a:xfrm>
            <a:off x="5751695" y="-85725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par>
                                <p:cTn id="8" presetID="10" presetClass="entr" presetSubtype="0" fill="hold" nodeType="withEffect">
                                  <p:stCondLst>
                                    <p:cond delay="0"/>
                                  </p:stCondLst>
                                  <p:childTnLst>
                                    <p:set>
                                      <p:cBhvr>
                                        <p:cTn id="9" dur="1" fill="hold">
                                          <p:stCondLst>
                                            <p:cond delay="0"/>
                                          </p:stCondLst>
                                        </p:cTn>
                                        <p:tgtEl>
                                          <p:spTgt spid="209"/>
                                        </p:tgtEl>
                                        <p:attrNameLst>
                                          <p:attrName>style.visibility</p:attrName>
                                        </p:attrNameLst>
                                      </p:cBhvr>
                                      <p:to>
                                        <p:strVal val="visible"/>
                                      </p:to>
                                    </p:set>
                                    <p:animEffect transition="in" filter="fade">
                                      <p:cBhvr>
                                        <p:cTn id="10" dur="1000"/>
                                        <p:tgtEl>
                                          <p:spTgt spid="209"/>
                                        </p:tgtEl>
                                      </p:cBhvr>
                                    </p:animEffect>
                                  </p:childTnLst>
                                </p:cTn>
                              </p:par>
                              <p:par>
                                <p:cTn id="11" presetID="10" presetClass="entr" presetSubtype="0" fill="hold" nodeType="withEffect">
                                  <p:stCondLst>
                                    <p:cond delay="0"/>
                                  </p:stCondLst>
                                  <p:childTnLst>
                                    <p:set>
                                      <p:cBhvr>
                                        <p:cTn id="12" dur="1" fill="hold">
                                          <p:stCondLst>
                                            <p:cond delay="0"/>
                                          </p:stCondLst>
                                        </p:cTn>
                                        <p:tgtEl>
                                          <p:spTgt spid="211"/>
                                        </p:tgtEl>
                                        <p:attrNameLst>
                                          <p:attrName>style.visibility</p:attrName>
                                        </p:attrNameLst>
                                      </p:cBhvr>
                                      <p:to>
                                        <p:strVal val="visible"/>
                                      </p:to>
                                    </p:set>
                                    <p:animEffect transition="in" filter="fade">
                                      <p:cBhvr>
                                        <p:cTn id="13" dur="50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4" descr="C:\Users\ADMIN\Desktop\Bach tuyet\ a.jpg"/>
          <p:cNvPicPr preferRelativeResize="0"/>
          <p:nvPr/>
        </p:nvPicPr>
        <p:blipFill rotWithShape="1">
          <a:blip r:embed="rId3">
            <a:alphaModFix/>
          </a:blip>
          <a:srcRect/>
          <a:stretch/>
        </p:blipFill>
        <p:spPr>
          <a:xfrm>
            <a:off x="0" y="1"/>
            <a:ext cx="12192000" cy="6861628"/>
          </a:xfrm>
          <a:prstGeom prst="rect">
            <a:avLst/>
          </a:prstGeom>
          <a:noFill/>
          <a:ln>
            <a:noFill/>
          </a:ln>
        </p:spPr>
      </p:pic>
      <p:pic>
        <p:nvPicPr>
          <p:cNvPr id="217" name="Google Shape;217;p4" descr="C:\Users\ADMIN\Desktop\Bach tuyet\Bambi.png"/>
          <p:cNvPicPr preferRelativeResize="0"/>
          <p:nvPr/>
        </p:nvPicPr>
        <p:blipFill rotWithShape="1">
          <a:blip r:embed="rId4">
            <a:alphaModFix/>
          </a:blip>
          <a:srcRect/>
          <a:stretch/>
        </p:blipFill>
        <p:spPr>
          <a:xfrm rot="-1244661" flipH="1">
            <a:off x="7779459" y="3997351"/>
            <a:ext cx="1320800" cy="2209800"/>
          </a:xfrm>
          <a:prstGeom prst="rect">
            <a:avLst/>
          </a:prstGeom>
          <a:noFill/>
          <a:ln>
            <a:noFill/>
          </a:ln>
        </p:spPr>
      </p:pic>
      <p:pic>
        <p:nvPicPr>
          <p:cNvPr id="218" name="Google Shape;218;p4" descr="C:\Users\ADMIN\Desktop\Bach tuyet\esquilo001.gif"/>
          <p:cNvPicPr preferRelativeResize="0"/>
          <p:nvPr/>
        </p:nvPicPr>
        <p:blipFill rotWithShape="1">
          <a:blip r:embed="rId5">
            <a:alphaModFix/>
          </a:blip>
          <a:srcRect/>
          <a:stretch/>
        </p:blipFill>
        <p:spPr>
          <a:xfrm rot="-1128333" flipH="1">
            <a:off x="5085415" y="4860489"/>
            <a:ext cx="1320800" cy="1445840"/>
          </a:xfrm>
          <a:prstGeom prst="rect">
            <a:avLst/>
          </a:prstGeom>
          <a:noFill/>
          <a:ln>
            <a:noFill/>
          </a:ln>
        </p:spPr>
      </p:pic>
      <p:pic>
        <p:nvPicPr>
          <p:cNvPr id="219" name="Google Shape;219;p4" descr="C:\Users\ADMIN\Desktop\Bach tuyet\767e08fbae2de8679fbba6d8cecba19e.png"/>
          <p:cNvPicPr preferRelativeResize="0"/>
          <p:nvPr/>
        </p:nvPicPr>
        <p:blipFill rotWithShape="1">
          <a:blip r:embed="rId6">
            <a:alphaModFix/>
          </a:blip>
          <a:srcRect/>
          <a:stretch/>
        </p:blipFill>
        <p:spPr>
          <a:xfrm rot="-1247476" flipH="1">
            <a:off x="2470377" y="4994982"/>
            <a:ext cx="1092200" cy="1525441"/>
          </a:xfrm>
          <a:prstGeom prst="rect">
            <a:avLst/>
          </a:prstGeom>
          <a:noFill/>
          <a:ln>
            <a:noFill/>
          </a:ln>
        </p:spPr>
      </p:pic>
      <p:pic>
        <p:nvPicPr>
          <p:cNvPr id="220" name="Google Shape;220;p4" descr="C:\Users\ADMIN\Desktop\Bach tuyet\Doc23.png"/>
          <p:cNvPicPr preferRelativeResize="0"/>
          <p:nvPr/>
        </p:nvPicPr>
        <p:blipFill rotWithShape="1">
          <a:blip r:embed="rId7">
            <a:alphaModFix/>
          </a:blip>
          <a:srcRect/>
          <a:stretch/>
        </p:blipFill>
        <p:spPr>
          <a:xfrm rot="-1827354">
            <a:off x="10020325" y="4028629"/>
            <a:ext cx="1543159" cy="2286767"/>
          </a:xfrm>
          <a:prstGeom prst="rect">
            <a:avLst/>
          </a:prstGeom>
          <a:noFill/>
          <a:ln>
            <a:noFill/>
          </a:ln>
        </p:spPr>
      </p:pic>
      <p:pic>
        <p:nvPicPr>
          <p:cNvPr id="221" name="Google Shape;221;p4" descr="C:\Users\ADMIN\Desktop\Bach tuyet\arbre-majestueux-42629281.jpg"/>
          <p:cNvPicPr preferRelativeResize="0"/>
          <p:nvPr/>
        </p:nvPicPr>
        <p:blipFill rotWithShape="1">
          <a:blip r:embed="rId8">
            <a:alphaModFix/>
          </a:blip>
          <a:srcRect/>
          <a:stretch/>
        </p:blipFill>
        <p:spPr>
          <a:xfrm>
            <a:off x="324077" y="-273843"/>
            <a:ext cx="7010400" cy="7868444"/>
          </a:xfrm>
          <a:prstGeom prst="rect">
            <a:avLst/>
          </a:prstGeom>
          <a:noFill/>
          <a:ln>
            <a:noFill/>
          </a:ln>
        </p:spPr>
      </p:pic>
      <p:pic>
        <p:nvPicPr>
          <p:cNvPr id="222" name="Google Shape;222;p4" descr="C:\Users\ADMIN\Desktop\Bach tuyet\arbre-majestueux-42629281.jpg"/>
          <p:cNvPicPr preferRelativeResize="0"/>
          <p:nvPr/>
        </p:nvPicPr>
        <p:blipFill rotWithShape="1">
          <a:blip r:embed="rId8">
            <a:alphaModFix/>
          </a:blip>
          <a:srcRect/>
          <a:stretch/>
        </p:blipFill>
        <p:spPr>
          <a:xfrm>
            <a:off x="5689600" y="-680243"/>
            <a:ext cx="7010400" cy="7868444"/>
          </a:xfrm>
          <a:prstGeom prst="rect">
            <a:avLst/>
          </a:prstGeom>
          <a:noFill/>
          <a:ln>
            <a:noFill/>
          </a:ln>
        </p:spPr>
      </p:pic>
      <p:pic>
        <p:nvPicPr>
          <p:cNvPr id="223" name="Google Shape;223;p4" descr="C:\Users\ADMIN\Desktop\Bach tuyet\511929473-photo-clip-tree.png"/>
          <p:cNvPicPr preferRelativeResize="0"/>
          <p:nvPr/>
        </p:nvPicPr>
        <p:blipFill rotWithShape="1">
          <a:blip r:embed="rId9">
            <a:alphaModFix/>
          </a:blip>
          <a:srcRect/>
          <a:stretch/>
        </p:blipFill>
        <p:spPr>
          <a:xfrm>
            <a:off x="3224665" y="-929641"/>
            <a:ext cx="7213600" cy="7609841"/>
          </a:xfrm>
          <a:prstGeom prst="rect">
            <a:avLst/>
          </a:prstGeom>
          <a:noFill/>
          <a:ln>
            <a:noFill/>
          </a:ln>
        </p:spPr>
      </p:pic>
      <p:pic>
        <p:nvPicPr>
          <p:cNvPr id="224" name="Google Shape;224;p4" descr="C:\Users\ADMIN\Desktop\Bach tuyet\511929473-photo-clip-tree.png"/>
          <p:cNvPicPr preferRelativeResize="0"/>
          <p:nvPr/>
        </p:nvPicPr>
        <p:blipFill rotWithShape="1">
          <a:blip r:embed="rId10">
            <a:alphaModFix/>
          </a:blip>
          <a:srcRect/>
          <a:stretch/>
        </p:blipFill>
        <p:spPr>
          <a:xfrm>
            <a:off x="5486400" y="-374107"/>
            <a:ext cx="7213600" cy="7609841"/>
          </a:xfrm>
          <a:prstGeom prst="rect">
            <a:avLst/>
          </a:prstGeom>
          <a:noFill/>
          <a:ln>
            <a:noFill/>
          </a:ln>
        </p:spPr>
      </p:pic>
      <p:pic>
        <p:nvPicPr>
          <p:cNvPr id="225" name="Google Shape;225;p4" descr="C:\Users\ADMIN\Desktop\Bach tuyet\Snow_white_transparent.png"/>
          <p:cNvPicPr preferRelativeResize="0"/>
          <p:nvPr/>
        </p:nvPicPr>
        <p:blipFill rotWithShape="1">
          <a:blip r:embed="rId11">
            <a:alphaModFix/>
          </a:blip>
          <a:srcRect/>
          <a:stretch/>
        </p:blipFill>
        <p:spPr>
          <a:xfrm>
            <a:off x="-85359" y="3430814"/>
            <a:ext cx="1825347" cy="3934223"/>
          </a:xfrm>
          <a:prstGeom prst="rect">
            <a:avLst/>
          </a:prstGeom>
          <a:noFill/>
          <a:ln>
            <a:noFill/>
          </a:ln>
        </p:spPr>
      </p:pic>
      <p:pic>
        <p:nvPicPr>
          <p:cNvPr id="226" name="Google Shape;226;p4" descr="C:\Users\ADMIN\Desktop\Tai nguyen thiet ke tro choi\Bảng gỗ\wooden-blank-sign-clipart-1.jpg"/>
          <p:cNvPicPr preferRelativeResize="0"/>
          <p:nvPr/>
        </p:nvPicPr>
        <p:blipFill rotWithShape="1">
          <a:blip r:embed="rId12">
            <a:alphaModFix/>
          </a:blip>
          <a:srcRect/>
          <a:stretch/>
        </p:blipFill>
        <p:spPr>
          <a:xfrm>
            <a:off x="2336800" y="-1955800"/>
            <a:ext cx="7921939" cy="4079875"/>
          </a:xfrm>
          <a:prstGeom prst="rect">
            <a:avLst/>
          </a:prstGeom>
          <a:noFill/>
          <a:ln>
            <a:noFill/>
          </a:ln>
        </p:spPr>
      </p:pic>
      <p:sp>
        <p:nvSpPr>
          <p:cNvPr id="230" name="Google Shape;230;p4"/>
          <p:cNvSpPr/>
          <p:nvPr/>
        </p:nvSpPr>
        <p:spPr>
          <a:xfrm>
            <a:off x="3229027" y="1965012"/>
            <a:ext cx="599809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0" u="none" strike="noStrike" cap="none" dirty="0" err="1">
                <a:solidFill>
                  <a:srgbClr val="0000FF"/>
                </a:solidFill>
                <a:latin typeface="HP001 5 hàng" pitchFamily="34" charset="0"/>
                <a:ea typeface="Calibri"/>
                <a:cs typeface="Calibri"/>
                <a:sym typeface="Calibri"/>
              </a:rPr>
              <a:t>Chuyện</a:t>
            </a:r>
            <a:r>
              <a:rPr lang="en-US" sz="4800" b="1" i="0" u="none" strike="noStrike" cap="none" dirty="0">
                <a:solidFill>
                  <a:srgbClr val="0000FF"/>
                </a:solidFill>
                <a:latin typeface="HP001 5 hàng" pitchFamily="34" charset="0"/>
                <a:ea typeface="Calibri"/>
                <a:cs typeface="Calibri"/>
                <a:sym typeface="Calibri"/>
              </a:rPr>
              <a:t> </a:t>
            </a:r>
            <a:r>
              <a:rPr lang="en-US" sz="4800" b="1" i="0" u="none" strike="noStrike" cap="none" dirty="0" err="1">
                <a:solidFill>
                  <a:srgbClr val="0000FF"/>
                </a:solidFill>
                <a:latin typeface="HP001 5 hàng" pitchFamily="34" charset="0"/>
                <a:ea typeface="Calibri"/>
                <a:cs typeface="Calibri"/>
                <a:sym typeface="Calibri"/>
              </a:rPr>
              <a:t>bốn</a:t>
            </a:r>
            <a:r>
              <a:rPr lang="en-US" sz="4800" b="1" i="0" u="none" strike="noStrike" cap="none" dirty="0">
                <a:solidFill>
                  <a:srgbClr val="0000FF"/>
                </a:solidFill>
                <a:latin typeface="HP001 5 hàng" pitchFamily="34" charset="0"/>
                <a:ea typeface="Calibri"/>
                <a:cs typeface="Calibri"/>
                <a:sym typeface="Calibri"/>
              </a:rPr>
              <a:t> </a:t>
            </a:r>
            <a:r>
              <a:rPr lang="en-US" sz="4800" b="1" i="0" u="none" strike="noStrike" cap="none" dirty="0" err="1">
                <a:solidFill>
                  <a:srgbClr val="0000FF"/>
                </a:solidFill>
                <a:latin typeface="HP001 5 hàng" pitchFamily="34" charset="0"/>
                <a:ea typeface="Calibri"/>
                <a:cs typeface="Calibri"/>
                <a:sym typeface="Calibri"/>
              </a:rPr>
              <a:t>mùa</a:t>
            </a:r>
            <a:endParaRPr b="1">
              <a:latin typeface="HP001 5 hàng" pitchFamily="34" charset="0"/>
            </a:endParaRPr>
          </a:p>
        </p:txBody>
      </p:sp>
      <p:sp>
        <p:nvSpPr>
          <p:cNvPr id="231" name="Google Shape;231;p4"/>
          <p:cNvSpPr txBox="1"/>
          <p:nvPr/>
        </p:nvSpPr>
        <p:spPr>
          <a:xfrm>
            <a:off x="2542861" y="898225"/>
            <a:ext cx="7413939" cy="666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734" b="1" i="0" u="none" strike="noStrike" cap="none" dirty="0" err="1">
                <a:solidFill>
                  <a:srgbClr val="FFFFFF"/>
                </a:solidFill>
                <a:latin typeface="HP001 5 hàng" pitchFamily="34" charset="0"/>
                <a:ea typeface="Calibri"/>
                <a:cs typeface="Calibri"/>
                <a:sym typeface="Calibri"/>
              </a:rPr>
              <a:t>Hôm</a:t>
            </a:r>
            <a:r>
              <a:rPr lang="en-US" sz="3734" b="1" i="0" u="none" strike="noStrike" cap="none" dirty="0">
                <a:solidFill>
                  <a:srgbClr val="FFFFFF"/>
                </a:solidFill>
                <a:latin typeface="HP001 5 hàng" pitchFamily="34" charset="0"/>
                <a:ea typeface="Calibri"/>
                <a:cs typeface="Calibri"/>
                <a:sym typeface="Calibri"/>
              </a:rPr>
              <a:t> </a:t>
            </a:r>
            <a:r>
              <a:rPr lang="en-US" sz="3734" b="1" i="0" u="none" strike="noStrike" cap="none" dirty="0" err="1">
                <a:solidFill>
                  <a:srgbClr val="FFFFFF"/>
                </a:solidFill>
                <a:latin typeface="HP001 5 hàng" pitchFamily="34" charset="0"/>
                <a:ea typeface="Calibri"/>
                <a:cs typeface="Calibri"/>
                <a:sym typeface="Calibri"/>
              </a:rPr>
              <a:t>trước</a:t>
            </a:r>
            <a:r>
              <a:rPr lang="en-US" sz="3734" b="1" i="0" u="none" strike="noStrike" cap="none" dirty="0">
                <a:solidFill>
                  <a:srgbClr val="FFFFFF"/>
                </a:solidFill>
                <a:latin typeface="HP001 5 hàng" pitchFamily="34" charset="0"/>
                <a:ea typeface="Calibri"/>
                <a:cs typeface="Calibri"/>
                <a:sym typeface="Calibri"/>
              </a:rPr>
              <a:t> </a:t>
            </a:r>
            <a:r>
              <a:rPr lang="en-US" sz="3734" b="1" i="0" u="none" strike="noStrike" cap="none" dirty="0" err="1">
                <a:solidFill>
                  <a:srgbClr val="FFFFFF"/>
                </a:solidFill>
                <a:latin typeface="HP001 5 hàng" pitchFamily="34" charset="0"/>
                <a:ea typeface="Calibri"/>
                <a:cs typeface="Calibri"/>
                <a:sym typeface="Calibri"/>
              </a:rPr>
              <a:t>chúng</a:t>
            </a:r>
            <a:r>
              <a:rPr lang="en-US" sz="3734" b="1" i="0" u="none" strike="noStrike" cap="none" dirty="0">
                <a:solidFill>
                  <a:srgbClr val="FFFFFF"/>
                </a:solidFill>
                <a:latin typeface="HP001 5 hàng" pitchFamily="34" charset="0"/>
                <a:ea typeface="Calibri"/>
                <a:cs typeface="Calibri"/>
                <a:sym typeface="Calibri"/>
              </a:rPr>
              <a:t> </a:t>
            </a:r>
            <a:r>
              <a:rPr lang="en-US" sz="3734" b="1" i="0" u="none" strike="noStrike" cap="none" dirty="0" err="1">
                <a:solidFill>
                  <a:srgbClr val="FFFFFF"/>
                </a:solidFill>
                <a:latin typeface="HP001 5 hàng" pitchFamily="34" charset="0"/>
                <a:ea typeface="Calibri"/>
                <a:cs typeface="Calibri"/>
                <a:sym typeface="Calibri"/>
              </a:rPr>
              <a:t>ta</a:t>
            </a:r>
            <a:r>
              <a:rPr lang="en-US" sz="3734" b="1" i="0" u="none" strike="noStrike" cap="none" dirty="0">
                <a:solidFill>
                  <a:srgbClr val="FFFFFF"/>
                </a:solidFill>
                <a:latin typeface="HP001 5 hàng" pitchFamily="34" charset="0"/>
                <a:ea typeface="Calibri"/>
                <a:cs typeface="Calibri"/>
                <a:sym typeface="Calibri"/>
              </a:rPr>
              <a:t> </a:t>
            </a:r>
            <a:r>
              <a:rPr lang="en-US" sz="3734" b="1" i="0" u="none" strike="noStrike" cap="none" dirty="0" err="1">
                <a:solidFill>
                  <a:srgbClr val="FFFFFF"/>
                </a:solidFill>
                <a:latin typeface="HP001 5 hàng" pitchFamily="34" charset="0"/>
                <a:ea typeface="Calibri"/>
                <a:cs typeface="Calibri"/>
                <a:sym typeface="Calibri"/>
              </a:rPr>
              <a:t>học</a:t>
            </a:r>
            <a:r>
              <a:rPr lang="en-US" sz="3734" b="1" i="0" u="none" strike="noStrike" cap="none" dirty="0">
                <a:solidFill>
                  <a:srgbClr val="FFFFFF"/>
                </a:solidFill>
                <a:latin typeface="HP001 5 hàng" pitchFamily="34" charset="0"/>
                <a:ea typeface="Calibri"/>
                <a:cs typeface="Calibri"/>
                <a:sym typeface="Calibri"/>
              </a:rPr>
              <a:t> </a:t>
            </a:r>
            <a:r>
              <a:rPr lang="en-US" sz="3734" b="1" i="0" u="none" strike="noStrike" cap="none" dirty="0" err="1">
                <a:solidFill>
                  <a:srgbClr val="FFFFFF"/>
                </a:solidFill>
                <a:latin typeface="HP001 5 hàng" pitchFamily="34" charset="0"/>
                <a:ea typeface="Calibri"/>
                <a:cs typeface="Calibri"/>
                <a:sym typeface="Calibri"/>
              </a:rPr>
              <a:t>bài</a:t>
            </a:r>
            <a:r>
              <a:rPr lang="en-US" sz="3734" b="1" i="0" u="none" strike="noStrike" cap="none" dirty="0">
                <a:solidFill>
                  <a:srgbClr val="FFFFFF"/>
                </a:solidFill>
                <a:latin typeface="HP001 5 hàng" pitchFamily="34" charset="0"/>
                <a:ea typeface="Calibri"/>
                <a:cs typeface="Calibri"/>
                <a:sym typeface="Calibri"/>
              </a:rPr>
              <a:t> </a:t>
            </a:r>
            <a:r>
              <a:rPr lang="en-US" sz="3734" b="1" i="0" u="none" strike="noStrike" cap="none" dirty="0" err="1">
                <a:solidFill>
                  <a:srgbClr val="FFFFFF"/>
                </a:solidFill>
                <a:latin typeface="HP001 5 hàng" pitchFamily="34" charset="0"/>
                <a:ea typeface="Calibri"/>
                <a:cs typeface="Calibri"/>
                <a:sym typeface="Calibri"/>
              </a:rPr>
              <a:t>gì</a:t>
            </a:r>
            <a:r>
              <a:rPr lang="en-US" sz="3734" b="1" i="0" u="none" strike="noStrike" cap="none" dirty="0">
                <a:solidFill>
                  <a:srgbClr val="FFFFFF"/>
                </a:solidFill>
                <a:latin typeface="HP001 5 hàng" pitchFamily="34" charset="0"/>
                <a:ea typeface="Calibri"/>
                <a:cs typeface="Calibri"/>
                <a:sym typeface="Calibri"/>
              </a:rPr>
              <a:t>?</a:t>
            </a:r>
            <a:endParaRPr b="1">
              <a:latin typeface="HP001 5 hàng" pitchFamily="34" charset="0"/>
            </a:endParaRPr>
          </a:p>
        </p:txBody>
      </p:sp>
      <p:pic>
        <p:nvPicPr>
          <p:cNvPr id="233" name="Google Shape;233;p4" descr="C:\Users\ADMIN\Desktop\Tai nguyen thiet ke tro choi\Bảng gỗ\Picture1 (2).png">
            <a:hlinkClick r:id="" action="ppaction://hlinkshowjump?jump=nextslide"/>
          </p:cNvPr>
          <p:cNvPicPr preferRelativeResize="0"/>
          <p:nvPr/>
        </p:nvPicPr>
        <p:blipFill rotWithShape="1">
          <a:blip r:embed="rId13">
            <a:alphaModFix/>
          </a:blip>
          <a:srcRect/>
          <a:stretch/>
        </p:blipFill>
        <p:spPr>
          <a:xfrm>
            <a:off x="10272119" y="76200"/>
            <a:ext cx="1617133" cy="6874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000"/>
                                        <p:tgtEl>
                                          <p:spTgt spid="226"/>
                                        </p:tgtEl>
                                      </p:cBhvr>
                                    </p:animEffect>
                                  </p:childTnLst>
                                </p:cTn>
                              </p:par>
                              <p:par>
                                <p:cTn id="8" presetID="10" presetClass="entr" presetSubtype="0" fill="hold" nodeType="withEffect">
                                  <p:stCondLst>
                                    <p:cond delay="0"/>
                                  </p:stCondLst>
                                  <p:childTnLst>
                                    <p:set>
                                      <p:cBhvr>
                                        <p:cTn id="9" dur="1" fill="hold">
                                          <p:stCondLst>
                                            <p:cond delay="0"/>
                                          </p:stCondLst>
                                        </p:cTn>
                                        <p:tgtEl>
                                          <p:spTgt spid="231"/>
                                        </p:tgtEl>
                                        <p:attrNameLst>
                                          <p:attrName>style.visibility</p:attrName>
                                        </p:attrNameLst>
                                      </p:cBhvr>
                                      <p:to>
                                        <p:strVal val="visible"/>
                                      </p:to>
                                    </p:set>
                                    <p:animEffect transition="in" filter="fade">
                                      <p:cBhvr>
                                        <p:cTn id="10" dur="1000"/>
                                        <p:tgtEl>
                                          <p:spTgt spid="2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0"/>
                                        </p:tgtEl>
                                        <p:attrNameLst>
                                          <p:attrName>style.visibility</p:attrName>
                                        </p:attrNameLst>
                                      </p:cBhvr>
                                      <p:to>
                                        <p:strVal val="visible"/>
                                      </p:to>
                                    </p:set>
                                    <p:animEffect transition="in" filter="fade">
                                      <p:cBhvr>
                                        <p:cTn id="15"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6" descr="C:\Users\ADMIN\Desktop\Bach tuyet\b.jp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62" name="Google Shape;262;p6" descr="C:\Users\ADMIN\Desktop\Bach tuyet\Bambi.png"/>
          <p:cNvPicPr preferRelativeResize="0"/>
          <p:nvPr/>
        </p:nvPicPr>
        <p:blipFill rotWithShape="1">
          <a:blip r:embed="rId4">
            <a:alphaModFix/>
          </a:blip>
          <a:srcRect/>
          <a:stretch/>
        </p:blipFill>
        <p:spPr>
          <a:xfrm rot="-1244661" flipH="1">
            <a:off x="9728476" y="3974979"/>
            <a:ext cx="1320800" cy="2209800"/>
          </a:xfrm>
          <a:prstGeom prst="rect">
            <a:avLst/>
          </a:prstGeom>
          <a:noFill/>
          <a:ln>
            <a:noFill/>
          </a:ln>
        </p:spPr>
      </p:pic>
      <p:pic>
        <p:nvPicPr>
          <p:cNvPr id="263" name="Google Shape;263;p6" descr="C:\Users\ADMIN\Desktop\Bach tuyet\esquilo001.gif"/>
          <p:cNvPicPr preferRelativeResize="0"/>
          <p:nvPr/>
        </p:nvPicPr>
        <p:blipFill rotWithShape="1">
          <a:blip r:embed="rId5">
            <a:alphaModFix/>
          </a:blip>
          <a:srcRect/>
          <a:stretch/>
        </p:blipFill>
        <p:spPr>
          <a:xfrm rot="-1128333" flipH="1">
            <a:off x="7340875" y="4702316"/>
            <a:ext cx="1320800" cy="1445840"/>
          </a:xfrm>
          <a:prstGeom prst="rect">
            <a:avLst/>
          </a:prstGeom>
          <a:noFill/>
          <a:ln>
            <a:noFill/>
          </a:ln>
        </p:spPr>
      </p:pic>
      <p:pic>
        <p:nvPicPr>
          <p:cNvPr id="264" name="Google Shape;264;p6" descr="C:\Users\ADMIN\Desktop\Bach tuyet\767e08fbae2de8679fbba6d8cecba19e.png"/>
          <p:cNvPicPr preferRelativeResize="0"/>
          <p:nvPr/>
        </p:nvPicPr>
        <p:blipFill rotWithShape="1">
          <a:blip r:embed="rId6">
            <a:alphaModFix/>
          </a:blip>
          <a:srcRect/>
          <a:stretch/>
        </p:blipFill>
        <p:spPr>
          <a:xfrm rot="-1247476" flipH="1">
            <a:off x="4768623" y="4677444"/>
            <a:ext cx="1092200" cy="1525441"/>
          </a:xfrm>
          <a:prstGeom prst="rect">
            <a:avLst/>
          </a:prstGeom>
          <a:noFill/>
          <a:ln>
            <a:noFill/>
          </a:ln>
        </p:spPr>
      </p:pic>
      <p:pic>
        <p:nvPicPr>
          <p:cNvPr id="265" name="Google Shape;265;p6" descr="C:\Users\ADMIN\Desktop\Bach tuyet\43ebd44d263606f876d42fd2f199ea61 (2).jpg"/>
          <p:cNvPicPr preferRelativeResize="0"/>
          <p:nvPr/>
        </p:nvPicPr>
        <p:blipFill rotWithShape="1">
          <a:blip r:embed="rId7">
            <a:alphaModFix/>
          </a:blip>
          <a:srcRect/>
          <a:stretch/>
        </p:blipFill>
        <p:spPr>
          <a:xfrm rot="-1188953">
            <a:off x="2218663" y="3854845"/>
            <a:ext cx="2076448" cy="2807359"/>
          </a:xfrm>
          <a:prstGeom prst="rect">
            <a:avLst/>
          </a:prstGeom>
          <a:noFill/>
          <a:ln>
            <a:noFill/>
          </a:ln>
        </p:spPr>
      </p:pic>
      <p:pic>
        <p:nvPicPr>
          <p:cNvPr id="266" name="Google Shape;266;p6" descr="C:\Users\ADMIN\Desktop\Bach tuyet\arbre-majestueux-42629281.jpg"/>
          <p:cNvPicPr preferRelativeResize="0"/>
          <p:nvPr/>
        </p:nvPicPr>
        <p:blipFill rotWithShape="1">
          <a:blip r:embed="rId8">
            <a:alphaModFix/>
          </a:blip>
          <a:srcRect/>
          <a:stretch/>
        </p:blipFill>
        <p:spPr>
          <a:xfrm>
            <a:off x="432075" y="-351157"/>
            <a:ext cx="7010400" cy="7868444"/>
          </a:xfrm>
          <a:prstGeom prst="rect">
            <a:avLst/>
          </a:prstGeom>
          <a:noFill/>
          <a:ln>
            <a:noFill/>
          </a:ln>
        </p:spPr>
      </p:pic>
      <p:pic>
        <p:nvPicPr>
          <p:cNvPr id="267" name="Google Shape;267;p6" descr="C:\Users\ADMIN\Desktop\Bach tuyet\511929473-photo-clip-tree.png"/>
          <p:cNvPicPr preferRelativeResize="0"/>
          <p:nvPr/>
        </p:nvPicPr>
        <p:blipFill rotWithShape="1">
          <a:blip r:embed="rId9">
            <a:alphaModFix/>
          </a:blip>
          <a:srcRect/>
          <a:stretch/>
        </p:blipFill>
        <p:spPr>
          <a:xfrm>
            <a:off x="5913639" y="-624276"/>
            <a:ext cx="7213600" cy="7609841"/>
          </a:xfrm>
          <a:prstGeom prst="rect">
            <a:avLst/>
          </a:prstGeom>
          <a:noFill/>
          <a:ln>
            <a:noFill/>
          </a:ln>
        </p:spPr>
      </p:pic>
      <p:pic>
        <p:nvPicPr>
          <p:cNvPr id="268" name="Google Shape;268;p6" descr="C:\Users\ADMIN\Desktop\Bach tuyet\511929473-photo-clip-tree.png"/>
          <p:cNvPicPr preferRelativeResize="0"/>
          <p:nvPr/>
        </p:nvPicPr>
        <p:blipFill rotWithShape="1">
          <a:blip r:embed="rId10">
            <a:alphaModFix/>
          </a:blip>
          <a:srcRect/>
          <a:stretch/>
        </p:blipFill>
        <p:spPr>
          <a:xfrm>
            <a:off x="2489200" y="-657027"/>
            <a:ext cx="7213600" cy="7609841"/>
          </a:xfrm>
          <a:prstGeom prst="rect">
            <a:avLst/>
          </a:prstGeom>
          <a:noFill/>
          <a:ln>
            <a:noFill/>
          </a:ln>
        </p:spPr>
      </p:pic>
      <p:pic>
        <p:nvPicPr>
          <p:cNvPr id="269" name="Google Shape;269;p6" descr="C:\Users\ADMIN\Desktop\Bach tuyet\arbre-majestueux-42629281.jpg"/>
          <p:cNvPicPr preferRelativeResize="0"/>
          <p:nvPr/>
        </p:nvPicPr>
        <p:blipFill rotWithShape="1">
          <a:blip r:embed="rId8">
            <a:alphaModFix/>
          </a:blip>
          <a:srcRect/>
          <a:stretch/>
        </p:blipFill>
        <p:spPr>
          <a:xfrm>
            <a:off x="4978400" y="-454422"/>
            <a:ext cx="7010400" cy="7868444"/>
          </a:xfrm>
          <a:prstGeom prst="rect">
            <a:avLst/>
          </a:prstGeom>
          <a:noFill/>
          <a:ln>
            <a:noFill/>
          </a:ln>
        </p:spPr>
      </p:pic>
      <p:pic>
        <p:nvPicPr>
          <p:cNvPr id="270" name="Google Shape;270;p6" descr="C:\Users\ADMIN\Desktop\Tai nguyen thiet ke tro choi\Bảng gỗ\wooden-blank-sign-clipart-1.jpg"/>
          <p:cNvPicPr preferRelativeResize="0"/>
          <p:nvPr/>
        </p:nvPicPr>
        <p:blipFill rotWithShape="1">
          <a:blip r:embed="rId11">
            <a:alphaModFix/>
          </a:blip>
          <a:srcRect/>
          <a:stretch/>
        </p:blipFill>
        <p:spPr>
          <a:xfrm>
            <a:off x="1370983" y="-1725356"/>
            <a:ext cx="11006051" cy="4079875"/>
          </a:xfrm>
          <a:prstGeom prst="rect">
            <a:avLst/>
          </a:prstGeom>
          <a:noFill/>
          <a:ln>
            <a:noFill/>
          </a:ln>
        </p:spPr>
      </p:pic>
      <p:sp>
        <p:nvSpPr>
          <p:cNvPr id="271" name="Google Shape;271;p6"/>
          <p:cNvSpPr txBox="1"/>
          <p:nvPr/>
        </p:nvSpPr>
        <p:spPr>
          <a:xfrm>
            <a:off x="1799720" y="775430"/>
            <a:ext cx="9459883" cy="12415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734" b="1" i="0" u="none" strike="noStrike" cap="none" dirty="0" err="1">
                <a:solidFill>
                  <a:srgbClr val="FFFFFF"/>
                </a:solidFill>
                <a:latin typeface="HP001 5 hàng" pitchFamily="34" charset="0"/>
                <a:ea typeface="Calibri"/>
                <a:cs typeface="Calibri"/>
                <a:sym typeface="Calibri"/>
              </a:rPr>
              <a:t>Mời</a:t>
            </a:r>
            <a:r>
              <a:rPr lang="en-US" sz="3734" b="1" i="0" u="none" strike="noStrike" cap="none" dirty="0">
                <a:solidFill>
                  <a:srgbClr val="FFFFFF"/>
                </a:solidFill>
                <a:latin typeface="HP001 5 hàng" pitchFamily="34" charset="0"/>
                <a:ea typeface="Calibri"/>
                <a:cs typeface="Calibri"/>
                <a:sym typeface="Calibri"/>
              </a:rPr>
              <a:t> 1 </a:t>
            </a:r>
            <a:r>
              <a:rPr lang="en-US" sz="3734" b="1" i="0" u="none" strike="noStrike" cap="none" dirty="0" err="1">
                <a:solidFill>
                  <a:srgbClr val="FFFFFF"/>
                </a:solidFill>
                <a:latin typeface="HP001 5 hàng" pitchFamily="34" charset="0"/>
                <a:ea typeface="Calibri"/>
                <a:cs typeface="Calibri"/>
                <a:sym typeface="Calibri"/>
              </a:rPr>
              <a:t>nhóm</a:t>
            </a:r>
            <a:r>
              <a:rPr lang="en-US" sz="3734" b="1" i="0" u="none" strike="noStrike" cap="none" dirty="0">
                <a:solidFill>
                  <a:srgbClr val="FFFFFF"/>
                </a:solidFill>
                <a:latin typeface="HP001 5 hàng" pitchFamily="34" charset="0"/>
                <a:ea typeface="Calibri"/>
                <a:cs typeface="Calibri"/>
                <a:sym typeface="Calibri"/>
              </a:rPr>
              <a:t> </a:t>
            </a:r>
            <a:r>
              <a:rPr lang="en-US" sz="3734" b="1" i="0" u="none" strike="noStrike" cap="none" dirty="0" err="1">
                <a:solidFill>
                  <a:srgbClr val="FFFFFF"/>
                </a:solidFill>
                <a:latin typeface="HP001 5 hàng" pitchFamily="34" charset="0"/>
                <a:ea typeface="Calibri"/>
                <a:cs typeface="Calibri"/>
                <a:sym typeface="Calibri"/>
              </a:rPr>
              <a:t>lên</a:t>
            </a:r>
            <a:r>
              <a:rPr lang="en-US" sz="3734" b="1" i="0" u="none" strike="noStrike" cap="none" dirty="0">
                <a:solidFill>
                  <a:srgbClr val="FFFFFF"/>
                </a:solidFill>
                <a:latin typeface="HP001 5 hàng" pitchFamily="34" charset="0"/>
                <a:ea typeface="Calibri"/>
                <a:cs typeface="Calibri"/>
                <a:sym typeface="Calibri"/>
              </a:rPr>
              <a:t> </a:t>
            </a:r>
            <a:r>
              <a:rPr lang="en-US" sz="3734" b="1" i="0" u="none" strike="noStrike" cap="none" dirty="0" err="1">
                <a:solidFill>
                  <a:srgbClr val="FFFFFF"/>
                </a:solidFill>
                <a:latin typeface="HP001 5 hàng" pitchFamily="34" charset="0"/>
                <a:ea typeface="Calibri"/>
                <a:cs typeface="Calibri"/>
                <a:sym typeface="Calibri"/>
              </a:rPr>
              <a:t>đọc</a:t>
            </a:r>
            <a:r>
              <a:rPr lang="en-US" sz="3734" b="1" i="0" u="none" strike="noStrike" cap="none" dirty="0">
                <a:solidFill>
                  <a:srgbClr val="FFFFFF"/>
                </a:solidFill>
                <a:latin typeface="HP001 5 hàng" pitchFamily="34" charset="0"/>
                <a:ea typeface="Calibri"/>
                <a:cs typeface="Calibri"/>
                <a:sym typeface="Calibri"/>
              </a:rPr>
              <a:t> </a:t>
            </a:r>
            <a:r>
              <a:rPr lang="en-US" sz="3734" b="1" i="0" u="none" strike="noStrike" cap="none" dirty="0" err="1">
                <a:solidFill>
                  <a:srgbClr val="FFFFFF"/>
                </a:solidFill>
                <a:latin typeface="HP001 5 hàng" pitchFamily="34" charset="0"/>
                <a:ea typeface="Calibri"/>
                <a:cs typeface="Calibri"/>
                <a:sym typeface="Calibri"/>
              </a:rPr>
              <a:t>phân</a:t>
            </a:r>
            <a:r>
              <a:rPr lang="en-US" sz="3734" b="1" i="0" u="none" strike="noStrike" cap="none" dirty="0">
                <a:solidFill>
                  <a:srgbClr val="FFFFFF"/>
                </a:solidFill>
                <a:latin typeface="HP001 5 hàng" pitchFamily="34" charset="0"/>
                <a:ea typeface="Calibri"/>
                <a:cs typeface="Calibri"/>
                <a:sym typeface="Calibri"/>
              </a:rPr>
              <a:t> </a:t>
            </a:r>
            <a:r>
              <a:rPr lang="en-US" sz="3734" b="1" i="0" u="none" strike="noStrike" cap="none" dirty="0" err="1">
                <a:solidFill>
                  <a:srgbClr val="FFFFFF"/>
                </a:solidFill>
                <a:latin typeface="HP001 5 hàng" pitchFamily="34" charset="0"/>
                <a:ea typeface="Calibri"/>
                <a:cs typeface="Calibri"/>
                <a:sym typeface="Calibri"/>
              </a:rPr>
              <a:t>vai</a:t>
            </a:r>
            <a:r>
              <a:rPr lang="en-US" sz="3734" b="1" i="0" u="none" strike="noStrike" cap="none" dirty="0">
                <a:solidFill>
                  <a:srgbClr val="FFFFFF"/>
                </a:solidFill>
                <a:latin typeface="HP001 5 hàng" pitchFamily="34" charset="0"/>
                <a:ea typeface="Calibri"/>
                <a:cs typeface="Calibri"/>
                <a:sym typeface="Calibri"/>
              </a:rPr>
              <a:t> </a:t>
            </a:r>
            <a:r>
              <a:rPr lang="en-US" sz="3734" b="1" i="0" u="none" strike="noStrike" cap="none" dirty="0" err="1">
                <a:solidFill>
                  <a:srgbClr val="FFFFFF"/>
                </a:solidFill>
                <a:latin typeface="HP001 5 hàng" pitchFamily="34" charset="0"/>
                <a:ea typeface="Calibri"/>
                <a:cs typeface="Calibri"/>
                <a:sym typeface="Calibri"/>
              </a:rPr>
              <a:t>câu</a:t>
            </a:r>
            <a:r>
              <a:rPr lang="en-US" sz="3734" b="1" i="0" u="none" strike="noStrike" cap="none" dirty="0">
                <a:solidFill>
                  <a:srgbClr val="FFFFFF"/>
                </a:solidFill>
                <a:latin typeface="HP001 5 hàng" pitchFamily="34" charset="0"/>
                <a:ea typeface="Calibri"/>
                <a:cs typeface="Calibri"/>
                <a:sym typeface="Calibri"/>
              </a:rPr>
              <a:t> </a:t>
            </a:r>
            <a:r>
              <a:rPr lang="en-US" sz="3734" b="1" i="0" u="none" strike="noStrike" cap="none" dirty="0" err="1">
                <a:solidFill>
                  <a:srgbClr val="FFFFFF"/>
                </a:solidFill>
                <a:latin typeface="HP001 5 hàng" pitchFamily="34" charset="0"/>
                <a:ea typeface="Calibri"/>
                <a:cs typeface="Calibri"/>
                <a:sym typeface="Calibri"/>
              </a:rPr>
              <a:t>chuyện</a:t>
            </a:r>
            <a:endParaRPr lang="en-US" sz="3734" b="1" i="0" u="none" strike="noStrike" cap="none" dirty="0">
              <a:solidFill>
                <a:srgbClr val="FFFFFF"/>
              </a:solidFill>
              <a:latin typeface="HP001 5 hàng" pitchFamily="34" charset="0"/>
              <a:ea typeface="Calibri"/>
              <a:cs typeface="Calibri"/>
              <a:sym typeface="Calibri"/>
            </a:endParaRPr>
          </a:p>
          <a:p>
            <a:pPr marL="0" marR="0" lvl="0" indent="0" algn="ctr" rtl="0">
              <a:spcBef>
                <a:spcPts val="0"/>
              </a:spcBef>
              <a:spcAft>
                <a:spcPts val="0"/>
              </a:spcAft>
              <a:buNone/>
            </a:pPr>
            <a:r>
              <a:rPr lang="en-US" sz="3734" b="1" i="0" u="none" strike="noStrike" cap="none" dirty="0" err="1">
                <a:solidFill>
                  <a:srgbClr val="FFFF00"/>
                </a:solidFill>
                <a:latin typeface="HP001 5 hàng" pitchFamily="34" charset="0"/>
                <a:ea typeface="Calibri"/>
                <a:cs typeface="Calibri"/>
                <a:sym typeface="Calibri"/>
              </a:rPr>
              <a:t>Chuyện</a:t>
            </a:r>
            <a:r>
              <a:rPr lang="en-US" sz="3734" b="1" i="0" u="none" strike="noStrike" cap="none" dirty="0">
                <a:solidFill>
                  <a:srgbClr val="FFFF00"/>
                </a:solidFill>
                <a:latin typeface="HP001 5 hàng" pitchFamily="34" charset="0"/>
                <a:ea typeface="Calibri"/>
                <a:cs typeface="Calibri"/>
                <a:sym typeface="Calibri"/>
              </a:rPr>
              <a:t> </a:t>
            </a:r>
            <a:r>
              <a:rPr lang="en-US" sz="3734" b="1" i="0" u="none" strike="noStrike" cap="none" dirty="0" err="1">
                <a:solidFill>
                  <a:srgbClr val="FFFF00"/>
                </a:solidFill>
                <a:latin typeface="HP001 5 hàng" pitchFamily="34" charset="0"/>
                <a:ea typeface="Calibri"/>
                <a:cs typeface="Calibri"/>
                <a:sym typeface="Calibri"/>
              </a:rPr>
              <a:t>bốn</a:t>
            </a:r>
            <a:r>
              <a:rPr lang="en-US" sz="3734" b="1" i="0" u="none" strike="noStrike" cap="none" dirty="0">
                <a:solidFill>
                  <a:srgbClr val="FFFF00"/>
                </a:solidFill>
                <a:latin typeface="HP001 5 hàng" pitchFamily="34" charset="0"/>
                <a:ea typeface="Calibri"/>
                <a:cs typeface="Calibri"/>
                <a:sym typeface="Calibri"/>
              </a:rPr>
              <a:t> </a:t>
            </a:r>
            <a:r>
              <a:rPr lang="en-US" sz="3734" b="1" i="0" u="none" strike="noStrike" cap="none" dirty="0" err="1">
                <a:solidFill>
                  <a:srgbClr val="FFFF00"/>
                </a:solidFill>
                <a:latin typeface="HP001 5 hàng" pitchFamily="34" charset="0"/>
                <a:ea typeface="Calibri"/>
                <a:cs typeface="Calibri"/>
                <a:sym typeface="Calibri"/>
              </a:rPr>
              <a:t>mùa</a:t>
            </a:r>
            <a:endParaRPr sz="3734" b="1" i="0" u="none" strike="noStrike" cap="none">
              <a:solidFill>
                <a:srgbClr val="FFFF00"/>
              </a:solidFill>
              <a:latin typeface="HP001 5 hàng" pitchFamily="34" charset="0"/>
              <a:ea typeface="Calibri"/>
              <a:cs typeface="Calibri"/>
              <a:sym typeface="Calibri"/>
            </a:endParaRPr>
          </a:p>
        </p:txBody>
      </p:sp>
      <p:pic>
        <p:nvPicPr>
          <p:cNvPr id="272" name="Google Shape;272;p6" descr="C:\Users\ADMIN\Desktop\Tai nguyen thiet ke tro choi\Bảng gỗ\Picture1 (2).png">
            <a:hlinkClick r:id="" action="ppaction://hlinkshowjump?jump=nextslide"/>
          </p:cNvPr>
          <p:cNvPicPr preferRelativeResize="0"/>
          <p:nvPr/>
        </p:nvPicPr>
        <p:blipFill rotWithShape="1">
          <a:blip r:embed="rId12">
            <a:alphaModFix/>
          </a:blip>
          <a:srcRect/>
          <a:stretch/>
        </p:blipFill>
        <p:spPr>
          <a:xfrm>
            <a:off x="10198375" y="381000"/>
            <a:ext cx="1617133" cy="687477"/>
          </a:xfrm>
          <a:prstGeom prst="rect">
            <a:avLst/>
          </a:prstGeom>
          <a:noFill/>
          <a:ln>
            <a:noFill/>
          </a:ln>
        </p:spPr>
      </p:pic>
      <p:pic>
        <p:nvPicPr>
          <p:cNvPr id="278" name="Google Shape;278;p6" descr="C:\Users\ADMIN\Desktop\Tai nguyen thiet ke tro choi\Bảng gỗ\Picture1 (2).png">
            <a:hlinkClick r:id="" action="ppaction://hlinkshowjump?jump=previousslide"/>
          </p:cNvPr>
          <p:cNvPicPr preferRelativeResize="0"/>
          <p:nvPr/>
        </p:nvPicPr>
        <p:blipFill rotWithShape="1">
          <a:blip r:embed="rId13">
            <a:alphaModFix/>
          </a:blip>
          <a:srcRect/>
          <a:stretch/>
        </p:blipFill>
        <p:spPr>
          <a:xfrm flipH="1">
            <a:off x="385234" y="303123"/>
            <a:ext cx="1646767" cy="687477"/>
          </a:xfrm>
          <a:prstGeom prst="rect">
            <a:avLst/>
          </a:prstGeom>
          <a:noFill/>
          <a:ln>
            <a:noFill/>
          </a:ln>
        </p:spPr>
      </p:pic>
      <p:pic>
        <p:nvPicPr>
          <p:cNvPr id="279" name="Google Shape;279;p6" descr="C:\Users\ADMIN\Desktop\Bach tuyet\43ebd44d263606f876d42fd2f199ea61 (6).jpg"/>
          <p:cNvPicPr preferRelativeResize="0"/>
          <p:nvPr/>
        </p:nvPicPr>
        <p:blipFill rotWithShape="1">
          <a:blip r:embed="rId14">
            <a:alphaModFix/>
          </a:blip>
          <a:srcRect/>
          <a:stretch/>
        </p:blipFill>
        <p:spPr>
          <a:xfrm flipH="1">
            <a:off x="-327774" y="3956538"/>
            <a:ext cx="3072777" cy="3704494"/>
          </a:xfrm>
          <a:prstGeom prst="rect">
            <a:avLst/>
          </a:prstGeom>
          <a:noFill/>
          <a:ln>
            <a:noFill/>
          </a:ln>
        </p:spPr>
      </p:pic>
      <p:sp>
        <p:nvSpPr>
          <p:cNvPr id="21" name="Google Shape;230;p4"/>
          <p:cNvSpPr/>
          <p:nvPr/>
        </p:nvSpPr>
        <p:spPr>
          <a:xfrm>
            <a:off x="1984063" y="540655"/>
            <a:ext cx="9358031" cy="1604665"/>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dirty="0">
                <a:solidFill>
                  <a:srgbClr val="0000FF"/>
                </a:solidFill>
                <a:latin typeface="HP001 5 hàng" pitchFamily="34" charset="0"/>
                <a:ea typeface="Calibri"/>
                <a:cs typeface="Calibri"/>
                <a:sym typeface="Calibri"/>
              </a:rPr>
              <a:t>Ý </a:t>
            </a:r>
            <a:r>
              <a:rPr lang="en-US" sz="4800" b="1" dirty="0" err="1">
                <a:solidFill>
                  <a:srgbClr val="0000FF"/>
                </a:solidFill>
                <a:latin typeface="HP001 5 hàng" pitchFamily="34" charset="0"/>
                <a:ea typeface="Calibri"/>
                <a:cs typeface="Calibri"/>
                <a:sym typeface="Calibri"/>
              </a:rPr>
              <a:t>nghĩa</a:t>
            </a:r>
            <a:r>
              <a:rPr lang="en-US" sz="4800" b="1" dirty="0">
                <a:solidFill>
                  <a:srgbClr val="0000FF"/>
                </a:solidFill>
                <a:latin typeface="HP001 5 hàng" pitchFamily="34" charset="0"/>
                <a:ea typeface="Calibri"/>
                <a:cs typeface="Calibri"/>
                <a:sym typeface="Calibri"/>
              </a:rPr>
              <a:t> </a:t>
            </a:r>
            <a:r>
              <a:rPr lang="en-US" sz="4800" b="1" dirty="0" err="1">
                <a:solidFill>
                  <a:srgbClr val="0000FF"/>
                </a:solidFill>
                <a:latin typeface="HP001 5 hàng" pitchFamily="34" charset="0"/>
                <a:ea typeface="Calibri"/>
                <a:cs typeface="Calibri"/>
                <a:sym typeface="Calibri"/>
              </a:rPr>
              <a:t>của</a:t>
            </a:r>
            <a:r>
              <a:rPr lang="en-US" sz="4800" b="1" dirty="0">
                <a:solidFill>
                  <a:srgbClr val="0000FF"/>
                </a:solidFill>
                <a:latin typeface="HP001 5 hàng" pitchFamily="34" charset="0"/>
                <a:ea typeface="Calibri"/>
                <a:cs typeface="Calibri"/>
                <a:sym typeface="Calibri"/>
              </a:rPr>
              <a:t> </a:t>
            </a:r>
            <a:r>
              <a:rPr lang="en-US" sz="4800" b="1" i="0" u="none" strike="noStrike" cap="none" dirty="0" err="1">
                <a:solidFill>
                  <a:srgbClr val="0000FF"/>
                </a:solidFill>
                <a:latin typeface="HP001 5 hàng" pitchFamily="34" charset="0"/>
                <a:ea typeface="Calibri"/>
                <a:cs typeface="Calibri"/>
                <a:sym typeface="Calibri"/>
              </a:rPr>
              <a:t>bài</a:t>
            </a:r>
            <a:r>
              <a:rPr lang="en-US" sz="4800" b="1" i="0" u="none" strike="noStrike" cap="none" dirty="0">
                <a:solidFill>
                  <a:srgbClr val="0000FF"/>
                </a:solidFill>
                <a:latin typeface="HP001 5 hàng" pitchFamily="34" charset="0"/>
                <a:ea typeface="Calibri"/>
                <a:cs typeface="Calibri"/>
                <a:sym typeface="Calibri"/>
              </a:rPr>
              <a:t> </a:t>
            </a:r>
            <a:r>
              <a:rPr lang="en-US" sz="4800" b="1" i="0" u="none" strike="noStrike" cap="none" dirty="0" err="1">
                <a:solidFill>
                  <a:srgbClr val="0000FF"/>
                </a:solidFill>
                <a:latin typeface="HP001 5 hàng" pitchFamily="34" charset="0"/>
                <a:ea typeface="Calibri"/>
                <a:cs typeface="Calibri"/>
                <a:sym typeface="Calibri"/>
              </a:rPr>
              <a:t>nói</a:t>
            </a:r>
            <a:r>
              <a:rPr lang="en-US" sz="4800" b="1" i="0" u="none" strike="noStrike" cap="none" dirty="0">
                <a:solidFill>
                  <a:srgbClr val="0000FF"/>
                </a:solidFill>
                <a:latin typeface="HP001 5 hàng" pitchFamily="34" charset="0"/>
                <a:ea typeface="Calibri"/>
                <a:cs typeface="Calibri"/>
                <a:sym typeface="Calibri"/>
              </a:rPr>
              <a:t> </a:t>
            </a:r>
            <a:r>
              <a:rPr lang="en-US" sz="4800" b="1" i="0" u="none" strike="noStrike" cap="none" dirty="0" err="1">
                <a:solidFill>
                  <a:srgbClr val="0000FF"/>
                </a:solidFill>
                <a:latin typeface="HP001 5 hàng" pitchFamily="34" charset="0"/>
                <a:ea typeface="Calibri"/>
                <a:cs typeface="Calibri"/>
                <a:sym typeface="Calibri"/>
              </a:rPr>
              <a:t>lên</a:t>
            </a:r>
            <a:r>
              <a:rPr lang="en-US" sz="4800" b="1" i="0" u="none" strike="noStrike" cap="none" dirty="0">
                <a:solidFill>
                  <a:srgbClr val="0000FF"/>
                </a:solidFill>
                <a:latin typeface="HP001 5 hàng" pitchFamily="34" charset="0"/>
                <a:ea typeface="Calibri"/>
                <a:cs typeface="Calibri"/>
                <a:sym typeface="Calibri"/>
              </a:rPr>
              <a:t> </a:t>
            </a:r>
            <a:r>
              <a:rPr lang="en-US" sz="4800" b="1" i="0" u="none" strike="noStrike" cap="none" dirty="0" err="1">
                <a:solidFill>
                  <a:srgbClr val="0000FF"/>
                </a:solidFill>
                <a:latin typeface="HP001 5 hàng" pitchFamily="34" charset="0"/>
                <a:ea typeface="Calibri"/>
                <a:cs typeface="Calibri"/>
                <a:sym typeface="Calibri"/>
              </a:rPr>
              <a:t>điều</a:t>
            </a:r>
            <a:r>
              <a:rPr lang="en-US" sz="4800" b="1" i="0" u="none" strike="noStrike" cap="none" dirty="0">
                <a:solidFill>
                  <a:srgbClr val="0000FF"/>
                </a:solidFill>
                <a:latin typeface="HP001 5 hàng" pitchFamily="34" charset="0"/>
                <a:ea typeface="Calibri"/>
                <a:cs typeface="Calibri"/>
                <a:sym typeface="Calibri"/>
              </a:rPr>
              <a:t> </a:t>
            </a:r>
            <a:r>
              <a:rPr lang="en-US" sz="4800" b="1" i="0" u="none" strike="noStrike" cap="none" dirty="0" err="1">
                <a:solidFill>
                  <a:srgbClr val="0000FF"/>
                </a:solidFill>
                <a:latin typeface="HP001 5 hàng" pitchFamily="34" charset="0"/>
                <a:ea typeface="Calibri"/>
                <a:cs typeface="Calibri"/>
                <a:sym typeface="Calibri"/>
              </a:rPr>
              <a:t>gì</a:t>
            </a:r>
            <a:r>
              <a:rPr lang="en-US" sz="4800" b="1" i="0" u="none" strike="noStrike" cap="none" dirty="0">
                <a:solidFill>
                  <a:srgbClr val="0000FF"/>
                </a:solidFill>
                <a:latin typeface="HP001 5 hàng" pitchFamily="34" charset="0"/>
                <a:ea typeface="Calibri"/>
                <a:cs typeface="Calibri"/>
                <a:sym typeface="Calibri"/>
              </a:rPr>
              <a:t>?</a:t>
            </a:r>
            <a:endParaRPr b="1">
              <a:latin typeface="HP001 5 hàng" pitchFamily="34" charset="0"/>
            </a:endParaRPr>
          </a:p>
        </p:txBody>
      </p:sp>
      <p:sp>
        <p:nvSpPr>
          <p:cNvPr id="22" name="Google Shape;209;p3"/>
          <p:cNvSpPr txBox="1"/>
          <p:nvPr/>
        </p:nvSpPr>
        <p:spPr>
          <a:xfrm>
            <a:off x="1354013" y="2184435"/>
            <a:ext cx="10662137" cy="212361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45700" rIns="91425" bIns="45700" anchor="t" anchorCtr="0">
            <a:spAutoFit/>
          </a:bodyPr>
          <a:lstStyle/>
          <a:p>
            <a:pPr lvl="0"/>
            <a:r>
              <a:rPr lang="en-US" sz="4400" b="1" dirty="0">
                <a:solidFill>
                  <a:schemeClr val="tx1"/>
                </a:solidFill>
                <a:latin typeface="HP001 5 hàng" pitchFamily="34" charset="0"/>
              </a:rPr>
              <a:t>Ý </a:t>
            </a:r>
            <a:r>
              <a:rPr lang="en-US" sz="4400" b="1" dirty="0" err="1">
                <a:solidFill>
                  <a:schemeClr val="tx1"/>
                </a:solidFill>
                <a:latin typeface="HP001 5 hàng" pitchFamily="34" charset="0"/>
              </a:rPr>
              <a:t>nghĩa</a:t>
            </a:r>
            <a:r>
              <a:rPr lang="en-US" sz="4400" b="1" dirty="0">
                <a:solidFill>
                  <a:schemeClr val="tx1"/>
                </a:solidFill>
                <a:latin typeface="HP001 5 hàng" pitchFamily="34" charset="0"/>
              </a:rPr>
              <a:t>:</a:t>
            </a:r>
            <a:r>
              <a:rPr lang="en-US" sz="4400" b="1" dirty="0">
                <a:solidFill>
                  <a:srgbClr val="FF0000"/>
                </a:solidFill>
                <a:latin typeface="HP001 5 hàng" pitchFamily="34" charset="0"/>
              </a:rPr>
              <a:t> </a:t>
            </a:r>
            <a:r>
              <a:rPr lang="en-US" sz="4400" b="1" dirty="0" err="1">
                <a:latin typeface="HP001 5 hàng" pitchFamily="34" charset="0"/>
              </a:rPr>
              <a:t>Bốn</a:t>
            </a:r>
            <a:r>
              <a:rPr lang="en-US" sz="4400" b="1" dirty="0">
                <a:latin typeface="HP001 5 hàng" pitchFamily="34" charset="0"/>
              </a:rPr>
              <a:t> </a:t>
            </a:r>
            <a:r>
              <a:rPr lang="en-US" sz="4400" b="1" dirty="0" err="1">
                <a:latin typeface="HP001 5 hàng" pitchFamily="34" charset="0"/>
              </a:rPr>
              <a:t>mùa</a:t>
            </a:r>
            <a:r>
              <a:rPr lang="en-US" sz="4400" b="1" dirty="0">
                <a:latin typeface="HP001 5 hàng" pitchFamily="34" charset="0"/>
              </a:rPr>
              <a:t> </a:t>
            </a:r>
            <a:r>
              <a:rPr lang="en-US" sz="4400" b="1" dirty="0" err="1">
                <a:latin typeface="HP001 5 hàng" pitchFamily="34" charset="0"/>
              </a:rPr>
              <a:t>xuân</a:t>
            </a:r>
            <a:r>
              <a:rPr lang="en-US" sz="4400" b="1" dirty="0">
                <a:latin typeface="HP001 5 hàng" pitchFamily="34" charset="0"/>
              </a:rPr>
              <a:t>, </a:t>
            </a:r>
            <a:r>
              <a:rPr lang="en-US" sz="4400" b="1" dirty="0" err="1">
                <a:latin typeface="HP001 5 hàng" pitchFamily="34" charset="0"/>
              </a:rPr>
              <a:t>hạ</a:t>
            </a:r>
            <a:r>
              <a:rPr lang="en-US" sz="4400" b="1" dirty="0">
                <a:latin typeface="HP001 5 hàng" pitchFamily="34" charset="0"/>
              </a:rPr>
              <a:t>, </a:t>
            </a:r>
            <a:r>
              <a:rPr lang="en-US" sz="4400" b="1" dirty="0" err="1">
                <a:latin typeface="HP001 5 hàng" pitchFamily="34" charset="0"/>
              </a:rPr>
              <a:t>thu</a:t>
            </a:r>
            <a:r>
              <a:rPr lang="en-US" sz="4400" b="1" dirty="0">
                <a:latin typeface="HP001 5 hàng" pitchFamily="34" charset="0"/>
              </a:rPr>
              <a:t>, </a:t>
            </a:r>
            <a:r>
              <a:rPr lang="en-US" sz="4400" b="1" dirty="0" err="1">
                <a:latin typeface="HP001 5 hàng" pitchFamily="34" charset="0"/>
              </a:rPr>
              <a:t>đông</a:t>
            </a:r>
            <a:r>
              <a:rPr lang="en-US" sz="4400" b="1" dirty="0">
                <a:latin typeface="HP001 5 hàng" pitchFamily="34" charset="0"/>
              </a:rPr>
              <a:t>, </a:t>
            </a:r>
            <a:r>
              <a:rPr lang="en-US" sz="4400" b="1" dirty="0" err="1">
                <a:latin typeface="HP001 5 hàng" pitchFamily="34" charset="0"/>
              </a:rPr>
              <a:t>mỗi</a:t>
            </a:r>
            <a:r>
              <a:rPr lang="en-US" sz="4400" b="1" dirty="0">
                <a:latin typeface="HP001 5 hàng" pitchFamily="34" charset="0"/>
              </a:rPr>
              <a:t> </a:t>
            </a:r>
            <a:r>
              <a:rPr lang="en-US" sz="4400" b="1" dirty="0" err="1">
                <a:latin typeface="HP001 5 hàng" pitchFamily="34" charset="0"/>
              </a:rPr>
              <a:t>mùa</a:t>
            </a:r>
            <a:r>
              <a:rPr lang="en-US" sz="4400" b="1" dirty="0">
                <a:latin typeface="HP001 5 hàng" pitchFamily="34" charset="0"/>
              </a:rPr>
              <a:t> </a:t>
            </a:r>
            <a:r>
              <a:rPr lang="en-US" sz="4400" b="1" dirty="0" err="1">
                <a:latin typeface="HP001 5 hàng" pitchFamily="34" charset="0"/>
              </a:rPr>
              <a:t>mỗi</a:t>
            </a:r>
            <a:r>
              <a:rPr lang="en-US" sz="4400" b="1" dirty="0">
                <a:latin typeface="HP001 5 hàng" pitchFamily="34" charset="0"/>
              </a:rPr>
              <a:t> </a:t>
            </a:r>
            <a:r>
              <a:rPr lang="en-US" sz="4400" b="1" dirty="0" err="1">
                <a:latin typeface="HP001 5 hàng" pitchFamily="34" charset="0"/>
              </a:rPr>
              <a:t>vẻ</a:t>
            </a:r>
            <a:r>
              <a:rPr lang="en-US" sz="4400" b="1" dirty="0">
                <a:latin typeface="HP001 5 hàng" pitchFamily="34" charset="0"/>
              </a:rPr>
              <a:t> </a:t>
            </a:r>
            <a:r>
              <a:rPr lang="en-US" sz="4400" b="1" dirty="0" err="1">
                <a:latin typeface="HP001 5 hàng" pitchFamily="34" charset="0"/>
              </a:rPr>
              <a:t>đẹp</a:t>
            </a:r>
            <a:r>
              <a:rPr lang="en-US" sz="4400" b="1" dirty="0">
                <a:latin typeface="HP001 5 hàng" pitchFamily="34" charset="0"/>
              </a:rPr>
              <a:t> </a:t>
            </a:r>
            <a:r>
              <a:rPr lang="en-US" sz="4400" b="1" dirty="0" err="1">
                <a:latin typeface="HP001 5 hàng" pitchFamily="34" charset="0"/>
              </a:rPr>
              <a:t>riêng</a:t>
            </a:r>
            <a:r>
              <a:rPr lang="en-US" sz="4400" b="1" dirty="0">
                <a:latin typeface="HP001 5 hàng" pitchFamily="34" charset="0"/>
              </a:rPr>
              <a:t> </a:t>
            </a:r>
            <a:r>
              <a:rPr lang="en-US" sz="4400" b="1" dirty="0" err="1">
                <a:latin typeface="HP001 5 hàng" pitchFamily="34" charset="0"/>
              </a:rPr>
              <a:t>và</a:t>
            </a:r>
            <a:r>
              <a:rPr lang="en-US" sz="4400" b="1" dirty="0">
                <a:latin typeface="HP001 5 hàng" pitchFamily="34" charset="0"/>
              </a:rPr>
              <a:t> </a:t>
            </a:r>
            <a:r>
              <a:rPr lang="en-US" sz="4400" b="1" dirty="0" err="1">
                <a:latin typeface="HP001 5 hàng" pitchFamily="34" charset="0"/>
              </a:rPr>
              <a:t>đều</a:t>
            </a:r>
            <a:r>
              <a:rPr lang="en-US" sz="4400" b="1" dirty="0">
                <a:latin typeface="HP001 5 hàng" pitchFamily="34" charset="0"/>
              </a:rPr>
              <a:t> </a:t>
            </a:r>
            <a:r>
              <a:rPr lang="en-US" sz="4400" b="1" dirty="0" err="1">
                <a:latin typeface="HP001 5 hàng" pitchFamily="34" charset="0"/>
              </a:rPr>
              <a:t>có</a:t>
            </a:r>
            <a:r>
              <a:rPr lang="en-US" sz="4400" b="1" dirty="0">
                <a:latin typeface="HP001 5 hàng" pitchFamily="34" charset="0"/>
              </a:rPr>
              <a:t> </a:t>
            </a:r>
            <a:r>
              <a:rPr lang="en-US" sz="4400" b="1" dirty="0" err="1">
                <a:latin typeface="HP001 5 hàng" pitchFamily="34" charset="0"/>
              </a:rPr>
              <a:t>ích</a:t>
            </a:r>
            <a:r>
              <a:rPr lang="en-US" sz="4400" b="1" dirty="0">
                <a:latin typeface="HP001 5 hàng" pitchFamily="34" charset="0"/>
              </a:rPr>
              <a:t> </a:t>
            </a:r>
            <a:r>
              <a:rPr lang="en-US" sz="4400" b="1" dirty="0" err="1">
                <a:latin typeface="HP001 5 hàng" pitchFamily="34" charset="0"/>
              </a:rPr>
              <a:t>lợi</a:t>
            </a:r>
            <a:r>
              <a:rPr lang="en-US" sz="4400" b="1" dirty="0">
                <a:latin typeface="HP001 5 hàng" pitchFamily="34" charset="0"/>
              </a:rPr>
              <a:t> </a:t>
            </a:r>
            <a:r>
              <a:rPr lang="en-US" sz="4400" b="1" dirty="0" err="1">
                <a:latin typeface="HP001 5 hàng" pitchFamily="34" charset="0"/>
              </a:rPr>
              <a:t>cho</a:t>
            </a:r>
            <a:r>
              <a:rPr lang="en-US" sz="4400" b="1" dirty="0">
                <a:latin typeface="HP001 5 hàng" pitchFamily="34" charset="0"/>
              </a:rPr>
              <a:t> </a:t>
            </a:r>
            <a:r>
              <a:rPr lang="en-US" sz="4400" b="1" dirty="0" err="1">
                <a:latin typeface="HP001 5 hàng" pitchFamily="34" charset="0"/>
              </a:rPr>
              <a:t>cuộc</a:t>
            </a:r>
            <a:r>
              <a:rPr lang="en-US" sz="4400" b="1" dirty="0">
                <a:latin typeface="HP001 5 hàng" pitchFamily="34" charset="0"/>
              </a:rPr>
              <a:t> </a:t>
            </a:r>
            <a:r>
              <a:rPr lang="en-US" sz="4400" b="1" dirty="0" err="1">
                <a:latin typeface="HP001 5 hàng" pitchFamily="34" charset="0"/>
              </a:rPr>
              <a:t>sống</a:t>
            </a:r>
            <a:r>
              <a:rPr lang="en-US" sz="4400" b="1" dirty="0">
                <a:latin typeface="HP001 5 hàng" pitchFamily="34" charset="0"/>
              </a:rPr>
              <a:t>.</a:t>
            </a:r>
            <a:endParaRPr sz="4400" b="1">
              <a:solidFill>
                <a:schemeClr val="bg2"/>
              </a:solidFill>
              <a:latin typeface="HP001 5 hàng"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1000"/>
                                        <p:tgtEl>
                                          <p:spTgt spid="270"/>
                                        </p:tgtEl>
                                      </p:cBhvr>
                                    </p:animEffect>
                                  </p:childTnLst>
                                </p:cTn>
                              </p:par>
                              <p:par>
                                <p:cTn id="8" presetID="10" presetClass="entr" presetSubtype="0" fill="hold" nodeType="withEffect">
                                  <p:stCondLst>
                                    <p:cond delay="0"/>
                                  </p:stCondLst>
                                  <p:childTnLst>
                                    <p:set>
                                      <p:cBhvr>
                                        <p:cTn id="9" dur="1" fill="hold">
                                          <p:stCondLst>
                                            <p:cond delay="0"/>
                                          </p:stCondLst>
                                        </p:cTn>
                                        <p:tgtEl>
                                          <p:spTgt spid="271"/>
                                        </p:tgtEl>
                                        <p:attrNameLst>
                                          <p:attrName>style.visibility</p:attrName>
                                        </p:attrNameLst>
                                      </p:cBhvr>
                                      <p:to>
                                        <p:strVal val="visible"/>
                                      </p:to>
                                    </p:set>
                                    <p:animEffect transition="in" filter="fade">
                                      <p:cBhvr>
                                        <p:cTn id="10" dur="1000"/>
                                        <p:tgtEl>
                                          <p:spTgt spid="271"/>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xit" presetSubtype="0" fill="hold" grpId="0" nodeType="clickEffect">
                                  <p:stCondLst>
                                    <p:cond delay="0"/>
                                  </p:stCondLst>
                                  <p:childTnLst>
                                    <p:animEffect transition="out" filter="wedge">
                                      <p:cBhvr>
                                        <p:cTn id="14" dur="2000"/>
                                        <p:tgtEl>
                                          <p:spTgt spid="271"/>
                                        </p:tgtEl>
                                      </p:cBhvr>
                                    </p:animEffect>
                                    <p:set>
                                      <p:cBhvr>
                                        <p:cTn id="15" dur="1" fill="hold">
                                          <p:stCondLst>
                                            <p:cond delay="1999"/>
                                          </p:stCondLst>
                                        </p:cTn>
                                        <p:tgtEl>
                                          <p:spTgt spid="27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edge">
                                      <p:cBhvr>
                                        <p:cTn id="2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50" y="274638"/>
            <a:ext cx="10972800" cy="1143000"/>
          </a:xfrm>
        </p:spPr>
        <p:txBody>
          <a:bodyPr>
            <a:normAutofit/>
          </a:bodyPr>
          <a:lstStyle/>
          <a:p>
            <a:r>
              <a:rPr lang="en-US" b="1" dirty="0" err="1">
                <a:latin typeface="HP001 5 hàng" pitchFamily="34" charset="0"/>
                <a:cs typeface="Arial-Rounded" panose="020B0500000000000000" pitchFamily="34" charset="0"/>
              </a:rPr>
              <a:t>Bức</a:t>
            </a:r>
            <a:r>
              <a:rPr lang="en-US" b="1" dirty="0">
                <a:latin typeface="HP001 5 hàng" pitchFamily="34" charset="0"/>
                <a:cs typeface="Arial-Rounded" panose="020B0500000000000000" pitchFamily="34" charset="0"/>
              </a:rPr>
              <a:t> </a:t>
            </a:r>
            <a:r>
              <a:rPr lang="en-US" b="1" dirty="0" err="1">
                <a:latin typeface="HP001 5 hàng" pitchFamily="34" charset="0"/>
                <a:cs typeface="Arial-Rounded" panose="020B0500000000000000" pitchFamily="34" charset="0"/>
              </a:rPr>
              <a:t>tranh</a:t>
            </a:r>
            <a:r>
              <a:rPr lang="en-US" b="1" dirty="0">
                <a:latin typeface="HP001 5 hàng" pitchFamily="34" charset="0"/>
                <a:cs typeface="Arial-Rounded" panose="020B0500000000000000" pitchFamily="34" charset="0"/>
              </a:rPr>
              <a:t> </a:t>
            </a:r>
            <a:r>
              <a:rPr lang="en-US" b="1" dirty="0" err="1">
                <a:latin typeface="HP001 5 hàng" pitchFamily="34" charset="0"/>
                <a:cs typeface="Arial-Rounded" panose="020B0500000000000000" pitchFamily="34" charset="0"/>
              </a:rPr>
              <a:t>vẽ</a:t>
            </a:r>
            <a:r>
              <a:rPr lang="en-US" b="1" dirty="0">
                <a:latin typeface="HP001 5 hàng" pitchFamily="34" charset="0"/>
                <a:cs typeface="Arial-Rounded" panose="020B0500000000000000" pitchFamily="34" charset="0"/>
              </a:rPr>
              <a:t> </a:t>
            </a:r>
            <a:r>
              <a:rPr lang="en-US" b="1" dirty="0" err="1">
                <a:latin typeface="HP001 5 hàng" pitchFamily="34" charset="0"/>
                <a:cs typeface="Arial-Rounded" panose="020B0500000000000000" pitchFamily="34" charset="0"/>
              </a:rPr>
              <a:t>cảnh</a:t>
            </a:r>
            <a:r>
              <a:rPr lang="en-US" b="1" dirty="0">
                <a:latin typeface="HP001 5 hàng" pitchFamily="34" charset="0"/>
                <a:cs typeface="Arial-Rounded" panose="020B0500000000000000" pitchFamily="34" charset="0"/>
              </a:rPr>
              <a:t> </a:t>
            </a:r>
            <a:r>
              <a:rPr lang="en-US" b="1" dirty="0" err="1">
                <a:latin typeface="HP001 5 hàng" pitchFamily="34" charset="0"/>
                <a:cs typeface="Arial-Rounded" panose="020B0500000000000000" pitchFamily="34" charset="0"/>
              </a:rPr>
              <a:t>gì</a:t>
            </a:r>
            <a:r>
              <a:rPr lang="en-US" b="1" dirty="0">
                <a:latin typeface="HP001 5 hàng" pitchFamily="34" charset="0"/>
                <a:cs typeface="Arial-Rounded" panose="020B0500000000000000" pitchFamily="34" charset="0"/>
              </a:rPr>
              <a:t>?</a:t>
            </a:r>
          </a:p>
        </p:txBody>
      </p:sp>
      <p:pic>
        <p:nvPicPr>
          <p:cNvPr id="4" name="Content Placeholder 3"/>
          <p:cNvPicPr>
            <a:picLocks noGrp="1" noChangeAspect="1"/>
          </p:cNvPicPr>
          <p:nvPr>
            <p:ph idx="1"/>
          </p:nvPr>
        </p:nvPicPr>
        <p:blipFill>
          <a:blip r:embed="rId3"/>
          <a:stretch>
            <a:fillRect/>
          </a:stretch>
        </p:blipFill>
        <p:spPr>
          <a:xfrm>
            <a:off x="173355" y="156845"/>
            <a:ext cx="857423" cy="899160"/>
          </a:xfrm>
          <a:prstGeom prst="rect">
            <a:avLst/>
          </a:prstGeom>
        </p:spPr>
      </p:pic>
      <p:pic>
        <p:nvPicPr>
          <p:cNvPr id="5" name="Picture 4">
            <a:extLst>
              <a:ext uri="{FF2B5EF4-FFF2-40B4-BE49-F238E27FC236}">
                <a16:creationId xmlns:a16="http://schemas.microsoft.com/office/drawing/2014/main" id="{3EADC6DA-E3AE-564B-B6C4-0C546DD9EFB2}"/>
              </a:ext>
            </a:extLst>
          </p:cNvPr>
          <p:cNvPicPr>
            <a:picLocks noChangeAspect="1"/>
          </p:cNvPicPr>
          <p:nvPr/>
        </p:nvPicPr>
        <p:blipFill>
          <a:blip r:embed="rId4">
            <a:extLst>
              <a:ext uri="{BEBA8EAE-BF5A-486C-A8C5-ECC9F3942E4B}">
                <a14:imgProps xmlns:a14="http://schemas.microsoft.com/office/drawing/2010/main">
                  <a14:imgLayer>
                    <a14:imgEffect>
                      <a14:sharpenSoften amount="25000"/>
                    </a14:imgEffect>
                    <a14:imgEffect>
                      <a14:colorTemperature colorTemp="7200"/>
                    </a14:imgEffect>
                    <a14:imgEffect>
                      <a14:saturation sat="200000"/>
                    </a14:imgEffect>
                  </a14:imgLayer>
                </a14:imgProps>
              </a:ext>
            </a:extLst>
          </a:blip>
          <a:stretch>
            <a:fillRect/>
          </a:stretch>
        </p:blipFill>
        <p:spPr>
          <a:xfrm>
            <a:off x="241645" y="1429789"/>
            <a:ext cx="11950355" cy="5203767"/>
          </a:xfrm>
          <a:prstGeom prst="round2SameRect">
            <a:avLst>
              <a:gd name="adj1" fmla="val 0"/>
              <a:gd name="adj2" fmla="val 31355"/>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432262" y="263830"/>
            <a:ext cx="11310905" cy="144650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Thứ</a:t>
            </a:r>
            <a:r>
              <a:rPr lang="en-US" sz="4400" b="1" dirty="0">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 </a:t>
            </a:r>
            <a:r>
              <a:rPr lang="en-US" sz="4400" b="1" dirty="0" err="1">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hai</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a:t>
            </a:r>
            <a:r>
              <a:rPr lang="en-US" sz="4400" b="1" dirty="0">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18</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tháng</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12 </a:t>
            </a:r>
            <a:r>
              <a:rPr kumimoji="0" lang="en-US" sz="4400" b="1" i="0" u="none" strike="noStrike" kern="1200" cap="none" spc="0" normalizeH="0" noProof="0" dirty="0" err="1">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năm</a:t>
            </a:r>
            <a:r>
              <a:rPr kumimoji="0" lang="en-US" sz="4400" b="1" i="0" u="none" strike="noStrike" kern="1200" cap="none" spc="0" normalizeH="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u="sng" baseline="0" dirty="0" err="1">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Tiếng</a:t>
            </a:r>
            <a:r>
              <a:rPr lang="en-US" sz="4400" b="1" u="sng" dirty="0">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 </a:t>
            </a:r>
            <a:r>
              <a:rPr lang="en-US" sz="4400" b="1" u="sng" dirty="0" err="1">
                <a:ln w="3175">
                  <a:solidFill>
                    <a:prstClr val="white"/>
                  </a:solidFill>
                </a:ln>
                <a:solidFill>
                  <a:prstClr val="white"/>
                </a:solidFill>
                <a:latin typeface="HP001 5 hàng" pitchFamily="34" charset="0"/>
                <a:ea typeface="Arial-Rounded" panose="020B0500000000000000" pitchFamily="34" charset="0"/>
                <a:cs typeface="Arial-Rounded" panose="020B0500000000000000" pitchFamily="34" charset="0"/>
              </a:rPr>
              <a:t>Việt</a:t>
            </a:r>
            <a:endParaRPr kumimoji="0" lang="en-US" sz="4400" b="1" i="0" u="sng" strike="noStrike" kern="1200" cap="none" spc="0" normalizeH="0" baseline="0" noProof="0" dirty="0">
              <a:ln w="3175">
                <a:solidFill>
                  <a:prstClr val="white"/>
                </a:solidFill>
              </a:ln>
              <a:solidFill>
                <a:prstClr val="white"/>
              </a:solidFill>
              <a:effectLst/>
              <a:uLnTx/>
              <a:uFillTx/>
              <a:latin typeface="HP001 5 hàng"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834050" y="2165750"/>
            <a:ext cx="10744200" cy="1275665"/>
          </a:xfrm>
          <a:prstGeom prst="roundRect">
            <a:avLst/>
          </a:prstGeom>
          <a:solidFill>
            <a:schemeClr val="bg2"/>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a:solidFill>
                  <a:prstClr val="black"/>
                </a:solidFill>
                <a:latin typeface="HP001 5 hàng" pitchFamily="34" charset="0"/>
                <a:ea typeface="Arial-Rounded" panose="020B0500000000000000" pitchFamily="34" charset="0"/>
                <a:cs typeface="Arial-Rounded" panose="020B0500000000000000" pitchFamily="34" charset="0"/>
              </a:rPr>
              <a:t>Bài</a:t>
            </a:r>
            <a:r>
              <a:rPr lang="en-US" sz="6600" b="1" dirty="0">
                <a:solidFill>
                  <a:prstClr val="black"/>
                </a:solidFill>
                <a:latin typeface="HP001 5 hàng" pitchFamily="34" charset="0"/>
                <a:ea typeface="Arial-Rounded" panose="020B0500000000000000" pitchFamily="34" charset="0"/>
                <a:cs typeface="Arial-Rounded" panose="020B0500000000000000" pitchFamily="34" charset="0"/>
              </a:rPr>
              <a:t> 2: </a:t>
            </a:r>
            <a:r>
              <a:rPr lang="en-US" sz="6600" b="1" dirty="0" err="1">
                <a:solidFill>
                  <a:prstClr val="black"/>
                </a:solidFill>
                <a:latin typeface="HP001 5 hàng" pitchFamily="34" charset="0"/>
                <a:ea typeface="Arial-Rounded" panose="020B0500000000000000" pitchFamily="34" charset="0"/>
                <a:cs typeface="Arial-Rounded" panose="020B0500000000000000" pitchFamily="34" charset="0"/>
              </a:rPr>
              <a:t>Mùa</a:t>
            </a:r>
            <a:r>
              <a:rPr lang="en-US" sz="6600" b="1" dirty="0">
                <a:solidFill>
                  <a:prstClr val="black"/>
                </a:solidFill>
                <a:latin typeface="HP001 5 hàng" pitchFamily="34" charset="0"/>
                <a:ea typeface="Arial-Rounded" panose="020B0500000000000000" pitchFamily="34" charset="0"/>
                <a:cs typeface="Arial-Rounded" panose="020B0500000000000000" pitchFamily="34" charset="0"/>
              </a:rPr>
              <a:t> </a:t>
            </a:r>
            <a:r>
              <a:rPr lang="en-US" sz="6600" b="1" dirty="0" err="1">
                <a:solidFill>
                  <a:prstClr val="black"/>
                </a:solidFill>
                <a:latin typeface="HP001 5 hàng" pitchFamily="34" charset="0"/>
                <a:ea typeface="Arial-Rounded" panose="020B0500000000000000" pitchFamily="34" charset="0"/>
                <a:cs typeface="Arial-Rounded" panose="020B0500000000000000" pitchFamily="34" charset="0"/>
              </a:rPr>
              <a:t>nước</a:t>
            </a:r>
            <a:r>
              <a:rPr lang="en-US" sz="6600" b="1" dirty="0">
                <a:solidFill>
                  <a:prstClr val="black"/>
                </a:solidFill>
                <a:latin typeface="HP001 5 hàng" pitchFamily="34" charset="0"/>
                <a:ea typeface="Arial-Rounded" panose="020B0500000000000000" pitchFamily="34" charset="0"/>
                <a:cs typeface="Arial-Rounded" panose="020B0500000000000000" pitchFamily="34" charset="0"/>
              </a:rPr>
              <a:t> </a:t>
            </a:r>
            <a:r>
              <a:rPr lang="en-US" sz="6600" b="1" dirty="0" err="1">
                <a:solidFill>
                  <a:prstClr val="black"/>
                </a:solidFill>
                <a:latin typeface="HP001 5 hàng" pitchFamily="34" charset="0"/>
                <a:ea typeface="Arial-Rounded" panose="020B0500000000000000" pitchFamily="34" charset="0"/>
                <a:cs typeface="Arial-Rounded" panose="020B0500000000000000" pitchFamily="34" charset="0"/>
              </a:rPr>
              <a:t>nổi</a:t>
            </a:r>
            <a:r>
              <a:rPr lang="en-US" sz="6600" b="1" dirty="0">
                <a:solidFill>
                  <a:prstClr val="black"/>
                </a:solidFill>
                <a:latin typeface="HP001 5 hàng" pitchFamily="34" charset="0"/>
                <a:ea typeface="Arial-Rounded" panose="020B0500000000000000" pitchFamily="34" charset="0"/>
                <a:cs typeface="Arial-Rounded" panose="020B0500000000000000" pitchFamily="34" charset="0"/>
              </a:rPr>
              <a:t> </a:t>
            </a:r>
            <a:r>
              <a:rPr lang="en-US" sz="3200" b="1" dirty="0">
                <a:solidFill>
                  <a:prstClr val="black"/>
                </a:solidFill>
                <a:latin typeface="HP001 5 hàng" pitchFamily="34" charset="0"/>
                <a:ea typeface="Arial-Rounded" panose="020B0500000000000000" pitchFamily="34" charset="0"/>
                <a:cs typeface="Arial-Rounded" panose="020B0500000000000000" pitchFamily="34" charset="0"/>
              </a:rPr>
              <a:t>(</a:t>
            </a:r>
            <a:r>
              <a:rPr lang="en-US" sz="3200" b="1" dirty="0" err="1">
                <a:solidFill>
                  <a:prstClr val="black"/>
                </a:solidFill>
                <a:latin typeface="HP001 5 hàng" pitchFamily="34" charset="0"/>
                <a:ea typeface="Arial-Rounded" panose="020B0500000000000000" pitchFamily="34" charset="0"/>
                <a:cs typeface="Arial-Rounded" panose="020B0500000000000000" pitchFamily="34" charset="0"/>
              </a:rPr>
              <a:t>Tiết</a:t>
            </a:r>
            <a:r>
              <a:rPr lang="en-US" sz="3200" b="1" dirty="0">
                <a:solidFill>
                  <a:prstClr val="black"/>
                </a:solidFill>
                <a:latin typeface="HP001 5 hàng" pitchFamily="34" charset="0"/>
                <a:ea typeface="Arial-Rounded" panose="020B0500000000000000" pitchFamily="34" charset="0"/>
                <a:cs typeface="Arial-Rounded" panose="020B0500000000000000" pitchFamily="34" charset="0"/>
              </a:rPr>
              <a:t> 1)</a:t>
            </a:r>
          </a:p>
        </p:txBody>
      </p:sp>
    </p:spTree>
    <p:extLst>
      <p:ext uri="{BB962C8B-B14F-4D97-AF65-F5344CB8AC3E}">
        <p14:creationId xmlns:p14="http://schemas.microsoft.com/office/powerpoint/2010/main" val="1542914050"/>
      </p:ext>
    </p:extLst>
  </p:cSld>
  <p:clrMapOvr>
    <a:masterClrMapping/>
  </p:clrMapOvr>
  <p:transition advClick="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136" y="733246"/>
            <a:ext cx="11621192" cy="5847755"/>
          </a:xfrm>
          <a:prstGeom prst="rect">
            <a:avLst/>
          </a:prstGeom>
        </p:spPr>
        <p:txBody>
          <a:bodyPr wrap="square">
            <a:spAutoFit/>
          </a:bodyPr>
          <a:lstStyle/>
          <a:p>
            <a:pPr algn="ctr"/>
            <a:r>
              <a:rPr lang="en-US" sz="3600" b="1" dirty="0" err="1">
                <a:latin typeface="HP001 5 hàng" pitchFamily="34" charset="0"/>
              </a:rPr>
              <a:t>Mùa</a:t>
            </a:r>
            <a:r>
              <a:rPr lang="en-US" sz="3600" b="1" dirty="0">
                <a:latin typeface="HP001 5 hàng" pitchFamily="34" charset="0"/>
              </a:rPr>
              <a:t> </a:t>
            </a:r>
            <a:r>
              <a:rPr lang="en-US" sz="3600" b="1" dirty="0" err="1">
                <a:latin typeface="HP001 5 hàng" pitchFamily="34" charset="0"/>
              </a:rPr>
              <a:t>nước</a:t>
            </a:r>
            <a:r>
              <a:rPr lang="en-US" sz="3600" b="1" dirty="0">
                <a:latin typeface="HP001 5 hàng" pitchFamily="34" charset="0"/>
              </a:rPr>
              <a:t> </a:t>
            </a:r>
            <a:r>
              <a:rPr lang="en-US" sz="3600" b="1" dirty="0" err="1">
                <a:latin typeface="HP001 5 hàng" pitchFamily="34" charset="0"/>
              </a:rPr>
              <a:t>nổi</a:t>
            </a:r>
            <a:endParaRPr lang="vi-VN" sz="3600" b="1" dirty="0">
              <a:latin typeface="HP001 5 hàng" pitchFamily="34" charset="0"/>
            </a:endParaRPr>
          </a:p>
          <a:p>
            <a:pPr algn="just"/>
            <a:r>
              <a:rPr lang="en-US" sz="2600" b="1" dirty="0">
                <a:latin typeface="HP001 5 hàng" pitchFamily="34" charset="0"/>
              </a:rPr>
              <a:t>       </a:t>
            </a:r>
            <a:r>
              <a:rPr lang="vi-VN" sz="2600" b="1" dirty="0">
                <a:latin typeface="HP001 5 hàng" pitchFamily="34" charset="0"/>
              </a:rPr>
              <a:t>Mùa này, người làng tôi gọi </a:t>
            </a:r>
            <a:r>
              <a:rPr lang="en-US" sz="2600" b="1" dirty="0" err="1">
                <a:latin typeface="HP001 5 hàng" pitchFamily="34" charset="0"/>
                <a:cs typeface="Times New Roman" pitchFamily="18" charset="0"/>
              </a:rPr>
              <a:t>mùa</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nước</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nổi</a:t>
            </a:r>
            <a:r>
              <a:rPr lang="vi-VN" sz="2600" b="1" dirty="0">
                <a:latin typeface="HP001 5 hàng" pitchFamily="34" charset="0"/>
              </a:rPr>
              <a:t>, không gọi là mùa nước lũ, vì nước lên hiền hoà. Nước mỗi ngày một dâng lên. Mưa dầm dề, </a:t>
            </a:r>
            <a:r>
              <a:rPr lang="en-US" sz="2600" b="1" dirty="0" err="1">
                <a:latin typeface="HP001 5 hàng" pitchFamily="34" charset="0"/>
                <a:cs typeface="Times New Roman" pitchFamily="18" charset="0"/>
              </a:rPr>
              <a:t>mưa</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sướt</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mướt</a:t>
            </a:r>
            <a:r>
              <a:rPr lang="en-US" sz="2600" b="1" dirty="0">
                <a:latin typeface="HP001 5 hàng" pitchFamily="34" charset="0"/>
                <a:cs typeface="Times New Roman" pitchFamily="18" charset="0"/>
              </a:rPr>
              <a:t> </a:t>
            </a:r>
            <a:r>
              <a:rPr lang="vi-VN" sz="2600" b="1" dirty="0">
                <a:latin typeface="HP001 5 hàng" pitchFamily="34" charset="0"/>
              </a:rPr>
              <a:t>ngày này qua ngày khác.</a:t>
            </a:r>
            <a:endParaRPr lang="vi-VN" sz="2600" b="1" dirty="0">
              <a:solidFill>
                <a:srgbClr val="FF0000"/>
              </a:solidFill>
              <a:latin typeface="HP001 5 hàng" pitchFamily="34" charset="0"/>
            </a:endParaRPr>
          </a:p>
          <a:p>
            <a:pPr algn="just"/>
            <a:r>
              <a:rPr lang="en-US" sz="2600" b="1" dirty="0">
                <a:latin typeface="HP001 5 hàng" pitchFamily="34" charset="0"/>
              </a:rPr>
              <a:t>     </a:t>
            </a:r>
            <a:r>
              <a:rPr lang="vi-VN" sz="2600" b="1" dirty="0">
                <a:latin typeface="HP001 5 hàng" pitchFamily="34" charset="0"/>
              </a:rPr>
              <a:t>Rồi đến rằm tháng Bảy. “</a:t>
            </a:r>
            <a:r>
              <a:rPr lang="en-US" sz="2600" b="1" dirty="0" err="1">
                <a:latin typeface="HP001 5 hàng" pitchFamily="34" charset="0"/>
                <a:cs typeface="Times New Roman" pitchFamily="18" charset="0"/>
              </a:rPr>
              <a:t>Rằm</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tháng</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Bảy</a:t>
            </a:r>
            <a:r>
              <a:rPr lang="en-US" sz="2600" b="1" dirty="0">
                <a:latin typeface="HP001 5 hàng" pitchFamily="34" charset="0"/>
                <a:cs typeface="Times New Roman" pitchFamily="18" charset="0"/>
              </a:rPr>
              <a:t> </a:t>
            </a:r>
            <a:r>
              <a:rPr lang="vi-VN" sz="2600" b="1" dirty="0">
                <a:latin typeface="HP001 5 hàng" pitchFamily="34" charset="0"/>
              </a:rPr>
              <a:t>nước nhảy lên bờ”. Dòng sông Cửu Long đã no đầy, lại tràn qua bờ. Nước trong ao hồ, trong đồng ruộng của mùa mưa hoà lẫn với nước dòng sông Cửu Long.</a:t>
            </a:r>
          </a:p>
          <a:p>
            <a:pPr algn="just"/>
            <a:r>
              <a:rPr lang="en-US" sz="2600" b="1" dirty="0">
                <a:latin typeface="HP001 5 hàng" pitchFamily="34" charset="0"/>
              </a:rPr>
              <a:t>       </a:t>
            </a:r>
            <a:r>
              <a:rPr lang="vi-VN" sz="2600" b="1" dirty="0">
                <a:latin typeface="HP001 5 hàng" pitchFamily="34" charset="0"/>
              </a:rPr>
              <a:t>Đồng ruộng, vườn tược và cây cỏ như biết giữ lại hạt</a:t>
            </a:r>
            <a:r>
              <a:rPr lang="en-US" sz="2600" b="1" dirty="0">
                <a:latin typeface="HP001 5 hàng" pitchFamily="34" charset="0"/>
              </a:rPr>
              <a:t> </a:t>
            </a:r>
            <a:r>
              <a:rPr lang="en-US" sz="2600" b="1" dirty="0" err="1">
                <a:latin typeface="HP001 5 hàng" pitchFamily="34" charset="0"/>
                <a:cs typeface="Times New Roman" pitchFamily="18" charset="0"/>
              </a:rPr>
              <a:t>phù</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sa</a:t>
            </a:r>
            <a:r>
              <a:rPr lang="en-US" sz="2600" b="1" dirty="0">
                <a:latin typeface="HP001 5 hàng" pitchFamily="34" charset="0"/>
                <a:cs typeface="Times New Roman" pitchFamily="18" charset="0"/>
              </a:rPr>
              <a:t> </a:t>
            </a:r>
            <a:r>
              <a:rPr lang="vi-VN" sz="2600" b="1" dirty="0">
                <a:latin typeface="HP001 5 hàng" pitchFamily="34" charset="0"/>
              </a:rPr>
              <a:t>ở quanh mình, nước lại trong dần. Ngồi trong nhà, ta thấy cả những đàn cá</a:t>
            </a:r>
            <a:r>
              <a:rPr lang="en-US" sz="2600" b="1" dirty="0">
                <a:latin typeface="HP001 5 hàng" pitchFamily="34" charset="0"/>
              </a:rPr>
              <a:t> </a:t>
            </a:r>
            <a:r>
              <a:rPr lang="en-US" sz="2600" b="1" dirty="0" err="1">
                <a:latin typeface="HP001 5 hàng" pitchFamily="34" charset="0"/>
                <a:cs typeface="Times New Roman" pitchFamily="18" charset="0"/>
              </a:rPr>
              <a:t>ròng</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ròng</a:t>
            </a:r>
            <a:r>
              <a:rPr lang="vi-VN" sz="2600" b="1" dirty="0">
                <a:latin typeface="HP001 5 hàng" pitchFamily="34" charset="0"/>
              </a:rPr>
              <a:t>, từng đàn, từng đàn theo c</a:t>
            </a:r>
            <a:r>
              <a:rPr lang="en-US" sz="2600" b="1" dirty="0">
                <a:latin typeface="HP001 5 hàng" pitchFamily="34" charset="0"/>
              </a:rPr>
              <a:t>á</a:t>
            </a:r>
            <a:r>
              <a:rPr lang="vi-VN" sz="2600" b="1" dirty="0">
                <a:latin typeface="HP001 5 hàng" pitchFamily="34" charset="0"/>
              </a:rPr>
              <a:t> mẹ xuôi theo dòng nước, vào tận </a:t>
            </a:r>
            <a:r>
              <a:rPr lang="en-US" sz="2600" b="1" dirty="0" err="1">
                <a:latin typeface="HP001 5 hàng" pitchFamily="34" charset="0"/>
                <a:cs typeface="Times New Roman" pitchFamily="18" charset="0"/>
              </a:rPr>
              <a:t>đồng</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sâu</a:t>
            </a:r>
            <a:r>
              <a:rPr lang="en-US" sz="2600" b="1" dirty="0">
                <a:latin typeface="HP001 5 hàng" pitchFamily="34" charset="0"/>
                <a:cs typeface="Times New Roman" pitchFamily="18" charset="0"/>
              </a:rPr>
              <a:t>.</a:t>
            </a:r>
            <a:r>
              <a:rPr lang="en-US" sz="2600" b="1" dirty="0">
                <a:latin typeface="HP001 5 hàng" pitchFamily="34" charset="0"/>
              </a:rPr>
              <a:t>                </a:t>
            </a:r>
            <a:endParaRPr lang="vi-VN" sz="2600" b="1" dirty="0">
              <a:latin typeface="HP001 5 hàng" pitchFamily="34" charset="0"/>
            </a:endParaRPr>
          </a:p>
          <a:p>
            <a:pPr algn="just"/>
            <a:r>
              <a:rPr lang="en-US" sz="2600" b="1" dirty="0">
                <a:latin typeface="HP001 5 hàng" pitchFamily="34" charset="0"/>
              </a:rPr>
              <a:t>       </a:t>
            </a:r>
            <a:r>
              <a:rPr lang="vi-VN" sz="2600" b="1" dirty="0">
                <a:latin typeface="HP001 5 hàng" pitchFamily="34" charset="0"/>
              </a:rPr>
              <a:t>Ngủ một đêm, sáng dậy, nước ngập lên những viên gạch. Phải lấy ván, lấy tre làm cầu từ cửa trước vào đến tận bếp. Vui quá! Có cả một cây cầu </a:t>
            </a:r>
            <a:r>
              <a:rPr lang="en-US" sz="2600" b="1" dirty="0" err="1">
                <a:latin typeface="HP001 5 hàng" pitchFamily="34" charset="0"/>
                <a:cs typeface="Times New Roman" pitchFamily="18" charset="0"/>
              </a:rPr>
              <a:t>lắt</a:t>
            </a:r>
            <a:r>
              <a:rPr lang="en-US" sz="2600" b="1" dirty="0">
                <a:latin typeface="HP001 5 hàng" pitchFamily="34" charset="0"/>
                <a:cs typeface="Times New Roman" pitchFamily="18" charset="0"/>
              </a:rPr>
              <a:t> </a:t>
            </a:r>
            <a:r>
              <a:rPr lang="en-US" sz="2600" b="1" dirty="0" err="1">
                <a:latin typeface="HP001 5 hàng" pitchFamily="34" charset="0"/>
                <a:cs typeface="Times New Roman" pitchFamily="18" charset="0"/>
              </a:rPr>
              <a:t>lẻo</a:t>
            </a:r>
            <a:r>
              <a:rPr lang="en-US" sz="2600" b="1" dirty="0">
                <a:latin typeface="HP001 5 hàng" pitchFamily="34" charset="0"/>
                <a:cs typeface="Times New Roman" pitchFamily="18" charset="0"/>
              </a:rPr>
              <a:t> </a:t>
            </a:r>
            <a:r>
              <a:rPr lang="vi-VN" sz="2600" b="1" dirty="0">
                <a:latin typeface="HP001 5 hàng" pitchFamily="34" charset="0"/>
              </a:rPr>
              <a:t>ngay dưới mái nhà.</a:t>
            </a:r>
          </a:p>
          <a:p>
            <a:pPr algn="r"/>
            <a:r>
              <a:rPr lang="vi-VN" sz="2600" b="1" i="1" dirty="0">
                <a:latin typeface="HP001 5 hàng" pitchFamily="34" charset="0"/>
              </a:rPr>
              <a:t>(Theo </a:t>
            </a:r>
            <a:r>
              <a:rPr lang="vi-VN" sz="2600" b="1" dirty="0">
                <a:latin typeface="HP001 5 hàng" pitchFamily="34" charset="0"/>
              </a:rPr>
              <a:t>Nguyễn Quang Sáng</a:t>
            </a:r>
            <a:r>
              <a:rPr lang="vi-VN" sz="2600" b="1" i="1" dirty="0">
                <a:latin typeface="HP001 5 hàng" pitchFamily="34" charset="0"/>
              </a:rPr>
              <a:t>)</a:t>
            </a:r>
            <a:endParaRPr lang="vi-VN" sz="2600" b="1" dirty="0">
              <a:latin typeface="HP001 5 hàng" pitchFamily="34" charset="0"/>
            </a:endParaRPr>
          </a:p>
        </p:txBody>
      </p:sp>
      <p:sp>
        <p:nvSpPr>
          <p:cNvPr id="5" name="Cloud 4"/>
          <p:cNvSpPr/>
          <p:nvPr/>
        </p:nvSpPr>
        <p:spPr>
          <a:xfrm>
            <a:off x="9010995" y="232757"/>
            <a:ext cx="2776452" cy="798021"/>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err="1">
                <a:latin typeface="HP001 5 hàng" pitchFamily="34" charset="0"/>
                <a:cs typeface="Arial-Rounded" panose="020B0500000000000000" pitchFamily="34" charset="0"/>
              </a:rPr>
              <a:t>Đọc</a:t>
            </a:r>
            <a:r>
              <a:rPr lang="en-US" sz="3200" b="1" dirty="0">
                <a:latin typeface="HP001 5 hàng" pitchFamily="34" charset="0"/>
                <a:cs typeface="Arial-Rounded" panose="020B0500000000000000" pitchFamily="34" charset="0"/>
              </a:rPr>
              <a:t> </a:t>
            </a:r>
            <a:r>
              <a:rPr lang="en-US" sz="3200" b="1" dirty="0" err="1">
                <a:latin typeface="HP001 5 hàng" pitchFamily="34" charset="0"/>
                <a:cs typeface="Arial-Rounded" panose="020B0500000000000000" pitchFamily="34" charset="0"/>
              </a:rPr>
              <a:t>mẫu</a:t>
            </a:r>
            <a:endParaRPr lang="en-US" sz="3200" b="1" dirty="0">
              <a:latin typeface="HP001 5 hàng" pitchFamily="34" charset="0"/>
              <a:cs typeface="Arial-Rounded" panose="020B0500000000000000" pitchFamily="34" charset="0"/>
            </a:endParaRPr>
          </a:p>
        </p:txBody>
      </p:sp>
    </p:spTree>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1594</Words>
  <Application>Microsoft Office PowerPoint</Application>
  <PresentationFormat>Widescreen</PresentationFormat>
  <Paragraphs>99</Paragraphs>
  <Slides>23</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Arial</vt:lpstr>
      <vt:lpstr>Calibri</vt:lpstr>
      <vt:lpstr>Calibri Light</vt:lpstr>
      <vt:lpstr>HP001 5 hàng</vt:lpstr>
      <vt:lpstr>Times New Roman</vt:lpstr>
      <vt:lpstr>2_Office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Bức tranh vẽ cảnh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Administrator</cp:lastModifiedBy>
  <cp:revision>74</cp:revision>
  <dcterms:created xsi:type="dcterms:W3CDTF">2021-05-26T04:27:49Z</dcterms:created>
  <dcterms:modified xsi:type="dcterms:W3CDTF">2025-04-21T01:44:33Z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