
<file path=[Content_Types].xml><?xml version="1.0" encoding="utf-8"?>
<Types xmlns="http://schemas.openxmlformats.org/package/2006/content-types">
  <Default Extension="bin" ContentType="application/vnd.ms-office.activeX"/>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activeX/activeX1.xml" ContentType="application/vnd.ms-office.activeX+xml"/>
  <Override PartName="/ppt/activeX/activeX2.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22"/>
  </p:notesMasterIdLst>
  <p:sldIdLst>
    <p:sldId id="390" r:id="rId2"/>
    <p:sldId id="376" r:id="rId3"/>
    <p:sldId id="377" r:id="rId4"/>
    <p:sldId id="378" r:id="rId5"/>
    <p:sldId id="362" r:id="rId6"/>
    <p:sldId id="382" r:id="rId7"/>
    <p:sldId id="383" r:id="rId8"/>
    <p:sldId id="380" r:id="rId9"/>
    <p:sldId id="387" r:id="rId10"/>
    <p:sldId id="389" r:id="rId11"/>
    <p:sldId id="385" r:id="rId12"/>
    <p:sldId id="374" r:id="rId13"/>
    <p:sldId id="375" r:id="rId14"/>
    <p:sldId id="384" r:id="rId15"/>
    <p:sldId id="364" r:id="rId16"/>
    <p:sldId id="327" r:id="rId17"/>
    <p:sldId id="365" r:id="rId18"/>
    <p:sldId id="366" r:id="rId19"/>
    <p:sldId id="367" r:id="rId20"/>
    <p:sldId id="330" r:id="rId21"/>
  </p:sldIdLst>
  <p:sldSz cx="6858000" cy="5143500"/>
  <p:notesSz cx="6858000" cy="9144000"/>
  <p:embeddedFontLst>
    <p:embeddedFont>
      <p:font typeface="#9Slide05 SVNUT Triumph" panose="00000500000000000000" charset="0"/>
      <p:italic r:id="rId23"/>
    </p:embeddedFont>
    <p:embeddedFont>
      <p:font typeface="#9Slide07 HoneyCream" panose="020B0604020202020204" charset="0"/>
      <p:regular r:id="rId24"/>
    </p:embeddedFont>
    <p:embeddedFont>
      <p:font typeface="#9Slide07 Koni" panose="020B0604020202020204" charset="0"/>
      <p:bold r:id="rId25"/>
    </p:embeddedFont>
    <p:embeddedFont>
      <p:font typeface="Kalam" panose="020B0604020202020204" charset="0"/>
      <p:regular r:id="rId26"/>
      <p:bold r:id="rId27"/>
    </p:embeddedFont>
    <p:embeddedFont>
      <p:font typeface="Montserrat" panose="00000500000000000000" pitchFamily="2"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B4C43"/>
    <a:srgbClr val="BEE7FB"/>
    <a:srgbClr val="B7D574"/>
    <a:srgbClr val="7EA131"/>
    <a:srgbClr val="8AB036"/>
    <a:srgbClr val="F95D51"/>
    <a:srgbClr val="96C2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506" autoAdjust="0"/>
  </p:normalViewPr>
  <p:slideViewPr>
    <p:cSldViewPr snapToGrid="0">
      <p:cViewPr varScale="1">
        <p:scale>
          <a:sx n="86" d="100"/>
          <a:sy n="86" d="100"/>
        </p:scale>
        <p:origin x="1548" y="84"/>
      </p:cViewPr>
      <p:guideLst>
        <p:guide orient="horz" pos="162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27753664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5381281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68716" cy="5143500"/>
          </a:xfrm>
          <a:prstGeom prst="rect">
            <a:avLst/>
          </a:prstGeom>
        </p:spPr>
      </p:pic>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5792959" y="-165806"/>
            <a:ext cx="1229764" cy="590550"/>
          </a:xfrm>
          <a:prstGeom prst="rect">
            <a:avLst/>
          </a:prstGeom>
        </p:spPr>
        <p:txBody>
          <a:bodyPr vert="horz" lIns="57607" tIns="28804" rIns="57607" bIns="28804"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a:solidFill>
                  <a:schemeClr val="accent2">
                    <a:lumMod val="20000"/>
                    <a:lumOff val="80000"/>
                  </a:schemeClr>
                </a:solidFill>
                <a:latin typeface="#9Slide07 HoneyCream" pitchFamily="2" charset="0"/>
              </a:rPr>
              <a:t>Măng Non</a:t>
            </a:r>
            <a:endParaRPr lang="en-US" sz="20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320691" y="4552950"/>
            <a:ext cx="1229764" cy="590550"/>
          </a:xfrm>
          <a:prstGeom prst="rect">
            <a:avLst/>
          </a:prstGeom>
        </p:spPr>
        <p:txBody>
          <a:bodyPr vert="horz" lIns="57607" tIns="28804" rIns="57607" bIns="28804"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a:solidFill>
                  <a:schemeClr val="accent3">
                    <a:lumMod val="60000"/>
                    <a:lumOff val="40000"/>
                  </a:schemeClr>
                </a:solidFill>
                <a:latin typeface="#9Slide07 HoneyCream" pitchFamily="2" charset="0"/>
              </a:rPr>
              <a:t>Măng Non</a:t>
            </a:r>
            <a:endParaRPr lang="en-US" sz="11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591694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3B2FB8-6B1D-4F67-A3BF-A431EECAA7D5}"/>
              </a:ext>
            </a:extLst>
          </p:cNvPr>
          <p:cNvSpPr>
            <a:spLocks noChangeAspect="1"/>
          </p:cNvSpPr>
          <p:nvPr userDrawn="1">
            <p:custDataLst>
              <p:tags r:id="rId1"/>
            </p:custDataLst>
          </p:nvPr>
        </p:nvSpPr>
        <p:spPr>
          <a:xfrm>
            <a:off x="0" y="0"/>
            <a:ext cx="6858000" cy="5143500"/>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57607" tIns="28804" rIns="57607" bIns="28804" rtlCol="0" anchor="ctr"/>
          <a:lstStyle/>
          <a:p>
            <a:pPr algn="ctr"/>
            <a:endParaRPr lang="en-US"/>
          </a:p>
        </p:txBody>
      </p:sp>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5792959" y="-165806"/>
            <a:ext cx="1229764" cy="590550"/>
          </a:xfrm>
          <a:prstGeom prst="rect">
            <a:avLst/>
          </a:prstGeom>
        </p:spPr>
        <p:txBody>
          <a:bodyPr vert="horz" lIns="57607" tIns="28804" rIns="57607" bIns="28804"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a:solidFill>
                  <a:schemeClr val="accent2">
                    <a:lumMod val="20000"/>
                    <a:lumOff val="80000"/>
                  </a:schemeClr>
                </a:solidFill>
                <a:latin typeface="#9Slide07 HoneyCream" pitchFamily="2" charset="0"/>
              </a:rPr>
              <a:t>Măng Non</a:t>
            </a:r>
            <a:endParaRPr lang="en-US" sz="20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320691" y="4552950"/>
            <a:ext cx="1229764" cy="590550"/>
          </a:xfrm>
          <a:prstGeom prst="rect">
            <a:avLst/>
          </a:prstGeom>
        </p:spPr>
        <p:txBody>
          <a:bodyPr vert="horz" lIns="57607" tIns="28804" rIns="57607" bIns="28804"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a:solidFill>
                  <a:schemeClr val="accent3">
                    <a:lumMod val="60000"/>
                    <a:lumOff val="40000"/>
                  </a:schemeClr>
                </a:solidFill>
                <a:latin typeface="#9Slide07 HoneyCream" pitchFamily="2" charset="0"/>
              </a:rPr>
              <a:t>Măng Non</a:t>
            </a:r>
            <a:endParaRPr lang="en-US" sz="11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754343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4782554" y="233601"/>
            <a:ext cx="155977"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76797" tIns="76797" rIns="76797" bIns="76797" anchor="ctr" anchorCtr="0">
            <a:noAutofit/>
          </a:bodyPr>
          <a:lstStyle/>
          <a:p>
            <a:pPr marL="0" lvl="0" indent="0" algn="l" rtl="0">
              <a:spcBef>
                <a:spcPts val="0"/>
              </a:spcBef>
              <a:spcAft>
                <a:spcPts val="0"/>
              </a:spcAft>
              <a:buNone/>
            </a:pPr>
            <a:endParaRPr sz="1500"/>
          </a:p>
        </p:txBody>
      </p:sp>
      <p:sp>
        <p:nvSpPr>
          <p:cNvPr id="985" name="Google Shape;985;p14"/>
          <p:cNvSpPr/>
          <p:nvPr/>
        </p:nvSpPr>
        <p:spPr>
          <a:xfrm>
            <a:off x="330142" y="4526427"/>
            <a:ext cx="155977"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76797" tIns="76797" rIns="76797" bIns="76797" anchor="ctr" anchorCtr="0">
            <a:noAutofit/>
          </a:bodyPr>
          <a:lstStyle/>
          <a:p>
            <a:pPr marL="0" lvl="0" indent="0" algn="l" rtl="0">
              <a:spcBef>
                <a:spcPts val="0"/>
              </a:spcBef>
              <a:spcAft>
                <a:spcPts val="0"/>
              </a:spcAft>
              <a:buNone/>
            </a:pPr>
            <a:endParaRPr sz="1500"/>
          </a:p>
        </p:txBody>
      </p:sp>
      <p:sp>
        <p:nvSpPr>
          <p:cNvPr id="986" name="Google Shape;986;p14"/>
          <p:cNvSpPr/>
          <p:nvPr/>
        </p:nvSpPr>
        <p:spPr>
          <a:xfrm>
            <a:off x="404551" y="233601"/>
            <a:ext cx="155977"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76797" tIns="76797" rIns="76797" bIns="76797" anchor="ctr" anchorCtr="0">
            <a:noAutofit/>
          </a:bodyPr>
          <a:lstStyle/>
          <a:p>
            <a:pPr marL="0" lvl="0" indent="0" algn="l" rtl="0">
              <a:spcBef>
                <a:spcPts val="0"/>
              </a:spcBef>
              <a:spcAft>
                <a:spcPts val="0"/>
              </a:spcAft>
              <a:buNone/>
            </a:pPr>
            <a:endParaRPr sz="1500"/>
          </a:p>
        </p:txBody>
      </p:sp>
      <p:sp>
        <p:nvSpPr>
          <p:cNvPr id="987" name="Google Shape;987;p14"/>
          <p:cNvSpPr/>
          <p:nvPr/>
        </p:nvSpPr>
        <p:spPr>
          <a:xfrm>
            <a:off x="6430895" y="4526427"/>
            <a:ext cx="155977"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76797" tIns="76797" rIns="76797" bIns="76797" anchor="ctr" anchorCtr="0">
            <a:noAutofit/>
          </a:bodyPr>
          <a:lstStyle/>
          <a:p>
            <a:pPr marL="0" lvl="0" indent="0" algn="l" rtl="0">
              <a:spcBef>
                <a:spcPts val="0"/>
              </a:spcBef>
              <a:spcAft>
                <a:spcPts val="0"/>
              </a:spcAft>
              <a:buNone/>
            </a:pPr>
            <a:endParaRPr sz="1500"/>
          </a:p>
        </p:txBody>
      </p:sp>
    </p:spTree>
    <p:extLst>
      <p:ext uri="{BB962C8B-B14F-4D97-AF65-F5344CB8AC3E}">
        <p14:creationId xmlns:p14="http://schemas.microsoft.com/office/powerpoint/2010/main" val="1193732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844000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6CBD5DB7-194E-4A45-833C-787C1694C717}"/>
              </a:ext>
            </a:extLst>
          </p:cNvPr>
          <p:cNvSpPr/>
          <p:nvPr userDrawn="1"/>
        </p:nvSpPr>
        <p:spPr>
          <a:xfrm>
            <a:off x="4710102" y="4888300"/>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649" r:id="rId1"/>
    <p:sldLayoutId id="2147483690" r:id="rId2"/>
    <p:sldLayoutId id="2147483685" r:id="rId3"/>
    <p:sldLayoutId id="2147483691" r:id="rId4"/>
    <p:sldLayoutId id="2147483687" r:id="rId5"/>
    <p:sldLayoutId id="2147483692" r:id="rId6"/>
    <p:sldLayoutId id="2147483686" r:id="rId7"/>
    <p:sldLayoutId id="2147483693" r:id="rId8"/>
    <p:sldLayoutId id="2147483688" r:id="rId9"/>
    <p:sldLayoutId id="2147483694" r:id="rId10"/>
    <p:sldLayoutId id="2147483695" r:id="rId11"/>
    <p:sldLayoutId id="2147483696" r:id="rId12"/>
    <p:sldLayoutId id="214748369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png"/><Relationship Id="rId1" Type="http://schemas.openxmlformats.org/officeDocument/2006/relationships/slideLayout" Target="../slideLayouts/slideLayout12.xml"/><Relationship Id="rId5" Type="http://schemas.microsoft.com/office/2007/relationships/hdphoto" Target="../media/hdphoto7.wdp"/><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9.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12.wdp"/><Relationship Id="rId3" Type="http://schemas.openxmlformats.org/officeDocument/2006/relationships/notesSlide" Target="../notesSlides/notesSlide1.xml"/><Relationship Id="rId7" Type="http://schemas.microsoft.com/office/2007/relationships/hdphoto" Target="../media/hdphoto9.wdp"/><Relationship Id="rId12"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30.png"/><Relationship Id="rId11" Type="http://schemas.microsoft.com/office/2007/relationships/hdphoto" Target="../media/hdphoto11.wdp"/><Relationship Id="rId5" Type="http://schemas.microsoft.com/office/2007/relationships/hdphoto" Target="../media/hdphoto8.wdp"/><Relationship Id="rId10" Type="http://schemas.openxmlformats.org/officeDocument/2006/relationships/image" Target="../media/image32.png"/><Relationship Id="rId4" Type="http://schemas.openxmlformats.org/officeDocument/2006/relationships/image" Target="../media/image29.png"/><Relationship Id="rId9" Type="http://schemas.microsoft.com/office/2007/relationships/hdphoto" Target="../media/hdphoto10.wdp"/></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13.wdp"/><Relationship Id="rId7" Type="http://schemas.microsoft.com/office/2007/relationships/hdphoto" Target="../media/hdphoto15.wdp"/><Relationship Id="rId2" Type="http://schemas.openxmlformats.org/officeDocument/2006/relationships/image" Target="../media/image34.png"/><Relationship Id="rId1" Type="http://schemas.openxmlformats.org/officeDocument/2006/relationships/slideLayout" Target="../slideLayouts/slideLayout9.xml"/><Relationship Id="rId6" Type="http://schemas.openxmlformats.org/officeDocument/2006/relationships/image" Target="../media/image36.png"/><Relationship Id="rId5" Type="http://schemas.microsoft.com/office/2007/relationships/hdphoto" Target="../media/hdphoto14.wdp"/><Relationship Id="rId4" Type="http://schemas.openxmlformats.org/officeDocument/2006/relationships/image" Target="../media/image35.png"/><Relationship Id="rId9" Type="http://schemas.microsoft.com/office/2007/relationships/hdphoto" Target="../media/hdphoto12.wdp"/></Relationships>
</file>

<file path=ppt/slides/_rels/slide1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1.xml"/><Relationship Id="rId5" Type="http://schemas.microsoft.com/office/2007/relationships/hdphoto" Target="../media/hdphoto2.wdp"/><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control" Target="../activeX/activeX2.xml"/><Relationship Id="rId7" Type="http://schemas.openxmlformats.org/officeDocument/2006/relationships/image" Target="../media/image38.png"/><Relationship Id="rId2" Type="http://schemas.openxmlformats.org/officeDocument/2006/relationships/control" Target="../activeX/activeX1.xml"/><Relationship Id="rId1" Type="http://schemas.openxmlformats.org/officeDocument/2006/relationships/tags" Target="../tags/tag4.xml"/><Relationship Id="rId6" Type="http://schemas.microsoft.com/office/2007/relationships/hdphoto" Target="../media/hdphoto12.wdp"/><Relationship Id="rId11" Type="http://schemas.openxmlformats.org/officeDocument/2006/relationships/image" Target="../media/image39.wmf"/><Relationship Id="rId5" Type="http://schemas.openxmlformats.org/officeDocument/2006/relationships/image" Target="../media/image33.png"/><Relationship Id="rId10" Type="http://schemas.microsoft.com/office/2007/relationships/hdphoto" Target="../media/hdphoto9.wdp"/><Relationship Id="rId4" Type="http://schemas.openxmlformats.org/officeDocument/2006/relationships/slideLayout" Target="../slideLayouts/slideLayout1.xml"/><Relationship Id="rId9"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1.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236103" y="2257741"/>
            <a:ext cx="7695212" cy="5178374"/>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7607" tIns="28804" rIns="57607" bIns="28804" rtlCol="0" anchor="ctr">
            <a:noAutofit/>
          </a:bodyPr>
          <a:lstStyle/>
          <a:p>
            <a:pPr algn="ctr" defTabSz="768058">
              <a:defRPr/>
            </a:pPr>
            <a:endParaRPr lang="id-ID" sz="1200">
              <a:solidFill>
                <a:srgbClr val="FFB64C"/>
              </a:solidFill>
              <a:latin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236103" y="1272072"/>
            <a:ext cx="7201679" cy="345330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7607" tIns="28804" rIns="57607" bIns="28804" rtlCol="0" anchor="ctr">
            <a:noAutofit/>
          </a:bodyPr>
          <a:lstStyle/>
          <a:p>
            <a:pPr algn="ctr" defTabSz="768058">
              <a:defRPr/>
            </a:pPr>
            <a:endParaRPr lang="id-ID" sz="1200">
              <a:solidFill>
                <a:srgbClr val="FFB64C"/>
              </a:solidFill>
              <a:latin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5342191" y="2806178"/>
            <a:ext cx="1765360" cy="2428644"/>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0" y="351586"/>
            <a:ext cx="7295276" cy="798486"/>
          </a:xfrm>
          <a:prstGeom prst="rect">
            <a:avLst/>
          </a:prstGeom>
        </p:spPr>
        <p:txBody>
          <a:bodyPr vert="horz" lIns="76810" tIns="38405" rIns="76810" bIns="38405"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768058">
              <a:lnSpc>
                <a:spcPct val="100000"/>
              </a:lnSpc>
              <a:buClrTx/>
              <a:defRPr/>
            </a:pPr>
            <a:r>
              <a:rPr lang="en-US" sz="2400" b="1" dirty="0">
                <a:solidFill>
                  <a:srgbClr val="000000"/>
                </a:solidFill>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CHÀO MỪNG CÁC THẦY CÔ VỀ DỰ GIỜ </a:t>
            </a:r>
          </a:p>
          <a:p>
            <a:pPr defTabSz="768058">
              <a:lnSpc>
                <a:spcPct val="100000"/>
              </a:lnSpc>
              <a:buClrTx/>
              <a:defRPr/>
            </a:pPr>
            <a:r>
              <a:rPr lang="en-US" sz="2400" b="1" dirty="0">
                <a:solidFill>
                  <a:srgbClr val="000000"/>
                </a:solidFill>
                <a:latin typeface="Times New Roman" pitchFamily="18" charset="0"/>
                <a:cs typeface="Times New Roman" pitchFamily="18" charset="0"/>
              </a:rPr>
              <a:t>SHCM THEO NGHIÊN CỨU BÀI HỌC </a:t>
            </a:r>
          </a:p>
          <a:p>
            <a:pPr defTabSz="768058">
              <a:lnSpc>
                <a:spcPct val="100000"/>
              </a:lnSpc>
              <a:buClrTx/>
              <a:defRPr/>
            </a:pPr>
            <a:r>
              <a:rPr lang="en-US" sz="2400" b="1" dirty="0">
                <a:solidFill>
                  <a:srgbClr val="000000"/>
                </a:solidFill>
                <a:latin typeface="Times New Roman" pitchFamily="18" charset="0"/>
                <a:cs typeface="Times New Roman" pitchFamily="18" charset="0"/>
              </a:rPr>
              <a:t>TỔ KHỐI 2</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3831264"/>
            <a:ext cx="5820032" cy="581391"/>
          </a:xfrm>
          <a:prstGeom prst="rect">
            <a:avLst/>
          </a:prstGeom>
          <a:noFill/>
        </p:spPr>
        <p:txBody>
          <a:bodyPr wrap="square" lIns="57607" tIns="28804" rIns="57607" bIns="28804">
            <a:spAutoFit/>
            <a:scene3d>
              <a:camera prst="orthographicFront"/>
              <a:lightRig rig="threePt" dir="t"/>
            </a:scene3d>
            <a:sp3d extrusionH="57150">
              <a:bevelT w="82550" h="38100" prst="coolSlant"/>
            </a:sp3d>
          </a:bodyPr>
          <a:lstStyle/>
          <a:p>
            <a:pPr algn="ctr" defTabSz="384029">
              <a:buClrTx/>
              <a:defRPr/>
            </a:pPr>
            <a:r>
              <a:rPr lang="en-US" sz="1700" b="1" kern="1200" dirty="0" err="1">
                <a:solidFill>
                  <a:srgbClr val="FF0000"/>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rPr>
              <a:t>Giáo</a:t>
            </a:r>
            <a:r>
              <a:rPr lang="en-US" sz="1700" b="1" kern="1200" dirty="0">
                <a:solidFill>
                  <a:srgbClr val="FF0000"/>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rPr>
              <a:t> </a:t>
            </a:r>
            <a:r>
              <a:rPr lang="en-US" sz="1700" b="1" kern="1200" dirty="0" err="1">
                <a:solidFill>
                  <a:srgbClr val="FF0000"/>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rPr>
              <a:t>viên</a:t>
            </a:r>
            <a:r>
              <a:rPr lang="en-US" sz="1700" b="1" kern="1200" dirty="0">
                <a:solidFill>
                  <a:srgbClr val="FF0000"/>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rPr>
              <a:t>: </a:t>
            </a:r>
            <a:r>
              <a:rPr lang="en-US" sz="1700" b="1" kern="1200" dirty="0" err="1">
                <a:solidFill>
                  <a:srgbClr val="FF0000"/>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rPr>
              <a:t>Nguyễn</a:t>
            </a:r>
            <a:r>
              <a:rPr lang="en-US" sz="1700" b="1" kern="1200" dirty="0">
                <a:solidFill>
                  <a:srgbClr val="FF0000"/>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rPr>
              <a:t> </a:t>
            </a:r>
            <a:r>
              <a:rPr lang="en-US" sz="1700" b="1" kern="1200" dirty="0" err="1">
                <a:solidFill>
                  <a:srgbClr val="FF0000"/>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rPr>
              <a:t>Thị</a:t>
            </a:r>
            <a:r>
              <a:rPr lang="en-US" sz="1700" b="1" kern="1200" dirty="0">
                <a:solidFill>
                  <a:srgbClr val="FF0000"/>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rPr>
              <a:t> </a:t>
            </a:r>
            <a:r>
              <a:rPr lang="en-US" sz="1700" b="1" kern="1200" dirty="0" err="1">
                <a:solidFill>
                  <a:srgbClr val="FF0000"/>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rPr>
              <a:t>Hồng</a:t>
            </a:r>
            <a:r>
              <a:rPr lang="en-US" sz="1700" b="1" kern="1200" dirty="0">
                <a:solidFill>
                  <a:srgbClr val="FF0000"/>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rPr>
              <a:t> </a:t>
            </a:r>
            <a:r>
              <a:rPr lang="en-US" sz="1700" b="1" kern="1200" dirty="0" err="1">
                <a:solidFill>
                  <a:srgbClr val="FF0000"/>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rPr>
              <a:t>Ngân</a:t>
            </a:r>
            <a:endParaRPr lang="en-US" sz="1700" b="1" kern="1200" dirty="0">
              <a:solidFill>
                <a:srgbClr val="FF0000"/>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endParaRPr>
          </a:p>
          <a:p>
            <a:pPr algn="ctr" defTabSz="384029">
              <a:buClrTx/>
              <a:defRPr/>
            </a:pPr>
            <a:r>
              <a:rPr lang="en-US" sz="1700" b="1" kern="1200" dirty="0" err="1">
                <a:solidFill>
                  <a:srgbClr val="FF0000"/>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rPr>
              <a:t>Trường</a:t>
            </a:r>
            <a:r>
              <a:rPr lang="en-US" sz="1700" b="1" kern="1200" dirty="0">
                <a:solidFill>
                  <a:srgbClr val="FF0000"/>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rPr>
              <a:t> </a:t>
            </a:r>
            <a:r>
              <a:rPr lang="en-US" sz="1700" b="1" kern="1200" dirty="0" err="1">
                <a:solidFill>
                  <a:srgbClr val="FF0000"/>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rPr>
              <a:t>Tiểu</a:t>
            </a:r>
            <a:r>
              <a:rPr lang="en-US" sz="1700" b="1" kern="1200" dirty="0">
                <a:solidFill>
                  <a:srgbClr val="FF0000"/>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rPr>
              <a:t> </a:t>
            </a:r>
            <a:r>
              <a:rPr lang="en-US" sz="1700" b="1" kern="1200" dirty="0" err="1">
                <a:solidFill>
                  <a:srgbClr val="FF0000"/>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rPr>
              <a:t>học</a:t>
            </a:r>
            <a:r>
              <a:rPr lang="en-US" sz="1700" b="1" kern="1200" dirty="0">
                <a:solidFill>
                  <a:srgbClr val="FF0000"/>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rPr>
              <a:t> </a:t>
            </a:r>
            <a:r>
              <a:rPr lang="en-US" sz="1700" b="1" kern="1200" dirty="0" err="1">
                <a:solidFill>
                  <a:srgbClr val="FF0000"/>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rPr>
              <a:t>Chiềng</a:t>
            </a:r>
            <a:r>
              <a:rPr lang="en-US" sz="1700" b="1" kern="1200" dirty="0">
                <a:solidFill>
                  <a:srgbClr val="FF0000"/>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rPr>
              <a:t> </a:t>
            </a:r>
            <a:r>
              <a:rPr lang="en-US" sz="1700" b="1" kern="1200" dirty="0" err="1">
                <a:solidFill>
                  <a:srgbClr val="FF0000"/>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rPr>
              <a:t>Sơn</a:t>
            </a:r>
            <a:endParaRPr lang="en-US" sz="1700" b="1" kern="1200" dirty="0">
              <a:solidFill>
                <a:srgbClr val="FF0000"/>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endParaRPr>
          </a:p>
        </p:txBody>
      </p:sp>
      <p:sp>
        <p:nvSpPr>
          <p:cNvPr id="9" name="Title 1">
            <a:extLst>
              <a:ext uri="{FF2B5EF4-FFF2-40B4-BE49-F238E27FC236}">
                <a16:creationId xmlns:a16="http://schemas.microsoft.com/office/drawing/2014/main" id="{A49B2F85-1F36-8233-A1FC-540CBAA07DFC}"/>
              </a:ext>
            </a:extLst>
          </p:cNvPr>
          <p:cNvSpPr txBox="1">
            <a:spLocks/>
          </p:cNvSpPr>
          <p:nvPr/>
        </p:nvSpPr>
        <p:spPr>
          <a:xfrm>
            <a:off x="-36135" y="1724779"/>
            <a:ext cx="7295276" cy="1103265"/>
          </a:xfrm>
          <a:prstGeom prst="rect">
            <a:avLst/>
          </a:prstGeom>
        </p:spPr>
        <p:txBody>
          <a:bodyPr vert="horz" lIns="76810" tIns="38405" rIns="76810" bIns="38405"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768058">
              <a:lnSpc>
                <a:spcPct val="100000"/>
              </a:lnSpc>
              <a:buClrTx/>
              <a:defRPr/>
            </a:pPr>
            <a:r>
              <a:rPr lang="en-US" sz="3200" b="1" dirty="0">
                <a:solidFill>
                  <a:srgbClr val="FFFF00"/>
                </a:solidFill>
                <a:latin typeface="Times New Roman" pitchFamily="18" charset="0"/>
                <a:cs typeface="Times New Roman" pitchFamily="18" charset="0"/>
              </a:rPr>
              <a:t> MÔN: TIẾNG VIỆT</a:t>
            </a:r>
          </a:p>
          <a:p>
            <a:pPr defTabSz="768058">
              <a:lnSpc>
                <a:spcPct val="100000"/>
              </a:lnSpc>
              <a:buClrTx/>
              <a:defRPr/>
            </a:pPr>
            <a:r>
              <a:rPr lang="en-US" sz="3200" b="1" dirty="0">
                <a:solidFill>
                  <a:srgbClr val="FFFF00"/>
                </a:solidFill>
                <a:latin typeface="Times New Roman" pitchFamily="18" charset="0"/>
                <a:cs typeface="Times New Roman" pitchFamily="18" charset="0"/>
              </a:rPr>
              <a:t>LỚP 2A1</a:t>
            </a:r>
          </a:p>
        </p:txBody>
      </p:sp>
    </p:spTree>
    <p:extLst>
      <p:ext uri="{BB962C8B-B14F-4D97-AF65-F5344CB8AC3E}">
        <p14:creationId xmlns:p14="http://schemas.microsoft.com/office/powerpoint/2010/main" val="48391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par>
                                <p:cTn id="18" presetID="50" presetClass="entr" presetSubtype="0" decel="100000" fill="hold" grpId="0" nodeType="withEffect">
                                  <p:stCondLst>
                                    <p:cond delay="1000"/>
                                  </p:stCondLst>
                                  <p:childTnLst>
                                    <p:set>
                                      <p:cBhvr>
                                        <p:cTn id="19" dur="1" fill="hold">
                                          <p:stCondLst>
                                            <p:cond delay="0"/>
                                          </p:stCondLst>
                                        </p:cTn>
                                        <p:tgtEl>
                                          <p:spTgt spid="9"/>
                                        </p:tgtEl>
                                        <p:attrNameLst>
                                          <p:attrName>style.visibility</p:attrName>
                                        </p:attrNameLst>
                                      </p:cBhvr>
                                      <p:to>
                                        <p:strVal val="visible"/>
                                      </p:to>
                                    </p:set>
                                    <p:anim calcmode="lin" valueType="num">
                                      <p:cBhvr>
                                        <p:cTn id="20" dur="3000" fill="hold"/>
                                        <p:tgtEl>
                                          <p:spTgt spid="9"/>
                                        </p:tgtEl>
                                        <p:attrNameLst>
                                          <p:attrName>ppt_w</p:attrName>
                                        </p:attrNameLst>
                                      </p:cBhvr>
                                      <p:tavLst>
                                        <p:tav tm="0">
                                          <p:val>
                                            <p:strVal val="#ppt_w+.3"/>
                                          </p:val>
                                        </p:tav>
                                        <p:tav tm="100000">
                                          <p:val>
                                            <p:strVal val="#ppt_w"/>
                                          </p:val>
                                        </p:tav>
                                      </p:tavLst>
                                    </p:anim>
                                    <p:anim calcmode="lin" valueType="num">
                                      <p:cBhvr>
                                        <p:cTn id="21" dur="3000" fill="hold"/>
                                        <p:tgtEl>
                                          <p:spTgt spid="9"/>
                                        </p:tgtEl>
                                        <p:attrNameLst>
                                          <p:attrName>ppt_h</p:attrName>
                                        </p:attrNameLst>
                                      </p:cBhvr>
                                      <p:tavLst>
                                        <p:tav tm="0">
                                          <p:val>
                                            <p:strVal val="#ppt_h"/>
                                          </p:val>
                                        </p:tav>
                                        <p:tav tm="100000">
                                          <p:val>
                                            <p:strVal val="#ppt_h"/>
                                          </p:val>
                                        </p:tav>
                                      </p:tavLst>
                                    </p:anim>
                                    <p:animEffect transition="in" filter="fade">
                                      <p:cBhvr>
                                        <p:cTn id="22"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032"/>
            <a:ext cx="6858000" cy="5148401"/>
          </a:xfrm>
          <a:prstGeom prst="rect">
            <a:avLst/>
          </a:prstGeom>
        </p:spPr>
      </p:pic>
      <p:sp>
        <p:nvSpPr>
          <p:cNvPr id="26" name="圆角矩形 53"/>
          <p:cNvSpPr/>
          <p:nvPr/>
        </p:nvSpPr>
        <p:spPr>
          <a:xfrm>
            <a:off x="1986961" y="1921839"/>
            <a:ext cx="4564668" cy="210874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7607" tIns="28804" rIns="57607" bIns="28804"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302132" y="2656081"/>
            <a:ext cx="2210835" cy="2487419"/>
          </a:xfrm>
          <a:prstGeom prst="rect">
            <a:avLst/>
          </a:prstGeom>
        </p:spPr>
      </p:pic>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4825522" y="3152430"/>
            <a:ext cx="2149142" cy="1991070"/>
          </a:xfrm>
          <a:prstGeom prst="rect">
            <a:avLst/>
          </a:prstGeom>
        </p:spPr>
      </p:pic>
    </p:spTree>
    <p:extLst>
      <p:ext uri="{BB962C8B-B14F-4D97-AF65-F5344CB8AC3E}">
        <p14:creationId xmlns:p14="http://schemas.microsoft.com/office/powerpoint/2010/main" val="227175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1+#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a16="http://schemas.microsoft.com/office/drawing/2014/main" id="{A154F1F2-B83F-4991-AB47-9C946AD0C4FC}"/>
              </a:ext>
            </a:extLst>
          </p:cNvPr>
          <p:cNvGrpSpPr/>
          <p:nvPr/>
        </p:nvGrpSpPr>
        <p:grpSpPr>
          <a:xfrm>
            <a:off x="226243" y="328584"/>
            <a:ext cx="6523349" cy="3282042"/>
            <a:chOff x="1719533" y="644142"/>
            <a:chExt cx="8168170" cy="5096200"/>
          </a:xfrm>
        </p:grpSpPr>
        <p:grpSp>
          <p:nvGrpSpPr>
            <p:cNvPr id="6" name="组合 17">
              <a:extLst>
                <a:ext uri="{FF2B5EF4-FFF2-40B4-BE49-F238E27FC236}">
                  <a16:creationId xmlns:a16="http://schemas.microsoft.com/office/drawing/2014/main" id="{CBF82D46-51E2-442D-B402-F51D8E206CCD}"/>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8" name="任意多边形: 形状 18">
                <a:extLst>
                  <a:ext uri="{FF2B5EF4-FFF2-40B4-BE49-F238E27FC236}">
                    <a16:creationId xmlns:a16="http://schemas.microsoft.com/office/drawing/2014/main" id="{E9709399-6B2D-4D4D-99EB-C2E34F06359E}"/>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p:txBody>
          </p:sp>
          <p:pic>
            <p:nvPicPr>
              <p:cNvPr id="9" name="图片 20">
                <a:extLst>
                  <a:ext uri="{FF2B5EF4-FFF2-40B4-BE49-F238E27FC236}">
                    <a16:creationId xmlns:a16="http://schemas.microsoft.com/office/drawing/2014/main" id="{0C2066FF-76B7-44DE-AAA8-E8204E395D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7" name="任意多边形: 形状 38">
              <a:extLst>
                <a:ext uri="{FF2B5EF4-FFF2-40B4-BE49-F238E27FC236}">
                  <a16:creationId xmlns:a16="http://schemas.microsoft.com/office/drawing/2014/main" id="{F1B27A02-309C-4A1D-AE9C-D8AC960D3CCA}"/>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302132" y="2656081"/>
            <a:ext cx="2210835" cy="2487419"/>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4825522" y="3152430"/>
            <a:ext cx="2149142" cy="1991070"/>
          </a:xfrm>
          <a:prstGeom prst="rect">
            <a:avLst/>
          </a:prstGeom>
        </p:spPr>
      </p:pic>
      <p:sp>
        <p:nvSpPr>
          <p:cNvPr id="10" name="TextBox 9"/>
          <p:cNvSpPr txBox="1"/>
          <p:nvPr/>
        </p:nvSpPr>
        <p:spPr>
          <a:xfrm>
            <a:off x="546754" y="687272"/>
            <a:ext cx="6155131" cy="1396999"/>
          </a:xfrm>
          <a:prstGeom prst="rect">
            <a:avLst/>
          </a:prstGeom>
          <a:noFill/>
        </p:spPr>
        <p:txBody>
          <a:bodyPr wrap="square" lIns="57607" tIns="28804" rIns="57607" bIns="28804" rtlCol="0">
            <a:spAutoFit/>
            <a:scene3d>
              <a:camera prst="orthographicFront"/>
              <a:lightRig rig="threePt" dir="t"/>
            </a:scene3d>
            <a:sp3d extrusionH="57150">
              <a:bevelT h="25400" prst="softRound"/>
            </a:sp3d>
          </a:bodyPr>
          <a:lstStyle/>
          <a:p>
            <a:r>
              <a:rPr lang="en-US" sz="8700" b="1" dirty="0" err="1">
                <a:solidFill>
                  <a:srgbClr val="FF9900"/>
                </a:solidFill>
                <a:latin typeface="UTM Wedding K&amp;T" panose="02040603050506020204" pitchFamily="18" charset="0"/>
              </a:rPr>
              <a:t>Chúc</a:t>
            </a:r>
            <a:r>
              <a:rPr lang="en-US" sz="8700" b="1" dirty="0">
                <a:solidFill>
                  <a:srgbClr val="FF9900"/>
                </a:solidFill>
                <a:latin typeface="UTM Wedding K&amp;T" panose="02040603050506020204" pitchFamily="18" charset="0"/>
              </a:rPr>
              <a:t> </a:t>
            </a:r>
            <a:r>
              <a:rPr lang="en-US" sz="8700" b="1" dirty="0" err="1">
                <a:solidFill>
                  <a:srgbClr val="FF9900"/>
                </a:solidFill>
                <a:latin typeface="UTM Wedding K&amp;T" panose="02040603050506020204" pitchFamily="18" charset="0"/>
              </a:rPr>
              <a:t>các</a:t>
            </a:r>
            <a:r>
              <a:rPr lang="en-US" sz="8700" b="1" dirty="0">
                <a:solidFill>
                  <a:srgbClr val="FF9900"/>
                </a:solidFill>
                <a:latin typeface="UTM Wedding K&amp;T" panose="02040603050506020204" pitchFamily="18" charset="0"/>
              </a:rPr>
              <a:t> </a:t>
            </a:r>
            <a:r>
              <a:rPr lang="en-US" sz="8700" b="1" dirty="0" err="1">
                <a:solidFill>
                  <a:srgbClr val="FF9900"/>
                </a:solidFill>
                <a:latin typeface="UTM Wedding K&amp;T" panose="02040603050506020204" pitchFamily="18" charset="0"/>
              </a:rPr>
              <a:t>em</a:t>
            </a:r>
            <a:r>
              <a:rPr lang="en-US" sz="8700" b="1" dirty="0">
                <a:solidFill>
                  <a:srgbClr val="FF9900"/>
                </a:solidFill>
                <a:latin typeface="UTM Wedding K&amp;T" panose="02040603050506020204" pitchFamily="18" charset="0"/>
              </a:rPr>
              <a:t> </a:t>
            </a:r>
          </a:p>
        </p:txBody>
      </p:sp>
      <p:sp>
        <p:nvSpPr>
          <p:cNvPr id="11" name="TextBox 10"/>
          <p:cNvSpPr txBox="1"/>
          <p:nvPr/>
        </p:nvSpPr>
        <p:spPr>
          <a:xfrm>
            <a:off x="2073916" y="1722385"/>
            <a:ext cx="4627970" cy="1396999"/>
          </a:xfrm>
          <a:prstGeom prst="rect">
            <a:avLst/>
          </a:prstGeom>
          <a:noFill/>
        </p:spPr>
        <p:txBody>
          <a:bodyPr wrap="square" lIns="57607" tIns="28804" rIns="57607" bIns="28804" rtlCol="0">
            <a:spAutoFit/>
            <a:scene3d>
              <a:camera prst="orthographicFront"/>
              <a:lightRig rig="threePt" dir="t"/>
            </a:scene3d>
            <a:sp3d extrusionH="57150">
              <a:bevelT h="25400" prst="softRound"/>
            </a:sp3d>
          </a:bodyPr>
          <a:lstStyle/>
          <a:p>
            <a:r>
              <a:rPr lang="en-US" sz="8700" b="1" dirty="0">
                <a:solidFill>
                  <a:srgbClr val="FF9900"/>
                </a:solidFill>
                <a:latin typeface="UTM Wedding K&amp;T" panose="02040603050506020204" pitchFamily="18" charset="0"/>
              </a:rPr>
              <a:t> </a:t>
            </a:r>
            <a:r>
              <a:rPr lang="en-US" sz="8700" b="1" dirty="0" err="1">
                <a:solidFill>
                  <a:srgbClr val="FF9900"/>
                </a:solidFill>
                <a:latin typeface="UTM Wedding K&amp;T" panose="02040603050506020204" pitchFamily="18" charset="0"/>
              </a:rPr>
              <a:t>học</a:t>
            </a:r>
            <a:r>
              <a:rPr lang="en-US" sz="8700" b="1" dirty="0">
                <a:solidFill>
                  <a:srgbClr val="FF9900"/>
                </a:solidFill>
                <a:latin typeface="UTM Wedding K&amp;T" panose="02040603050506020204" pitchFamily="18" charset="0"/>
              </a:rPr>
              <a:t> </a:t>
            </a:r>
            <a:r>
              <a:rPr lang="en-US" sz="8700" b="1" dirty="0" err="1">
                <a:solidFill>
                  <a:srgbClr val="FF9900"/>
                </a:solidFill>
                <a:latin typeface="UTM Wedding K&amp;T" panose="02040603050506020204" pitchFamily="18" charset="0"/>
              </a:rPr>
              <a:t>tốt</a:t>
            </a:r>
            <a:r>
              <a:rPr lang="en-US" sz="8700" b="1" dirty="0">
                <a:solidFill>
                  <a:srgbClr val="FF9900"/>
                </a:solidFill>
                <a:latin typeface="UTM Wedding K&amp;T" panose="02040603050506020204" pitchFamily="18" charset="0"/>
              </a:rPr>
              <a:t> !</a:t>
            </a:r>
          </a:p>
        </p:txBody>
      </p:sp>
      <p:pic>
        <p:nvPicPr>
          <p:cNvPr id="12"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54215" y="968636"/>
            <a:ext cx="1014398" cy="1441089"/>
          </a:xfrm>
          <a:prstGeom prst="rect">
            <a:avLst/>
          </a:prstGeom>
        </p:spPr>
      </p:pic>
    </p:spTree>
    <p:extLst>
      <p:ext uri="{BB962C8B-B14F-4D97-AF65-F5344CB8AC3E}">
        <p14:creationId xmlns:p14="http://schemas.microsoft.com/office/powerpoint/2010/main" val="42247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2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750" fill="hold"/>
                                        <p:tgtEl>
                                          <p:spTgt spid="12"/>
                                        </p:tgtEl>
                                        <p:attrNameLst>
                                          <p:attrName>ppt_x</p:attrName>
                                        </p:attrNameLst>
                                      </p:cBhvr>
                                      <p:tavLst>
                                        <p:tav tm="0">
                                          <p:val>
                                            <p:strVal val="1+#ppt_w/2"/>
                                          </p:val>
                                        </p:tav>
                                        <p:tav tm="100000">
                                          <p:val>
                                            <p:strVal val="#ppt_x"/>
                                          </p:val>
                                        </p:tav>
                                      </p:tavLst>
                                    </p:anim>
                                    <p:anim calcmode="lin" valueType="num">
                                      <p:cBhvr additive="base">
                                        <p:cTn id="17" dur="1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DC5CE40-1276-45C8-A43B-95F4B8826CB8}"/>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144267" y="1390819"/>
            <a:ext cx="4405927" cy="3318271"/>
          </a:xfrm>
          <a:prstGeom prst="rect">
            <a:avLst/>
          </a:prstGeom>
        </p:spPr>
      </p:pic>
      <p:sp>
        <p:nvSpPr>
          <p:cNvPr id="11" name="TextBox 10">
            <a:extLst>
              <a:ext uri="{FF2B5EF4-FFF2-40B4-BE49-F238E27FC236}">
                <a16:creationId xmlns:a16="http://schemas.microsoft.com/office/drawing/2014/main" id="{790A94BE-1705-46B6-A274-580473BF97B9}"/>
              </a:ext>
            </a:extLst>
          </p:cNvPr>
          <p:cNvSpPr txBox="1"/>
          <p:nvPr/>
        </p:nvSpPr>
        <p:spPr>
          <a:xfrm>
            <a:off x="2791106" y="3114377"/>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D0BBE2AD-294A-48DF-B8A0-D8D32093CB5F}"/>
              </a:ext>
            </a:extLst>
          </p:cNvPr>
          <p:cNvSpPr txBox="1"/>
          <p:nvPr/>
        </p:nvSpPr>
        <p:spPr>
          <a:xfrm>
            <a:off x="2174309" y="2679404"/>
            <a:ext cx="3041009" cy="661207"/>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a:t>
            </a:r>
            <a:r>
              <a:rPr lang="en-US" sz="2800" b="1" dirty="0">
                <a:solidFill>
                  <a:schemeClr val="accent1">
                    <a:lumMod val="50000"/>
                  </a:schemeClr>
                </a:solidFill>
                <a:latin typeface="UTM Avo" panose="02040603050506020204" pitchFamily="18" charset="0"/>
              </a:rPr>
              <a:t>2</a:t>
            </a:r>
          </a:p>
        </p:txBody>
      </p:sp>
      <p:pic>
        <p:nvPicPr>
          <p:cNvPr id="2052" name="Picture 4">
            <a:extLst>
              <a:ext uri="{FF2B5EF4-FFF2-40B4-BE49-F238E27FC236}">
                <a16:creationId xmlns:a16="http://schemas.microsoft.com/office/drawing/2014/main" id="{52354FA0-88C8-4F5C-A6E1-0274A536B66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6560"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9983969B-B558-41BA-B8EC-A99631758656}"/>
              </a:ext>
            </a:extLst>
          </p:cNvPr>
          <p:cNvGrpSpPr/>
          <p:nvPr/>
        </p:nvGrpSpPr>
        <p:grpSpPr>
          <a:xfrm>
            <a:off x="344570" y="617893"/>
            <a:ext cx="1638420" cy="659331"/>
            <a:chOff x="344570" y="617893"/>
            <a:chExt cx="1638420" cy="659331"/>
          </a:xfrm>
        </p:grpSpPr>
        <p:sp>
          <p:nvSpPr>
            <p:cNvPr id="18" name="TextBox 17">
              <a:extLst>
                <a:ext uri="{FF2B5EF4-FFF2-40B4-BE49-F238E27FC236}">
                  <a16:creationId xmlns:a16="http://schemas.microsoft.com/office/drawing/2014/main" id="{CB5DC6C7-3AFE-4533-A4C5-775480D6F0E4}"/>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5</a:t>
              </a:r>
            </a:p>
          </p:txBody>
        </p:sp>
        <p:sp>
          <p:nvSpPr>
            <p:cNvPr id="19" name="TextBox 18">
              <a:extLst>
                <a:ext uri="{FF2B5EF4-FFF2-40B4-BE49-F238E27FC236}">
                  <a16:creationId xmlns:a16="http://schemas.microsoft.com/office/drawing/2014/main" id="{6135869A-D051-4BB9-9C6D-2E7E168ABC18}"/>
                </a:ext>
              </a:extLst>
            </p:cNvPr>
            <p:cNvSpPr txBox="1"/>
            <p:nvPr/>
          </p:nvSpPr>
          <p:spPr>
            <a:xfrm>
              <a:off x="344570" y="63089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5</a:t>
              </a:r>
            </a:p>
          </p:txBody>
        </p:sp>
      </p:grpSp>
      <p:sp>
        <p:nvSpPr>
          <p:cNvPr id="20" name="TextBox 19">
            <a:extLst>
              <a:ext uri="{FF2B5EF4-FFF2-40B4-BE49-F238E27FC236}">
                <a16:creationId xmlns:a16="http://schemas.microsoft.com/office/drawing/2014/main" id="{A23F8822-3DF0-4804-8011-73013EEBA6EB}"/>
              </a:ext>
            </a:extLst>
          </p:cNvPr>
          <p:cNvSpPr txBox="1"/>
          <p:nvPr/>
        </p:nvSpPr>
        <p:spPr>
          <a:xfrm>
            <a:off x="1688168" y="540726"/>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EM CÓ XINH KHÔNG?</a:t>
            </a:r>
            <a:endParaRPr lang="en-US" sz="36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2513850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1"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1000" fill="hold"/>
                                        <p:tgtEl>
                                          <p:spTgt spid="21"/>
                                        </p:tgtEl>
                                        <p:attrNameLst>
                                          <p:attrName>ppt_w</p:attrName>
                                        </p:attrNameLst>
                                      </p:cBhvr>
                                      <p:tavLst>
                                        <p:tav tm="0">
                                          <p:val>
                                            <p:fltVal val="0"/>
                                          </p:val>
                                        </p:tav>
                                        <p:tav tm="100000">
                                          <p:val>
                                            <p:strVal val="#ppt_w"/>
                                          </p:val>
                                        </p:tav>
                                      </p:tavLst>
                                    </p:anim>
                                    <p:anim calcmode="lin" valueType="num">
                                      <p:cBhvr>
                                        <p:cTn id="17" dur="1000" fill="hold"/>
                                        <p:tgtEl>
                                          <p:spTgt spid="21"/>
                                        </p:tgtEl>
                                        <p:attrNameLst>
                                          <p:attrName>ppt_h</p:attrName>
                                        </p:attrNameLst>
                                      </p:cBhvr>
                                      <p:tavLst>
                                        <p:tav tm="0">
                                          <p:val>
                                            <p:fltVal val="0"/>
                                          </p:val>
                                        </p:tav>
                                        <p:tav tm="100000">
                                          <p:val>
                                            <p:strVal val="#ppt_h"/>
                                          </p:val>
                                        </p:tav>
                                      </p:tavLst>
                                    </p:anim>
                                    <p:anim calcmode="lin" valueType="num">
                                      <p:cBhvr>
                                        <p:cTn id="18" dur="1000" fill="hold"/>
                                        <p:tgtEl>
                                          <p:spTgt spid="21"/>
                                        </p:tgtEl>
                                        <p:attrNameLst>
                                          <p:attrName>style.rotation</p:attrName>
                                        </p:attrNameLst>
                                      </p:cBhvr>
                                      <p:tavLst>
                                        <p:tav tm="0">
                                          <p:val>
                                            <p:fltVal val="90"/>
                                          </p:val>
                                        </p:tav>
                                        <p:tav tm="100000">
                                          <p:val>
                                            <p:fltVal val="0"/>
                                          </p:val>
                                        </p:tav>
                                      </p:tavLst>
                                    </p:anim>
                                    <p:animEffect transition="in" filter="fade">
                                      <p:cBhvr>
                                        <p:cTn id="19" dur="1000"/>
                                        <p:tgtEl>
                                          <p:spTgt spid="21"/>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par>
                          <p:cTn id="32" fill="hold">
                            <p:stCondLst>
                              <p:cond delay="2500"/>
                            </p:stCondLst>
                            <p:childTnLst>
                              <p:par>
                                <p:cTn id="33" presetID="45" presetClass="entr" presetSubtype="0" fill="hold" nodeType="afterEffect">
                                  <p:stCondLst>
                                    <p:cond delay="0"/>
                                  </p:stCondLst>
                                  <p:childTnLst>
                                    <p:set>
                                      <p:cBhvr>
                                        <p:cTn id="34" dur="1" fill="hold">
                                          <p:stCondLst>
                                            <p:cond delay="0"/>
                                          </p:stCondLst>
                                        </p:cTn>
                                        <p:tgtEl>
                                          <p:spTgt spid="2052"/>
                                        </p:tgtEl>
                                        <p:attrNameLst>
                                          <p:attrName>style.visibility</p:attrName>
                                        </p:attrNameLst>
                                      </p:cBhvr>
                                      <p:to>
                                        <p:strVal val="visible"/>
                                      </p:to>
                                    </p:set>
                                    <p:animEffect transition="in" filter="fade">
                                      <p:cBhvr>
                                        <p:cTn id="35" dur="2000"/>
                                        <p:tgtEl>
                                          <p:spTgt spid="2052"/>
                                        </p:tgtEl>
                                      </p:cBhvr>
                                    </p:animEffect>
                                    <p:anim calcmode="lin" valueType="num">
                                      <p:cBhvr>
                                        <p:cTn id="36" dur="2000" fill="hold"/>
                                        <p:tgtEl>
                                          <p:spTgt spid="2052"/>
                                        </p:tgtEl>
                                        <p:attrNameLst>
                                          <p:attrName>ppt_w</p:attrName>
                                        </p:attrNameLst>
                                      </p:cBhvr>
                                      <p:tavLst>
                                        <p:tav tm="0" fmla="#ppt_w*sin(2.5*pi*$)">
                                          <p:val>
                                            <p:fltVal val="0"/>
                                          </p:val>
                                        </p:tav>
                                        <p:tav tm="100000">
                                          <p:val>
                                            <p:fltVal val="1"/>
                                          </p:val>
                                        </p:tav>
                                      </p:tavLst>
                                    </p:anim>
                                    <p:anim calcmode="lin" valueType="num">
                                      <p:cBhvr>
                                        <p:cTn id="37" dur="2000" fill="hold"/>
                                        <p:tgtEl>
                                          <p:spTgt spid="20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3A047A-B991-455D-A476-7409E5290ADB}"/>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B7BFEFE6-D796-4811-96B0-9A67502400AC}"/>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FC287A80-E0E2-4B55-8CBB-C0976D12BD6F}"/>
              </a:ext>
            </a:extLst>
          </p:cNvPr>
          <p:cNvSpPr txBox="1"/>
          <p:nvPr/>
        </p:nvSpPr>
        <p:spPr>
          <a:xfrm>
            <a:off x="746082" y="580244"/>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Em có xinh không?</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C70B1CBA-9307-4C83-B537-F2B5BB1C01B7}"/>
              </a:ext>
            </a:extLst>
          </p:cNvPr>
          <p:cNvSpPr txBox="1"/>
          <p:nvPr/>
        </p:nvSpPr>
        <p:spPr>
          <a:xfrm>
            <a:off x="592011" y="965711"/>
            <a:ext cx="5673967" cy="3931076"/>
          </a:xfrm>
          <a:prstGeom prst="rect">
            <a:avLst/>
          </a:prstGeom>
          <a:noFill/>
        </p:spPr>
        <p:txBody>
          <a:bodyPr wrap="square" rtlCol="0">
            <a:spAutoFit/>
          </a:bodyPr>
          <a:lstStyle/>
          <a:p>
            <a:pPr algn="just">
              <a:lnSpc>
                <a:spcPct val="110000"/>
              </a:lnSpc>
            </a:pPr>
            <a:r>
              <a:rPr lang="vi-VN" sz="1200" dirty="0">
                <a:latin typeface="UTM Avo" panose="02040603050506020204" pitchFamily="18" charset="0"/>
              </a:rPr>
              <a:t>      Voi em thích mặc đẹp và thích được khen xinh. Ở nhà, voi em luôn hỏi anh: “Em có xinh không?”. Voi anh bao giờ cũng khen: “Em xinh lắm!”</a:t>
            </a:r>
          </a:p>
          <a:p>
            <a:pPr algn="just">
              <a:lnSpc>
                <a:spcPct val="110000"/>
              </a:lnSpc>
            </a:pPr>
            <a:r>
              <a:rPr lang="vi-VN" sz="1200" dirty="0">
                <a:latin typeface="UTM Avo" panose="02040603050506020204" pitchFamily="18" charset="0"/>
              </a:rPr>
              <a:t>      Một hôm, gặp hươu, voi em hỏi:</a:t>
            </a:r>
          </a:p>
          <a:p>
            <a:pPr algn="just">
              <a:lnSpc>
                <a:spcPct val="110000"/>
              </a:lnSpc>
            </a:pPr>
            <a:r>
              <a:rPr lang="vi-VN" sz="1200" dirty="0">
                <a:latin typeface="UTM Avo" panose="02040603050506020204" pitchFamily="18" charset="0"/>
              </a:rPr>
              <a:t>      - Em có xinh không?</a:t>
            </a:r>
          </a:p>
          <a:p>
            <a:pPr algn="just">
              <a:lnSpc>
                <a:spcPct val="110000"/>
              </a:lnSpc>
            </a:pPr>
            <a:r>
              <a:rPr lang="vi-VN" sz="1200" dirty="0">
                <a:latin typeface="UTM Avo" panose="02040603050506020204" pitchFamily="18" charset="0"/>
              </a:rPr>
              <a:t>      Hươu ngắm voi rồi lắc đầu:</a:t>
            </a:r>
          </a:p>
          <a:p>
            <a:pPr algn="just">
              <a:lnSpc>
                <a:spcPct val="110000"/>
              </a:lnSpc>
            </a:pPr>
            <a:r>
              <a:rPr lang="vi-VN" sz="1200" dirty="0">
                <a:latin typeface="UTM Avo" panose="02040603050506020204" pitchFamily="18" charset="0"/>
              </a:rPr>
              <a:t>      - Chưa xinh lắm vì em không có đôi sừng giống anh.</a:t>
            </a:r>
          </a:p>
          <a:p>
            <a:pPr algn="just">
              <a:lnSpc>
                <a:spcPct val="110000"/>
              </a:lnSpc>
            </a:pPr>
            <a:r>
              <a:rPr lang="vi-VN" sz="1200" dirty="0">
                <a:latin typeface="UTM Avo" panose="02040603050506020204" pitchFamily="18" charset="0"/>
              </a:rPr>
              <a:t>      Nghe vậy, voi nhặt vài cành cây khô, gài lên đầu rồi đi tiếp.</a:t>
            </a:r>
          </a:p>
          <a:p>
            <a:pPr algn="just">
              <a:lnSpc>
                <a:spcPct val="110000"/>
              </a:lnSpc>
            </a:pPr>
            <a:r>
              <a:rPr lang="vi-VN" sz="1200" dirty="0">
                <a:latin typeface="UTM Avo" panose="02040603050506020204" pitchFamily="18" charset="0"/>
              </a:rPr>
              <a:t>      Gặp dê, voi hỏi:</a:t>
            </a:r>
          </a:p>
          <a:p>
            <a:pPr algn="just">
              <a:lnSpc>
                <a:spcPct val="110000"/>
              </a:lnSpc>
            </a:pPr>
            <a:r>
              <a:rPr lang="vi-VN" sz="1200" dirty="0">
                <a:latin typeface="UTM Avo" panose="02040603050506020204" pitchFamily="18" charset="0"/>
              </a:rPr>
              <a:t>      - Em có xinh không?</a:t>
            </a:r>
          </a:p>
          <a:p>
            <a:pPr algn="just">
              <a:lnSpc>
                <a:spcPct val="110000"/>
              </a:lnSpc>
            </a:pPr>
            <a:r>
              <a:rPr lang="vi-VN" sz="1200" dirty="0">
                <a:latin typeface="UTM Avo" panose="02040603050506020204" pitchFamily="18" charset="0"/>
              </a:rPr>
              <a:t>      - Không, vì cậu không có bộ râu giống tôi.</a:t>
            </a:r>
          </a:p>
          <a:p>
            <a:pPr algn="just">
              <a:lnSpc>
                <a:spcPct val="110000"/>
              </a:lnSpc>
            </a:pPr>
            <a:r>
              <a:rPr lang="vi-VN" sz="1200" dirty="0">
                <a:latin typeface="UTM Avo" panose="02040603050506020204" pitchFamily="18" charset="0"/>
              </a:rPr>
              <a:t>      Voi liền nhổ một khóm cỏ dại bên đường, gắn vào cằm rồi về nhà.</a:t>
            </a:r>
          </a:p>
          <a:p>
            <a:pPr algn="just">
              <a:lnSpc>
                <a:spcPct val="110000"/>
              </a:lnSpc>
            </a:pPr>
            <a:r>
              <a:rPr lang="vi-VN" sz="1200" dirty="0">
                <a:latin typeface="UTM Avo" panose="02040603050506020204" pitchFamily="18" charset="0"/>
              </a:rPr>
              <a:t>      Về nhà với đôi sừng và bộ râu giả, voi em hớn hở hỏi anh:</a:t>
            </a:r>
          </a:p>
          <a:p>
            <a:pPr algn="just">
              <a:lnSpc>
                <a:spcPct val="110000"/>
              </a:lnSpc>
            </a:pPr>
            <a:r>
              <a:rPr lang="vi-VN" sz="1200" dirty="0">
                <a:latin typeface="UTM Avo" panose="02040603050506020204" pitchFamily="18" charset="0"/>
              </a:rPr>
              <a:t>      - Em có xinh hơn không?</a:t>
            </a:r>
          </a:p>
          <a:p>
            <a:pPr algn="just">
              <a:lnSpc>
                <a:spcPct val="110000"/>
              </a:lnSpc>
            </a:pPr>
            <a:r>
              <a:rPr lang="vi-VN" sz="1200" dirty="0">
                <a:latin typeface="UTM Avo" panose="02040603050506020204" pitchFamily="18" charset="0"/>
              </a:rPr>
              <a:t>      Voi anh nói:</a:t>
            </a:r>
          </a:p>
          <a:p>
            <a:pPr algn="just">
              <a:lnSpc>
                <a:spcPct val="110000"/>
              </a:lnSpc>
            </a:pPr>
            <a:r>
              <a:rPr lang="vi-VN" sz="1200" dirty="0">
                <a:latin typeface="UTM Avo" panose="02040603050506020204" pitchFamily="18" charset="0"/>
              </a:rPr>
              <a:t>      - Trời ơi, sao em lại thêm sừng và râu thế này? Xấu lắm!</a:t>
            </a:r>
          </a:p>
          <a:p>
            <a:pPr algn="just">
              <a:lnSpc>
                <a:spcPct val="110000"/>
              </a:lnSpc>
            </a:pPr>
            <a:r>
              <a:rPr lang="vi-VN" sz="1200" dirty="0">
                <a:latin typeface="UTM Avo" panose="02040603050506020204" pitchFamily="18" charset="0"/>
              </a:rPr>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1200" dirty="0">
                <a:latin typeface="UTM Avo" panose="02040603050506020204" pitchFamily="18" charset="0"/>
              </a:rPr>
              <a:t>(Theo </a:t>
            </a:r>
            <a:r>
              <a:rPr lang="vi-VN" sz="1200" i="1" dirty="0">
                <a:latin typeface="UTM Avo" panose="02040603050506020204" pitchFamily="18" charset="0"/>
              </a:rPr>
              <a:t>Voi em đi tìm tự tin</a:t>
            </a:r>
            <a:r>
              <a:rPr lang="vi-VN" sz="1200" dirty="0">
                <a:latin typeface="UTM Avo" panose="02040603050506020204" pitchFamily="18" charset="0"/>
              </a:rPr>
              <a:t>)</a:t>
            </a:r>
            <a:endParaRPr lang="en-US" sz="1200" dirty="0">
              <a:latin typeface="UTM Avo" panose="02040603050506020204" pitchFamily="18" charset="0"/>
            </a:endParaRPr>
          </a:p>
        </p:txBody>
      </p:sp>
    </p:spTree>
    <p:extLst>
      <p:ext uri="{BB962C8B-B14F-4D97-AF65-F5344CB8AC3E}">
        <p14:creationId xmlns:p14="http://schemas.microsoft.com/office/powerpoint/2010/main" val="36440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0">
            <a:extLst>
              <a:ext uri="{FF2B5EF4-FFF2-40B4-BE49-F238E27FC236}">
                <a16:creationId xmlns:a16="http://schemas.microsoft.com/office/drawing/2014/main" id="{47118E00-203A-4E78-AC85-4C87806898CA}"/>
              </a:ext>
            </a:extLst>
          </p:cNvPr>
          <p:cNvSpPr/>
          <p:nvPr/>
        </p:nvSpPr>
        <p:spPr>
          <a:xfrm>
            <a:off x="192881" y="273844"/>
            <a:ext cx="6450806" cy="4626769"/>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pic>
        <p:nvPicPr>
          <p:cNvPr id="11" name="Picture 10">
            <a:extLst>
              <a:ext uri="{FF2B5EF4-FFF2-40B4-BE49-F238E27FC236}">
                <a16:creationId xmlns:a16="http://schemas.microsoft.com/office/drawing/2014/main" id="{A5FE461F-E49E-4C41-98B4-152CC73E7463}"/>
              </a:ext>
            </a:extLst>
          </p:cNvPr>
          <p:cNvPicPr>
            <a:picLocks noChangeAspect="1"/>
          </p:cNvPicPr>
          <p:nvPr/>
        </p:nvPicPr>
        <p:blipFill>
          <a:blip r:embed="rId2">
            <a:clrChange>
              <a:clrFrom>
                <a:srgbClr val="FFFEFE"/>
              </a:clrFrom>
              <a:clrTo>
                <a:srgbClr val="FFFEFE">
                  <a:alpha val="0"/>
                </a:srgbClr>
              </a:clrTo>
            </a:clrChange>
          </a:blip>
          <a:stretch>
            <a:fillRect/>
          </a:stretch>
        </p:blipFill>
        <p:spPr>
          <a:xfrm>
            <a:off x="278687" y="415414"/>
            <a:ext cx="520977" cy="366092"/>
          </a:xfrm>
          <a:prstGeom prst="rect">
            <a:avLst/>
          </a:prstGeom>
        </p:spPr>
      </p:pic>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2684" y="-108211"/>
            <a:ext cx="1777210" cy="2369614"/>
          </a:xfrm>
          <a:prstGeom prst="rect">
            <a:avLst/>
          </a:prstGeom>
        </p:spPr>
      </p:pic>
      <p:sp>
        <p:nvSpPr>
          <p:cNvPr id="7" name="TextBox 3"/>
          <p:cNvSpPr txBox="1"/>
          <p:nvPr/>
        </p:nvSpPr>
        <p:spPr>
          <a:xfrm>
            <a:off x="1108724" y="527379"/>
            <a:ext cx="2465129" cy="846386"/>
          </a:xfrm>
          <a:prstGeom prst="rect">
            <a:avLst/>
          </a:prstGeom>
          <a:noFill/>
        </p:spPr>
        <p:txBody>
          <a:bodyPr wrap="square" lIns="60960" tIns="30480" rIns="60960" bIns="30480" rtlCol="0">
            <a:spAutoFit/>
          </a:bodyPr>
          <a:lstStyle/>
          <a:p>
            <a:pPr algn="ctr">
              <a:lnSpc>
                <a:spcPct val="150000"/>
              </a:lnSpc>
            </a:pPr>
            <a:r>
              <a:rPr lang="en-US" altLang="zh-CN" sz="3400" b="1" dirty="0" err="1">
                <a:solidFill>
                  <a:srgbClr val="0070C0"/>
                </a:solidFill>
                <a:latin typeface="UTM Avo" panose="02040603050506020204" pitchFamily="18" charset="0"/>
                <a:ea typeface="微软雅黑" panose="020B0503020204020204" charset="-122"/>
                <a:cs typeface="Arial" panose="020B0604020202020204" pitchFamily="34" charset="0"/>
              </a:rPr>
              <a:t>Từ</a:t>
            </a:r>
            <a:r>
              <a:rPr lang="en-US" altLang="zh-CN" sz="3400" b="1" dirty="0">
                <a:solidFill>
                  <a:srgbClr val="0070C0"/>
                </a:solidFill>
                <a:latin typeface="UTM Avo" panose="02040603050506020204" pitchFamily="18" charset="0"/>
                <a:ea typeface="微软雅黑" panose="020B0503020204020204" charset="-122"/>
                <a:cs typeface="Arial" panose="020B0604020202020204" pitchFamily="34" charset="0"/>
              </a:rPr>
              <a:t> </a:t>
            </a:r>
            <a:r>
              <a:rPr lang="en-US" altLang="zh-CN" sz="3400" b="1" dirty="0" err="1">
                <a:solidFill>
                  <a:srgbClr val="0070C0"/>
                </a:solidFill>
                <a:latin typeface="UTM Avo" panose="02040603050506020204" pitchFamily="18" charset="0"/>
                <a:ea typeface="微软雅黑" panose="020B0503020204020204" charset="-122"/>
                <a:cs typeface="Arial" panose="020B0604020202020204" pitchFamily="34" charset="0"/>
              </a:rPr>
              <a:t>ngữ</a:t>
            </a:r>
            <a:endParaRPr lang="zh-CN" altLang="en-US" sz="3400" b="1" dirty="0">
              <a:solidFill>
                <a:srgbClr val="0070C0"/>
              </a:solidFill>
              <a:latin typeface="UTM Avo" panose="02040603050506020204" pitchFamily="18" charset="0"/>
              <a:ea typeface="微软雅黑" panose="020B0503020204020204" charset="-122"/>
              <a:cs typeface="Arial" panose="020B0604020202020204" pitchFamily="34" charset="0"/>
            </a:endParaRPr>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102" b="100000" l="0" r="100000">
                        <a14:foregroundMark x1="4092" y1="7551" x2="18331" y2="16429"/>
                        <a14:foregroundMark x1="42390" y1="5816" x2="42390" y2="11939"/>
                        <a14:foregroundMark x1="15221" y1="95510" x2="15221" y2="95510"/>
                        <a14:foregroundMark x1="35352" y1="98878" x2="35352" y2="98878"/>
                        <a14:foregroundMark x1="49591" y1="95816" x2="49591" y2="95816"/>
                        <a14:foregroundMark x1="97218" y1="97551" x2="97218" y2="97551"/>
                        <a14:foregroundMark x1="28151" y1="25000" x2="26023" y2="29184"/>
                      </a14:backgroundRemoval>
                    </a14:imgEffect>
                  </a14:imgLayer>
                </a14:imgProps>
              </a:ext>
              <a:ext uri="{28A0092B-C50C-407E-A947-70E740481C1C}">
                <a14:useLocalDpi xmlns:a14="http://schemas.microsoft.com/office/drawing/2010/main" val="0"/>
              </a:ext>
            </a:extLst>
          </a:blip>
          <a:stretch>
            <a:fillRect/>
          </a:stretch>
        </p:blipFill>
        <p:spPr>
          <a:xfrm>
            <a:off x="4449016" y="1463278"/>
            <a:ext cx="1695475" cy="3625892"/>
          </a:xfrm>
          <a:prstGeom prst="rect">
            <a:avLst/>
          </a:prstGeom>
        </p:spPr>
      </p:pic>
      <p:sp>
        <p:nvSpPr>
          <p:cNvPr id="9" name="TextBox 3"/>
          <p:cNvSpPr txBox="1"/>
          <p:nvPr/>
        </p:nvSpPr>
        <p:spPr>
          <a:xfrm>
            <a:off x="11403" y="1661631"/>
            <a:ext cx="1576524" cy="707886"/>
          </a:xfrm>
          <a:prstGeom prst="rect">
            <a:avLst/>
          </a:prstGeom>
          <a:noFill/>
        </p:spPr>
        <p:txBody>
          <a:bodyPr wrap="square" lIns="60960" tIns="30480" rIns="60960" bIns="30480" rtlCol="0">
            <a:spAutoFit/>
          </a:bodyPr>
          <a:lstStyle/>
          <a:p>
            <a:pPr algn="ctr">
              <a:lnSpc>
                <a:spcPct val="150000"/>
              </a:lnSpc>
            </a:pPr>
            <a:r>
              <a:rPr lang="en-US" altLang="zh-CN" sz="2800" b="1">
                <a:solidFill>
                  <a:srgbClr val="002060"/>
                </a:solidFill>
                <a:latin typeface="UTM Avo" panose="02040603050506020204" pitchFamily="18" charset="0"/>
                <a:ea typeface="微软雅黑" panose="020B0503020204020204" charset="-122"/>
                <a:cs typeface="Arial" panose="020B0604020202020204" pitchFamily="34" charset="0"/>
              </a:rPr>
              <a:t>- Hươu</a:t>
            </a:r>
            <a:endParaRPr lang="zh-CN" altLang="en-US" sz="2800" b="1" dirty="0">
              <a:solidFill>
                <a:srgbClr val="002060"/>
              </a:solidFill>
              <a:latin typeface="UTM Avo" panose="02040603050506020204" pitchFamily="18" charset="0"/>
              <a:ea typeface="微软雅黑" panose="020B0503020204020204" charset="-122"/>
              <a:cs typeface="Arial" panose="020B0604020202020204" pitchFamily="34" charset="0"/>
            </a:endParaRPr>
          </a:p>
        </p:txBody>
      </p:sp>
      <p:sp>
        <p:nvSpPr>
          <p:cNvPr id="12" name="TextBox 3"/>
          <p:cNvSpPr txBox="1"/>
          <p:nvPr/>
        </p:nvSpPr>
        <p:spPr>
          <a:xfrm>
            <a:off x="-99259" y="2431551"/>
            <a:ext cx="2415968" cy="707886"/>
          </a:xfrm>
          <a:prstGeom prst="rect">
            <a:avLst/>
          </a:prstGeom>
          <a:noFill/>
        </p:spPr>
        <p:txBody>
          <a:bodyPr wrap="square" lIns="60960" tIns="30480" rIns="60960" bIns="30480" rtlCol="0">
            <a:spAutoFit/>
          </a:bodyPr>
          <a:lstStyle/>
          <a:p>
            <a:pPr algn="ctr">
              <a:lnSpc>
                <a:spcPct val="150000"/>
              </a:lnSpc>
            </a:pPr>
            <a:r>
              <a:rPr lang="en-US" altLang="zh-CN" sz="2800" b="1">
                <a:solidFill>
                  <a:srgbClr val="002060"/>
                </a:solidFill>
                <a:latin typeface="UTM Avo" panose="02040603050506020204" pitchFamily="18" charset="0"/>
                <a:ea typeface="微软雅黑" panose="020B0503020204020204" charset="-122"/>
                <a:cs typeface="Arial" panose="020B0604020202020204" pitchFamily="34" charset="0"/>
              </a:rPr>
              <a:t>- Đôi sừng </a:t>
            </a:r>
            <a:endParaRPr lang="zh-CN" altLang="en-US" sz="2800" b="1" dirty="0">
              <a:solidFill>
                <a:srgbClr val="002060"/>
              </a:solidFill>
              <a:latin typeface="UTM Avo" panose="02040603050506020204" pitchFamily="18" charset="0"/>
              <a:ea typeface="微软雅黑" panose="020B0503020204020204" charset="-122"/>
              <a:cs typeface="Arial" panose="020B0604020202020204" pitchFamily="34" charset="0"/>
            </a:endParaRPr>
          </a:p>
        </p:txBody>
      </p:sp>
      <p:cxnSp>
        <p:nvCxnSpPr>
          <p:cNvPr id="5" name="Straight Arrow Connector 4"/>
          <p:cNvCxnSpPr/>
          <p:nvPr/>
        </p:nvCxnSpPr>
        <p:spPr>
          <a:xfrm flipV="1">
            <a:off x="2043702" y="1666874"/>
            <a:ext cx="2405314" cy="1264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201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1+#ppt_w/2"/>
                                          </p:val>
                                        </p:tav>
                                        <p:tav tm="100000">
                                          <p:val>
                                            <p:strVal val="#ppt_x"/>
                                          </p:val>
                                        </p:tav>
                                      </p:tavLst>
                                    </p:anim>
                                    <p:anim calcmode="lin" valueType="num">
                                      <p:cBhvr additive="base">
                                        <p:cTn id="4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down)">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32" presetClass="emph" presetSubtype="0" fill="hold" nodeType="clickEffect">
                                  <p:stCondLst>
                                    <p:cond delay="0"/>
                                  </p:stCondLst>
                                  <p:childTnLst>
                                    <p:animRot by="120000">
                                      <p:cBhvr>
                                        <p:cTn id="51" dur="100" fill="hold">
                                          <p:stCondLst>
                                            <p:cond delay="0"/>
                                          </p:stCondLst>
                                        </p:cTn>
                                        <p:tgtEl>
                                          <p:spTgt spid="5"/>
                                        </p:tgtEl>
                                        <p:attrNameLst>
                                          <p:attrName>r</p:attrName>
                                        </p:attrNameLst>
                                      </p:cBhvr>
                                    </p:animRot>
                                    <p:animRot by="-240000">
                                      <p:cBhvr>
                                        <p:cTn id="52" dur="200" fill="hold">
                                          <p:stCondLst>
                                            <p:cond delay="200"/>
                                          </p:stCondLst>
                                        </p:cTn>
                                        <p:tgtEl>
                                          <p:spTgt spid="5"/>
                                        </p:tgtEl>
                                        <p:attrNameLst>
                                          <p:attrName>r</p:attrName>
                                        </p:attrNameLst>
                                      </p:cBhvr>
                                    </p:animRot>
                                    <p:animRot by="240000">
                                      <p:cBhvr>
                                        <p:cTn id="53" dur="200" fill="hold">
                                          <p:stCondLst>
                                            <p:cond delay="400"/>
                                          </p:stCondLst>
                                        </p:cTn>
                                        <p:tgtEl>
                                          <p:spTgt spid="5"/>
                                        </p:tgtEl>
                                        <p:attrNameLst>
                                          <p:attrName>r</p:attrName>
                                        </p:attrNameLst>
                                      </p:cBhvr>
                                    </p:animRot>
                                    <p:animRot by="-240000">
                                      <p:cBhvr>
                                        <p:cTn id="54" dur="200" fill="hold">
                                          <p:stCondLst>
                                            <p:cond delay="600"/>
                                          </p:stCondLst>
                                        </p:cTn>
                                        <p:tgtEl>
                                          <p:spTgt spid="5"/>
                                        </p:tgtEl>
                                        <p:attrNameLst>
                                          <p:attrName>r</p:attrName>
                                        </p:attrNameLst>
                                      </p:cBhvr>
                                    </p:animRot>
                                    <p:animRot by="120000">
                                      <p:cBhvr>
                                        <p:cTn id="55"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A95A42-971E-46BB-B58C-F25B59CE45F8}"/>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16894977-4FD0-4585-9732-6A15A6D3FE50}"/>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CFF6F651-678D-424F-92CF-1BC2316FF20F}"/>
              </a:ext>
            </a:extLst>
          </p:cNvPr>
          <p:cNvSpPr txBox="1"/>
          <p:nvPr/>
        </p:nvSpPr>
        <p:spPr>
          <a:xfrm>
            <a:off x="746084" y="941167"/>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Từ ngữ</a:t>
            </a:r>
            <a:endParaRPr lang="en-US" sz="1800" b="1" dirty="0">
              <a:solidFill>
                <a:schemeClr val="accent6">
                  <a:lumMod val="50000"/>
                </a:schemeClr>
              </a:solidFill>
              <a:latin typeface="UTM Avo" panose="02040603050506020204" pitchFamily="18" charset="0"/>
            </a:endParaRPr>
          </a:p>
        </p:txBody>
      </p:sp>
      <p:sp>
        <p:nvSpPr>
          <p:cNvPr id="5" name="Rectangle 4">
            <a:extLst>
              <a:ext uri="{FF2B5EF4-FFF2-40B4-BE49-F238E27FC236}">
                <a16:creationId xmlns:a16="http://schemas.microsoft.com/office/drawing/2014/main" id="{880A00B3-C599-4EDE-A4E9-C7A3092F5501}"/>
              </a:ext>
            </a:extLst>
          </p:cNvPr>
          <p:cNvSpPr/>
          <p:nvPr/>
        </p:nvSpPr>
        <p:spPr>
          <a:xfrm>
            <a:off x="783972" y="1499343"/>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khóm cỏ dại</a:t>
            </a:r>
            <a:endParaRPr lang="vi-VN" sz="1800" dirty="0"/>
          </a:p>
        </p:txBody>
      </p:sp>
      <p:sp>
        <p:nvSpPr>
          <p:cNvPr id="6" name="Oval 5">
            <a:extLst>
              <a:ext uri="{FF2B5EF4-FFF2-40B4-BE49-F238E27FC236}">
                <a16:creationId xmlns:a16="http://schemas.microsoft.com/office/drawing/2014/main" id="{157E0FDE-4F7A-4A94-BB75-0D7AEC232F08}"/>
              </a:ext>
            </a:extLst>
          </p:cNvPr>
          <p:cNvSpPr/>
          <p:nvPr/>
        </p:nvSpPr>
        <p:spPr>
          <a:xfrm>
            <a:off x="874353" y="1636772"/>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EDA7D632-B893-4A22-B989-7D0F5995E7B5}"/>
              </a:ext>
            </a:extLst>
          </p:cNvPr>
          <p:cNvSpPr txBox="1"/>
          <p:nvPr/>
        </p:nvSpPr>
        <p:spPr>
          <a:xfrm>
            <a:off x="2556585" y="1499951"/>
            <a:ext cx="4074558" cy="864532"/>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một nhóm cỏ dại đứng chụm vào nhau.</a:t>
            </a:r>
            <a:endParaRPr lang="en-US" sz="1800" dirty="0">
              <a:solidFill>
                <a:schemeClr val="accent6">
                  <a:lumMod val="50000"/>
                </a:schemeClr>
              </a:solidFill>
              <a:latin typeface="UTM Avo" panose="02040603050506020204" pitchFamily="18" charset="0"/>
            </a:endParaRPr>
          </a:p>
        </p:txBody>
      </p:sp>
      <p:pic>
        <p:nvPicPr>
          <p:cNvPr id="8" name="Picture 2" descr="Hình ảnh Cỏ, Cỏ, Cỏ, Cỏ miễn phí tải tập tin PNG PSDComment và Vector">
            <a:extLst>
              <a:ext uri="{FF2B5EF4-FFF2-40B4-BE49-F238E27FC236}">
                <a16:creationId xmlns:a16="http://schemas.microsoft.com/office/drawing/2014/main" id="{D73B223E-1CB7-430F-8AAE-0817349769D3}"/>
              </a:ext>
            </a:extLst>
          </p:cNvPr>
          <p:cNvPicPr>
            <a:picLocks noChangeAspect="1" noChangeArrowheads="1"/>
          </p:cNvPicPr>
          <p:nvPr/>
        </p:nvPicPr>
        <p:blipFill rotWithShape="1">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t="19747" b="31370"/>
          <a:stretch/>
        </p:blipFill>
        <p:spPr bwMode="auto">
          <a:xfrm>
            <a:off x="1273910" y="2333832"/>
            <a:ext cx="4310173" cy="2106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27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0F577-F819-4602-BCEB-985221633540}"/>
              </a:ext>
            </a:extLst>
          </p:cNvPr>
          <p:cNvSpPr txBox="1"/>
          <p:nvPr/>
        </p:nvSpPr>
        <p:spPr>
          <a:xfrm>
            <a:off x="1619150" y="1388345"/>
            <a:ext cx="6119826"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1.</a:t>
            </a:r>
            <a:r>
              <a:rPr lang="vi-VN" sz="1500" dirty="0">
                <a:latin typeface="UTM Avo" panose="02040603050506020204" pitchFamily="18" charset="0"/>
              </a:rPr>
              <a:t> Voi em đã hỏi voi anh, hươu và dê điều gì?</a:t>
            </a:r>
          </a:p>
        </p:txBody>
      </p:sp>
      <p:sp>
        <p:nvSpPr>
          <p:cNvPr id="10" name="TextBox 9">
            <a:extLst>
              <a:ext uri="{FF2B5EF4-FFF2-40B4-BE49-F238E27FC236}">
                <a16:creationId xmlns:a16="http://schemas.microsoft.com/office/drawing/2014/main" id="{CC238813-6EDC-49C5-8D5C-B80523462C08}"/>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pic>
        <p:nvPicPr>
          <p:cNvPr id="2" name="Picture 1">
            <a:extLst>
              <a:ext uri="{FF2B5EF4-FFF2-40B4-BE49-F238E27FC236}">
                <a16:creationId xmlns:a16="http://schemas.microsoft.com/office/drawing/2014/main" id="{4F1A9CBF-25E9-4F33-9276-74C1EE16C6B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017127" y="1781273"/>
            <a:ext cx="892378" cy="869200"/>
          </a:xfrm>
          <a:prstGeom prst="ellipse">
            <a:avLst/>
          </a:prstGeom>
          <a:ln w="19050">
            <a:solidFill>
              <a:srgbClr val="0070C0"/>
            </a:solidFill>
          </a:ln>
        </p:spPr>
      </p:pic>
      <p:grpSp>
        <p:nvGrpSpPr>
          <p:cNvPr id="6" name="Group 5">
            <a:extLst>
              <a:ext uri="{FF2B5EF4-FFF2-40B4-BE49-F238E27FC236}">
                <a16:creationId xmlns:a16="http://schemas.microsoft.com/office/drawing/2014/main" id="{4EF71524-828E-4BB9-B2A6-34D1E61015BB}"/>
              </a:ext>
            </a:extLst>
          </p:cNvPr>
          <p:cNvGrpSpPr/>
          <p:nvPr/>
        </p:nvGrpSpPr>
        <p:grpSpPr>
          <a:xfrm>
            <a:off x="2562447" y="1802728"/>
            <a:ext cx="2811600" cy="527353"/>
            <a:chOff x="2158410" y="1777775"/>
            <a:chExt cx="2811600" cy="527353"/>
          </a:xfrm>
        </p:grpSpPr>
        <p:sp>
          <p:nvSpPr>
            <p:cNvPr id="5" name="Speech Bubble: Rectangle with Corners Rounded 4">
              <a:extLst>
                <a:ext uri="{FF2B5EF4-FFF2-40B4-BE49-F238E27FC236}">
                  <a16:creationId xmlns:a16="http://schemas.microsoft.com/office/drawing/2014/main" id="{8D36320A-79E0-4977-9551-179FE0A8024E}"/>
                </a:ext>
              </a:extLst>
            </p:cNvPr>
            <p:cNvSpPr/>
            <p:nvPr/>
          </p:nvSpPr>
          <p:spPr>
            <a:xfrm>
              <a:off x="2158410" y="1799230"/>
              <a:ext cx="2811600" cy="505898"/>
            </a:xfrm>
            <a:prstGeom prst="wedgeRoundRectCallout">
              <a:avLst>
                <a:gd name="adj1" fmla="val -68659"/>
                <a:gd name="adj2" fmla="val 39381"/>
                <a:gd name="adj3" fmla="val 16667"/>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a:extLst>
                <a:ext uri="{FF2B5EF4-FFF2-40B4-BE49-F238E27FC236}">
                  <a16:creationId xmlns:a16="http://schemas.microsoft.com/office/drawing/2014/main" id="{D78D96A3-CB34-47E6-8F2B-73056CAAED00}"/>
                </a:ext>
              </a:extLst>
            </p:cNvPr>
            <p:cNvSpPr txBox="1"/>
            <p:nvPr/>
          </p:nvSpPr>
          <p:spPr>
            <a:xfrm>
              <a:off x="2335176" y="1777775"/>
              <a:ext cx="2634833" cy="449034"/>
            </a:xfrm>
            <a:prstGeom prst="rect">
              <a:avLst/>
            </a:prstGeom>
            <a:noFill/>
          </p:spPr>
          <p:txBody>
            <a:bodyPr wrap="square" rtlCol="0">
              <a:spAutoFit/>
            </a:bodyPr>
            <a:lstStyle/>
            <a:p>
              <a:pPr algn="ctr">
                <a:lnSpc>
                  <a:spcPct val="150000"/>
                </a:lnSpc>
              </a:pPr>
              <a:r>
                <a:rPr lang="vi-VN" sz="1800" dirty="0">
                  <a:solidFill>
                    <a:schemeClr val="accent6">
                      <a:lumMod val="75000"/>
                    </a:schemeClr>
                  </a:solidFill>
                  <a:latin typeface="UTM Avo" panose="02040603050506020204" pitchFamily="18" charset="0"/>
                </a:rPr>
                <a:t>Em có xinh không?</a:t>
              </a:r>
            </a:p>
          </p:txBody>
        </p:sp>
      </p:grpSp>
      <p:sp>
        <p:nvSpPr>
          <p:cNvPr id="21" name="TextBox 20">
            <a:extLst>
              <a:ext uri="{FF2B5EF4-FFF2-40B4-BE49-F238E27FC236}">
                <a16:creationId xmlns:a16="http://schemas.microsoft.com/office/drawing/2014/main" id="{6DF883E5-4BE7-40F1-98FD-34C559BEDCA2}"/>
              </a:ext>
            </a:extLst>
          </p:cNvPr>
          <p:cNvSpPr txBox="1"/>
          <p:nvPr/>
        </p:nvSpPr>
        <p:spPr>
          <a:xfrm>
            <a:off x="369087" y="2616956"/>
            <a:ext cx="6119826"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a:t>
            </a:r>
            <a:r>
              <a:rPr lang="vi-VN" sz="1500" dirty="0">
                <a:latin typeface="UTM Avo" panose="02040603050506020204" pitchFamily="18" charset="0"/>
              </a:rPr>
              <a:t> Voi em nhận được những câu trả lời như thế nào?</a:t>
            </a:r>
          </a:p>
        </p:txBody>
      </p:sp>
      <p:pic>
        <p:nvPicPr>
          <p:cNvPr id="7" name="Picture 6">
            <a:extLst>
              <a:ext uri="{FF2B5EF4-FFF2-40B4-BE49-F238E27FC236}">
                <a16:creationId xmlns:a16="http://schemas.microsoft.com/office/drawing/2014/main" id="{DB34CB4D-E834-4E55-B1A9-0BB41B391BCF}"/>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593956" y="3056991"/>
            <a:ext cx="748360" cy="921561"/>
          </a:xfrm>
          <a:prstGeom prst="ellipse">
            <a:avLst/>
          </a:prstGeom>
          <a:ln w="19050">
            <a:solidFill>
              <a:srgbClr val="0070C0"/>
            </a:solidFill>
          </a:ln>
        </p:spPr>
      </p:pic>
      <p:sp>
        <p:nvSpPr>
          <p:cNvPr id="22" name="TextBox 21">
            <a:extLst>
              <a:ext uri="{FF2B5EF4-FFF2-40B4-BE49-F238E27FC236}">
                <a16:creationId xmlns:a16="http://schemas.microsoft.com/office/drawing/2014/main" id="{E9877E62-D127-49C4-832F-5ECB3B438E7F}"/>
              </a:ext>
            </a:extLst>
          </p:cNvPr>
          <p:cNvSpPr txBox="1"/>
          <p:nvPr/>
        </p:nvSpPr>
        <p:spPr>
          <a:xfrm>
            <a:off x="812861" y="2970967"/>
            <a:ext cx="2634833" cy="389594"/>
          </a:xfrm>
          <a:prstGeom prst="rect">
            <a:avLst/>
          </a:prstGeom>
          <a:noFill/>
        </p:spPr>
        <p:txBody>
          <a:bodyPr wrap="square" rtlCol="0">
            <a:spAutoFit/>
          </a:bodyPr>
          <a:lstStyle/>
          <a:p>
            <a:pPr algn="ctr">
              <a:lnSpc>
                <a:spcPct val="150000"/>
              </a:lnSpc>
            </a:pPr>
            <a:r>
              <a:rPr lang="vi-VN" sz="1500" dirty="0">
                <a:solidFill>
                  <a:srgbClr val="002060"/>
                </a:solidFill>
                <a:latin typeface="UTM Avo" panose="02040603050506020204" pitchFamily="18" charset="0"/>
              </a:rPr>
              <a:t>a. Voi anh nói:</a:t>
            </a:r>
          </a:p>
        </p:txBody>
      </p:sp>
      <p:sp>
        <p:nvSpPr>
          <p:cNvPr id="23" name="TextBox 22">
            <a:extLst>
              <a:ext uri="{FF2B5EF4-FFF2-40B4-BE49-F238E27FC236}">
                <a16:creationId xmlns:a16="http://schemas.microsoft.com/office/drawing/2014/main" id="{6125913E-4558-4D7D-A186-B068DB1F84AB}"/>
              </a:ext>
            </a:extLst>
          </p:cNvPr>
          <p:cNvSpPr txBox="1"/>
          <p:nvPr/>
        </p:nvSpPr>
        <p:spPr>
          <a:xfrm>
            <a:off x="3356928" y="2970968"/>
            <a:ext cx="2629490" cy="389594"/>
          </a:xfrm>
          <a:prstGeom prst="rect">
            <a:avLst/>
          </a:prstGeom>
          <a:noFill/>
        </p:spPr>
        <p:txBody>
          <a:bodyPr wrap="square" rtlCol="0">
            <a:spAutoFit/>
          </a:bodyPr>
          <a:lstStyle/>
          <a:p>
            <a:pPr algn="ctr">
              <a:lnSpc>
                <a:spcPct val="150000"/>
              </a:lnSpc>
            </a:pPr>
            <a:r>
              <a:rPr lang="vi-VN" sz="1500" dirty="0">
                <a:solidFill>
                  <a:srgbClr val="002060"/>
                </a:solidFill>
                <a:latin typeface="UTM Avo" panose="02040603050506020204" pitchFamily="18" charset="0"/>
              </a:rPr>
              <a:t>b. Hươu nói:</a:t>
            </a:r>
          </a:p>
        </p:txBody>
      </p:sp>
      <p:pic>
        <p:nvPicPr>
          <p:cNvPr id="9" name="Picture 8">
            <a:extLst>
              <a:ext uri="{FF2B5EF4-FFF2-40B4-BE49-F238E27FC236}">
                <a16:creationId xmlns:a16="http://schemas.microsoft.com/office/drawing/2014/main" id="{C5244799-87BA-4240-98DE-0A38D396601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a:off x="3319913" y="3043401"/>
            <a:ext cx="746842" cy="921562"/>
          </a:xfrm>
          <a:prstGeom prst="ellipse">
            <a:avLst/>
          </a:prstGeom>
          <a:ln w="19050">
            <a:solidFill>
              <a:srgbClr val="0070C0"/>
            </a:solidFill>
          </a:ln>
        </p:spPr>
      </p:pic>
      <p:sp>
        <p:nvSpPr>
          <p:cNvPr id="24" name="TextBox 23">
            <a:extLst>
              <a:ext uri="{FF2B5EF4-FFF2-40B4-BE49-F238E27FC236}">
                <a16:creationId xmlns:a16="http://schemas.microsoft.com/office/drawing/2014/main" id="{1D681D85-1987-4A9E-B72F-ED1B6E936DDD}"/>
              </a:ext>
            </a:extLst>
          </p:cNvPr>
          <p:cNvSpPr txBox="1"/>
          <p:nvPr/>
        </p:nvSpPr>
        <p:spPr>
          <a:xfrm>
            <a:off x="1193887" y="3925022"/>
            <a:ext cx="2634833" cy="389594"/>
          </a:xfrm>
          <a:prstGeom prst="rect">
            <a:avLst/>
          </a:prstGeom>
          <a:noFill/>
        </p:spPr>
        <p:txBody>
          <a:bodyPr wrap="square" rtlCol="0">
            <a:spAutoFit/>
          </a:bodyPr>
          <a:lstStyle/>
          <a:p>
            <a:pPr algn="ctr">
              <a:lnSpc>
                <a:spcPct val="150000"/>
              </a:lnSpc>
            </a:pPr>
            <a:r>
              <a:rPr lang="vi-VN" sz="1500" dirty="0">
                <a:solidFill>
                  <a:srgbClr val="002060"/>
                </a:solidFill>
                <a:latin typeface="UTM Avo" panose="02040603050506020204" pitchFamily="18" charset="0"/>
              </a:rPr>
              <a:t>c</a:t>
            </a:r>
            <a:r>
              <a:rPr lang="vi-VN" sz="1500">
                <a:solidFill>
                  <a:srgbClr val="002060"/>
                </a:solidFill>
                <a:latin typeface="UTM Avo" panose="02040603050506020204" pitchFamily="18" charset="0"/>
              </a:rPr>
              <a:t>. </a:t>
            </a:r>
            <a:r>
              <a:rPr lang="vi-VN" sz="1500" dirty="0">
                <a:solidFill>
                  <a:srgbClr val="002060"/>
                </a:solidFill>
                <a:latin typeface="UTM Avo" panose="02040603050506020204" pitchFamily="18" charset="0"/>
              </a:rPr>
              <a:t>Dê nói:</a:t>
            </a:r>
          </a:p>
        </p:txBody>
      </p:sp>
      <p:pic>
        <p:nvPicPr>
          <p:cNvPr id="11" name="Picture 10">
            <a:extLst>
              <a:ext uri="{FF2B5EF4-FFF2-40B4-BE49-F238E27FC236}">
                <a16:creationId xmlns:a16="http://schemas.microsoft.com/office/drawing/2014/main" id="{DE08EB00-5E93-4192-BE9F-1131B4AA1559}"/>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saturation sat="200000"/>
                    </a14:imgEffect>
                  </a14:imgLayer>
                </a14:imgProps>
              </a:ext>
            </a:extLst>
          </a:blip>
          <a:stretch>
            <a:fillRect/>
          </a:stretch>
        </p:blipFill>
        <p:spPr>
          <a:xfrm>
            <a:off x="1244703" y="3885158"/>
            <a:ext cx="748360" cy="924651"/>
          </a:xfrm>
          <a:prstGeom prst="ellipse">
            <a:avLst/>
          </a:prstGeom>
          <a:ln w="19050">
            <a:solidFill>
              <a:srgbClr val="0070C0"/>
            </a:solidFill>
          </a:ln>
        </p:spPr>
      </p:pic>
      <p:sp>
        <p:nvSpPr>
          <p:cNvPr id="25" name="TextBox 24">
            <a:extLst>
              <a:ext uri="{FF2B5EF4-FFF2-40B4-BE49-F238E27FC236}">
                <a16:creationId xmlns:a16="http://schemas.microsoft.com/office/drawing/2014/main" id="{F8C078AD-4632-4B8E-9B6E-524C8B7BDCB3}"/>
              </a:ext>
            </a:extLst>
          </p:cNvPr>
          <p:cNvSpPr txBox="1"/>
          <p:nvPr/>
        </p:nvSpPr>
        <p:spPr>
          <a:xfrm>
            <a:off x="1414660" y="3306851"/>
            <a:ext cx="2216607" cy="394660"/>
          </a:xfrm>
          <a:prstGeom prst="rect">
            <a:avLst/>
          </a:prstGeom>
          <a:noFill/>
        </p:spPr>
        <p:txBody>
          <a:bodyPr wrap="square" rtlCol="0">
            <a:spAutoFit/>
          </a:bodyPr>
          <a:lstStyle/>
          <a:p>
            <a:pPr>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500" dirty="0">
                <a:solidFill>
                  <a:srgbClr val="FF0000"/>
                </a:solidFill>
                <a:latin typeface="UTM Avo" panose="02040603050506020204" pitchFamily="18" charset="0"/>
              </a:rPr>
              <a:t>“Em xinh lắm!”</a:t>
            </a:r>
          </a:p>
        </p:txBody>
      </p:sp>
      <p:sp>
        <p:nvSpPr>
          <p:cNvPr id="26" name="TextBox 25">
            <a:extLst>
              <a:ext uri="{FF2B5EF4-FFF2-40B4-BE49-F238E27FC236}">
                <a16:creationId xmlns:a16="http://schemas.microsoft.com/office/drawing/2014/main" id="{36CE2C2A-CAEB-4881-BD4E-A78A445D924B}"/>
              </a:ext>
            </a:extLst>
          </p:cNvPr>
          <p:cNvSpPr txBox="1"/>
          <p:nvPr/>
        </p:nvSpPr>
        <p:spPr>
          <a:xfrm>
            <a:off x="4105287" y="3297086"/>
            <a:ext cx="2383625" cy="891654"/>
          </a:xfrm>
          <a:prstGeom prst="rect">
            <a:avLst/>
          </a:prstGeom>
          <a:noFill/>
        </p:spPr>
        <p:txBody>
          <a:bodyPr wrap="square" rtlCol="0">
            <a:spAutoFit/>
          </a:bodyPr>
          <a:lstStyle/>
          <a:p>
            <a:pPr algn="just">
              <a:lnSpc>
                <a:spcPct val="120000"/>
              </a:lnSpc>
            </a:pPr>
            <a:r>
              <a:rPr lang="vi-VN" sz="1500" dirty="0">
                <a:solidFill>
                  <a:srgbClr val="FF0000"/>
                </a:solidFill>
                <a:latin typeface="UTM Avo" panose="02040603050506020204" pitchFamily="18" charset="0"/>
                <a:sym typeface="Wingdings" panose="05000000000000000000" pitchFamily="2" charset="2"/>
              </a:rPr>
              <a:t> </a:t>
            </a:r>
            <a:r>
              <a:rPr lang="vi-VN" sz="1500" dirty="0">
                <a:solidFill>
                  <a:srgbClr val="FF0000"/>
                </a:solidFill>
                <a:latin typeface="UTM Avo" panose="02040603050506020204" pitchFamily="18" charset="0"/>
              </a:rPr>
              <a:t>“Chưa xinh lắm vì em không có đôi sừng giống anh.”</a:t>
            </a:r>
          </a:p>
        </p:txBody>
      </p:sp>
      <p:sp>
        <p:nvSpPr>
          <p:cNvPr id="27" name="TextBox 26">
            <a:extLst>
              <a:ext uri="{FF2B5EF4-FFF2-40B4-BE49-F238E27FC236}">
                <a16:creationId xmlns:a16="http://schemas.microsoft.com/office/drawing/2014/main" id="{F733BB56-2C0C-42BA-B63D-074469176BE0}"/>
              </a:ext>
            </a:extLst>
          </p:cNvPr>
          <p:cNvSpPr txBox="1"/>
          <p:nvPr/>
        </p:nvSpPr>
        <p:spPr>
          <a:xfrm>
            <a:off x="2014116" y="4286786"/>
            <a:ext cx="4474796" cy="394723"/>
          </a:xfrm>
          <a:prstGeom prst="rect">
            <a:avLst/>
          </a:prstGeom>
          <a:noFill/>
        </p:spPr>
        <p:txBody>
          <a:bodyPr wrap="square" rtlCol="0">
            <a:spAutoFit/>
          </a:bodyPr>
          <a:lstStyle/>
          <a:p>
            <a:pPr>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500" dirty="0">
                <a:solidFill>
                  <a:srgbClr val="FF0000"/>
                </a:solidFill>
                <a:latin typeface="UTM Avo" panose="02040603050506020204" pitchFamily="18" charset="0"/>
              </a:rPr>
              <a:t>“Không, vì cậu không có bộ râu giống tôi.”</a:t>
            </a:r>
          </a:p>
        </p:txBody>
      </p:sp>
      <p:pic>
        <p:nvPicPr>
          <p:cNvPr id="28" name="Picture 27">
            <a:extLst>
              <a:ext uri="{FF2B5EF4-FFF2-40B4-BE49-F238E27FC236}">
                <a16:creationId xmlns:a16="http://schemas.microsoft.com/office/drawing/2014/main" id="{01E515DA-8DFC-47A8-8C9B-D2332B187C2D}"/>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Effect>
                      <a14:saturation sat="200000"/>
                    </a14:imgEffect>
                  </a14:imgLayer>
                </a14:imgProps>
              </a:ext>
            </a:extLst>
          </a:blip>
          <a:stretch>
            <a:fillRect/>
          </a:stretch>
        </p:blipFill>
        <p:spPr>
          <a:xfrm>
            <a:off x="343774" y="314641"/>
            <a:ext cx="1332626" cy="1333184"/>
          </a:xfrm>
          <a:prstGeom prst="ellipse">
            <a:avLst/>
          </a:prstGeom>
          <a:ln w="19050">
            <a:noFill/>
          </a:ln>
        </p:spPr>
      </p:pic>
    </p:spTree>
    <p:custDataLst>
      <p:tags r:id="rId1"/>
    </p:custDataLst>
    <p:extLst>
      <p:ext uri="{BB962C8B-B14F-4D97-AF65-F5344CB8AC3E}">
        <p14:creationId xmlns:p14="http://schemas.microsoft.com/office/powerpoint/2010/main" val="105107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ppt_w</p:attrName>
                                        </p:attrNameLst>
                                      </p:cBhvr>
                                      <p:tavLst>
                                        <p:tav tm="0">
                                          <p:val>
                                            <p:fltVal val="0"/>
                                          </p:val>
                                        </p:tav>
                                        <p:tav tm="100000">
                                          <p:val>
                                            <p:strVal val="#ppt_w"/>
                                          </p:val>
                                        </p:tav>
                                      </p:tavLst>
                                    </p:anim>
                                    <p:anim calcmode="lin" valueType="num">
                                      <p:cBhvr>
                                        <p:cTn id="34" dur="500" fill="hold"/>
                                        <p:tgtEl>
                                          <p:spTgt spid="22"/>
                                        </p:tgtEl>
                                        <p:attrNameLst>
                                          <p:attrName>ppt_h</p:attrName>
                                        </p:attrNameLst>
                                      </p:cBhvr>
                                      <p:tavLst>
                                        <p:tav tm="0">
                                          <p:val>
                                            <p:fltVal val="0"/>
                                          </p:val>
                                        </p:tav>
                                        <p:tav tm="100000">
                                          <p:val>
                                            <p:strVal val="#ppt_h"/>
                                          </p:val>
                                        </p:tav>
                                      </p:tavLst>
                                    </p:anim>
                                    <p:animEffect transition="in" filter="fade">
                                      <p:cBhvr>
                                        <p:cTn id="35" dur="500"/>
                                        <p:tgtEl>
                                          <p:spTgt spid="22"/>
                                        </p:tgtEl>
                                      </p:cBhvr>
                                    </p:animEffect>
                                  </p:childTnLst>
                                </p:cTn>
                              </p:par>
                              <p:par>
                                <p:cTn id="36" presetID="53" presetClass="entr" presetSubtype="16"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animEffect transition="in" filter="fade">
                                      <p:cBhvr>
                                        <p:cTn id="45" dur="500"/>
                                        <p:tgtEl>
                                          <p:spTgt spid="23"/>
                                        </p:tgtEl>
                                      </p:cBhvr>
                                    </p:animEffect>
                                  </p:childTnLst>
                                </p:cTn>
                              </p:par>
                              <p:par>
                                <p:cTn id="46" presetID="53" presetClass="entr" presetSubtype="16"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500" fill="hold"/>
                                        <p:tgtEl>
                                          <p:spTgt spid="11"/>
                                        </p:tgtEl>
                                        <p:attrNameLst>
                                          <p:attrName>ppt_w</p:attrName>
                                        </p:attrNameLst>
                                      </p:cBhvr>
                                      <p:tavLst>
                                        <p:tav tm="0">
                                          <p:val>
                                            <p:fltVal val="0"/>
                                          </p:val>
                                        </p:tav>
                                        <p:tav tm="100000">
                                          <p:val>
                                            <p:strVal val="#ppt_w"/>
                                          </p:val>
                                        </p:tav>
                                      </p:tavLst>
                                    </p:anim>
                                    <p:anim calcmode="lin" valueType="num">
                                      <p:cBhvr>
                                        <p:cTn id="49" dur="500" fill="hold"/>
                                        <p:tgtEl>
                                          <p:spTgt spid="11"/>
                                        </p:tgtEl>
                                        <p:attrNameLst>
                                          <p:attrName>ppt_h</p:attrName>
                                        </p:attrNameLst>
                                      </p:cBhvr>
                                      <p:tavLst>
                                        <p:tav tm="0">
                                          <p:val>
                                            <p:fltVal val="0"/>
                                          </p:val>
                                        </p:tav>
                                        <p:tav tm="100000">
                                          <p:val>
                                            <p:strVal val="#ppt_h"/>
                                          </p:val>
                                        </p:tav>
                                      </p:tavLst>
                                    </p:anim>
                                    <p:animEffect transition="in" filter="fade">
                                      <p:cBhvr>
                                        <p:cTn id="50" dur="500"/>
                                        <p:tgtEl>
                                          <p:spTgt spid="11"/>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p:cTn id="53" dur="500" fill="hold"/>
                                        <p:tgtEl>
                                          <p:spTgt spid="24"/>
                                        </p:tgtEl>
                                        <p:attrNameLst>
                                          <p:attrName>ppt_w</p:attrName>
                                        </p:attrNameLst>
                                      </p:cBhvr>
                                      <p:tavLst>
                                        <p:tav tm="0">
                                          <p:val>
                                            <p:fltVal val="0"/>
                                          </p:val>
                                        </p:tav>
                                        <p:tav tm="100000">
                                          <p:val>
                                            <p:strVal val="#ppt_w"/>
                                          </p:val>
                                        </p:tav>
                                      </p:tavLst>
                                    </p:anim>
                                    <p:anim calcmode="lin" valueType="num">
                                      <p:cBhvr>
                                        <p:cTn id="54" dur="500" fill="hold"/>
                                        <p:tgtEl>
                                          <p:spTgt spid="24"/>
                                        </p:tgtEl>
                                        <p:attrNameLst>
                                          <p:attrName>ppt_h</p:attrName>
                                        </p:attrNameLst>
                                      </p:cBhvr>
                                      <p:tavLst>
                                        <p:tav tm="0">
                                          <p:val>
                                            <p:fltVal val="0"/>
                                          </p:val>
                                        </p:tav>
                                        <p:tav tm="100000">
                                          <p:val>
                                            <p:strVal val="#ppt_h"/>
                                          </p:val>
                                        </p:tav>
                                      </p:tavLst>
                                    </p:anim>
                                    <p:animEffect transition="in" filter="fad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ipe(left)">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wipe(left)">
                                      <p:cBhvr>
                                        <p:cTn id="65" dur="500"/>
                                        <p:tgtEl>
                                          <p:spTgt spid="2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wipe(left)">
                                      <p:cBhvr>
                                        <p:cTn id="7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P spid="22" grpId="0"/>
      <p:bldP spid="23" grpId="0"/>
      <p:bldP spid="24" grpId="0"/>
      <p:bldP spid="25" grpId="0"/>
      <p:bldP spid="26"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9C44E98-5645-446C-8CDF-33077CAEB21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529848" y="534548"/>
            <a:ext cx="590366" cy="5088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F3B00D9-CAAE-4CA5-B99A-45B5C8A2AEAF}"/>
              </a:ext>
            </a:extLst>
          </p:cNvPr>
          <p:cNvSpPr txBox="1"/>
          <p:nvPr/>
        </p:nvSpPr>
        <p:spPr>
          <a:xfrm>
            <a:off x="1120214" y="534548"/>
            <a:ext cx="5207938" cy="553998"/>
          </a:xfrm>
          <a:prstGeom prst="rect">
            <a:avLst/>
          </a:prstGeom>
          <a:noFill/>
        </p:spPr>
        <p:txBody>
          <a:bodyPr wrap="square" rtlCol="0">
            <a:spAutoFit/>
          </a:bodyPr>
          <a:lstStyle/>
          <a:p>
            <a:pPr algn="just"/>
            <a:r>
              <a:rPr lang="vi-VN" sz="1500" dirty="0">
                <a:latin typeface="UTM Avo" panose="02040603050506020204" pitchFamily="18" charset="0"/>
              </a:rPr>
              <a:t>Sau khi nghe hươu và dê nói, voi em đã làm gì cho mình xinh hơn?</a:t>
            </a:r>
          </a:p>
        </p:txBody>
      </p:sp>
      <p:pic>
        <p:nvPicPr>
          <p:cNvPr id="4" name="Picture 3">
            <a:extLst>
              <a:ext uri="{FF2B5EF4-FFF2-40B4-BE49-F238E27FC236}">
                <a16:creationId xmlns:a16="http://schemas.microsoft.com/office/drawing/2014/main" id="{6AC7DF0F-D398-4818-99B9-038E957362F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908396" y="1200597"/>
            <a:ext cx="1257300" cy="1438275"/>
          </a:xfrm>
          <a:prstGeom prst="rect">
            <a:avLst/>
          </a:prstGeom>
          <a:ln w="19050">
            <a:solidFill>
              <a:srgbClr val="0070C0"/>
            </a:solidFill>
          </a:ln>
        </p:spPr>
      </p:pic>
      <p:sp>
        <p:nvSpPr>
          <p:cNvPr id="5" name="TextBox 4">
            <a:extLst>
              <a:ext uri="{FF2B5EF4-FFF2-40B4-BE49-F238E27FC236}">
                <a16:creationId xmlns:a16="http://schemas.microsoft.com/office/drawing/2014/main" id="{325D789D-C4FB-420C-9344-F5B1AD8A052A}"/>
              </a:ext>
            </a:extLst>
          </p:cNvPr>
          <p:cNvSpPr txBox="1"/>
          <p:nvPr/>
        </p:nvSpPr>
        <p:spPr>
          <a:xfrm>
            <a:off x="299224" y="1088546"/>
            <a:ext cx="1528564" cy="1662378"/>
          </a:xfrm>
          <a:prstGeom prst="rect">
            <a:avLst/>
          </a:prstGeom>
          <a:noFill/>
        </p:spPr>
        <p:txBody>
          <a:bodyPr wrap="square" rtlCol="0">
            <a:spAutoFit/>
          </a:bodyPr>
          <a:lstStyle/>
          <a:p>
            <a:pPr algn="just">
              <a:lnSpc>
                <a:spcPct val="150000"/>
              </a:lnSpc>
            </a:pPr>
            <a:r>
              <a:rPr lang="vi-VN" dirty="0">
                <a:solidFill>
                  <a:srgbClr val="FF0000"/>
                </a:solidFill>
                <a:latin typeface="UTM Avo" panose="02040603050506020204" pitchFamily="18" charset="0"/>
                <a:sym typeface="Wingdings" panose="05000000000000000000" pitchFamily="2" charset="2"/>
              </a:rPr>
              <a:t> </a:t>
            </a:r>
            <a:r>
              <a:rPr lang="vi-VN" dirty="0">
                <a:solidFill>
                  <a:srgbClr val="FF0000"/>
                </a:solidFill>
                <a:latin typeface="UTM Avo" panose="02040603050506020204" pitchFamily="18" charset="0"/>
              </a:rPr>
              <a:t>Sau khi nghe hươu nói, voi em đã nhặt vài cành cây khô rồi gài lên đầu.</a:t>
            </a:r>
          </a:p>
        </p:txBody>
      </p:sp>
      <p:sp>
        <p:nvSpPr>
          <p:cNvPr id="6" name="TextBox 5">
            <a:extLst>
              <a:ext uri="{FF2B5EF4-FFF2-40B4-BE49-F238E27FC236}">
                <a16:creationId xmlns:a16="http://schemas.microsoft.com/office/drawing/2014/main" id="{D932A12D-DDD6-4155-86BA-BE3265878B67}"/>
              </a:ext>
            </a:extLst>
          </p:cNvPr>
          <p:cNvSpPr txBox="1"/>
          <p:nvPr/>
        </p:nvSpPr>
        <p:spPr>
          <a:xfrm>
            <a:off x="3203042" y="1088546"/>
            <a:ext cx="1734443" cy="1662378"/>
          </a:xfrm>
          <a:prstGeom prst="rect">
            <a:avLst/>
          </a:prstGeom>
          <a:noFill/>
        </p:spPr>
        <p:txBody>
          <a:bodyPr wrap="square" rtlCol="0">
            <a:spAutoFit/>
          </a:bodyPr>
          <a:lstStyle/>
          <a:p>
            <a:pPr algn="just">
              <a:lnSpc>
                <a:spcPct val="150000"/>
              </a:lnSpc>
            </a:pPr>
            <a:r>
              <a:rPr lang="vi-VN" dirty="0">
                <a:solidFill>
                  <a:srgbClr val="FF0000"/>
                </a:solidFill>
                <a:latin typeface="UTM Avo" panose="02040603050506020204" pitchFamily="18" charset="0"/>
                <a:sym typeface="Wingdings" panose="05000000000000000000" pitchFamily="2" charset="2"/>
              </a:rPr>
              <a:t> </a:t>
            </a:r>
            <a:r>
              <a:rPr lang="vi-VN" dirty="0">
                <a:solidFill>
                  <a:srgbClr val="FF0000"/>
                </a:solidFill>
                <a:latin typeface="UTM Avo" panose="02040603050506020204" pitchFamily="18" charset="0"/>
              </a:rPr>
              <a:t>Sau khi nghe dê nói, voi em đã nhổ một khóm cỏ dại bên đường và gắn vào cằm.</a:t>
            </a:r>
          </a:p>
        </p:txBody>
      </p:sp>
      <p:pic>
        <p:nvPicPr>
          <p:cNvPr id="7" name="Picture 6">
            <a:extLst>
              <a:ext uri="{FF2B5EF4-FFF2-40B4-BE49-F238E27FC236}">
                <a16:creationId xmlns:a16="http://schemas.microsoft.com/office/drawing/2014/main" id="{F6FB61D7-4F3A-4318-8DE4-8E2444E6E645}"/>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5031982" y="1200596"/>
            <a:ext cx="1296170" cy="1438275"/>
          </a:xfrm>
          <a:prstGeom prst="rect">
            <a:avLst/>
          </a:prstGeom>
          <a:ln w="19050">
            <a:solidFill>
              <a:srgbClr val="0070C0"/>
            </a:solidFill>
          </a:ln>
        </p:spPr>
      </p:pic>
      <p:pic>
        <p:nvPicPr>
          <p:cNvPr id="8" name="Picture 2">
            <a:extLst>
              <a:ext uri="{FF2B5EF4-FFF2-40B4-BE49-F238E27FC236}">
                <a16:creationId xmlns:a16="http://schemas.microsoft.com/office/drawing/2014/main" id="{A86CB154-5707-4784-8C4D-4296512BA072}"/>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431417" y="2737153"/>
            <a:ext cx="590366" cy="5088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9B0EA07-8329-497B-9776-802262F31A5D}"/>
              </a:ext>
            </a:extLst>
          </p:cNvPr>
          <p:cNvSpPr txBox="1"/>
          <p:nvPr/>
        </p:nvSpPr>
        <p:spPr>
          <a:xfrm>
            <a:off x="923462" y="2841969"/>
            <a:ext cx="5207938" cy="323165"/>
          </a:xfrm>
          <a:prstGeom prst="rect">
            <a:avLst/>
          </a:prstGeom>
          <a:noFill/>
        </p:spPr>
        <p:txBody>
          <a:bodyPr wrap="square" rtlCol="0">
            <a:spAutoFit/>
          </a:bodyPr>
          <a:lstStyle/>
          <a:p>
            <a:pPr algn="just"/>
            <a:r>
              <a:rPr lang="vi-VN" sz="1500" dirty="0">
                <a:latin typeface="UTM Avo" panose="02040603050506020204" pitchFamily="18" charset="0"/>
              </a:rPr>
              <a:t>Trước sự thay đổi của voi em, voi anh đã nói gì?</a:t>
            </a:r>
          </a:p>
        </p:txBody>
      </p:sp>
      <p:pic>
        <p:nvPicPr>
          <p:cNvPr id="10" name="Picture 9">
            <a:extLst>
              <a:ext uri="{FF2B5EF4-FFF2-40B4-BE49-F238E27FC236}">
                <a16:creationId xmlns:a16="http://schemas.microsoft.com/office/drawing/2014/main" id="{5B25579F-86DB-433C-B21E-911B8FE4BB4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a:off x="812714" y="3256180"/>
            <a:ext cx="2184796" cy="1403478"/>
          </a:xfrm>
          <a:prstGeom prst="rect">
            <a:avLst/>
          </a:prstGeom>
          <a:ln w="19050">
            <a:solidFill>
              <a:srgbClr val="0070C0"/>
            </a:solidFill>
          </a:ln>
        </p:spPr>
      </p:pic>
      <p:sp>
        <p:nvSpPr>
          <p:cNvPr id="11" name="TextBox 10">
            <a:extLst>
              <a:ext uri="{FF2B5EF4-FFF2-40B4-BE49-F238E27FC236}">
                <a16:creationId xmlns:a16="http://schemas.microsoft.com/office/drawing/2014/main" id="{1B6F2CC0-0490-469D-88E1-2D85FCF0449B}"/>
              </a:ext>
            </a:extLst>
          </p:cNvPr>
          <p:cNvSpPr txBox="1"/>
          <p:nvPr/>
        </p:nvSpPr>
        <p:spPr>
          <a:xfrm>
            <a:off x="3054948" y="3389819"/>
            <a:ext cx="3273204" cy="1016047"/>
          </a:xfrm>
          <a:prstGeom prst="rect">
            <a:avLst/>
          </a:prstGeom>
          <a:noFill/>
        </p:spPr>
        <p:txBody>
          <a:bodyPr wrap="square" rtlCol="0">
            <a:spAutoFit/>
          </a:bodyPr>
          <a:lstStyle/>
          <a:p>
            <a:pPr algn="just">
              <a:lnSpc>
                <a:spcPct val="150000"/>
              </a:lnSpc>
            </a:pPr>
            <a:r>
              <a:rPr lang="vi-VN" dirty="0">
                <a:solidFill>
                  <a:srgbClr val="FF0000"/>
                </a:solidFill>
                <a:latin typeface="UTM Avo" panose="02040603050506020204" pitchFamily="18" charset="0"/>
                <a:sym typeface="Wingdings" panose="05000000000000000000" pitchFamily="2" charset="2"/>
              </a:rPr>
              <a:t> </a:t>
            </a:r>
            <a:r>
              <a:rPr lang="vi-VN" dirty="0">
                <a:solidFill>
                  <a:srgbClr val="FF0000"/>
                </a:solidFill>
                <a:latin typeface="UTM Avo" panose="02040603050506020204" pitchFamily="18" charset="0"/>
              </a:rPr>
              <a:t>Trước sự thay đổi của voi em, voi anh đã nói: “Trời ơi, sao em lại thêm sừng và râu thế này? Xấu </a:t>
            </a:r>
            <a:r>
              <a:rPr lang="vi-VN">
                <a:solidFill>
                  <a:srgbClr val="FF0000"/>
                </a:solidFill>
                <a:latin typeface="UTM Avo" panose="02040603050506020204" pitchFamily="18" charset="0"/>
              </a:rPr>
              <a:t>lắm!”</a:t>
            </a:r>
            <a:endParaRPr lang="vi-VN" dirty="0">
              <a:solidFill>
                <a:srgbClr val="FF0000"/>
              </a:solidFill>
              <a:latin typeface="UTM Avo" panose="02040603050506020204" pitchFamily="18" charset="0"/>
            </a:endParaRPr>
          </a:p>
        </p:txBody>
      </p:sp>
    </p:spTree>
    <p:extLst>
      <p:ext uri="{BB962C8B-B14F-4D97-AF65-F5344CB8AC3E}">
        <p14:creationId xmlns:p14="http://schemas.microsoft.com/office/powerpoint/2010/main" val="155454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500"/>
                            </p:stCondLst>
                            <p:childTnLst>
                              <p:par>
                                <p:cTn id="19" presetID="1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p:tgtEl>
                                          <p:spTgt spid="4"/>
                                        </p:tgtEl>
                                        <p:attrNameLst>
                                          <p:attrName>ppt_x</p:attrName>
                                        </p:attrNameLst>
                                      </p:cBhvr>
                                      <p:tavLst>
                                        <p:tav tm="0">
                                          <p:val>
                                            <p:strVal val="#ppt_x-#ppt_w*1.125000"/>
                                          </p:val>
                                        </p:tav>
                                        <p:tav tm="100000">
                                          <p:val>
                                            <p:strVal val="#ppt_x"/>
                                          </p:val>
                                        </p:tav>
                                      </p:tavLst>
                                    </p:anim>
                                    <p:animEffect transition="in" filter="wipe(righ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500"/>
                            </p:stCondLst>
                            <p:childTnLst>
                              <p:par>
                                <p:cTn id="29" presetID="12" presetClass="entr" presetSubtype="8"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p:tgtEl>
                                          <p:spTgt spid="7"/>
                                        </p:tgtEl>
                                        <p:attrNameLst>
                                          <p:attrName>ppt_x</p:attrName>
                                        </p:attrNameLst>
                                      </p:cBhvr>
                                      <p:tavLst>
                                        <p:tav tm="0">
                                          <p:val>
                                            <p:strVal val="#ppt_x-#ppt_w*1.125000"/>
                                          </p:val>
                                        </p:tav>
                                        <p:tav tm="100000">
                                          <p:val>
                                            <p:strVal val="#ppt_x"/>
                                          </p:val>
                                        </p:tav>
                                      </p:tavLst>
                                    </p:anim>
                                    <p:animEffect transition="in" filter="wipe(righ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0-#ppt_w/2"/>
                                          </p:val>
                                        </p:tav>
                                        <p:tav tm="100000">
                                          <p:val>
                                            <p:strVal val="#ppt_x"/>
                                          </p:val>
                                        </p:tav>
                                      </p:tavLst>
                                    </p:anim>
                                    <p:anim calcmode="lin" valueType="num">
                                      <p:cBhvr additive="base">
                                        <p:cTn id="38" dur="500" fill="hold"/>
                                        <p:tgtEl>
                                          <p:spTgt spid="8"/>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9"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794361-FF6D-42FE-A073-E795A8CF1F02}"/>
              </a:ext>
            </a:extLst>
          </p:cNvPr>
          <p:cNvSpPr txBox="1"/>
          <p:nvPr/>
        </p:nvSpPr>
        <p:spPr>
          <a:xfrm>
            <a:off x="431418" y="1138825"/>
            <a:ext cx="5971102" cy="735842"/>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500" dirty="0">
                <a:solidFill>
                  <a:srgbClr val="FF0000"/>
                </a:solidFill>
                <a:latin typeface="UTM Avo" panose="02040603050506020204" pitchFamily="18" charset="0"/>
              </a:rPr>
              <a:t>Cuối cùng, voi em đã làm theo lời khuyên của voi anh. Sau khi bỏ sừng và râu đi, voi em thấy mình xinh đẹp hẳn lên.</a:t>
            </a:r>
          </a:p>
        </p:txBody>
      </p:sp>
      <p:sp>
        <p:nvSpPr>
          <p:cNvPr id="3" name="TextBox 2">
            <a:extLst>
              <a:ext uri="{FF2B5EF4-FFF2-40B4-BE49-F238E27FC236}">
                <a16:creationId xmlns:a16="http://schemas.microsoft.com/office/drawing/2014/main" id="{6E3178D4-6330-44CF-B6EF-44F70A51AB65}"/>
              </a:ext>
            </a:extLst>
          </p:cNvPr>
          <p:cNvSpPr txBox="1"/>
          <p:nvPr/>
        </p:nvSpPr>
        <p:spPr>
          <a:xfrm>
            <a:off x="455481" y="462148"/>
            <a:ext cx="5872671"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a:t>
            </a:r>
            <a:r>
              <a:rPr lang="vi-VN" sz="1500" dirty="0">
                <a:latin typeface="UTM Avo" panose="02040603050506020204" pitchFamily="18" charset="0"/>
              </a:rPr>
              <a:t> Cuối cùng, voi em đã làm theo lời khuyên của ai? Kết quả như thế nào?</a:t>
            </a:r>
          </a:p>
        </p:txBody>
      </p:sp>
      <p:sp>
        <p:nvSpPr>
          <p:cNvPr id="4" name="TextBox 3">
            <a:extLst>
              <a:ext uri="{FF2B5EF4-FFF2-40B4-BE49-F238E27FC236}">
                <a16:creationId xmlns:a16="http://schemas.microsoft.com/office/drawing/2014/main" id="{9D37FAF2-F470-4759-81AB-9B3EA75D87AE}"/>
              </a:ext>
            </a:extLst>
          </p:cNvPr>
          <p:cNvSpPr txBox="1"/>
          <p:nvPr/>
        </p:nvSpPr>
        <p:spPr>
          <a:xfrm>
            <a:off x="431418" y="1877524"/>
            <a:ext cx="5872671"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4.</a:t>
            </a:r>
            <a:r>
              <a:rPr lang="vi-VN" sz="1500" dirty="0">
                <a:latin typeface="UTM Avo" panose="02040603050506020204" pitchFamily="18" charset="0"/>
              </a:rPr>
              <a:t> Em học được điều gì từ câu chuyện của voi em?</a:t>
            </a:r>
          </a:p>
        </p:txBody>
      </p:sp>
      <p:pic>
        <p:nvPicPr>
          <p:cNvPr id="5" name="Picture 4">
            <a:extLst>
              <a:ext uri="{FF2B5EF4-FFF2-40B4-BE49-F238E27FC236}">
                <a16:creationId xmlns:a16="http://schemas.microsoft.com/office/drawing/2014/main" id="{E393DF4B-9063-4F30-AFB4-2C9302134FF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222800" y="3002471"/>
            <a:ext cx="4412400" cy="1729123"/>
          </a:xfrm>
          <a:prstGeom prst="rect">
            <a:avLst/>
          </a:prstGeom>
        </p:spPr>
      </p:pic>
      <p:grpSp>
        <p:nvGrpSpPr>
          <p:cNvPr id="6" name="Group 5">
            <a:extLst>
              <a:ext uri="{FF2B5EF4-FFF2-40B4-BE49-F238E27FC236}">
                <a16:creationId xmlns:a16="http://schemas.microsoft.com/office/drawing/2014/main" id="{A07FBCC3-5ABA-4DEB-AA53-1EA369220EB4}"/>
              </a:ext>
            </a:extLst>
          </p:cNvPr>
          <p:cNvGrpSpPr/>
          <p:nvPr/>
        </p:nvGrpSpPr>
        <p:grpSpPr>
          <a:xfrm>
            <a:off x="1594189" y="2383024"/>
            <a:ext cx="3810563" cy="602597"/>
            <a:chOff x="1594189" y="2270452"/>
            <a:chExt cx="3810563" cy="602597"/>
          </a:xfrm>
        </p:grpSpPr>
        <p:sp>
          <p:nvSpPr>
            <p:cNvPr id="7" name="Rectangle: Rounded Corners 6">
              <a:extLst>
                <a:ext uri="{FF2B5EF4-FFF2-40B4-BE49-F238E27FC236}">
                  <a16:creationId xmlns:a16="http://schemas.microsoft.com/office/drawing/2014/main" id="{BE82F17D-D7F7-488D-AEE6-F71868913B58}"/>
                </a:ext>
              </a:extLst>
            </p:cNvPr>
            <p:cNvSpPr/>
            <p:nvPr/>
          </p:nvSpPr>
          <p:spPr>
            <a:xfrm>
              <a:off x="1704975" y="2270452"/>
              <a:ext cx="3558836" cy="602597"/>
            </a:xfrm>
            <a:prstGeom prst="roundRect">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85476D79-532C-4239-B0E8-AC1501305745}"/>
                </a:ext>
              </a:extLst>
            </p:cNvPr>
            <p:cNvSpPr txBox="1"/>
            <p:nvPr/>
          </p:nvSpPr>
          <p:spPr>
            <a:xfrm>
              <a:off x="1594189" y="2287302"/>
              <a:ext cx="3810563" cy="553998"/>
            </a:xfrm>
            <a:prstGeom prst="rect">
              <a:avLst/>
            </a:prstGeom>
            <a:noFill/>
          </p:spPr>
          <p:txBody>
            <a:bodyPr wrap="square" rtlCol="0">
              <a:spAutoFit/>
            </a:bodyPr>
            <a:lstStyle/>
            <a:p>
              <a:pPr algn="ctr"/>
              <a:r>
                <a:rPr lang="vi-VN" sz="1500" dirty="0">
                  <a:solidFill>
                    <a:srgbClr val="002060"/>
                  </a:solidFill>
                  <a:latin typeface="UTM Avo" panose="02040603050506020204" pitchFamily="18" charset="0"/>
                  <a:sym typeface="Wingdings" panose="05000000000000000000" pitchFamily="2" charset="2"/>
                </a:rPr>
                <a:t>Mình chỉ xinh đẹp khi là chính mình. Hãy tự tin vào vẻ đẹp của bản thân.</a:t>
              </a:r>
              <a:endParaRPr lang="vi-VN" sz="1500" dirty="0">
                <a:solidFill>
                  <a:srgbClr val="002060"/>
                </a:solidFill>
                <a:latin typeface="UTM Avo" panose="02040603050506020204" pitchFamily="18" charset="0"/>
              </a:endParaRPr>
            </a:p>
          </p:txBody>
        </p:sp>
      </p:grpSp>
    </p:spTree>
    <p:extLst>
      <p:ext uri="{BB962C8B-B14F-4D97-AF65-F5344CB8AC3E}">
        <p14:creationId xmlns:p14="http://schemas.microsoft.com/office/powerpoint/2010/main" val="395954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5B687A-C5D5-4AA2-BF7F-424AD8B6B84B}"/>
              </a:ext>
            </a:extLst>
          </p:cNvPr>
          <p:cNvSpPr txBox="1"/>
          <p:nvPr/>
        </p:nvSpPr>
        <p:spPr>
          <a:xfrm>
            <a:off x="1256202" y="354437"/>
            <a:ext cx="2782398" cy="453907"/>
          </a:xfrm>
          <a:prstGeom prst="rect">
            <a:avLst/>
          </a:prstGeom>
          <a:noFill/>
        </p:spPr>
        <p:txBody>
          <a:bodyPr wrap="square" rtlCol="0">
            <a:spAutoFit/>
          </a:bodyPr>
          <a:lstStyle/>
          <a:p>
            <a:pPr>
              <a:lnSpc>
                <a:spcPct val="150000"/>
              </a:lnSpc>
            </a:pPr>
            <a:r>
              <a:rPr lang="vi-VN" sz="1800" b="1" dirty="0">
                <a:solidFill>
                  <a:srgbClr val="17479D"/>
                </a:solidFill>
                <a:latin typeface="UTM Avo" panose="02040603050506020204" pitchFamily="18" charset="0"/>
              </a:rPr>
              <a:t>LUYỆN ĐỌC LẠI</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B17CCAFE-554B-4298-91F8-752683DD75D4}"/>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73894" y="432107"/>
            <a:ext cx="582308" cy="525172"/>
          </a:xfrm>
          <a:prstGeom prst="rect">
            <a:avLst/>
          </a:prstGeom>
        </p:spPr>
      </p:pic>
      <p:sp>
        <p:nvSpPr>
          <p:cNvPr id="4" name="TextBox 3">
            <a:extLst>
              <a:ext uri="{FF2B5EF4-FFF2-40B4-BE49-F238E27FC236}">
                <a16:creationId xmlns:a16="http://schemas.microsoft.com/office/drawing/2014/main" id="{5C331BA4-100C-44E6-AEFE-F23C99D5938F}"/>
              </a:ext>
            </a:extLst>
          </p:cNvPr>
          <p:cNvSpPr txBox="1"/>
          <p:nvPr/>
        </p:nvSpPr>
        <p:spPr>
          <a:xfrm>
            <a:off x="746082" y="627869"/>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Em có xinh không?</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8912C856-9865-4F6C-B999-73C2CDABDF9E}"/>
              </a:ext>
            </a:extLst>
          </p:cNvPr>
          <p:cNvSpPr txBox="1"/>
          <p:nvPr/>
        </p:nvSpPr>
        <p:spPr>
          <a:xfrm>
            <a:off x="592011" y="965711"/>
            <a:ext cx="5673967" cy="3931076"/>
          </a:xfrm>
          <a:prstGeom prst="rect">
            <a:avLst/>
          </a:prstGeom>
          <a:noFill/>
        </p:spPr>
        <p:txBody>
          <a:bodyPr wrap="square" rtlCol="0">
            <a:spAutoFit/>
          </a:bodyPr>
          <a:lstStyle/>
          <a:p>
            <a:pPr algn="just">
              <a:lnSpc>
                <a:spcPct val="110000"/>
              </a:lnSpc>
            </a:pPr>
            <a:r>
              <a:rPr lang="vi-VN" sz="1200" dirty="0">
                <a:latin typeface="UTM Avo" panose="02040603050506020204" pitchFamily="18" charset="0"/>
              </a:rPr>
              <a:t>      Voi em thích mặc đẹp và thích được khen xinh. Ở nhà, voi em luôn hỏi anh: “Em có xinh không?”. Voi anh bao giờ cũng khen: “Em xinh lắm!”</a:t>
            </a:r>
          </a:p>
          <a:p>
            <a:pPr algn="just">
              <a:lnSpc>
                <a:spcPct val="110000"/>
              </a:lnSpc>
            </a:pPr>
            <a:r>
              <a:rPr lang="vi-VN" sz="1200" dirty="0">
                <a:latin typeface="UTM Avo" panose="02040603050506020204" pitchFamily="18" charset="0"/>
              </a:rPr>
              <a:t>      Một hôm, gặp hươu, voi em hỏi:</a:t>
            </a:r>
          </a:p>
          <a:p>
            <a:pPr algn="just">
              <a:lnSpc>
                <a:spcPct val="110000"/>
              </a:lnSpc>
            </a:pPr>
            <a:r>
              <a:rPr lang="vi-VN" sz="1200" dirty="0">
                <a:latin typeface="UTM Avo" panose="02040603050506020204" pitchFamily="18" charset="0"/>
              </a:rPr>
              <a:t>      - Em có xinh không?</a:t>
            </a:r>
          </a:p>
          <a:p>
            <a:pPr algn="just">
              <a:lnSpc>
                <a:spcPct val="110000"/>
              </a:lnSpc>
            </a:pPr>
            <a:r>
              <a:rPr lang="vi-VN" sz="1200" dirty="0">
                <a:latin typeface="UTM Avo" panose="02040603050506020204" pitchFamily="18" charset="0"/>
              </a:rPr>
              <a:t>      Hươu ngắm voi rồi lắc đầu:</a:t>
            </a:r>
          </a:p>
          <a:p>
            <a:pPr algn="just">
              <a:lnSpc>
                <a:spcPct val="110000"/>
              </a:lnSpc>
            </a:pPr>
            <a:r>
              <a:rPr lang="vi-VN" sz="1200" dirty="0">
                <a:latin typeface="UTM Avo" panose="02040603050506020204" pitchFamily="18" charset="0"/>
              </a:rPr>
              <a:t>      - Chưa xinh lắm vì em không có đôi sừng giống anh.</a:t>
            </a:r>
          </a:p>
          <a:p>
            <a:pPr algn="just">
              <a:lnSpc>
                <a:spcPct val="110000"/>
              </a:lnSpc>
            </a:pPr>
            <a:r>
              <a:rPr lang="vi-VN" sz="1200" dirty="0">
                <a:latin typeface="UTM Avo" panose="02040603050506020204" pitchFamily="18" charset="0"/>
              </a:rPr>
              <a:t>      Nghe vậy, voi nhặt vài cành cây khô, gài lên đầu rồi đi tiếp.</a:t>
            </a:r>
          </a:p>
          <a:p>
            <a:pPr algn="just">
              <a:lnSpc>
                <a:spcPct val="110000"/>
              </a:lnSpc>
            </a:pPr>
            <a:r>
              <a:rPr lang="vi-VN" sz="1200" dirty="0">
                <a:latin typeface="UTM Avo" panose="02040603050506020204" pitchFamily="18" charset="0"/>
              </a:rPr>
              <a:t>      Gặp dê, voi hỏi:</a:t>
            </a:r>
          </a:p>
          <a:p>
            <a:pPr algn="just">
              <a:lnSpc>
                <a:spcPct val="110000"/>
              </a:lnSpc>
            </a:pPr>
            <a:r>
              <a:rPr lang="vi-VN" sz="1200" dirty="0">
                <a:latin typeface="UTM Avo" panose="02040603050506020204" pitchFamily="18" charset="0"/>
              </a:rPr>
              <a:t>      - Em có xinh không?</a:t>
            </a:r>
          </a:p>
          <a:p>
            <a:pPr algn="just">
              <a:lnSpc>
                <a:spcPct val="110000"/>
              </a:lnSpc>
            </a:pPr>
            <a:r>
              <a:rPr lang="vi-VN" sz="1200" dirty="0">
                <a:latin typeface="UTM Avo" panose="02040603050506020204" pitchFamily="18" charset="0"/>
              </a:rPr>
              <a:t>      - Không, vì cậu không có bộ râu giống tôi.</a:t>
            </a:r>
          </a:p>
          <a:p>
            <a:pPr algn="just">
              <a:lnSpc>
                <a:spcPct val="110000"/>
              </a:lnSpc>
            </a:pPr>
            <a:r>
              <a:rPr lang="vi-VN" sz="1200" dirty="0">
                <a:latin typeface="UTM Avo" panose="02040603050506020204" pitchFamily="18" charset="0"/>
              </a:rPr>
              <a:t>      Voi liền nhổ một khóm cỏ dại bên đường, gắn vào cằm rồi về nhà.</a:t>
            </a:r>
          </a:p>
          <a:p>
            <a:pPr algn="just">
              <a:lnSpc>
                <a:spcPct val="110000"/>
              </a:lnSpc>
            </a:pPr>
            <a:r>
              <a:rPr lang="vi-VN" sz="1200" dirty="0">
                <a:latin typeface="UTM Avo" panose="02040603050506020204" pitchFamily="18" charset="0"/>
              </a:rPr>
              <a:t>      Về nhà với đôi sừng và bộ râu giả, voi em hớn hở hỏi anh:</a:t>
            </a:r>
          </a:p>
          <a:p>
            <a:pPr algn="just">
              <a:lnSpc>
                <a:spcPct val="110000"/>
              </a:lnSpc>
            </a:pPr>
            <a:r>
              <a:rPr lang="vi-VN" sz="1200" dirty="0">
                <a:latin typeface="UTM Avo" panose="02040603050506020204" pitchFamily="18" charset="0"/>
              </a:rPr>
              <a:t>      - Em có xinh hơn không?</a:t>
            </a:r>
          </a:p>
          <a:p>
            <a:pPr algn="just">
              <a:lnSpc>
                <a:spcPct val="110000"/>
              </a:lnSpc>
            </a:pPr>
            <a:r>
              <a:rPr lang="vi-VN" sz="1200" dirty="0">
                <a:latin typeface="UTM Avo" panose="02040603050506020204" pitchFamily="18" charset="0"/>
              </a:rPr>
              <a:t>      Voi anh nói:</a:t>
            </a:r>
          </a:p>
          <a:p>
            <a:pPr algn="just">
              <a:lnSpc>
                <a:spcPct val="110000"/>
              </a:lnSpc>
            </a:pPr>
            <a:r>
              <a:rPr lang="vi-VN" sz="1200" dirty="0">
                <a:latin typeface="UTM Avo" panose="02040603050506020204" pitchFamily="18" charset="0"/>
              </a:rPr>
              <a:t>      - Trời ơi, sao em lại thêm sừng và râu thế này? Xấu lắm!</a:t>
            </a:r>
          </a:p>
          <a:p>
            <a:pPr algn="just">
              <a:lnSpc>
                <a:spcPct val="110000"/>
              </a:lnSpc>
            </a:pPr>
            <a:r>
              <a:rPr lang="vi-VN" sz="1200" dirty="0">
                <a:latin typeface="UTM Avo" panose="02040603050506020204" pitchFamily="18" charset="0"/>
              </a:rPr>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1200" dirty="0">
                <a:latin typeface="UTM Avo" panose="02040603050506020204" pitchFamily="18" charset="0"/>
              </a:rPr>
              <a:t>(Theo </a:t>
            </a:r>
            <a:r>
              <a:rPr lang="vi-VN" sz="1200" i="1" dirty="0">
                <a:latin typeface="UTM Avo" panose="02040603050506020204" pitchFamily="18" charset="0"/>
              </a:rPr>
              <a:t>Voi em đi tìm tự tin</a:t>
            </a:r>
            <a:r>
              <a:rPr lang="vi-VN" sz="1200" dirty="0">
                <a:latin typeface="UTM Avo" panose="02040603050506020204" pitchFamily="18" charset="0"/>
              </a:rPr>
              <a:t>)</a:t>
            </a:r>
            <a:endParaRPr lang="en-US" sz="1200" dirty="0">
              <a:latin typeface="UTM Avo" panose="02040603050506020204" pitchFamily="18" charset="0"/>
            </a:endParaRPr>
          </a:p>
        </p:txBody>
      </p:sp>
    </p:spTree>
    <p:extLst>
      <p:ext uri="{BB962C8B-B14F-4D97-AF65-F5344CB8AC3E}">
        <p14:creationId xmlns:p14="http://schemas.microsoft.com/office/powerpoint/2010/main" val="87469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79956" y="1691832"/>
            <a:ext cx="2210835" cy="2487419"/>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4847566" y="3081623"/>
            <a:ext cx="2149142" cy="1991070"/>
          </a:xfrm>
          <a:prstGeom prst="rect">
            <a:avLst/>
          </a:prstGeom>
        </p:spPr>
      </p:pic>
      <p:grpSp>
        <p:nvGrpSpPr>
          <p:cNvPr id="11" name="Group 10"/>
          <p:cNvGrpSpPr/>
          <p:nvPr/>
        </p:nvGrpSpPr>
        <p:grpSpPr>
          <a:xfrm>
            <a:off x="1822174" y="497503"/>
            <a:ext cx="2999715" cy="2769989"/>
            <a:chOff x="5550192" y="1279262"/>
            <a:chExt cx="5332829" cy="3693318"/>
          </a:xfrm>
        </p:grpSpPr>
        <p:grpSp>
          <p:nvGrpSpPr>
            <p:cNvPr id="5" name="组合 6">
              <a:extLst>
                <a:ext uri="{FF2B5EF4-FFF2-40B4-BE49-F238E27FC236}">
                  <a16:creationId xmlns:a16="http://schemas.microsoft.com/office/drawing/2014/main" id="{A723C374-0BDC-4580-B12A-82EDDA88802D}"/>
                </a:ext>
              </a:extLst>
            </p:cNvPr>
            <p:cNvGrpSpPr/>
            <p:nvPr/>
          </p:nvGrpSpPr>
          <p:grpSpPr>
            <a:xfrm>
              <a:off x="6034967" y="1279262"/>
              <a:ext cx="4848054" cy="3693318"/>
              <a:chOff x="3149716" y="1083236"/>
              <a:chExt cx="4848054" cy="3693318"/>
            </a:xfrm>
          </p:grpSpPr>
          <p:sp>
            <p:nvSpPr>
              <p:cNvPr id="9" name="矩形 7">
                <a:extLst>
                  <a:ext uri="{FF2B5EF4-FFF2-40B4-BE49-F238E27FC236}">
                    <a16:creationId xmlns:a16="http://schemas.microsoft.com/office/drawing/2014/main" id="{19D864C1-3B30-4A69-9903-521CDB72BB7B}"/>
                  </a:ext>
                </a:extLst>
              </p:cNvPr>
              <p:cNvSpPr/>
              <p:nvPr/>
            </p:nvSpPr>
            <p:spPr>
              <a:xfrm>
                <a:off x="3149718" y="1083236"/>
                <a:ext cx="4848052" cy="3693318"/>
              </a:xfrm>
              <a:prstGeom prst="rect">
                <a:avLst/>
              </a:prstGeom>
            </p:spPr>
            <p:txBody>
              <a:bodyPr wrap="none">
                <a:spAutoFit/>
              </a:bodyPr>
              <a:lstStyle/>
              <a:p>
                <a:pPr lvl="0" algn="ctr"/>
                <a:r>
                  <a:rPr lang="en-US" altLang="zh-CN" sz="870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Khởi </a:t>
                </a:r>
              </a:p>
              <a:p>
                <a:pPr lvl="0" algn="ctr"/>
                <a:r>
                  <a:rPr lang="en-US" altLang="zh-CN" sz="870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động</a:t>
                </a:r>
                <a:endParaRPr lang="zh-CN" altLang="en-US" sz="8700" dirty="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0" name="矩形 8">
                <a:extLst>
                  <a:ext uri="{FF2B5EF4-FFF2-40B4-BE49-F238E27FC236}">
                    <a16:creationId xmlns:a16="http://schemas.microsoft.com/office/drawing/2014/main" id="{FAF2B6DB-79A7-4319-A5DB-5FE4E3BE28E0}"/>
                  </a:ext>
                </a:extLst>
              </p:cNvPr>
              <p:cNvSpPr/>
              <p:nvPr/>
            </p:nvSpPr>
            <p:spPr>
              <a:xfrm>
                <a:off x="3149716" y="1083236"/>
                <a:ext cx="4848053" cy="3693318"/>
              </a:xfrm>
              <a:prstGeom prst="rect">
                <a:avLst/>
              </a:prstGeom>
            </p:spPr>
            <p:txBody>
              <a:bodyPr wrap="none">
                <a:spAutoFit/>
                <a:scene3d>
                  <a:camera prst="orthographicFront"/>
                  <a:lightRig rig="threePt" dir="t"/>
                </a:scene3d>
                <a:sp3d extrusionH="57150">
                  <a:bevelT h="25400" prst="softRound"/>
                </a:sp3d>
              </a:bodyPr>
              <a:lstStyle/>
              <a:p>
                <a:pPr lvl="0" algn="ctr"/>
                <a:r>
                  <a:rPr lang="en-US" altLang="zh-CN" sz="8700">
                    <a:solidFill>
                      <a:srgbClr val="00CC00"/>
                    </a:solidFill>
                    <a:latin typeface="UTM Showcard" panose="02040603050506020204" pitchFamily="18" charset="0"/>
                    <a:ea typeface="字魂27号-布丁体" panose="00000505000000000000" pitchFamily="2" charset="-122"/>
                  </a:rPr>
                  <a:t>Khởi </a:t>
                </a:r>
              </a:p>
              <a:p>
                <a:pPr lvl="0" algn="ctr"/>
                <a:r>
                  <a:rPr lang="en-US" altLang="zh-CN" sz="8700">
                    <a:solidFill>
                      <a:srgbClr val="00CC00"/>
                    </a:solidFill>
                    <a:latin typeface="UTM Showcard" panose="02040603050506020204" pitchFamily="18" charset="0"/>
                    <a:ea typeface="字魂27号-布丁体" panose="00000505000000000000" pitchFamily="2" charset="-122"/>
                  </a:rPr>
                  <a:t>động</a:t>
                </a:r>
                <a:endParaRPr lang="zh-CN" altLang="en-US" sz="8700" dirty="0">
                  <a:solidFill>
                    <a:srgbClr val="00CC00"/>
                  </a:solidFill>
                  <a:latin typeface="UTM Showcard" panose="02040603050506020204" pitchFamily="18" charset="0"/>
                  <a:ea typeface="字魂27号-布丁体" panose="00000505000000000000" pitchFamily="2" charset="-122"/>
                </a:endParaRPr>
              </a:p>
            </p:txBody>
          </p:sp>
        </p:grpSp>
        <p:grpSp>
          <p:nvGrpSpPr>
            <p:cNvPr id="6" name="组合 9">
              <a:extLst>
                <a:ext uri="{FF2B5EF4-FFF2-40B4-BE49-F238E27FC236}">
                  <a16:creationId xmlns:a16="http://schemas.microsoft.com/office/drawing/2014/main" id="{4105D389-E5E5-4877-8DCE-BE66A1659C10}"/>
                </a:ext>
              </a:extLst>
            </p:cNvPr>
            <p:cNvGrpSpPr/>
            <p:nvPr/>
          </p:nvGrpSpPr>
          <p:grpSpPr>
            <a:xfrm>
              <a:off x="5550192" y="1503083"/>
              <a:ext cx="328411" cy="1367818"/>
              <a:chOff x="3771007" y="1083236"/>
              <a:chExt cx="328411" cy="1367818"/>
            </a:xfrm>
          </p:grpSpPr>
          <p:sp>
            <p:nvSpPr>
              <p:cNvPr id="7" name="矩形 10">
                <a:extLst>
                  <a:ext uri="{FF2B5EF4-FFF2-40B4-BE49-F238E27FC236}">
                    <a16:creationId xmlns:a16="http://schemas.microsoft.com/office/drawing/2014/main" id="{1857C8A1-AFA8-4E48-843E-AB1529A0BE18}"/>
                  </a:ext>
                </a:extLst>
              </p:cNvPr>
              <p:cNvSpPr/>
              <p:nvPr/>
            </p:nvSpPr>
            <p:spPr>
              <a:xfrm>
                <a:off x="3771007" y="1083236"/>
                <a:ext cx="328411" cy="1354217"/>
              </a:xfrm>
              <a:prstGeom prst="rect">
                <a:avLst/>
              </a:prstGeom>
            </p:spPr>
            <p:txBody>
              <a:bodyPr wrap="none">
                <a:spAutoFit/>
              </a:bodyPr>
              <a:lstStyle/>
              <a:p>
                <a:pPr lvl="0"/>
                <a:endParaRPr lang="zh-CN" altLang="en-US" sz="6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11">
                <a:extLst>
                  <a:ext uri="{FF2B5EF4-FFF2-40B4-BE49-F238E27FC236}">
                    <a16:creationId xmlns:a16="http://schemas.microsoft.com/office/drawing/2014/main" id="{15ABD8C8-F5AC-46E9-911F-BB29ED868769}"/>
                  </a:ext>
                </a:extLst>
              </p:cNvPr>
              <p:cNvSpPr/>
              <p:nvPr/>
            </p:nvSpPr>
            <p:spPr>
              <a:xfrm>
                <a:off x="3771007" y="1096837"/>
                <a:ext cx="328411" cy="1354217"/>
              </a:xfrm>
              <a:prstGeom prst="rect">
                <a:avLst/>
              </a:prstGeom>
            </p:spPr>
            <p:txBody>
              <a:bodyPr wrap="none">
                <a:spAutoFit/>
              </a:bodyPr>
              <a:lstStyle/>
              <a:p>
                <a:pPr lvl="0"/>
                <a:endParaRPr lang="zh-CN" altLang="en-US" sz="60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spTree>
    <p:extLst>
      <p:ext uri="{BB962C8B-B14F-4D97-AF65-F5344CB8AC3E}">
        <p14:creationId xmlns:p14="http://schemas.microsoft.com/office/powerpoint/2010/main" val="232252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0F577-F819-4602-BCEB-985221633540}"/>
              </a:ext>
            </a:extLst>
          </p:cNvPr>
          <p:cNvSpPr txBox="1"/>
          <p:nvPr/>
        </p:nvSpPr>
        <p:spPr>
          <a:xfrm>
            <a:off x="1662231" y="1367726"/>
            <a:ext cx="4737006" cy="553998"/>
          </a:xfrm>
          <a:prstGeom prst="rect">
            <a:avLst/>
          </a:prstGeom>
          <a:noFill/>
        </p:spPr>
        <p:txBody>
          <a:bodyPr wrap="square" rtlCol="0">
            <a:spAutoFit/>
          </a:bodyPr>
          <a:lstStyle/>
          <a:p>
            <a:pPr algn="just"/>
            <a:r>
              <a:rPr lang="vi-VN" sz="1500" b="1" dirty="0">
                <a:solidFill>
                  <a:schemeClr val="accent6">
                    <a:lumMod val="75000"/>
                  </a:schemeClr>
                </a:solidFill>
                <a:latin typeface="UTM Avo" panose="02040603050506020204" pitchFamily="18" charset="0"/>
              </a:rPr>
              <a:t>1. </a:t>
            </a:r>
            <a:r>
              <a:rPr lang="vi-VN" sz="1500" dirty="0">
                <a:latin typeface="UTM Avo" panose="02040603050506020204" pitchFamily="18" charset="0"/>
              </a:rPr>
              <a:t>Những từ ngữ nào sau đây chỉ hoạt động của voi em?</a:t>
            </a:r>
          </a:p>
        </p:txBody>
      </p:sp>
      <p:sp>
        <p:nvSpPr>
          <p:cNvPr id="12" name="TextBox 11">
            <a:extLst>
              <a:ext uri="{FF2B5EF4-FFF2-40B4-BE49-F238E27FC236}">
                <a16:creationId xmlns:a16="http://schemas.microsoft.com/office/drawing/2014/main" id="{090CBE52-488B-43ED-B921-C6338D91C5E2}"/>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Times New Roman" panose="02020603050405020304" pitchFamily="18" charset="0"/>
                <a:cs typeface="Times New Roman" panose="02020603050405020304" pitchFamily="18" charset="0"/>
              </a:rPr>
              <a:t>LUYỆN TẬP</a:t>
            </a:r>
            <a:endParaRPr lang="en-US" sz="3600" dirty="0">
              <a:solidFill>
                <a:schemeClr val="accent2"/>
              </a:solidFill>
              <a:latin typeface="Times New Roman" panose="02020603050405020304" pitchFamily="18" charset="0"/>
              <a:cs typeface="Times New Roman" panose="02020603050405020304" pitchFamily="18" charset="0"/>
            </a:endParaRPr>
          </a:p>
        </p:txBody>
      </p:sp>
      <p:pic>
        <p:nvPicPr>
          <p:cNvPr id="30" name="Picture 29">
            <a:extLst>
              <a:ext uri="{FF2B5EF4-FFF2-40B4-BE49-F238E27FC236}">
                <a16:creationId xmlns:a16="http://schemas.microsoft.com/office/drawing/2014/main" id="{7959B8DB-0539-42BC-8255-AB298947210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343774" y="314641"/>
            <a:ext cx="1332626" cy="1333184"/>
          </a:xfrm>
          <a:prstGeom prst="ellipse">
            <a:avLst/>
          </a:prstGeom>
          <a:ln w="19050">
            <a:noFill/>
          </a:ln>
        </p:spPr>
      </p:pic>
      <p:pic>
        <p:nvPicPr>
          <p:cNvPr id="3" name="Picture 2">
            <a:extLst>
              <a:ext uri="{FF2B5EF4-FFF2-40B4-BE49-F238E27FC236}">
                <a16:creationId xmlns:a16="http://schemas.microsoft.com/office/drawing/2014/main" id="{D0FBE766-468F-415A-B745-6171380E384B}"/>
              </a:ext>
            </a:extLst>
          </p:cNvPr>
          <p:cNvPicPr>
            <a:picLocks noChangeAspect="1"/>
          </p:cNvPicPr>
          <p:nvPr/>
        </p:nvPicPr>
        <p:blipFill>
          <a:blip r:embed="rId7">
            <a:clrChange>
              <a:clrFrom>
                <a:srgbClr val="FEFFFF"/>
              </a:clrFrom>
              <a:clrTo>
                <a:srgbClr val="FE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343775" y="1974752"/>
            <a:ext cx="6247526" cy="576695"/>
          </a:xfrm>
          <a:prstGeom prst="rect">
            <a:avLst/>
          </a:prstGeom>
        </p:spPr>
      </p:pic>
      <p:sp>
        <p:nvSpPr>
          <p:cNvPr id="5" name="Oval 4">
            <a:extLst>
              <a:ext uri="{FF2B5EF4-FFF2-40B4-BE49-F238E27FC236}">
                <a16:creationId xmlns:a16="http://schemas.microsoft.com/office/drawing/2014/main" id="{02B3188B-68B5-48EB-A278-DF5386EDB96D}"/>
              </a:ext>
            </a:extLst>
          </p:cNvPr>
          <p:cNvSpPr/>
          <p:nvPr/>
        </p:nvSpPr>
        <p:spPr>
          <a:xfrm>
            <a:off x="343774" y="1921724"/>
            <a:ext cx="1418351" cy="5539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Oval 30">
            <a:extLst>
              <a:ext uri="{FF2B5EF4-FFF2-40B4-BE49-F238E27FC236}">
                <a16:creationId xmlns:a16="http://schemas.microsoft.com/office/drawing/2014/main" id="{8595CB70-824C-44B9-8F74-6BEFF4FEC294}"/>
              </a:ext>
            </a:extLst>
          </p:cNvPr>
          <p:cNvSpPr/>
          <p:nvPr/>
        </p:nvSpPr>
        <p:spPr>
          <a:xfrm>
            <a:off x="1914524" y="1921724"/>
            <a:ext cx="1514476" cy="5539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Oval 33">
            <a:extLst>
              <a:ext uri="{FF2B5EF4-FFF2-40B4-BE49-F238E27FC236}">
                <a16:creationId xmlns:a16="http://schemas.microsoft.com/office/drawing/2014/main" id="{97CBB137-EB0B-48A9-9241-C85AE0228F77}"/>
              </a:ext>
            </a:extLst>
          </p:cNvPr>
          <p:cNvSpPr/>
          <p:nvPr/>
        </p:nvSpPr>
        <p:spPr>
          <a:xfrm>
            <a:off x="4433830" y="1895475"/>
            <a:ext cx="1324094" cy="6850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TextBox 34">
            <a:extLst>
              <a:ext uri="{FF2B5EF4-FFF2-40B4-BE49-F238E27FC236}">
                <a16:creationId xmlns:a16="http://schemas.microsoft.com/office/drawing/2014/main" id="{2F32293C-F65A-4822-BA05-08F90FEC94C0}"/>
              </a:ext>
            </a:extLst>
          </p:cNvPr>
          <p:cNvSpPr txBox="1"/>
          <p:nvPr/>
        </p:nvSpPr>
        <p:spPr>
          <a:xfrm>
            <a:off x="351323" y="2651644"/>
            <a:ext cx="6232430" cy="323165"/>
          </a:xfrm>
          <a:prstGeom prst="rect">
            <a:avLst/>
          </a:prstGeom>
          <a:noFill/>
        </p:spPr>
        <p:txBody>
          <a:bodyPr wrap="square" rtlCol="0">
            <a:spAutoFit/>
          </a:bodyPr>
          <a:lstStyle/>
          <a:p>
            <a:pPr algn="just"/>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Nếu là voi anh, em sẽ nói gì sau khi voi em bỏ sừng và râu?</a:t>
            </a:r>
          </a:p>
        </p:txBody>
      </p:sp>
      <p:pic>
        <p:nvPicPr>
          <p:cNvPr id="36" name="Picture 35">
            <a:extLst>
              <a:ext uri="{FF2B5EF4-FFF2-40B4-BE49-F238E27FC236}">
                <a16:creationId xmlns:a16="http://schemas.microsoft.com/office/drawing/2014/main" id="{A479A6B0-9843-4E47-9FC7-8A273693093D}"/>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200000"/>
                    </a14:imgEffect>
                  </a14:imgLayer>
                </a14:imgProps>
              </a:ext>
            </a:extLst>
          </a:blip>
          <a:stretch>
            <a:fillRect/>
          </a:stretch>
        </p:blipFill>
        <p:spPr>
          <a:xfrm flipH="1">
            <a:off x="593956" y="3056991"/>
            <a:ext cx="1320568" cy="1626201"/>
          </a:xfrm>
          <a:prstGeom prst="ellipse">
            <a:avLst/>
          </a:prstGeom>
          <a:ln w="19050">
            <a:solidFill>
              <a:srgbClr val="0070C0"/>
            </a:solidFill>
          </a:ln>
        </p:spPr>
      </p:pic>
      <p:sp>
        <p:nvSpPr>
          <p:cNvPr id="37" name="TextBox 36">
            <a:extLst>
              <a:ext uri="{FF2B5EF4-FFF2-40B4-BE49-F238E27FC236}">
                <a16:creationId xmlns:a16="http://schemas.microsoft.com/office/drawing/2014/main" id="{445284D9-05C2-46BA-A49C-3F1DE8D56F4E}"/>
              </a:ext>
            </a:extLst>
          </p:cNvPr>
          <p:cNvSpPr txBox="1"/>
          <p:nvPr/>
        </p:nvSpPr>
        <p:spPr>
          <a:xfrm>
            <a:off x="1868879" y="3086955"/>
            <a:ext cx="4574577" cy="374590"/>
          </a:xfrm>
          <a:prstGeom prst="rect">
            <a:avLst/>
          </a:prstGeom>
          <a:noFill/>
        </p:spPr>
        <p:txBody>
          <a:bodyPr wrap="square" rtlCol="0">
            <a:spAutoFit/>
          </a:bodyPr>
          <a:lstStyle/>
          <a:p>
            <a:pPr algn="just">
              <a:lnSpc>
                <a:spcPct val="150000"/>
              </a:lnSpc>
            </a:pPr>
            <a:r>
              <a:rPr lang="vi-VN" dirty="0">
                <a:solidFill>
                  <a:srgbClr val="FF0000"/>
                </a:solidFill>
                <a:latin typeface="UTM Avo" panose="02040603050506020204" pitchFamily="18" charset="0"/>
                <a:sym typeface="Wingdings" panose="05000000000000000000" pitchFamily="2" charset="2"/>
              </a:rPr>
              <a:t> </a:t>
            </a:r>
            <a:r>
              <a:rPr lang="vi-VN" dirty="0">
                <a:solidFill>
                  <a:srgbClr val="FF0000"/>
                </a:solidFill>
                <a:latin typeface="UTM Avo" panose="02040603050506020204" pitchFamily="18" charset="0"/>
              </a:rPr>
              <a:t>Em xinh lắm! Hãy luôn tự tin vào chính mình nhé!</a:t>
            </a:r>
          </a:p>
        </p:txBody>
      </p:sp>
    </p:spTree>
    <p:custDataLst>
      <p:tags r:id="rId1"/>
    </p:custDataLst>
    <p:controls>
      <mc:AlternateContent xmlns:mc="http://schemas.openxmlformats.org/markup-compatibility/2006">
        <mc:Choice xmlns:v="urn:schemas-microsoft-com:vml" Requires="v">
          <p:control name="Object" r:id="rId2" imgW="4314960" imgH="371520"/>
        </mc:Choice>
        <mc:Fallback>
          <p:control name="Object" r:id="rId2" imgW="4314960" imgH="371520">
            <p:pic>
              <p:nvPicPr>
                <p:cNvPr id="2" name="Object"/>
                <p:cNvPicPr preferRelativeResize="0">
                  <a:picLocks noChangeArrowheads="1" noChangeShapeType="1"/>
                </p:cNvPicPr>
                <p:nvPr/>
              </p:nvPicPr>
              <p:blipFill>
                <a:blip r:embed="rId11"/>
                <a:srcRect/>
                <a:stretch>
                  <a:fillRect/>
                </a:stretch>
              </p:blipFill>
              <p:spPr bwMode="auto">
                <a:xfrm>
                  <a:off x="2082800" y="3606800"/>
                  <a:ext cx="4305300" cy="3683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name="TextBox1" r:id="rId3" imgW="4314960" imgH="371520"/>
        </mc:Choice>
        <mc:Fallback>
          <p:control name="TextBox1" r:id="rId3" imgW="4314960" imgH="371520">
            <p:pic>
              <p:nvPicPr>
                <p:cNvPr id="4" name="TextBox1"/>
                <p:cNvPicPr preferRelativeResize="0">
                  <a:picLocks noChangeArrowheads="1" noChangeShapeType="1"/>
                </p:cNvPicPr>
                <p:nvPr/>
              </p:nvPicPr>
              <p:blipFill>
                <a:blip r:embed="rId11"/>
                <a:srcRect/>
                <a:stretch>
                  <a:fillRect/>
                </a:stretch>
              </p:blipFill>
              <p:spPr bwMode="auto">
                <a:xfrm>
                  <a:off x="2082800" y="4127500"/>
                  <a:ext cx="4305300" cy="3683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56086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heel(1)">
                                      <p:cBhvr>
                                        <p:cTn id="21" dur="10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heel(1)">
                                      <p:cBhvr>
                                        <p:cTn id="26" dur="10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p:cTn id="36" dur="500" fill="hold"/>
                                        <p:tgtEl>
                                          <p:spTgt spid="36"/>
                                        </p:tgtEl>
                                        <p:attrNameLst>
                                          <p:attrName>ppt_w</p:attrName>
                                        </p:attrNameLst>
                                      </p:cBhvr>
                                      <p:tavLst>
                                        <p:tav tm="0">
                                          <p:val>
                                            <p:fltVal val="0"/>
                                          </p:val>
                                        </p:tav>
                                        <p:tav tm="100000">
                                          <p:val>
                                            <p:strVal val="#ppt_w"/>
                                          </p:val>
                                        </p:tav>
                                      </p:tavLst>
                                    </p:anim>
                                    <p:anim calcmode="lin" valueType="num">
                                      <p:cBhvr>
                                        <p:cTn id="37" dur="500" fill="hold"/>
                                        <p:tgtEl>
                                          <p:spTgt spid="36"/>
                                        </p:tgtEl>
                                        <p:attrNameLst>
                                          <p:attrName>ppt_h</p:attrName>
                                        </p:attrNameLst>
                                      </p:cBhvr>
                                      <p:tavLst>
                                        <p:tav tm="0">
                                          <p:val>
                                            <p:fltVal val="0"/>
                                          </p:val>
                                        </p:tav>
                                        <p:tav tm="100000">
                                          <p:val>
                                            <p:strVal val="#ppt_h"/>
                                          </p:val>
                                        </p:tav>
                                      </p:tavLst>
                                    </p:anim>
                                    <p:animEffect transition="in" filter="fade">
                                      <p:cBhvr>
                                        <p:cTn id="38" dur="500"/>
                                        <p:tgtEl>
                                          <p:spTgt spid="36"/>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31" grpId="0" animBg="1"/>
      <p:bldP spid="34" grpId="0" animBg="1"/>
      <p:bldP spid="35" grpId="0"/>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599518" y="2264616"/>
            <a:ext cx="2558772" cy="2878884"/>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3607969" y="3126698"/>
            <a:ext cx="2149142" cy="1991070"/>
          </a:xfrm>
          <a:prstGeom prst="rect">
            <a:avLst/>
          </a:prstGeom>
        </p:spPr>
      </p:pic>
      <p:sp>
        <p:nvSpPr>
          <p:cNvPr id="4" name="矩形: 圆角 20">
            <a:extLst>
              <a:ext uri="{FF2B5EF4-FFF2-40B4-BE49-F238E27FC236}">
                <a16:creationId xmlns:a16="http://schemas.microsoft.com/office/drawing/2014/main" id="{47118E00-203A-4E78-AC85-4C87806898CA}"/>
              </a:ext>
            </a:extLst>
          </p:cNvPr>
          <p:cNvSpPr/>
          <p:nvPr/>
        </p:nvSpPr>
        <p:spPr>
          <a:xfrm>
            <a:off x="0" y="-2842"/>
            <a:ext cx="6858000" cy="5120610"/>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pic>
        <p:nvPicPr>
          <p:cNvPr id="5" name="Picture 4">
            <a:extLst>
              <a:ext uri="{FF2B5EF4-FFF2-40B4-BE49-F238E27FC236}">
                <a16:creationId xmlns:a16="http://schemas.microsoft.com/office/drawing/2014/main" id="{A5FE461F-E49E-4C41-98B4-152CC73E7463}"/>
              </a:ext>
            </a:extLst>
          </p:cNvPr>
          <p:cNvPicPr>
            <a:picLocks noChangeAspect="1"/>
          </p:cNvPicPr>
          <p:nvPr/>
        </p:nvPicPr>
        <p:blipFill>
          <a:blip r:embed="rId6">
            <a:clrChange>
              <a:clrFrom>
                <a:srgbClr val="FFFEFE"/>
              </a:clrFrom>
              <a:clrTo>
                <a:srgbClr val="FFFEFE">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298351" y="446724"/>
            <a:ext cx="602334" cy="423262"/>
          </a:xfrm>
          <a:prstGeom prst="rect">
            <a:avLst/>
          </a:prstGeom>
        </p:spPr>
      </p:pic>
      <p:sp>
        <p:nvSpPr>
          <p:cNvPr id="6" name="TextBox 5">
            <a:extLst>
              <a:ext uri="{FF2B5EF4-FFF2-40B4-BE49-F238E27FC236}">
                <a16:creationId xmlns:a16="http://schemas.microsoft.com/office/drawing/2014/main" id="{B600F577-F819-4602-BCEB-985221633540}"/>
              </a:ext>
            </a:extLst>
          </p:cNvPr>
          <p:cNvSpPr txBox="1"/>
          <p:nvPr/>
        </p:nvSpPr>
        <p:spPr>
          <a:xfrm>
            <a:off x="1021061" y="297455"/>
            <a:ext cx="5458198" cy="519835"/>
          </a:xfrm>
          <a:prstGeom prst="rect">
            <a:avLst/>
          </a:prstGeom>
          <a:noFill/>
        </p:spPr>
        <p:txBody>
          <a:bodyPr wrap="square" lIns="57607" tIns="28804" rIns="57607" bIns="28804" rtlCol="0">
            <a:spAutoFit/>
          </a:bodyPr>
          <a:lstStyle/>
          <a:p>
            <a:pPr>
              <a:lnSpc>
                <a:spcPct val="150000"/>
              </a:lnSpc>
            </a:pPr>
            <a:r>
              <a:rPr lang="vi-VN" sz="2000" b="1" dirty="0">
                <a:latin typeface="UTM Avo" panose="02040603050506020204" pitchFamily="18" charset="0"/>
              </a:rPr>
              <a:t>Em thích được khen về điều gì?</a:t>
            </a:r>
            <a:endParaRPr lang="en-US" sz="2000" b="1" dirty="0">
              <a:latin typeface="UTM Avo" panose="02040603050506020204" pitchFamily="18" charset="0"/>
            </a:endParaRPr>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8759" y="1235451"/>
            <a:ext cx="5323790" cy="2964524"/>
          </a:xfrm>
          <a:prstGeom prst="rect">
            <a:avLst/>
          </a:prstGeom>
        </p:spPr>
      </p:pic>
      <p:grpSp>
        <p:nvGrpSpPr>
          <p:cNvPr id="17" name="Group 16"/>
          <p:cNvGrpSpPr/>
          <p:nvPr/>
        </p:nvGrpSpPr>
        <p:grpSpPr>
          <a:xfrm>
            <a:off x="149837" y="999702"/>
            <a:ext cx="1860162" cy="1606614"/>
            <a:chOff x="266378" y="1332936"/>
            <a:chExt cx="3306954" cy="2142152"/>
          </a:xfrm>
        </p:grpSpPr>
        <p:pic>
          <p:nvPicPr>
            <p:cNvPr id="9" name="Picture 11">
              <a:extLst>
                <a:ext uri="{FF2B5EF4-FFF2-40B4-BE49-F238E27FC236}">
                  <a16:creationId xmlns:a16="http://schemas.microsoft.com/office/drawing/2014/main" id="{E7BEA6AB-E8BB-4650-86A8-072C6AA277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6814" b="6814"/>
            <a:stretch/>
          </p:blipFill>
          <p:spPr bwMode="auto">
            <a:xfrm>
              <a:off x="266378" y="1332936"/>
              <a:ext cx="3306954" cy="2142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88421" y="2243195"/>
              <a:ext cx="1853600" cy="533480"/>
            </a:xfrm>
            <a:prstGeom prst="rect">
              <a:avLst/>
            </a:prstGeom>
            <a:noFill/>
          </p:spPr>
          <p:txBody>
            <a:bodyPr wrap="square" rtlCol="0">
              <a:spAutoFit/>
            </a:bodyPr>
            <a:lstStyle/>
            <a:p>
              <a:r>
                <a:rPr lang="en-US" sz="2000" b="1">
                  <a:solidFill>
                    <a:srgbClr val="FF0066"/>
                  </a:solidFill>
                  <a:latin typeface="UTM Avo" panose="02040603050506020204" pitchFamily="18" charset="0"/>
                </a:rPr>
                <a:t>Cá tính</a:t>
              </a:r>
            </a:p>
          </p:txBody>
        </p:sp>
      </p:grpSp>
      <p:grpSp>
        <p:nvGrpSpPr>
          <p:cNvPr id="18" name="Group 17"/>
          <p:cNvGrpSpPr/>
          <p:nvPr/>
        </p:nvGrpSpPr>
        <p:grpSpPr>
          <a:xfrm>
            <a:off x="149837" y="3226901"/>
            <a:ext cx="1860162" cy="1606614"/>
            <a:chOff x="266378" y="4302535"/>
            <a:chExt cx="3306954" cy="2142152"/>
          </a:xfrm>
        </p:grpSpPr>
        <p:pic>
          <p:nvPicPr>
            <p:cNvPr id="11" name="Picture 11">
              <a:extLst>
                <a:ext uri="{FF2B5EF4-FFF2-40B4-BE49-F238E27FC236}">
                  <a16:creationId xmlns:a16="http://schemas.microsoft.com/office/drawing/2014/main" id="{E7BEA6AB-E8BB-4650-86A8-072C6AA277B9}"/>
                </a:ext>
              </a:extLst>
            </p:cNvPr>
            <p:cNvPicPr>
              <a:picLocks noChangeAspect="1" noChangeArrowheads="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rcRect t="6814" b="6814"/>
            <a:stretch/>
          </p:blipFill>
          <p:spPr bwMode="auto">
            <a:xfrm>
              <a:off x="266378" y="4302535"/>
              <a:ext cx="3306954" cy="214215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50909" y="4852472"/>
              <a:ext cx="1868430" cy="943848"/>
            </a:xfrm>
            <a:prstGeom prst="rect">
              <a:avLst/>
            </a:prstGeom>
            <a:noFill/>
          </p:spPr>
          <p:txBody>
            <a:bodyPr wrap="square" rtlCol="0">
              <a:spAutoFit/>
            </a:bodyPr>
            <a:lstStyle/>
            <a:p>
              <a:pPr algn="ctr"/>
              <a:r>
                <a:rPr lang="en-US" sz="2000" b="1">
                  <a:solidFill>
                    <a:srgbClr val="0070C0"/>
                  </a:solidFill>
                  <a:latin typeface="UTM Avo" panose="02040603050506020204" pitchFamily="18" charset="0"/>
                </a:rPr>
                <a:t>Dễ thương</a:t>
              </a:r>
            </a:p>
          </p:txBody>
        </p:sp>
      </p:grpSp>
      <p:grpSp>
        <p:nvGrpSpPr>
          <p:cNvPr id="19" name="Group 18"/>
          <p:cNvGrpSpPr/>
          <p:nvPr/>
        </p:nvGrpSpPr>
        <p:grpSpPr>
          <a:xfrm>
            <a:off x="4597799" y="1010439"/>
            <a:ext cx="1860162" cy="1606614"/>
            <a:chOff x="8173866" y="1347252"/>
            <a:chExt cx="3306954" cy="2142152"/>
          </a:xfrm>
        </p:grpSpPr>
        <p:pic>
          <p:nvPicPr>
            <p:cNvPr id="13" name="Picture 11">
              <a:extLst>
                <a:ext uri="{FF2B5EF4-FFF2-40B4-BE49-F238E27FC236}">
                  <a16:creationId xmlns:a16="http://schemas.microsoft.com/office/drawing/2014/main" id="{E7BEA6AB-E8BB-4650-86A8-072C6AA277B9}"/>
                </a:ext>
              </a:extLst>
            </p:cNvPr>
            <p:cNvPicPr>
              <a:picLocks noChangeAspect="1" noChangeArrowheads="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rcRect t="6814" b="6814"/>
            <a:stretch/>
          </p:blipFill>
          <p:spPr bwMode="auto">
            <a:xfrm>
              <a:off x="8173866" y="1347252"/>
              <a:ext cx="3306954" cy="214215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8775690" y="2168361"/>
              <a:ext cx="1868430" cy="533480"/>
            </a:xfrm>
            <a:prstGeom prst="rect">
              <a:avLst/>
            </a:prstGeom>
            <a:noFill/>
          </p:spPr>
          <p:txBody>
            <a:bodyPr wrap="square" rtlCol="0">
              <a:spAutoFit/>
            </a:bodyPr>
            <a:lstStyle/>
            <a:p>
              <a:pPr algn="ctr"/>
              <a:r>
                <a:rPr lang="en-US" sz="2000" b="1">
                  <a:solidFill>
                    <a:schemeClr val="accent4">
                      <a:lumMod val="75000"/>
                    </a:schemeClr>
                  </a:solidFill>
                  <a:latin typeface="UTM Avo" panose="02040603050506020204" pitchFamily="18" charset="0"/>
                </a:rPr>
                <a:t>Bơi giỏi</a:t>
              </a:r>
            </a:p>
          </p:txBody>
        </p:sp>
      </p:grpSp>
      <p:grpSp>
        <p:nvGrpSpPr>
          <p:cNvPr id="20" name="Group 19"/>
          <p:cNvGrpSpPr/>
          <p:nvPr/>
        </p:nvGrpSpPr>
        <p:grpSpPr>
          <a:xfrm>
            <a:off x="4584000" y="2939217"/>
            <a:ext cx="1860162" cy="1606614"/>
            <a:chOff x="8149334" y="3918956"/>
            <a:chExt cx="3306954" cy="2142152"/>
          </a:xfrm>
        </p:grpSpPr>
        <p:pic>
          <p:nvPicPr>
            <p:cNvPr id="15" name="Picture 11">
              <a:extLst>
                <a:ext uri="{FF2B5EF4-FFF2-40B4-BE49-F238E27FC236}">
                  <a16:creationId xmlns:a16="http://schemas.microsoft.com/office/drawing/2014/main" id="{E7BEA6AB-E8BB-4650-86A8-072C6AA277B9}"/>
                </a:ext>
              </a:extLst>
            </p:cNvPr>
            <p:cNvPicPr>
              <a:picLocks noChangeAspect="1" noChangeArrowheads="1"/>
            </p:cNvPicPr>
            <p:nvPr/>
          </p:nvPicPr>
          <p:blipFill>
            <a:blip r:embed="rId9">
              <a:duotone>
                <a:schemeClr val="accent6">
                  <a:shade val="45000"/>
                  <a:satMod val="135000"/>
                </a:schemeClr>
                <a:prstClr val="white"/>
              </a:duotone>
              <a:extLst>
                <a:ext uri="{28A0092B-C50C-407E-A947-70E740481C1C}">
                  <a14:useLocalDpi xmlns:a14="http://schemas.microsoft.com/office/drawing/2010/main" val="0"/>
                </a:ext>
              </a:extLst>
            </a:blip>
            <a:srcRect t="6814" b="6814"/>
            <a:stretch/>
          </p:blipFill>
          <p:spPr bwMode="auto">
            <a:xfrm>
              <a:off x="8149334" y="3918956"/>
              <a:ext cx="3306954" cy="214215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8728699" y="4570729"/>
              <a:ext cx="1868430" cy="943848"/>
            </a:xfrm>
            <a:prstGeom prst="rect">
              <a:avLst/>
            </a:prstGeom>
            <a:noFill/>
          </p:spPr>
          <p:txBody>
            <a:bodyPr wrap="square" rtlCol="0">
              <a:spAutoFit/>
            </a:bodyPr>
            <a:lstStyle/>
            <a:p>
              <a:pPr algn="ctr"/>
              <a:r>
                <a:rPr lang="en-US" sz="2000" b="1">
                  <a:solidFill>
                    <a:srgbClr val="00CC00"/>
                  </a:solidFill>
                  <a:latin typeface="UTM Avo" panose="02040603050506020204" pitchFamily="18" charset="0"/>
                </a:rPr>
                <a:t>Cầu thủ giỏi</a:t>
              </a:r>
            </a:p>
          </p:txBody>
        </p:sp>
      </p:grpSp>
    </p:spTree>
    <p:extLst>
      <p:ext uri="{BB962C8B-B14F-4D97-AF65-F5344CB8AC3E}">
        <p14:creationId xmlns:p14="http://schemas.microsoft.com/office/powerpoint/2010/main" val="423251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6132" y="0"/>
            <a:ext cx="6976130" cy="5294835"/>
          </a:xfrm>
          <a:prstGeom prst="rect">
            <a:avLst/>
          </a:prstGeom>
        </p:spPr>
      </p:pic>
      <p:grpSp>
        <p:nvGrpSpPr>
          <p:cNvPr id="2" name="Group 1"/>
          <p:cNvGrpSpPr/>
          <p:nvPr/>
        </p:nvGrpSpPr>
        <p:grpSpPr>
          <a:xfrm>
            <a:off x="146812" y="3599482"/>
            <a:ext cx="5411777" cy="738664"/>
            <a:chOff x="692074" y="4538053"/>
            <a:chExt cx="8667784" cy="984885"/>
          </a:xfrm>
        </p:grpSpPr>
        <p:sp>
          <p:nvSpPr>
            <p:cNvPr id="5" name="TextBox 4"/>
            <p:cNvSpPr txBox="1"/>
            <p:nvPr/>
          </p:nvSpPr>
          <p:spPr>
            <a:xfrm>
              <a:off x="692076" y="4538053"/>
              <a:ext cx="8667782" cy="984885"/>
            </a:xfrm>
            <a:prstGeom prst="rect">
              <a:avLst/>
            </a:prstGeom>
            <a:noFill/>
            <a:ln>
              <a:noFill/>
            </a:ln>
          </p:spPr>
          <p:txBody>
            <a:bodyPr wrap="square" rtlCol="0">
              <a:spAutoFit/>
            </a:bodyPr>
            <a:lstStyle/>
            <a:p>
              <a:r>
                <a:rPr lang="en-US" sz="4200">
                  <a:ln w="104775">
                    <a:solidFill>
                      <a:schemeClr val="bg1"/>
                    </a:solidFill>
                  </a:ln>
                  <a:solidFill>
                    <a:schemeClr val="bg1"/>
                  </a:solidFill>
                  <a:effectLst>
                    <a:outerShdw blurRad="50800" dist="38100" dir="2700000" algn="tl" rotWithShape="0">
                      <a:prstClr val="black">
                        <a:alpha val="40000"/>
                      </a:prstClr>
                    </a:outerShdw>
                  </a:effectLst>
                  <a:latin typeface="#9Slide07 Koni" pitchFamily="2" charset="0"/>
                </a:rPr>
                <a:t>Em có xinh không?</a:t>
              </a:r>
            </a:p>
          </p:txBody>
        </p:sp>
        <p:sp>
          <p:nvSpPr>
            <p:cNvPr id="6" name="TextBox 5"/>
            <p:cNvSpPr txBox="1"/>
            <p:nvPr/>
          </p:nvSpPr>
          <p:spPr>
            <a:xfrm>
              <a:off x="692074" y="4538053"/>
              <a:ext cx="8506866" cy="984885"/>
            </a:xfrm>
            <a:prstGeom prst="rect">
              <a:avLst/>
            </a:prstGeom>
            <a:noFill/>
          </p:spPr>
          <p:txBody>
            <a:bodyPr wrap="square" rtlCol="0">
              <a:spAutoFit/>
              <a:scene3d>
                <a:camera prst="orthographicFront"/>
                <a:lightRig rig="threePt" dir="t"/>
              </a:scene3d>
              <a:sp3d extrusionH="57150">
                <a:bevelT h="25400" prst="softRound"/>
              </a:sp3d>
            </a:bodyPr>
            <a:lstStyle/>
            <a:p>
              <a:r>
                <a:rPr lang="en-US" sz="4200" dirty="0" err="1">
                  <a:solidFill>
                    <a:srgbClr val="0070C0"/>
                  </a:solidFill>
                  <a:latin typeface="#9Slide07 Koni" pitchFamily="2" charset="0"/>
                </a:rPr>
                <a:t>Em</a:t>
              </a:r>
              <a:r>
                <a:rPr lang="en-US" sz="4200" dirty="0">
                  <a:solidFill>
                    <a:srgbClr val="0070C0"/>
                  </a:solidFill>
                  <a:latin typeface="#9Slide07 Koni" pitchFamily="2" charset="0"/>
                </a:rPr>
                <a:t> </a:t>
              </a:r>
              <a:r>
                <a:rPr lang="en-US" sz="4200" dirty="0" err="1">
                  <a:solidFill>
                    <a:srgbClr val="0070C0"/>
                  </a:solidFill>
                  <a:latin typeface="#9Slide07 Koni" pitchFamily="2" charset="0"/>
                </a:rPr>
                <a:t>có</a:t>
              </a:r>
              <a:r>
                <a:rPr lang="en-US" sz="4200" dirty="0">
                  <a:solidFill>
                    <a:srgbClr val="0070C0"/>
                  </a:solidFill>
                  <a:latin typeface="#9Slide07 Koni" pitchFamily="2" charset="0"/>
                </a:rPr>
                <a:t> </a:t>
              </a:r>
              <a:r>
                <a:rPr lang="en-US" sz="4200" dirty="0" err="1">
                  <a:solidFill>
                    <a:srgbClr val="0070C0"/>
                  </a:solidFill>
                  <a:latin typeface="#9Slide07 Koni" pitchFamily="2" charset="0"/>
                </a:rPr>
                <a:t>xinh</a:t>
              </a:r>
              <a:r>
                <a:rPr lang="en-US" sz="4200" dirty="0">
                  <a:solidFill>
                    <a:srgbClr val="0070C0"/>
                  </a:solidFill>
                  <a:latin typeface="#9Slide07 Koni" pitchFamily="2" charset="0"/>
                </a:rPr>
                <a:t> </a:t>
              </a:r>
              <a:r>
                <a:rPr lang="en-US" sz="4200" dirty="0" err="1">
                  <a:solidFill>
                    <a:srgbClr val="0070C0"/>
                  </a:solidFill>
                  <a:latin typeface="#9Slide07 Koni" pitchFamily="2" charset="0"/>
                </a:rPr>
                <a:t>không</a:t>
              </a:r>
              <a:r>
                <a:rPr lang="en-US" sz="4200" dirty="0">
                  <a:solidFill>
                    <a:srgbClr val="0070C0"/>
                  </a:solidFill>
                  <a:latin typeface="#9Slide07 Koni" pitchFamily="2" charset="0"/>
                </a:rPr>
                <a:t>?</a:t>
              </a:r>
            </a:p>
          </p:txBody>
        </p:sp>
      </p:grpSp>
      <p:grpSp>
        <p:nvGrpSpPr>
          <p:cNvPr id="13" name="Group 12"/>
          <p:cNvGrpSpPr/>
          <p:nvPr/>
        </p:nvGrpSpPr>
        <p:grpSpPr>
          <a:xfrm>
            <a:off x="456492" y="2810061"/>
            <a:ext cx="4083461" cy="696703"/>
            <a:chOff x="811543" y="4548852"/>
            <a:chExt cx="6428243" cy="928937"/>
          </a:xfrm>
        </p:grpSpPr>
        <p:sp>
          <p:nvSpPr>
            <p:cNvPr id="14" name="Rectangle 13"/>
            <p:cNvSpPr/>
            <p:nvPr/>
          </p:nvSpPr>
          <p:spPr>
            <a:xfrm>
              <a:off x="811543" y="4548852"/>
              <a:ext cx="5258331" cy="902810"/>
            </a:xfrm>
            <a:prstGeom prst="rect">
              <a:avLst/>
            </a:prstGeom>
            <a:ln>
              <a:noFill/>
            </a:ln>
          </p:spPr>
          <p:txBody>
            <a:bodyPr wrap="square">
              <a:spAutoFit/>
            </a:bodyPr>
            <a:lstStyle/>
            <a:p>
              <a:r>
                <a:rPr lang="en-US" sz="3800" b="1" dirty="0" err="1">
                  <a:ln w="88900">
                    <a:solidFill>
                      <a:sysClr val="windowText" lastClr="000000"/>
                    </a:solidFill>
                  </a:ln>
                  <a:solidFill>
                    <a:schemeClr val="bg1">
                      <a:lumMod val="95000"/>
                    </a:schemeClr>
                  </a:solidFill>
                  <a:latin typeface="#9Slide05 SVNUT Triumph" panose="00000500000000000000" pitchFamily="2" charset="0"/>
                  <a:cs typeface="#9Slide05 Bodega Script" pitchFamily="2" charset="0"/>
                </a:rPr>
                <a:t>Tiết</a:t>
              </a:r>
              <a:r>
                <a:rPr lang="en-US" sz="3800" b="1" dirty="0">
                  <a:ln w="88900">
                    <a:solidFill>
                      <a:sysClr val="windowText" lastClr="000000"/>
                    </a:solidFill>
                  </a:ln>
                  <a:solidFill>
                    <a:schemeClr val="bg1">
                      <a:lumMod val="95000"/>
                    </a:schemeClr>
                  </a:solidFill>
                  <a:latin typeface="#9Slide05 SVNUT Triumph" panose="00000500000000000000" pitchFamily="2" charset="0"/>
                  <a:cs typeface="#9Slide05 Bodega Script" pitchFamily="2" charset="0"/>
                </a:rPr>
                <a:t> 1: </a:t>
              </a:r>
              <a:r>
                <a:rPr lang="en-US" sz="3800" b="1" dirty="0" err="1">
                  <a:ln w="88900">
                    <a:solidFill>
                      <a:sysClr val="windowText" lastClr="000000"/>
                    </a:solidFill>
                  </a:ln>
                  <a:solidFill>
                    <a:schemeClr val="bg1">
                      <a:lumMod val="95000"/>
                    </a:schemeClr>
                  </a:solidFill>
                  <a:latin typeface="#9Slide05 SVNUT Triumph" panose="00000500000000000000" pitchFamily="2" charset="0"/>
                  <a:cs typeface="#9Slide05 Bodega Script" pitchFamily="2" charset="0"/>
                </a:rPr>
                <a:t>Đọc</a:t>
              </a:r>
              <a:r>
                <a:rPr lang="en-US" sz="3800" b="1" dirty="0">
                  <a:ln w="88900">
                    <a:solidFill>
                      <a:sysClr val="windowText" lastClr="000000"/>
                    </a:solidFill>
                  </a:ln>
                  <a:solidFill>
                    <a:schemeClr val="bg1">
                      <a:lumMod val="95000"/>
                    </a:schemeClr>
                  </a:solidFill>
                  <a:latin typeface="#9Slide05 SVNUT Triumph" panose="00000500000000000000" pitchFamily="2" charset="0"/>
                  <a:cs typeface="#9Slide05 Bodega Script" pitchFamily="2" charset="0"/>
                </a:rPr>
                <a:t> </a:t>
              </a:r>
            </a:p>
          </p:txBody>
        </p:sp>
        <p:sp>
          <p:nvSpPr>
            <p:cNvPr id="15" name="Rectangle 14"/>
            <p:cNvSpPr/>
            <p:nvPr/>
          </p:nvSpPr>
          <p:spPr>
            <a:xfrm>
              <a:off x="862649" y="4574979"/>
              <a:ext cx="6377137" cy="902810"/>
            </a:xfrm>
            <a:prstGeom prst="rect">
              <a:avLst/>
            </a:prstGeom>
            <a:ln>
              <a:noFill/>
            </a:ln>
          </p:spPr>
          <p:txBody>
            <a:bodyPr wrap="square">
              <a:spAutoFit/>
            </a:bodyPr>
            <a:lstStyle/>
            <a:p>
              <a:r>
                <a:rPr lang="en-US" sz="3800" b="1" dirty="0" err="1">
                  <a:ln>
                    <a:solidFill>
                      <a:schemeClr val="bg1"/>
                    </a:solidFill>
                  </a:ln>
                  <a:solidFill>
                    <a:srgbClr val="FF0066"/>
                  </a:solidFill>
                  <a:latin typeface="#9Slide05 SVNUT Triumph" panose="00000500000000000000" pitchFamily="2" charset="0"/>
                  <a:cs typeface="#9Slide05 Bodega Script" pitchFamily="2" charset="0"/>
                </a:rPr>
                <a:t>Tiết</a:t>
              </a:r>
              <a:r>
                <a:rPr lang="en-US" sz="3800" b="1" dirty="0">
                  <a:ln>
                    <a:solidFill>
                      <a:schemeClr val="bg1"/>
                    </a:solidFill>
                  </a:ln>
                  <a:solidFill>
                    <a:srgbClr val="FF0066"/>
                  </a:solidFill>
                  <a:latin typeface="#9Slide05 SVNUT Triumph" panose="00000500000000000000" pitchFamily="2" charset="0"/>
                  <a:cs typeface="#9Slide05 Bodega Script" pitchFamily="2" charset="0"/>
                </a:rPr>
                <a:t> 1: </a:t>
              </a:r>
              <a:r>
                <a:rPr lang="en-US" sz="3800" b="1" dirty="0" err="1">
                  <a:ln>
                    <a:solidFill>
                      <a:schemeClr val="bg1"/>
                    </a:solidFill>
                  </a:ln>
                  <a:solidFill>
                    <a:srgbClr val="FF0066"/>
                  </a:solidFill>
                  <a:latin typeface="#9Slide05 SVNUT Triumph" panose="00000500000000000000" pitchFamily="2" charset="0"/>
                  <a:cs typeface="#9Slide05 Bodega Script" pitchFamily="2" charset="0"/>
                </a:rPr>
                <a:t>Đọc</a:t>
              </a:r>
              <a:r>
                <a:rPr lang="en-US" sz="3800" b="1" dirty="0">
                  <a:ln>
                    <a:solidFill>
                      <a:schemeClr val="bg1"/>
                    </a:solidFill>
                  </a:ln>
                  <a:solidFill>
                    <a:srgbClr val="FF0066"/>
                  </a:solidFill>
                  <a:latin typeface="#9Slide05 SVNUT Triumph" panose="00000500000000000000" pitchFamily="2" charset="0"/>
                  <a:cs typeface="#9Slide05 Bodega Script" pitchFamily="2" charset="0"/>
                </a:rPr>
                <a:t> </a:t>
              </a:r>
            </a:p>
          </p:txBody>
        </p:sp>
      </p:grpSp>
      <p:sp>
        <p:nvSpPr>
          <p:cNvPr id="16" name="TextBox 15"/>
          <p:cNvSpPr txBox="1"/>
          <p:nvPr/>
        </p:nvSpPr>
        <p:spPr>
          <a:xfrm>
            <a:off x="1165448" y="4430480"/>
            <a:ext cx="3374506" cy="289003"/>
          </a:xfrm>
          <a:prstGeom prst="rect">
            <a:avLst/>
          </a:prstGeom>
          <a:noFill/>
        </p:spPr>
        <p:txBody>
          <a:bodyPr wrap="square" lIns="57607" tIns="28804" rIns="57607" bIns="28804" rtlCol="0">
            <a:spAutoFit/>
          </a:bodyPr>
          <a:lstStyle/>
          <a:p>
            <a:r>
              <a:rPr lang="en-US" sz="1500" b="1" dirty="0">
                <a:solidFill>
                  <a:srgbClr val="002060"/>
                </a:solidFill>
                <a:latin typeface="UTM Avo" panose="02040603050506020204" pitchFamily="18" charset="0"/>
              </a:rPr>
              <a:t> (</a:t>
            </a:r>
            <a:r>
              <a:rPr lang="en-US" sz="1500" b="1" i="1" dirty="0">
                <a:solidFill>
                  <a:srgbClr val="002060"/>
                </a:solidFill>
                <a:latin typeface="UTM Avo" panose="02040603050506020204" pitchFamily="18" charset="0"/>
              </a:rPr>
              <a:t>Theo</a:t>
            </a:r>
            <a:r>
              <a:rPr lang="en-US" sz="1500" b="1" dirty="0">
                <a:solidFill>
                  <a:srgbClr val="002060"/>
                </a:solidFill>
                <a:latin typeface="UTM Avo" panose="02040603050506020204" pitchFamily="18" charset="0"/>
              </a:rPr>
              <a:t> </a:t>
            </a:r>
            <a:r>
              <a:rPr lang="en-US" sz="1500" b="1" dirty="0" err="1">
                <a:solidFill>
                  <a:srgbClr val="002060"/>
                </a:solidFill>
                <a:latin typeface="UTM Avo" panose="02040603050506020204" pitchFamily="18" charset="0"/>
              </a:rPr>
              <a:t>Ấu</a:t>
            </a:r>
            <a:r>
              <a:rPr lang="en-US" sz="1500" b="1" dirty="0">
                <a:solidFill>
                  <a:srgbClr val="002060"/>
                </a:solidFill>
                <a:latin typeface="UTM Avo" panose="02040603050506020204" pitchFamily="18" charset="0"/>
              </a:rPr>
              <a:t> </a:t>
            </a:r>
            <a:r>
              <a:rPr lang="en-US" sz="1500" b="1" dirty="0" err="1">
                <a:solidFill>
                  <a:srgbClr val="002060"/>
                </a:solidFill>
                <a:latin typeface="UTM Avo" panose="02040603050506020204" pitchFamily="18" charset="0"/>
              </a:rPr>
              <a:t>Phúc</a:t>
            </a:r>
            <a:r>
              <a:rPr lang="en-US" sz="1500" b="1" dirty="0">
                <a:solidFill>
                  <a:srgbClr val="002060"/>
                </a:solidFill>
                <a:latin typeface="UTM Avo" panose="02040603050506020204" pitchFamily="18" charset="0"/>
              </a:rPr>
              <a:t>, </a:t>
            </a:r>
            <a:r>
              <a:rPr lang="en-US" sz="1500" b="1" i="1" dirty="0" err="1">
                <a:solidFill>
                  <a:srgbClr val="002060"/>
                </a:solidFill>
                <a:latin typeface="UTM Avo" panose="02040603050506020204" pitchFamily="18" charset="0"/>
              </a:rPr>
              <a:t>Voi</a:t>
            </a:r>
            <a:r>
              <a:rPr lang="en-US" sz="1500" b="1" i="1" dirty="0">
                <a:solidFill>
                  <a:srgbClr val="002060"/>
                </a:solidFill>
                <a:latin typeface="UTM Avo" panose="02040603050506020204" pitchFamily="18" charset="0"/>
              </a:rPr>
              <a:t> </a:t>
            </a:r>
            <a:r>
              <a:rPr lang="en-US" sz="1500" b="1" i="1" dirty="0" err="1">
                <a:solidFill>
                  <a:srgbClr val="002060"/>
                </a:solidFill>
                <a:latin typeface="UTM Avo" panose="02040603050506020204" pitchFamily="18" charset="0"/>
              </a:rPr>
              <a:t>em</a:t>
            </a:r>
            <a:r>
              <a:rPr lang="en-US" sz="1500" b="1" i="1" dirty="0">
                <a:solidFill>
                  <a:srgbClr val="002060"/>
                </a:solidFill>
                <a:latin typeface="UTM Avo" panose="02040603050506020204" pitchFamily="18" charset="0"/>
              </a:rPr>
              <a:t> </a:t>
            </a:r>
            <a:r>
              <a:rPr lang="en-US" sz="1500" b="1" i="1" dirty="0" err="1">
                <a:solidFill>
                  <a:srgbClr val="002060"/>
                </a:solidFill>
                <a:latin typeface="UTM Avo" panose="02040603050506020204" pitchFamily="18" charset="0"/>
              </a:rPr>
              <a:t>đi</a:t>
            </a:r>
            <a:r>
              <a:rPr lang="en-US" sz="1500" b="1" i="1" dirty="0">
                <a:solidFill>
                  <a:srgbClr val="002060"/>
                </a:solidFill>
                <a:latin typeface="UTM Avo" panose="02040603050506020204" pitchFamily="18" charset="0"/>
              </a:rPr>
              <a:t> </a:t>
            </a:r>
            <a:r>
              <a:rPr lang="en-US" sz="1500" b="1" i="1" dirty="0" err="1">
                <a:solidFill>
                  <a:srgbClr val="002060"/>
                </a:solidFill>
                <a:latin typeface="UTM Avo" panose="02040603050506020204" pitchFamily="18" charset="0"/>
              </a:rPr>
              <a:t>tìm</a:t>
            </a:r>
            <a:r>
              <a:rPr lang="en-US" sz="1500" b="1" i="1" dirty="0">
                <a:solidFill>
                  <a:srgbClr val="002060"/>
                </a:solidFill>
                <a:latin typeface="UTM Avo" panose="02040603050506020204" pitchFamily="18" charset="0"/>
              </a:rPr>
              <a:t> </a:t>
            </a:r>
            <a:r>
              <a:rPr lang="en-US" sz="1500" b="1" i="1" dirty="0" err="1">
                <a:solidFill>
                  <a:srgbClr val="002060"/>
                </a:solidFill>
                <a:latin typeface="UTM Avo" panose="02040603050506020204" pitchFamily="18" charset="0"/>
              </a:rPr>
              <a:t>tự</a:t>
            </a:r>
            <a:r>
              <a:rPr lang="en-US" sz="1500" b="1" i="1" dirty="0">
                <a:solidFill>
                  <a:srgbClr val="002060"/>
                </a:solidFill>
                <a:latin typeface="UTM Avo" panose="02040603050506020204" pitchFamily="18" charset="0"/>
              </a:rPr>
              <a:t> tin)</a:t>
            </a:r>
          </a:p>
        </p:txBody>
      </p:sp>
    </p:spTree>
    <p:extLst>
      <p:ext uri="{BB962C8B-B14F-4D97-AF65-F5344CB8AC3E}">
        <p14:creationId xmlns:p14="http://schemas.microsoft.com/office/powerpoint/2010/main" val="385806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3A047A-B991-455D-A476-7409E5290ADB}"/>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B7BFEFE6-D796-4811-96B0-9A67502400AC}"/>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FC287A80-E0E2-4B55-8CBB-C0976D12BD6F}"/>
              </a:ext>
            </a:extLst>
          </p:cNvPr>
          <p:cNvSpPr txBox="1"/>
          <p:nvPr/>
        </p:nvSpPr>
        <p:spPr>
          <a:xfrm>
            <a:off x="746082" y="580244"/>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Em có xinh không?</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C70B1CBA-9307-4C83-B537-F2B5BB1C01B7}"/>
              </a:ext>
            </a:extLst>
          </p:cNvPr>
          <p:cNvSpPr txBox="1"/>
          <p:nvPr/>
        </p:nvSpPr>
        <p:spPr>
          <a:xfrm>
            <a:off x="592011" y="965711"/>
            <a:ext cx="5673967" cy="3931076"/>
          </a:xfrm>
          <a:prstGeom prst="rect">
            <a:avLst/>
          </a:prstGeom>
          <a:noFill/>
        </p:spPr>
        <p:txBody>
          <a:bodyPr wrap="square" rtlCol="0">
            <a:spAutoFit/>
          </a:bodyPr>
          <a:lstStyle/>
          <a:p>
            <a:pPr algn="just">
              <a:lnSpc>
                <a:spcPct val="110000"/>
              </a:lnSpc>
            </a:pPr>
            <a:r>
              <a:rPr lang="vi-VN" sz="1200" dirty="0">
                <a:latin typeface="UTM Avo" panose="02040603050506020204" pitchFamily="18" charset="0"/>
              </a:rPr>
              <a:t>      Voi em thích mặc đẹp và thích được khen xinh. Ở nhà, voi em luôn hỏi anh: “Em có xinh không?”. Voi anh bao giờ cũng khen: “Em xinh lắm!”</a:t>
            </a:r>
          </a:p>
          <a:p>
            <a:pPr algn="just">
              <a:lnSpc>
                <a:spcPct val="110000"/>
              </a:lnSpc>
            </a:pPr>
            <a:r>
              <a:rPr lang="vi-VN" sz="1200" dirty="0">
                <a:latin typeface="UTM Avo" panose="02040603050506020204" pitchFamily="18" charset="0"/>
              </a:rPr>
              <a:t>      Một hôm, gặp hươu, voi em hỏi:</a:t>
            </a:r>
          </a:p>
          <a:p>
            <a:pPr algn="just">
              <a:lnSpc>
                <a:spcPct val="110000"/>
              </a:lnSpc>
            </a:pPr>
            <a:r>
              <a:rPr lang="vi-VN" sz="1200" dirty="0">
                <a:latin typeface="UTM Avo" panose="02040603050506020204" pitchFamily="18" charset="0"/>
              </a:rPr>
              <a:t>      - Em có xinh không?</a:t>
            </a:r>
          </a:p>
          <a:p>
            <a:pPr algn="just">
              <a:lnSpc>
                <a:spcPct val="110000"/>
              </a:lnSpc>
            </a:pPr>
            <a:r>
              <a:rPr lang="vi-VN" sz="1200" dirty="0">
                <a:latin typeface="UTM Avo" panose="02040603050506020204" pitchFamily="18" charset="0"/>
              </a:rPr>
              <a:t>      Hươu ngắm voi rồi lắc đầu:</a:t>
            </a:r>
          </a:p>
          <a:p>
            <a:pPr algn="just">
              <a:lnSpc>
                <a:spcPct val="110000"/>
              </a:lnSpc>
            </a:pPr>
            <a:r>
              <a:rPr lang="vi-VN" sz="1200" dirty="0">
                <a:latin typeface="UTM Avo" panose="02040603050506020204" pitchFamily="18" charset="0"/>
              </a:rPr>
              <a:t>      - Chưa xinh lắm vì em không có đôi sừng giống anh.</a:t>
            </a:r>
          </a:p>
          <a:p>
            <a:pPr algn="just">
              <a:lnSpc>
                <a:spcPct val="110000"/>
              </a:lnSpc>
            </a:pPr>
            <a:r>
              <a:rPr lang="vi-VN" sz="1200" dirty="0">
                <a:latin typeface="UTM Avo" panose="02040603050506020204" pitchFamily="18" charset="0"/>
              </a:rPr>
              <a:t>      Nghe vậy, voi nhặt vài cành cây khô, gài lên đầu rồi đi tiếp.</a:t>
            </a:r>
          </a:p>
          <a:p>
            <a:pPr algn="just">
              <a:lnSpc>
                <a:spcPct val="110000"/>
              </a:lnSpc>
            </a:pPr>
            <a:r>
              <a:rPr lang="vi-VN" sz="1200" dirty="0">
                <a:latin typeface="UTM Avo" panose="02040603050506020204" pitchFamily="18" charset="0"/>
              </a:rPr>
              <a:t>      Gặp dê, voi hỏi:</a:t>
            </a:r>
          </a:p>
          <a:p>
            <a:pPr algn="just">
              <a:lnSpc>
                <a:spcPct val="110000"/>
              </a:lnSpc>
            </a:pPr>
            <a:r>
              <a:rPr lang="vi-VN" sz="1200" dirty="0">
                <a:latin typeface="UTM Avo" panose="02040603050506020204" pitchFamily="18" charset="0"/>
              </a:rPr>
              <a:t>      - Em có xinh không?</a:t>
            </a:r>
          </a:p>
          <a:p>
            <a:pPr algn="just">
              <a:lnSpc>
                <a:spcPct val="110000"/>
              </a:lnSpc>
            </a:pPr>
            <a:r>
              <a:rPr lang="vi-VN" sz="1200" dirty="0">
                <a:latin typeface="UTM Avo" panose="02040603050506020204" pitchFamily="18" charset="0"/>
              </a:rPr>
              <a:t>      - Không, vì cậu không có bộ râu giống tôi.</a:t>
            </a:r>
          </a:p>
          <a:p>
            <a:pPr algn="just">
              <a:lnSpc>
                <a:spcPct val="110000"/>
              </a:lnSpc>
            </a:pPr>
            <a:r>
              <a:rPr lang="vi-VN" sz="1200" dirty="0">
                <a:latin typeface="UTM Avo" panose="02040603050506020204" pitchFamily="18" charset="0"/>
              </a:rPr>
              <a:t>      Voi liền nhổ một khóm cỏ dại bên đường, gắn vào cằm rồi về nhà.</a:t>
            </a:r>
          </a:p>
          <a:p>
            <a:pPr algn="just">
              <a:lnSpc>
                <a:spcPct val="110000"/>
              </a:lnSpc>
            </a:pPr>
            <a:r>
              <a:rPr lang="vi-VN" sz="1200" dirty="0">
                <a:latin typeface="UTM Avo" panose="02040603050506020204" pitchFamily="18" charset="0"/>
              </a:rPr>
              <a:t>      Về nhà với đôi sừng và bộ râu giả, voi em hớn hở hỏi anh:</a:t>
            </a:r>
          </a:p>
          <a:p>
            <a:pPr algn="just">
              <a:lnSpc>
                <a:spcPct val="110000"/>
              </a:lnSpc>
            </a:pPr>
            <a:r>
              <a:rPr lang="vi-VN" sz="1200" dirty="0">
                <a:latin typeface="UTM Avo" panose="02040603050506020204" pitchFamily="18" charset="0"/>
              </a:rPr>
              <a:t>      - Em có xinh hơn không?</a:t>
            </a:r>
          </a:p>
          <a:p>
            <a:pPr algn="just">
              <a:lnSpc>
                <a:spcPct val="110000"/>
              </a:lnSpc>
            </a:pPr>
            <a:r>
              <a:rPr lang="vi-VN" sz="1200" dirty="0">
                <a:latin typeface="UTM Avo" panose="02040603050506020204" pitchFamily="18" charset="0"/>
              </a:rPr>
              <a:t>      Voi anh nói:</a:t>
            </a:r>
          </a:p>
          <a:p>
            <a:pPr algn="just">
              <a:lnSpc>
                <a:spcPct val="110000"/>
              </a:lnSpc>
            </a:pPr>
            <a:r>
              <a:rPr lang="vi-VN" sz="1200" dirty="0">
                <a:latin typeface="UTM Avo" panose="02040603050506020204" pitchFamily="18" charset="0"/>
              </a:rPr>
              <a:t>      - Trời ơi, sao em lại thêm sừng và râu thế này? Xấu lắm!</a:t>
            </a:r>
          </a:p>
          <a:p>
            <a:pPr algn="just">
              <a:lnSpc>
                <a:spcPct val="110000"/>
              </a:lnSpc>
            </a:pPr>
            <a:r>
              <a:rPr lang="vi-VN" sz="1200" dirty="0">
                <a:latin typeface="UTM Avo" panose="02040603050506020204" pitchFamily="18" charset="0"/>
              </a:rPr>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1200" dirty="0">
                <a:latin typeface="UTM Avo" panose="02040603050506020204" pitchFamily="18" charset="0"/>
              </a:rPr>
              <a:t>(Theo </a:t>
            </a:r>
            <a:r>
              <a:rPr lang="vi-VN" sz="1200" i="1" dirty="0">
                <a:latin typeface="UTM Avo" panose="02040603050506020204" pitchFamily="18" charset="0"/>
              </a:rPr>
              <a:t>Voi em đi tìm tự tin</a:t>
            </a:r>
            <a:r>
              <a:rPr lang="vi-VN" sz="1200" dirty="0">
                <a:latin typeface="UTM Avo" panose="02040603050506020204" pitchFamily="18" charset="0"/>
              </a:rPr>
              <a:t>)</a:t>
            </a:r>
            <a:endParaRPr lang="en-US" sz="1200" dirty="0">
              <a:latin typeface="UTM Avo" panose="02040603050506020204" pitchFamily="18" charset="0"/>
            </a:endParaRPr>
          </a:p>
        </p:txBody>
      </p:sp>
    </p:spTree>
    <p:extLst>
      <p:ext uri="{BB962C8B-B14F-4D97-AF65-F5344CB8AC3E}">
        <p14:creationId xmlns:p14="http://schemas.microsoft.com/office/powerpoint/2010/main" val="285633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032"/>
            <a:ext cx="6858000" cy="5148401"/>
          </a:xfrm>
          <a:prstGeom prst="rect">
            <a:avLst/>
          </a:prstGeom>
        </p:spPr>
      </p:pic>
      <p:grpSp>
        <p:nvGrpSpPr>
          <p:cNvPr id="3" name="Group 2"/>
          <p:cNvGrpSpPr/>
          <p:nvPr/>
        </p:nvGrpSpPr>
        <p:grpSpPr>
          <a:xfrm>
            <a:off x="1115295" y="355262"/>
            <a:ext cx="3145619" cy="1145320"/>
            <a:chOff x="3173073" y="565468"/>
            <a:chExt cx="6001707" cy="1527093"/>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TextBox 4"/>
            <p:cNvSpPr txBox="1"/>
            <p:nvPr/>
          </p:nvSpPr>
          <p:spPr>
            <a:xfrm>
              <a:off x="3374212" y="820419"/>
              <a:ext cx="5800568" cy="1272142"/>
            </a:xfrm>
            <a:prstGeom prst="rect">
              <a:avLst/>
            </a:prstGeom>
            <a:noFill/>
          </p:spPr>
          <p:txBody>
            <a:bodyPr wrap="square" rtlCol="0">
              <a:spAutoFit/>
            </a:bodyPr>
            <a:lstStyle/>
            <a:p>
              <a:r>
                <a:rPr lang="en-US" sz="2800" b="1" dirty="0" err="1">
                  <a:solidFill>
                    <a:srgbClr val="FF6600"/>
                  </a:solidFill>
                  <a:latin typeface="UTM Avo" panose="02040603050506020204" pitchFamily="18" charset="0"/>
                </a:rPr>
                <a:t>Luyện</a:t>
              </a:r>
              <a:r>
                <a:rPr lang="en-US" sz="2800" b="1" dirty="0">
                  <a:solidFill>
                    <a:srgbClr val="FF6600"/>
                  </a:solidFill>
                  <a:latin typeface="UTM Avo" panose="02040603050506020204" pitchFamily="18" charset="0"/>
                </a:rPr>
                <a:t> </a:t>
              </a:r>
              <a:r>
                <a:rPr lang="en-US" sz="2800" b="1" dirty="0" err="1">
                  <a:solidFill>
                    <a:srgbClr val="FF6600"/>
                  </a:solidFill>
                  <a:latin typeface="UTM Avo" panose="02040603050506020204" pitchFamily="18" charset="0"/>
                </a:rPr>
                <a:t>đọc</a:t>
              </a:r>
              <a:r>
                <a:rPr lang="en-US" sz="2800" b="1" dirty="0">
                  <a:solidFill>
                    <a:srgbClr val="FF6600"/>
                  </a:solidFill>
                  <a:latin typeface="UTM Avo" panose="02040603050506020204" pitchFamily="18" charset="0"/>
                </a:rPr>
                <a:t> </a:t>
              </a:r>
              <a:r>
                <a:rPr lang="en-US" sz="2800" b="1" dirty="0" err="1">
                  <a:solidFill>
                    <a:srgbClr val="FF6600"/>
                  </a:solidFill>
                  <a:latin typeface="UTM Avo" panose="02040603050506020204" pitchFamily="18" charset="0"/>
                </a:rPr>
                <a:t>từ</a:t>
              </a:r>
              <a:r>
                <a:rPr lang="en-US" sz="2800" b="1" dirty="0">
                  <a:solidFill>
                    <a:srgbClr val="FF6600"/>
                  </a:solidFill>
                  <a:latin typeface="UTM Avo" panose="02040603050506020204" pitchFamily="18" charset="0"/>
                </a:rPr>
                <a:t> </a:t>
              </a:r>
              <a:r>
                <a:rPr lang="en-US" sz="2800" b="1" dirty="0" err="1">
                  <a:solidFill>
                    <a:srgbClr val="FF6600"/>
                  </a:solidFill>
                  <a:latin typeface="UTM Avo" panose="02040603050506020204" pitchFamily="18" charset="0"/>
                </a:rPr>
                <a:t>khó</a:t>
              </a:r>
              <a:endParaRPr lang="en-US" sz="2800" b="1" dirty="0">
                <a:solidFill>
                  <a:srgbClr val="FF6600"/>
                </a:solidFill>
                <a:latin typeface="UTM Avo" panose="02040603050506020204" pitchFamily="18" charset="0"/>
              </a:endParaRPr>
            </a:p>
          </p:txBody>
        </p:sp>
      </p:gr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90351" l="9967" r="89992"/>
                    </a14:imgEffect>
                  </a14:imgLayer>
                </a14:imgProps>
              </a:ext>
              <a:ext uri="{28A0092B-C50C-407E-A947-70E740481C1C}">
                <a14:useLocalDpi xmlns:a14="http://schemas.microsoft.com/office/drawing/2010/main" val="0"/>
              </a:ext>
            </a:extLst>
          </a:blip>
          <a:stretch>
            <a:fillRect/>
          </a:stretch>
        </p:blipFill>
        <p:spPr>
          <a:xfrm flipH="1">
            <a:off x="-891089" y="2562169"/>
            <a:ext cx="3633422" cy="2906738"/>
          </a:xfrm>
          <a:prstGeom prst="rect">
            <a:avLst/>
          </a:prstGeom>
        </p:spPr>
      </p:pic>
      <p:grpSp>
        <p:nvGrpSpPr>
          <p:cNvPr id="9" name="组合 226">
            <a:extLst>
              <a:ext uri="{FF2B5EF4-FFF2-40B4-BE49-F238E27FC236}">
                <a16:creationId xmlns:a16="http://schemas.microsoft.com/office/drawing/2014/main" id="{6AADC884-BF35-43D0-BEE5-73EFDB3037DA}"/>
              </a:ext>
            </a:extLst>
          </p:cNvPr>
          <p:cNvGrpSpPr/>
          <p:nvPr/>
        </p:nvGrpSpPr>
        <p:grpSpPr>
          <a:xfrm>
            <a:off x="2029832" y="2007970"/>
            <a:ext cx="1603590" cy="1246772"/>
            <a:chOff x="8726219" y="-661205"/>
            <a:chExt cx="2154936" cy="1322409"/>
          </a:xfrm>
        </p:grpSpPr>
        <p:sp>
          <p:nvSpPr>
            <p:cNvPr id="1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5" name="Group 14"/>
          <p:cNvGrpSpPr/>
          <p:nvPr/>
        </p:nvGrpSpPr>
        <p:grpSpPr>
          <a:xfrm>
            <a:off x="2932676" y="3392152"/>
            <a:ext cx="1594868" cy="1246772"/>
            <a:chOff x="5566572" y="3917103"/>
            <a:chExt cx="2835321" cy="1662362"/>
          </a:xfrm>
        </p:grpSpPr>
        <p:sp>
          <p:nvSpPr>
            <p:cNvPr id="13" name="任意多边形 227">
              <a:extLst>
                <a:ext uri="{FF2B5EF4-FFF2-40B4-BE49-F238E27FC236}">
                  <a16:creationId xmlns:a16="http://schemas.microsoft.com/office/drawing/2014/main" id="{A730D124-97EC-423B-B1F8-E7016A54BA28}"/>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 name="任意多边形 228">
              <a:extLst>
                <a:ext uri="{FF2B5EF4-FFF2-40B4-BE49-F238E27FC236}">
                  <a16:creationId xmlns:a16="http://schemas.microsoft.com/office/drawing/2014/main" id="{B3D03377-2B78-426E-A502-E3FA17FD2B8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8" name="组合 226">
            <a:extLst>
              <a:ext uri="{FF2B5EF4-FFF2-40B4-BE49-F238E27FC236}">
                <a16:creationId xmlns:a16="http://schemas.microsoft.com/office/drawing/2014/main" id="{6AADC884-BF35-43D0-BEE5-73EFDB3037DA}"/>
              </a:ext>
            </a:extLst>
          </p:cNvPr>
          <p:cNvGrpSpPr/>
          <p:nvPr/>
        </p:nvGrpSpPr>
        <p:grpSpPr>
          <a:xfrm>
            <a:off x="4032252" y="1548739"/>
            <a:ext cx="1603590" cy="1246772"/>
            <a:chOff x="8726219" y="-661205"/>
            <a:chExt cx="2154936" cy="1322409"/>
          </a:xfrm>
        </p:grpSpPr>
        <p:sp>
          <p:nvSpPr>
            <p:cNvPr id="19"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2" name="组合 226">
            <a:extLst>
              <a:ext uri="{FF2B5EF4-FFF2-40B4-BE49-F238E27FC236}">
                <a16:creationId xmlns:a16="http://schemas.microsoft.com/office/drawing/2014/main" id="{6AADC884-BF35-43D0-BEE5-73EFDB3037DA}"/>
              </a:ext>
            </a:extLst>
          </p:cNvPr>
          <p:cNvGrpSpPr/>
          <p:nvPr/>
        </p:nvGrpSpPr>
        <p:grpSpPr>
          <a:xfrm>
            <a:off x="4736366" y="3112201"/>
            <a:ext cx="1603590" cy="1246772"/>
            <a:chOff x="8726219" y="-661205"/>
            <a:chExt cx="2154936" cy="1322409"/>
          </a:xfrm>
        </p:grpSpPr>
        <p:sp>
          <p:nvSpPr>
            <p:cNvPr id="2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Tree>
    <p:extLst>
      <p:ext uri="{BB962C8B-B14F-4D97-AF65-F5344CB8AC3E}">
        <p14:creationId xmlns:p14="http://schemas.microsoft.com/office/powerpoint/2010/main" val="207641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032"/>
            <a:ext cx="6858000" cy="5148401"/>
          </a:xfrm>
          <a:prstGeom prst="rect">
            <a:avLst/>
          </a:prstGeom>
        </p:spPr>
      </p:pic>
      <p:grpSp>
        <p:nvGrpSpPr>
          <p:cNvPr id="3" name="Group 2"/>
          <p:cNvGrpSpPr/>
          <p:nvPr/>
        </p:nvGrpSpPr>
        <p:grpSpPr>
          <a:xfrm>
            <a:off x="1864261" y="331199"/>
            <a:ext cx="3263919" cy="1145320"/>
            <a:chOff x="3173073" y="565468"/>
            <a:chExt cx="5774983" cy="1527093"/>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TextBox 4"/>
            <p:cNvSpPr txBox="1"/>
            <p:nvPr/>
          </p:nvSpPr>
          <p:spPr>
            <a:xfrm>
              <a:off x="3374211" y="820419"/>
              <a:ext cx="5443577" cy="1272142"/>
            </a:xfrm>
            <a:prstGeom prst="rect">
              <a:avLst/>
            </a:prstGeom>
            <a:noFill/>
          </p:spPr>
          <p:txBody>
            <a:bodyPr wrap="square" rtlCol="0">
              <a:spAutoFit/>
            </a:bodyPr>
            <a:lstStyle/>
            <a:p>
              <a:r>
                <a:rPr lang="en-US" sz="2800" b="1" dirty="0" err="1">
                  <a:solidFill>
                    <a:srgbClr val="FF6600"/>
                  </a:solidFill>
                  <a:latin typeface="UTM Avo" panose="02040603050506020204" pitchFamily="18" charset="0"/>
                </a:rPr>
                <a:t>Luyện</a:t>
              </a:r>
              <a:r>
                <a:rPr lang="en-US" sz="2800" b="1" dirty="0">
                  <a:solidFill>
                    <a:srgbClr val="FF6600"/>
                  </a:solidFill>
                  <a:latin typeface="UTM Avo" panose="02040603050506020204" pitchFamily="18" charset="0"/>
                </a:rPr>
                <a:t> </a:t>
              </a:r>
              <a:r>
                <a:rPr lang="en-US" sz="2800" b="1" dirty="0" err="1">
                  <a:solidFill>
                    <a:srgbClr val="FF6600"/>
                  </a:solidFill>
                  <a:latin typeface="UTM Avo" panose="02040603050506020204" pitchFamily="18" charset="0"/>
                </a:rPr>
                <a:t>đọc</a:t>
              </a:r>
              <a:r>
                <a:rPr lang="en-US" sz="2800" b="1" dirty="0">
                  <a:solidFill>
                    <a:srgbClr val="FF6600"/>
                  </a:solidFill>
                  <a:latin typeface="UTM Avo" panose="02040603050506020204" pitchFamily="18" charset="0"/>
                </a:rPr>
                <a:t> </a:t>
              </a:r>
              <a:r>
                <a:rPr lang="en-US" sz="2800" b="1" dirty="0" err="1">
                  <a:solidFill>
                    <a:srgbClr val="FF6600"/>
                  </a:solidFill>
                  <a:latin typeface="UTM Avo" panose="02040603050506020204" pitchFamily="18" charset="0"/>
                </a:rPr>
                <a:t>câu</a:t>
              </a:r>
              <a:r>
                <a:rPr lang="en-US" sz="2800" b="1" dirty="0">
                  <a:solidFill>
                    <a:srgbClr val="FF6600"/>
                  </a:solidFill>
                  <a:latin typeface="UTM Avo" panose="02040603050506020204" pitchFamily="18" charset="0"/>
                </a:rPr>
                <a:t> </a:t>
              </a:r>
              <a:r>
                <a:rPr lang="en-US" sz="2800" b="1" dirty="0" err="1">
                  <a:solidFill>
                    <a:srgbClr val="FF6600"/>
                  </a:solidFill>
                  <a:latin typeface="UTM Avo" panose="02040603050506020204" pitchFamily="18" charset="0"/>
                </a:rPr>
                <a:t>dài</a:t>
              </a:r>
              <a:endParaRPr lang="en-US" sz="2800" b="1" dirty="0">
                <a:solidFill>
                  <a:srgbClr val="FF6600"/>
                </a:solidFill>
                <a:latin typeface="UTM Avo" panose="02040603050506020204" pitchFamily="18" charset="0"/>
              </a:endParaRPr>
            </a:p>
          </p:txBody>
        </p:sp>
      </p:gr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90351" l="9967" r="89992"/>
                    </a14:imgEffect>
                  </a14:imgLayer>
                </a14:imgProps>
              </a:ext>
              <a:ext uri="{28A0092B-C50C-407E-A947-70E740481C1C}">
                <a14:useLocalDpi xmlns:a14="http://schemas.microsoft.com/office/drawing/2010/main" val="0"/>
              </a:ext>
            </a:extLst>
          </a:blip>
          <a:stretch>
            <a:fillRect/>
          </a:stretch>
        </p:blipFill>
        <p:spPr>
          <a:xfrm flipH="1">
            <a:off x="-891089" y="2562169"/>
            <a:ext cx="3633422" cy="2906738"/>
          </a:xfrm>
          <a:prstGeom prst="rect">
            <a:avLst/>
          </a:prstGeom>
        </p:spPr>
      </p:pic>
      <p:sp>
        <p:nvSpPr>
          <p:cNvPr id="26" name="圆角矩形 53"/>
          <p:cNvSpPr/>
          <p:nvPr/>
        </p:nvSpPr>
        <p:spPr>
          <a:xfrm>
            <a:off x="1986961" y="1921839"/>
            <a:ext cx="4564668" cy="210874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7607" tIns="28804" rIns="57607" bIns="28804"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TextBox 11"/>
          <p:cNvSpPr txBox="1"/>
          <p:nvPr/>
        </p:nvSpPr>
        <p:spPr>
          <a:xfrm>
            <a:off x="2129590" y="2225842"/>
            <a:ext cx="4356051" cy="827612"/>
          </a:xfrm>
          <a:prstGeom prst="rect">
            <a:avLst/>
          </a:prstGeom>
          <a:noFill/>
        </p:spPr>
        <p:txBody>
          <a:bodyPr wrap="square" lIns="57607" tIns="28804" rIns="57607" bIns="28804" rtlCol="0">
            <a:spAutoFit/>
          </a:bodyPr>
          <a:lstStyle/>
          <a:p>
            <a:r>
              <a:rPr lang="en-US" sz="2500" dirty="0">
                <a:latin typeface="UTM Avo" panose="02040603050506020204" pitchFamily="18" charset="0"/>
              </a:rPr>
              <a:t>- </a:t>
            </a:r>
            <a:r>
              <a:rPr lang="en-US" sz="2500" dirty="0" err="1">
                <a:latin typeface="UTM Avo" panose="02040603050506020204" pitchFamily="18" charset="0"/>
              </a:rPr>
              <a:t>Chưa</a:t>
            </a:r>
            <a:r>
              <a:rPr lang="en-US" sz="2500" dirty="0">
                <a:latin typeface="UTM Avo" panose="02040603050506020204" pitchFamily="18" charset="0"/>
              </a:rPr>
              <a:t> </a:t>
            </a:r>
            <a:r>
              <a:rPr lang="en-US" sz="2500" dirty="0" err="1">
                <a:latin typeface="UTM Avo" panose="02040603050506020204" pitchFamily="18" charset="0"/>
              </a:rPr>
              <a:t>xinh</a:t>
            </a:r>
            <a:r>
              <a:rPr lang="en-US" sz="2500" dirty="0">
                <a:latin typeface="UTM Avo" panose="02040603050506020204" pitchFamily="18" charset="0"/>
              </a:rPr>
              <a:t> </a:t>
            </a:r>
            <a:r>
              <a:rPr lang="en-US" sz="2500" dirty="0" err="1">
                <a:latin typeface="UTM Avo" panose="02040603050506020204" pitchFamily="18" charset="0"/>
              </a:rPr>
              <a:t>lắm</a:t>
            </a:r>
            <a:r>
              <a:rPr lang="en-US" sz="2500" dirty="0">
                <a:latin typeface="UTM Avo" panose="02040603050506020204" pitchFamily="18" charset="0"/>
              </a:rPr>
              <a:t> </a:t>
            </a:r>
            <a:r>
              <a:rPr lang="en-US" sz="2500" dirty="0" err="1">
                <a:latin typeface="UTM Avo" panose="02040603050506020204" pitchFamily="18" charset="0"/>
              </a:rPr>
              <a:t>vì</a:t>
            </a:r>
            <a:r>
              <a:rPr lang="en-US" sz="2500" dirty="0">
                <a:latin typeface="UTM Avo" panose="02040603050506020204" pitchFamily="18" charset="0"/>
              </a:rPr>
              <a:t> </a:t>
            </a:r>
            <a:r>
              <a:rPr lang="en-US" sz="2500" dirty="0" err="1">
                <a:latin typeface="UTM Avo" panose="02040603050506020204" pitchFamily="18" charset="0"/>
              </a:rPr>
              <a:t>em</a:t>
            </a:r>
            <a:r>
              <a:rPr lang="en-US" sz="2500" dirty="0">
                <a:latin typeface="UTM Avo" panose="02040603050506020204" pitchFamily="18" charset="0"/>
              </a:rPr>
              <a:t> </a:t>
            </a:r>
            <a:r>
              <a:rPr lang="en-US" sz="2500" dirty="0" err="1">
                <a:latin typeface="UTM Avo" panose="02040603050506020204" pitchFamily="18" charset="0"/>
              </a:rPr>
              <a:t>không</a:t>
            </a:r>
            <a:r>
              <a:rPr lang="en-US" sz="2500" dirty="0">
                <a:latin typeface="UTM Avo" panose="02040603050506020204" pitchFamily="18" charset="0"/>
              </a:rPr>
              <a:t> </a:t>
            </a:r>
            <a:r>
              <a:rPr lang="en-US" sz="2500" dirty="0" err="1">
                <a:latin typeface="UTM Avo" panose="02040603050506020204" pitchFamily="18" charset="0"/>
              </a:rPr>
              <a:t>có</a:t>
            </a:r>
            <a:r>
              <a:rPr lang="en-US" sz="2500" dirty="0">
                <a:latin typeface="UTM Avo" panose="02040603050506020204" pitchFamily="18" charset="0"/>
              </a:rPr>
              <a:t> </a:t>
            </a:r>
            <a:r>
              <a:rPr lang="en-US" sz="2500" dirty="0" err="1">
                <a:latin typeface="UTM Avo" panose="02040603050506020204" pitchFamily="18" charset="0"/>
              </a:rPr>
              <a:t>đôi</a:t>
            </a:r>
            <a:r>
              <a:rPr lang="en-US" sz="2500" dirty="0">
                <a:latin typeface="UTM Avo" panose="02040603050506020204" pitchFamily="18" charset="0"/>
              </a:rPr>
              <a:t> </a:t>
            </a:r>
            <a:r>
              <a:rPr lang="en-US" sz="2500" dirty="0" err="1">
                <a:latin typeface="UTM Avo" panose="02040603050506020204" pitchFamily="18" charset="0"/>
              </a:rPr>
              <a:t>sừng</a:t>
            </a:r>
            <a:r>
              <a:rPr lang="en-US" sz="2500" dirty="0">
                <a:latin typeface="UTM Avo" panose="02040603050506020204" pitchFamily="18" charset="0"/>
              </a:rPr>
              <a:t> </a:t>
            </a:r>
            <a:r>
              <a:rPr lang="en-US" sz="2500" dirty="0" err="1">
                <a:latin typeface="UTM Avo" panose="02040603050506020204" pitchFamily="18" charset="0"/>
              </a:rPr>
              <a:t>giống</a:t>
            </a:r>
            <a:r>
              <a:rPr lang="en-US" sz="2500" dirty="0">
                <a:latin typeface="UTM Avo" panose="02040603050506020204" pitchFamily="18" charset="0"/>
              </a:rPr>
              <a:t> </a:t>
            </a:r>
            <a:r>
              <a:rPr lang="en-US" sz="2500" dirty="0" err="1">
                <a:latin typeface="UTM Avo" panose="02040603050506020204" pitchFamily="18" charset="0"/>
              </a:rPr>
              <a:t>anh</a:t>
            </a:r>
            <a:r>
              <a:rPr lang="en-US" sz="2500" dirty="0">
                <a:latin typeface="UTM Avo" panose="02040603050506020204" pitchFamily="18" charset="0"/>
              </a:rPr>
              <a:t>.</a:t>
            </a:r>
            <a:endParaRPr lang="vi-VN" sz="2500" dirty="0">
              <a:latin typeface="UTM Avo" panose="02040603050506020204" pitchFamily="18" charset="0"/>
            </a:endParaRPr>
          </a:p>
        </p:txBody>
      </p:sp>
      <p:cxnSp>
        <p:nvCxnSpPr>
          <p:cNvPr id="28" name="Straight Connector 27"/>
          <p:cNvCxnSpPr/>
          <p:nvPr/>
        </p:nvCxnSpPr>
        <p:spPr>
          <a:xfrm flipH="1">
            <a:off x="4265702" y="2225842"/>
            <a:ext cx="67678" cy="4451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4674828" y="2626843"/>
            <a:ext cx="185420" cy="466964"/>
            <a:chOff x="5702197" y="4238137"/>
            <a:chExt cx="329635" cy="622619"/>
          </a:xfrm>
        </p:grpSpPr>
        <p:cxnSp>
          <p:nvCxnSpPr>
            <p:cNvPr id="31" name="Straight Connector 30"/>
            <p:cNvCxnSpPr/>
            <p:nvPr/>
          </p:nvCxnSpPr>
          <p:spPr>
            <a:xfrm flipH="1">
              <a:off x="5702197" y="4238137"/>
              <a:ext cx="240632" cy="5935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5791200" y="4267199"/>
              <a:ext cx="240632" cy="5935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6694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up)">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3A047A-B991-455D-A476-7409E5290ADB}"/>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B7BFEFE6-D796-4811-96B0-9A67502400AC}"/>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FC287A80-E0E2-4B55-8CBB-C0976D12BD6F}"/>
              </a:ext>
            </a:extLst>
          </p:cNvPr>
          <p:cNvSpPr txBox="1"/>
          <p:nvPr/>
        </p:nvSpPr>
        <p:spPr>
          <a:xfrm>
            <a:off x="746082" y="580244"/>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Em có xinh không?</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C70B1CBA-9307-4C83-B537-F2B5BB1C01B7}"/>
              </a:ext>
            </a:extLst>
          </p:cNvPr>
          <p:cNvSpPr txBox="1"/>
          <p:nvPr/>
        </p:nvSpPr>
        <p:spPr>
          <a:xfrm>
            <a:off x="592011" y="965711"/>
            <a:ext cx="5673967" cy="3931076"/>
          </a:xfrm>
          <a:prstGeom prst="rect">
            <a:avLst/>
          </a:prstGeom>
          <a:noFill/>
        </p:spPr>
        <p:txBody>
          <a:bodyPr wrap="square" rtlCol="0">
            <a:spAutoFit/>
          </a:bodyPr>
          <a:lstStyle/>
          <a:p>
            <a:pPr algn="just">
              <a:lnSpc>
                <a:spcPct val="110000"/>
              </a:lnSpc>
            </a:pPr>
            <a:r>
              <a:rPr lang="vi-VN" sz="1200" dirty="0">
                <a:latin typeface="UTM Avo" panose="02040603050506020204" pitchFamily="18" charset="0"/>
              </a:rPr>
              <a:t>      Voi em thích mặc đẹp và thích được khen xinh. Ở nhà, voi em luôn hỏi anh: “Em có xinh không?”. Voi anh bao giờ cũng khen: “Em xinh lắm!”</a:t>
            </a:r>
          </a:p>
          <a:p>
            <a:pPr algn="just">
              <a:lnSpc>
                <a:spcPct val="110000"/>
              </a:lnSpc>
            </a:pPr>
            <a:r>
              <a:rPr lang="vi-VN" sz="1200" dirty="0">
                <a:latin typeface="UTM Avo" panose="02040603050506020204" pitchFamily="18" charset="0"/>
              </a:rPr>
              <a:t>      Một hôm, gặp hươu, voi em hỏi:</a:t>
            </a:r>
          </a:p>
          <a:p>
            <a:pPr algn="just">
              <a:lnSpc>
                <a:spcPct val="110000"/>
              </a:lnSpc>
            </a:pPr>
            <a:r>
              <a:rPr lang="vi-VN" sz="1200" dirty="0">
                <a:latin typeface="UTM Avo" panose="02040603050506020204" pitchFamily="18" charset="0"/>
              </a:rPr>
              <a:t>      - Em có xinh không?</a:t>
            </a:r>
          </a:p>
          <a:p>
            <a:pPr algn="just">
              <a:lnSpc>
                <a:spcPct val="110000"/>
              </a:lnSpc>
            </a:pPr>
            <a:r>
              <a:rPr lang="vi-VN" sz="1200" dirty="0">
                <a:latin typeface="UTM Avo" panose="02040603050506020204" pitchFamily="18" charset="0"/>
              </a:rPr>
              <a:t>      Hươu ngắm voi rồi lắc đầu:</a:t>
            </a:r>
          </a:p>
          <a:p>
            <a:pPr algn="just">
              <a:lnSpc>
                <a:spcPct val="110000"/>
              </a:lnSpc>
            </a:pPr>
            <a:r>
              <a:rPr lang="vi-VN" sz="1200" dirty="0">
                <a:latin typeface="UTM Avo" panose="02040603050506020204" pitchFamily="18" charset="0"/>
              </a:rPr>
              <a:t>      - Chưa xinh lắm vì em không có đôi sừng giống anh.</a:t>
            </a:r>
          </a:p>
          <a:p>
            <a:pPr algn="just">
              <a:lnSpc>
                <a:spcPct val="110000"/>
              </a:lnSpc>
            </a:pPr>
            <a:r>
              <a:rPr lang="vi-VN" sz="1200" dirty="0">
                <a:latin typeface="UTM Avo" panose="02040603050506020204" pitchFamily="18" charset="0"/>
              </a:rPr>
              <a:t>      Nghe vậy, voi nhặt vài cành cây khô, gài lên đầu rồi đi tiếp.</a:t>
            </a:r>
          </a:p>
          <a:p>
            <a:pPr algn="just">
              <a:lnSpc>
                <a:spcPct val="110000"/>
              </a:lnSpc>
            </a:pPr>
            <a:r>
              <a:rPr lang="vi-VN" sz="1200" dirty="0">
                <a:latin typeface="UTM Avo" panose="02040603050506020204" pitchFamily="18" charset="0"/>
              </a:rPr>
              <a:t>      Gặp dê, voi hỏi:</a:t>
            </a:r>
          </a:p>
          <a:p>
            <a:pPr algn="just">
              <a:lnSpc>
                <a:spcPct val="110000"/>
              </a:lnSpc>
            </a:pPr>
            <a:r>
              <a:rPr lang="vi-VN" sz="1200" dirty="0">
                <a:latin typeface="UTM Avo" panose="02040603050506020204" pitchFamily="18" charset="0"/>
              </a:rPr>
              <a:t>      - Em có xinh không?</a:t>
            </a:r>
          </a:p>
          <a:p>
            <a:pPr algn="just">
              <a:lnSpc>
                <a:spcPct val="110000"/>
              </a:lnSpc>
            </a:pPr>
            <a:r>
              <a:rPr lang="vi-VN" sz="1200" dirty="0">
                <a:latin typeface="UTM Avo" panose="02040603050506020204" pitchFamily="18" charset="0"/>
              </a:rPr>
              <a:t>      - Không, vì cậu không có bộ râu giống tôi.</a:t>
            </a:r>
          </a:p>
          <a:p>
            <a:pPr algn="just">
              <a:lnSpc>
                <a:spcPct val="110000"/>
              </a:lnSpc>
            </a:pPr>
            <a:r>
              <a:rPr lang="vi-VN" sz="1200" dirty="0">
                <a:latin typeface="UTM Avo" panose="02040603050506020204" pitchFamily="18" charset="0"/>
              </a:rPr>
              <a:t>      Voi liền nhổ một khóm cỏ dại bên đường, gắn vào cằm rồi về nhà.</a:t>
            </a:r>
          </a:p>
          <a:p>
            <a:pPr algn="just">
              <a:lnSpc>
                <a:spcPct val="110000"/>
              </a:lnSpc>
            </a:pPr>
            <a:r>
              <a:rPr lang="vi-VN" sz="1200" dirty="0">
                <a:latin typeface="UTM Avo" panose="02040603050506020204" pitchFamily="18" charset="0"/>
              </a:rPr>
              <a:t>      Về nhà với đôi sừng và bộ râu giả, voi em hớn hở hỏi anh:</a:t>
            </a:r>
          </a:p>
          <a:p>
            <a:pPr algn="just">
              <a:lnSpc>
                <a:spcPct val="110000"/>
              </a:lnSpc>
            </a:pPr>
            <a:r>
              <a:rPr lang="vi-VN" sz="1200" dirty="0">
                <a:latin typeface="UTM Avo" panose="02040603050506020204" pitchFamily="18" charset="0"/>
              </a:rPr>
              <a:t>      - Em có xinh hơn không?</a:t>
            </a:r>
          </a:p>
          <a:p>
            <a:pPr algn="just">
              <a:lnSpc>
                <a:spcPct val="110000"/>
              </a:lnSpc>
            </a:pPr>
            <a:r>
              <a:rPr lang="vi-VN" sz="1200" dirty="0">
                <a:latin typeface="UTM Avo" panose="02040603050506020204" pitchFamily="18" charset="0"/>
              </a:rPr>
              <a:t>      Voi anh nói:</a:t>
            </a:r>
          </a:p>
          <a:p>
            <a:pPr algn="just">
              <a:lnSpc>
                <a:spcPct val="110000"/>
              </a:lnSpc>
            </a:pPr>
            <a:r>
              <a:rPr lang="vi-VN" sz="1200" dirty="0">
                <a:latin typeface="UTM Avo" panose="02040603050506020204" pitchFamily="18" charset="0"/>
              </a:rPr>
              <a:t>      - Trời ơi, sao em lại thêm sừng và râu thế này? Xấu lắm!</a:t>
            </a:r>
          </a:p>
          <a:p>
            <a:pPr algn="just">
              <a:lnSpc>
                <a:spcPct val="110000"/>
              </a:lnSpc>
            </a:pPr>
            <a:r>
              <a:rPr lang="vi-VN" sz="1200" dirty="0">
                <a:latin typeface="UTM Avo" panose="02040603050506020204" pitchFamily="18" charset="0"/>
              </a:rPr>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1200" dirty="0">
                <a:latin typeface="UTM Avo" panose="02040603050506020204" pitchFamily="18" charset="0"/>
              </a:rPr>
              <a:t>(Theo </a:t>
            </a:r>
            <a:r>
              <a:rPr lang="vi-VN" sz="1200" i="1" dirty="0">
                <a:latin typeface="UTM Avo" panose="02040603050506020204" pitchFamily="18" charset="0"/>
              </a:rPr>
              <a:t>Voi em đi tìm tự tin</a:t>
            </a:r>
            <a:r>
              <a:rPr lang="vi-VN" sz="1200" dirty="0">
                <a:latin typeface="UTM Avo" panose="02040603050506020204" pitchFamily="18" charset="0"/>
              </a:rPr>
              <a:t>)</a:t>
            </a:r>
            <a:endParaRPr lang="en-US" sz="1200" dirty="0">
              <a:latin typeface="UTM Avo" panose="02040603050506020204" pitchFamily="18" charset="0"/>
            </a:endParaRPr>
          </a:p>
        </p:txBody>
      </p:sp>
      <p:pic>
        <p:nvPicPr>
          <p:cNvPr id="6" name="Picture 5">
            <a:extLst>
              <a:ext uri="{FF2B5EF4-FFF2-40B4-BE49-F238E27FC236}">
                <a16:creationId xmlns:a16="http://schemas.microsoft.com/office/drawing/2014/main" id="{D52DCC97-D4B8-405F-A923-762DDA8963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95" y="976608"/>
            <a:ext cx="304770" cy="288000"/>
          </a:xfrm>
          <a:prstGeom prst="rect">
            <a:avLst/>
          </a:prstGeom>
        </p:spPr>
      </p:pic>
      <p:pic>
        <p:nvPicPr>
          <p:cNvPr id="7" name="Picture 6">
            <a:extLst>
              <a:ext uri="{FF2B5EF4-FFF2-40B4-BE49-F238E27FC236}">
                <a16:creationId xmlns:a16="http://schemas.microsoft.com/office/drawing/2014/main" id="{05493CB5-C032-4FD2-BD04-8712C2F9DC29}"/>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81249" y="2974107"/>
            <a:ext cx="288000" cy="288000"/>
          </a:xfrm>
          <a:prstGeom prst="rect">
            <a:avLst/>
          </a:prstGeom>
        </p:spPr>
      </p:pic>
    </p:spTree>
    <p:extLst>
      <p:ext uri="{BB962C8B-B14F-4D97-AF65-F5344CB8AC3E}">
        <p14:creationId xmlns:p14="http://schemas.microsoft.com/office/powerpoint/2010/main" val="226997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032"/>
            <a:ext cx="6858000" cy="5148401"/>
          </a:xfrm>
          <a:prstGeom prst="rect">
            <a:avLst/>
          </a:prstGeom>
        </p:spPr>
      </p:pic>
      <p:grpSp>
        <p:nvGrpSpPr>
          <p:cNvPr id="3" name="Group 2"/>
          <p:cNvGrpSpPr/>
          <p:nvPr/>
        </p:nvGrpSpPr>
        <p:grpSpPr>
          <a:xfrm>
            <a:off x="763571" y="331199"/>
            <a:ext cx="5099901" cy="1145320"/>
            <a:chOff x="3173073" y="565468"/>
            <a:chExt cx="6106019" cy="1527093"/>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TextBox 4"/>
            <p:cNvSpPr txBox="1"/>
            <p:nvPr/>
          </p:nvSpPr>
          <p:spPr>
            <a:xfrm>
              <a:off x="3374211" y="820419"/>
              <a:ext cx="5904881" cy="1272142"/>
            </a:xfrm>
            <a:prstGeom prst="rect">
              <a:avLst/>
            </a:prstGeom>
            <a:noFill/>
          </p:spPr>
          <p:txBody>
            <a:bodyPr wrap="square" rtlCol="0">
              <a:spAutoFit/>
            </a:bodyPr>
            <a:lstStyle/>
            <a:p>
              <a:r>
                <a:rPr lang="en-US" sz="2800" b="1" dirty="0" err="1">
                  <a:solidFill>
                    <a:srgbClr val="FF6600"/>
                  </a:solidFill>
                  <a:latin typeface="UTM Avo" panose="02040603050506020204" pitchFamily="18" charset="0"/>
                </a:rPr>
                <a:t>Luyện</a:t>
              </a:r>
              <a:r>
                <a:rPr lang="en-US" sz="2800" b="1" dirty="0">
                  <a:solidFill>
                    <a:srgbClr val="FF6600"/>
                  </a:solidFill>
                  <a:latin typeface="UTM Avo" panose="02040603050506020204" pitchFamily="18" charset="0"/>
                </a:rPr>
                <a:t> </a:t>
              </a:r>
              <a:r>
                <a:rPr lang="en-US" sz="2800" b="1" dirty="0" err="1">
                  <a:solidFill>
                    <a:srgbClr val="FF6600"/>
                  </a:solidFill>
                  <a:latin typeface="UTM Avo" panose="02040603050506020204" pitchFamily="18" charset="0"/>
                </a:rPr>
                <a:t>đọc</a:t>
              </a:r>
              <a:r>
                <a:rPr lang="en-US" sz="2800" b="1" dirty="0">
                  <a:solidFill>
                    <a:srgbClr val="FF6600"/>
                  </a:solidFill>
                  <a:latin typeface="UTM Avo" panose="02040603050506020204" pitchFamily="18" charset="0"/>
                </a:rPr>
                <a:t> </a:t>
              </a:r>
              <a:r>
                <a:rPr lang="en-US" sz="2800" b="1" dirty="0" err="1">
                  <a:solidFill>
                    <a:srgbClr val="FF6600"/>
                  </a:solidFill>
                  <a:latin typeface="UTM Avo" panose="02040603050506020204" pitchFamily="18" charset="0"/>
                </a:rPr>
                <a:t>trong</a:t>
              </a:r>
              <a:r>
                <a:rPr lang="en-US" sz="2800" b="1" dirty="0">
                  <a:solidFill>
                    <a:srgbClr val="FF6600"/>
                  </a:solidFill>
                  <a:latin typeface="UTM Avo" panose="02040603050506020204" pitchFamily="18" charset="0"/>
                </a:rPr>
                <a:t> </a:t>
              </a:r>
              <a:r>
                <a:rPr lang="en-US" sz="2800" b="1" dirty="0" err="1">
                  <a:solidFill>
                    <a:srgbClr val="FF6600"/>
                  </a:solidFill>
                  <a:latin typeface="UTM Avo" panose="02040603050506020204" pitchFamily="18" charset="0"/>
                </a:rPr>
                <a:t>nhóm</a:t>
              </a:r>
              <a:r>
                <a:rPr lang="en-US" sz="2800" b="1" dirty="0">
                  <a:solidFill>
                    <a:srgbClr val="FF6600"/>
                  </a:solidFill>
                  <a:latin typeface="UTM Avo" panose="02040603050506020204" pitchFamily="18" charset="0"/>
                </a:rPr>
                <a:t> </a:t>
              </a:r>
              <a:r>
                <a:rPr lang="en-US" sz="2800" b="1" dirty="0" err="1">
                  <a:solidFill>
                    <a:srgbClr val="FF6600"/>
                  </a:solidFill>
                  <a:latin typeface="UTM Avo" panose="02040603050506020204" pitchFamily="18" charset="0"/>
                </a:rPr>
                <a:t>đôi</a:t>
              </a:r>
              <a:endParaRPr lang="en-US" sz="2800" b="1" dirty="0">
                <a:solidFill>
                  <a:srgbClr val="FF6600"/>
                </a:solidFill>
                <a:latin typeface="UTM Avo" panose="02040603050506020204" pitchFamily="18" charset="0"/>
              </a:endParaRPr>
            </a:p>
          </p:txBody>
        </p:sp>
      </p:gr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90351" l="9967" r="89992"/>
                    </a14:imgEffect>
                  </a14:imgLayer>
                </a14:imgProps>
              </a:ext>
              <a:ext uri="{28A0092B-C50C-407E-A947-70E740481C1C}">
                <a14:useLocalDpi xmlns:a14="http://schemas.microsoft.com/office/drawing/2010/main" val="0"/>
              </a:ext>
            </a:extLst>
          </a:blip>
          <a:stretch>
            <a:fillRect/>
          </a:stretch>
        </p:blipFill>
        <p:spPr>
          <a:xfrm flipH="1">
            <a:off x="-891089" y="2562169"/>
            <a:ext cx="3633422" cy="2906738"/>
          </a:xfrm>
          <a:prstGeom prst="rect">
            <a:avLst/>
          </a:prstGeom>
        </p:spPr>
      </p:pic>
      <p:sp>
        <p:nvSpPr>
          <p:cNvPr id="26" name="圆角矩形 53"/>
          <p:cNvSpPr/>
          <p:nvPr/>
        </p:nvSpPr>
        <p:spPr>
          <a:xfrm>
            <a:off x="1986961" y="1921839"/>
            <a:ext cx="4564668" cy="210874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7607" tIns="28804" rIns="57607" bIns="28804"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47379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2175</TotalTime>
  <Words>1493</Words>
  <Application>Microsoft Office PowerPoint</Application>
  <PresentationFormat>Custom</PresentationFormat>
  <Paragraphs>134</Paragraphs>
  <Slides>20</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20</vt:i4>
      </vt:variant>
    </vt:vector>
  </HeadingPairs>
  <TitlesOfParts>
    <vt:vector size="33" baseType="lpstr">
      <vt:lpstr>UTM Avo</vt:lpstr>
      <vt:lpstr>Montserrat</vt:lpstr>
      <vt:lpstr>#9Slide07 Koni</vt:lpstr>
      <vt:lpstr>#9Slide07 HoneyCream</vt:lpstr>
      <vt:lpstr>Arial</vt:lpstr>
      <vt:lpstr>#9Slide05 SVNUT Triumph</vt:lpstr>
      <vt:lpstr>Times New Roman</vt:lpstr>
      <vt:lpstr>UTM Wedding K&amp;T</vt:lpstr>
      <vt:lpstr>inpin heiti</vt:lpstr>
      <vt:lpstr>Kalam</vt:lpstr>
      <vt:lpstr>UTM Cookies</vt:lpstr>
      <vt:lpstr>UTM Showcard</vt:lpstr>
      <vt:lpstr>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Administrator</cp:lastModifiedBy>
  <cp:revision>98</cp:revision>
  <dcterms:modified xsi:type="dcterms:W3CDTF">2025-04-21T01:41:49Z</dcterms:modified>
</cp:coreProperties>
</file>