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2" r:id="rId4"/>
    <p:sldMasterId id="2147483694" r:id="rId5"/>
  </p:sldMasterIdLst>
  <p:notesMasterIdLst>
    <p:notesMasterId r:id="rId32"/>
  </p:notesMasterIdLst>
  <p:sldIdLst>
    <p:sldId id="285" r:id="rId6"/>
    <p:sldId id="256" r:id="rId7"/>
    <p:sldId id="270" r:id="rId8"/>
    <p:sldId id="286" r:id="rId9"/>
    <p:sldId id="287" r:id="rId10"/>
    <p:sldId id="284" r:id="rId11"/>
    <p:sldId id="2007577156" r:id="rId12"/>
    <p:sldId id="2007577157" r:id="rId13"/>
    <p:sldId id="2007577158" r:id="rId14"/>
    <p:sldId id="2007577159" r:id="rId15"/>
    <p:sldId id="2007577160" r:id="rId16"/>
    <p:sldId id="2007577161" r:id="rId17"/>
    <p:sldId id="2007577162" r:id="rId18"/>
    <p:sldId id="266" r:id="rId19"/>
    <p:sldId id="282" r:id="rId20"/>
    <p:sldId id="268" r:id="rId21"/>
    <p:sldId id="273" r:id="rId22"/>
    <p:sldId id="2007577155" r:id="rId23"/>
    <p:sldId id="259" r:id="rId24"/>
    <p:sldId id="264" r:id="rId25"/>
    <p:sldId id="283" r:id="rId26"/>
    <p:sldId id="2007577152" r:id="rId27"/>
    <p:sldId id="2899" r:id="rId28"/>
    <p:sldId id="2007577154" r:id="rId29"/>
    <p:sldId id="274" r:id="rId30"/>
    <p:sldId id="262" r:id="rId31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6D31"/>
    <a:srgbClr val="7C913F"/>
    <a:srgbClr val="B7C986"/>
    <a:srgbClr val="7C9241"/>
    <a:srgbClr val="98B252"/>
    <a:srgbClr val="FF8D41"/>
    <a:srgbClr val="202020"/>
    <a:srgbClr val="323232"/>
    <a:srgbClr val="CC33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0" d="100"/>
          <a:sy n="50" d="100"/>
        </p:scale>
        <p:origin x="48" y="14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1447D0-A873-4935-9211-B389258AF431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3100C3-1C48-4406-BACC-CAE2016D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92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236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231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458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840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358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20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172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568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08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87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52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75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05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13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44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09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88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78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182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6"/>
          <a:stretch/>
        </p:blipFill>
        <p:spPr>
          <a:xfrm>
            <a:off x="3641973" y="182880"/>
            <a:ext cx="8910244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9" y="3032146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181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44" y="547782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261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388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E0125CD-D016-4F87-BDB3-ED14F9D7E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708CEF-19A1-4E9B-871F-98207F0F2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12" name="图片 11" descr="图片包含 矢量图形&#10;&#10;描述已自动生成">
            <a:extLst>
              <a:ext uri="{FF2B5EF4-FFF2-40B4-BE49-F238E27FC236}">
                <a16:creationId xmlns:a16="http://schemas.microsoft.com/office/drawing/2014/main" id="{7C9AAD7B-634C-44C4-B820-7787B3527C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0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DC35F7-6701-4EA1-ACF1-128E3FCBAC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156363"/>
            <a:ext cx="2817984" cy="342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7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F5D7C4-4124-46BA-AD7B-5D6D7A2A7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D2CDB72-16D6-4471-A46F-8D2A4D60F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17">
            <a:off x="76852" y="2804671"/>
            <a:ext cx="3489679" cy="3934442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489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2"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38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23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13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4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488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60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67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400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74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74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2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32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44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62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63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242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924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209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emf"/><Relationship Id="rId7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Relationship Id="rId9" Type="http://schemas.openxmlformats.org/officeDocument/2006/relationships/image" Target="../media/image4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5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Relationship Id="rId9" Type="http://schemas.openxmlformats.org/officeDocument/2006/relationships/image" Target="../media/image4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emf"/><Relationship Id="rId7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25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5E5968-5D9E-4393-8A72-1A8BDB0C5B18}"/>
              </a:ext>
            </a:extLst>
          </p:cNvPr>
          <p:cNvSpPr txBox="1"/>
          <p:nvPr/>
        </p:nvSpPr>
        <p:spPr>
          <a:xfrm>
            <a:off x="3059595" y="2286002"/>
            <a:ext cx="61125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zh-CN" sz="48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Bài</a:t>
            </a:r>
            <a:r>
              <a:rPr lang="en-US" altLang="zh-CN" sz="48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10:</a:t>
            </a:r>
          </a:p>
          <a:p>
            <a:pPr lvl="0" algn="ctr"/>
            <a:r>
              <a:rPr lang="en-US" altLang="zh-CN" sz="48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Chăm</a:t>
            </a:r>
            <a:r>
              <a:rPr lang="en-US" altLang="zh-CN" sz="48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sóc</a:t>
            </a:r>
            <a:r>
              <a:rPr lang="en-US" altLang="zh-CN" sz="48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cây</a:t>
            </a:r>
            <a:r>
              <a:rPr lang="en-US" altLang="zh-CN" sz="48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xanh</a:t>
            </a:r>
            <a:endParaRPr lang="en-US" altLang="zh-CN" sz="4800" b="1" dirty="0">
              <a:solidFill>
                <a:prstClr val="white"/>
              </a:solidFill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9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E3FD77DB-7BFD-49E1-9908-DD1DA24EA8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4471" y="7073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2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 numSld="999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DC8FDCB-3534-4D91-98E6-032F3542C7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157"/>
            <a:ext cx="1461471" cy="14614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50CC9-69E3-4933-979B-C2BFF88B2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734" y="727297"/>
            <a:ext cx="2497785" cy="1461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4543FA-BC51-4391-9033-1392091E0E17}"/>
              </a:ext>
            </a:extLst>
          </p:cNvPr>
          <p:cNvSpPr txBox="1"/>
          <p:nvPr/>
        </p:nvSpPr>
        <p:spPr>
          <a:xfrm>
            <a:off x="3615070" y="861237"/>
            <a:ext cx="79637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Găng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tay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dirty="0" err="1"/>
              <a:t>Giúp</a:t>
            </a:r>
            <a:r>
              <a:rPr lang="en-US" sz="2800" dirty="0"/>
              <a:t>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chăm</a:t>
            </a:r>
            <a:r>
              <a:rPr lang="en-US" sz="2800" dirty="0"/>
              <a:t> </a:t>
            </a:r>
            <a:r>
              <a:rPr lang="en-US" sz="2800" dirty="0" err="1"/>
              <a:t>sóc</a:t>
            </a:r>
            <a:r>
              <a:rPr lang="en-US" sz="2800" dirty="0"/>
              <a:t> </a:t>
            </a:r>
            <a:r>
              <a:rPr lang="en-US" sz="2800" dirty="0" err="1"/>
              <a:t>cây</a:t>
            </a:r>
            <a:r>
              <a:rPr lang="en-US" sz="2800" dirty="0"/>
              <a:t>, </a:t>
            </a:r>
            <a:r>
              <a:rPr lang="en-US" sz="2800" dirty="0" err="1"/>
              <a:t>tránh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bẩn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thương</a:t>
            </a:r>
            <a:endParaRPr lang="en-US"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D3DC2B-1149-476B-8519-B660B5B98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667" y="2624137"/>
            <a:ext cx="2025913" cy="18309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E571CC-B19D-45F6-A58B-A0139A61F2F1}"/>
              </a:ext>
            </a:extLst>
          </p:cNvPr>
          <p:cNvSpPr txBox="1"/>
          <p:nvPr/>
        </p:nvSpPr>
        <p:spPr>
          <a:xfrm>
            <a:off x="3356547" y="3124090"/>
            <a:ext cx="79637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Cái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cào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đất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vi-VN" sz="2800" dirty="0"/>
              <a:t>dùng để san phẳng bề mặt đất sau khi đã xới; làm tơi đất, làm sạch cỏ, rác, lá khô trong đất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5F01D5-6B3A-45C9-840B-BAD4D43C3262}"/>
              </a:ext>
            </a:extLst>
          </p:cNvPr>
          <p:cNvSpPr txBox="1"/>
          <p:nvPr/>
        </p:nvSpPr>
        <p:spPr>
          <a:xfrm>
            <a:off x="3356547" y="4903959"/>
            <a:ext cx="7963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Xẻng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nhỏ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vi-VN" sz="2800" dirty="0"/>
              <a:t>dùng để </a:t>
            </a:r>
            <a:r>
              <a:rPr lang="en-US" sz="2800" dirty="0" err="1"/>
              <a:t>xới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, </a:t>
            </a:r>
            <a:r>
              <a:rPr lang="en-US" sz="2800" dirty="0" err="1"/>
              <a:t>xúc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endParaRPr lang="en-US" sz="2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A603D9F-E507-426F-BECD-57F7D8518D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1471" y="4669234"/>
            <a:ext cx="13430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15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DC8FDCB-3534-4D91-98E6-032F3542C7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157"/>
            <a:ext cx="1461471" cy="1461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4543FA-BC51-4391-9033-1392091E0E17}"/>
              </a:ext>
            </a:extLst>
          </p:cNvPr>
          <p:cNvSpPr txBox="1"/>
          <p:nvPr/>
        </p:nvSpPr>
        <p:spPr>
          <a:xfrm>
            <a:off x="3266881" y="883271"/>
            <a:ext cx="7963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Bình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xịt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xịt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lên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cành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lá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E571CC-B19D-45F6-A58B-A0139A61F2F1}"/>
              </a:ext>
            </a:extLst>
          </p:cNvPr>
          <p:cNvSpPr txBox="1"/>
          <p:nvPr/>
        </p:nvSpPr>
        <p:spPr>
          <a:xfrm>
            <a:off x="3356547" y="3124090"/>
            <a:ext cx="7963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rPr>
              <a:t>Bình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rPr>
              <a:t>tưới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rPr>
              <a:t>: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dùng để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tưới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cây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2C5523-A310-48EA-906A-E1CA63D39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10" y="4669234"/>
            <a:ext cx="1254530" cy="15774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5F01D5-6B3A-45C9-840B-BAD4D43C3262}"/>
              </a:ext>
            </a:extLst>
          </p:cNvPr>
          <p:cNvSpPr txBox="1"/>
          <p:nvPr/>
        </p:nvSpPr>
        <p:spPr>
          <a:xfrm>
            <a:off x="3356547" y="4903959"/>
            <a:ext cx="7963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rPr>
              <a:t>Kéo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rPr>
              <a:t>: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dùng để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tỉa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lá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CBF428-39F1-47A7-9D01-4310A68849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333" y="691369"/>
            <a:ext cx="1181100" cy="1295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8806D8-BBEE-4601-92A2-40485C59D2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506" y="2633662"/>
            <a:ext cx="225742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56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203151" y="1443584"/>
            <a:ext cx="2695575" cy="7143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6630" y="1397654"/>
            <a:ext cx="3619500" cy="441880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37AF406-F434-411C-9011-7F1EA1C573F2}"/>
              </a:ext>
            </a:extLst>
          </p:cNvPr>
          <p:cNvSpPr txBox="1"/>
          <p:nvPr/>
        </p:nvSpPr>
        <p:spPr>
          <a:xfrm>
            <a:off x="5850471" y="2191111"/>
            <a:ext cx="536489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/>
              <a:t>Mỗi dụng cụ lao động có công dụng và cách sử dụng riêng, khác nhau. Trong quá trình sử dụng, các em cần lưu ý đảm bảo an toàn và có ý thức giữ gìn dụng cụ lao động.</a:t>
            </a:r>
            <a:endParaRPr lang="en-US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F6CE45-AE05-4DAA-A0E3-4C204874E4E7}"/>
              </a:ext>
            </a:extLst>
          </p:cNvPr>
          <p:cNvSpPr/>
          <p:nvPr/>
        </p:nvSpPr>
        <p:spPr>
          <a:xfrm>
            <a:off x="5652365" y="2049137"/>
            <a:ext cx="5695007" cy="3073706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lg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07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2814866" y="-839471"/>
            <a:ext cx="7365365" cy="694372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3646672" y="1410861"/>
            <a:ext cx="520763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66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</a:rPr>
              <a:t>CỦNG CỐ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66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</a:rPr>
              <a:t>DẶN DÒ</a:t>
            </a:r>
            <a:endParaRPr lang="zh-CN" altLang="en-US" sz="6600" b="1" dirty="0">
              <a:solidFill>
                <a:srgbClr val="5D6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icrosoft YaHei UI" panose="020B0503020204020204" pitchFamily="34" charset="-122"/>
            </a:endParaRPr>
          </a:p>
        </p:txBody>
      </p:sp>
      <p:pic>
        <p:nvPicPr>
          <p:cNvPr id="7173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1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203151" y="1443584"/>
            <a:ext cx="2695575" cy="714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0F1735-ADED-4C22-939C-A261A732B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349" y="1857466"/>
            <a:ext cx="5543302" cy="39522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38A517-1079-41D2-9644-0707DD779C9B}"/>
              </a:ext>
            </a:extLst>
          </p:cNvPr>
          <p:cNvSpPr txBox="1"/>
          <p:nvPr/>
        </p:nvSpPr>
        <p:spPr>
          <a:xfrm>
            <a:off x="1416850" y="686765"/>
            <a:ext cx="10047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5D6D31"/>
                </a:solidFill>
              </a:rPr>
              <a:t>Chia </a:t>
            </a:r>
            <a:r>
              <a:rPr lang="en-US" sz="3200" b="1" dirty="0" err="1">
                <a:solidFill>
                  <a:srgbClr val="5D6D31"/>
                </a:solidFill>
              </a:rPr>
              <a:t>sẻ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về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việc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chuẩn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bị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dụng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cụ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chăm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sóc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cây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xanh</a:t>
            </a:r>
            <a:endParaRPr lang="en-US" sz="3200" b="1" dirty="0">
              <a:solidFill>
                <a:srgbClr val="5D6D3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1100" y="824691"/>
            <a:ext cx="7379208" cy="56532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033421" y="1921305"/>
            <a:ext cx="40362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Thảo</a:t>
            </a:r>
            <a:r>
              <a:rPr lang="en-US" altLang="zh-CN" sz="60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luận</a:t>
            </a:r>
            <a:r>
              <a:rPr lang="en-US" altLang="zh-CN" sz="60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nhóm</a:t>
            </a:r>
            <a:endParaRPr lang="en-US" altLang="zh-CN" sz="6000" b="1" dirty="0">
              <a:solidFill>
                <a:srgbClr val="FFA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347788" y="933221"/>
            <a:ext cx="2695575" cy="71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73A132-F74D-4820-B199-AB193BC4397E}"/>
              </a:ext>
            </a:extLst>
          </p:cNvPr>
          <p:cNvSpPr txBox="1"/>
          <p:nvPr/>
        </p:nvSpPr>
        <p:spPr>
          <a:xfrm>
            <a:off x="1584251" y="164631"/>
            <a:ext cx="989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5D6D31"/>
                </a:solidFill>
              </a:rPr>
              <a:t>Dụng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cụ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chăm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sóc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cây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xanh</a:t>
            </a:r>
            <a:endParaRPr lang="en-US" sz="3200" dirty="0"/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860D7BE-A1E0-4722-838A-CB40BAA691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0" y="1047750"/>
            <a:ext cx="6667500" cy="476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23A6F1-90F2-44C5-A0F2-050B983DF4D0}"/>
              </a:ext>
            </a:extLst>
          </p:cNvPr>
          <p:cNvSpPr/>
          <p:nvPr/>
        </p:nvSpPr>
        <p:spPr>
          <a:xfrm>
            <a:off x="4539690" y="1510687"/>
            <a:ext cx="7315611" cy="390520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203151" y="1443584"/>
            <a:ext cx="2695575" cy="714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653616" y="1129643"/>
            <a:ext cx="2886075" cy="42862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C847A9-59DD-4B60-B8EB-6D45B50AE4D1}"/>
              </a:ext>
            </a:extLst>
          </p:cNvPr>
          <p:cNvSpPr txBox="1"/>
          <p:nvPr/>
        </p:nvSpPr>
        <p:spPr>
          <a:xfrm>
            <a:off x="4776457" y="1610249"/>
            <a:ext cx="6685441" cy="3498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410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rõ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lao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347788" y="933221"/>
            <a:ext cx="2695575" cy="71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73A132-F74D-4820-B199-AB193BC4397E}"/>
              </a:ext>
            </a:extLst>
          </p:cNvPr>
          <p:cNvSpPr txBox="1"/>
          <p:nvPr/>
        </p:nvSpPr>
        <p:spPr>
          <a:xfrm>
            <a:off x="1584251" y="164631"/>
            <a:ext cx="989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5D6D31"/>
                </a:solidFill>
              </a:rPr>
              <a:t>Dụng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cụ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chăm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sóc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cây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xanh</a:t>
            </a:r>
            <a:endParaRPr lang="en-US" sz="3200" dirty="0"/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860D7BE-A1E0-4722-838A-CB40BAA691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0" y="1047750"/>
            <a:ext cx="6667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5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103880" y="747395"/>
            <a:ext cx="6619240" cy="45827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4119703" y="2161629"/>
            <a:ext cx="395259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  <a:defRPr/>
            </a:pPr>
            <a:r>
              <a:rPr lang="en-US" altLang="zh-CN" sz="40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02. </a:t>
            </a:r>
            <a:r>
              <a:rPr lang="en-US" altLang="zh-CN" sz="40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Sử</a:t>
            </a:r>
            <a:r>
              <a:rPr lang="en-US" altLang="zh-CN" sz="40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dụng</a:t>
            </a:r>
            <a:r>
              <a:rPr lang="en-US" altLang="zh-CN" sz="40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dụng</a:t>
            </a:r>
            <a:r>
              <a:rPr lang="en-US" altLang="zh-CN" sz="40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cụ</a:t>
            </a:r>
            <a:r>
              <a:rPr lang="en-US" altLang="zh-CN" sz="40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lao</a:t>
            </a:r>
            <a:r>
              <a:rPr lang="en-US" altLang="zh-CN" sz="40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động</a:t>
            </a:r>
            <a:r>
              <a:rPr lang="en-US" altLang="zh-CN" sz="40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 an </a:t>
            </a:r>
            <a:r>
              <a:rPr lang="en-US" altLang="zh-CN" sz="40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toàn</a:t>
            </a:r>
            <a:endParaRPr lang="zh-CN" altLang="en-US" sz="4000" b="1" dirty="0">
              <a:solidFill>
                <a:srgbClr val="5D6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173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857872" y="2902271"/>
            <a:ext cx="4835884" cy="1800266"/>
            <a:chOff x="847077" y="2836231"/>
            <a:chExt cx="4835884" cy="180026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7077" y="3173088"/>
              <a:ext cx="762281" cy="1347761"/>
            </a:xfrm>
            <a:prstGeom prst="rect">
              <a:avLst/>
            </a:prstGeom>
          </p:spPr>
        </p:pic>
        <p:grpSp>
          <p:nvGrpSpPr>
            <p:cNvPr id="10" name="组合 9"/>
            <p:cNvGrpSpPr/>
            <p:nvPr/>
          </p:nvGrpSpPr>
          <p:grpSpPr>
            <a:xfrm>
              <a:off x="1653993" y="2836231"/>
              <a:ext cx="4028968" cy="1800266"/>
              <a:chOff x="1562207" y="3073040"/>
              <a:chExt cx="4028968" cy="1800266"/>
            </a:xfrm>
          </p:grpSpPr>
          <p:sp>
            <p:nvSpPr>
              <p:cNvPr id="8" name="文本框 1"/>
              <p:cNvSpPr txBox="1">
                <a:spLocks noChangeArrowheads="1"/>
              </p:cNvSpPr>
              <p:nvPr/>
            </p:nvSpPr>
            <p:spPr bwMode="auto">
              <a:xfrm>
                <a:off x="1562207" y="3303646"/>
                <a:ext cx="3513429" cy="1569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9pPr>
              </a:lstStyle>
              <a:p>
                <a:pPr algn="just">
                  <a:defRPr/>
                </a:pPr>
                <a:r>
                  <a:rPr lang="en-US" altLang="zh-CN" sz="3200" b="1" dirty="0" err="1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Biết</a:t>
                </a:r>
                <a:r>
                  <a:rPr lang="en-US" altLang="zh-CN" sz="3200" b="1" dirty="0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chuẩn</a:t>
                </a:r>
                <a:r>
                  <a:rPr lang="en-US" altLang="zh-CN" sz="3200" b="1" dirty="0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bị</a:t>
                </a:r>
                <a:r>
                  <a:rPr lang="en-US" altLang="zh-CN" sz="3200" b="1" dirty="0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các</a:t>
                </a:r>
                <a:r>
                  <a:rPr lang="en-US" altLang="zh-CN" sz="3200" b="1" dirty="0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dụng</a:t>
                </a:r>
                <a:r>
                  <a:rPr lang="en-US" altLang="zh-CN" sz="3200" b="1" dirty="0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cụ</a:t>
                </a:r>
                <a:r>
                  <a:rPr lang="en-US" altLang="zh-CN" sz="3200" b="1" dirty="0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để</a:t>
                </a:r>
                <a:r>
                  <a:rPr lang="en-US" altLang="zh-CN" sz="3200" b="1" dirty="0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chăm</a:t>
                </a:r>
                <a:r>
                  <a:rPr lang="en-US" altLang="zh-CN" sz="3200" b="1" dirty="0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sóc</a:t>
                </a:r>
                <a:r>
                  <a:rPr lang="en-US" altLang="zh-CN" sz="3200" b="1" dirty="0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cây</a:t>
                </a:r>
                <a:r>
                  <a:rPr lang="en-US" altLang="zh-CN" sz="3200" b="1" dirty="0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xanh</a:t>
                </a:r>
                <a:r>
                  <a:rPr lang="en-US" altLang="zh-CN" sz="3200" b="1" dirty="0">
                    <a:solidFill>
                      <a:srgbClr val="7C913F"/>
                    </a:solidFill>
                    <a:latin typeface="+mn-lt"/>
                    <a:ea typeface="Microsoft YaHei UI" panose="020B0503020204020204" pitchFamily="34" charset="-122"/>
                    <a:cs typeface="+mn-ea"/>
                    <a:sym typeface="+mn-lt"/>
                  </a:rPr>
                  <a:t>.</a:t>
                </a:r>
                <a:endParaRPr lang="zh-CN" altLang="en-US" sz="3200" b="1" dirty="0">
                  <a:solidFill>
                    <a:srgbClr val="7C913F"/>
                  </a:solidFill>
                  <a:latin typeface="+mn-lt"/>
                  <a:ea typeface="Microsoft YaHei UI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2638269" y="3073040"/>
                <a:ext cx="2952906" cy="337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:endParaRPr lang="zh-CN" altLang="en-US" sz="1200" b="1" spc="300" dirty="0">
                  <a:solidFill>
                    <a:srgbClr val="7C913F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微软雅黑" panose="020B0503020204020204" charset="-122"/>
                </a:endParaRP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6258181" y="3212438"/>
            <a:ext cx="5062726" cy="1569660"/>
            <a:chOff x="6281452" y="2219718"/>
            <a:chExt cx="5062726" cy="156966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1452" y="2396205"/>
              <a:ext cx="1054489" cy="1048165"/>
            </a:xfrm>
            <a:prstGeom prst="rect">
              <a:avLst/>
            </a:prstGeom>
          </p:spPr>
        </p:pic>
        <p:grpSp>
          <p:nvGrpSpPr>
            <p:cNvPr id="11" name="组合 10"/>
            <p:cNvGrpSpPr/>
            <p:nvPr/>
          </p:nvGrpSpPr>
          <p:grpSpPr>
            <a:xfrm>
              <a:off x="7604663" y="2219718"/>
              <a:ext cx="3739515" cy="1569660"/>
              <a:chOff x="2580659" y="2456527"/>
              <a:chExt cx="3739515" cy="1569660"/>
            </a:xfrm>
          </p:grpSpPr>
          <p:sp>
            <p:nvSpPr>
              <p:cNvPr id="12" name="文本框 1"/>
              <p:cNvSpPr txBox="1">
                <a:spLocks noChangeArrowheads="1"/>
              </p:cNvSpPr>
              <p:nvPr/>
            </p:nvSpPr>
            <p:spPr bwMode="auto">
              <a:xfrm>
                <a:off x="2580659" y="2456527"/>
                <a:ext cx="3739515" cy="1569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Nexa Light" panose="02000000000000000000" pitchFamily="50" charset="0"/>
                    <a:ea typeface="微软雅黑" panose="020B0503020204020204" charset="-122"/>
                  </a:defRPr>
                </a:lvl9pPr>
              </a:lstStyle>
              <a:p>
                <a:pPr algn="just">
                  <a:defRPr/>
                </a:pPr>
                <a:r>
                  <a:rPr lang="vi-VN" altLang="zh-CN" sz="3200" b="1" dirty="0">
                    <a:solidFill>
                      <a:srgbClr val="7C913F"/>
                    </a:solidFill>
                    <a:latin typeface="Calibri" panose="020F0502020204030204" pitchFamily="34" charset="0"/>
                    <a:ea typeface="Microsoft YaHei UI" panose="020B0503020204020204" pitchFamily="34" charset="-122"/>
                    <a:cs typeface="+mn-ea"/>
                    <a:sym typeface="+mn-lt"/>
                  </a:rPr>
                  <a:t>Bước đầu biết cách sử dụng một số dụng cụ lao động an toàn. </a:t>
                </a:r>
                <a:endParaRPr lang="zh-CN" altLang="en-US" sz="3200" b="1" dirty="0">
                  <a:solidFill>
                    <a:srgbClr val="7C913F"/>
                  </a:solidFill>
                  <a:latin typeface="Calibri" panose="020F0502020204030204" pitchFamily="34" charset="0"/>
                  <a:ea typeface="Microsoft YaHei UI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638269" y="3072817"/>
                <a:ext cx="2952906" cy="337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:r>
                  <a:rPr lang="zh-CN" altLang="en-US" sz="1200" b="1" spc="300" dirty="0">
                    <a:solidFill>
                      <a:srgbClr val="7C913F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sym typeface="微软雅黑" panose="020B0503020204020204" charset="-122"/>
                  </a:rPr>
                  <a:t> </a:t>
                </a: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4803996" y="591773"/>
            <a:ext cx="2584007" cy="2195195"/>
            <a:chOff x="4780748" y="856715"/>
            <a:chExt cx="2584007" cy="2195195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0748" y="856715"/>
              <a:ext cx="2447925" cy="2195195"/>
            </a:xfrm>
            <a:prstGeom prst="rect">
              <a:avLst/>
            </a:prstGeom>
          </p:spPr>
        </p:pic>
        <p:sp>
          <p:nvSpPr>
            <p:cNvPr id="26" name="文本框 1"/>
            <p:cNvSpPr txBox="1">
              <a:spLocks noChangeArrowheads="1"/>
            </p:cNvSpPr>
            <p:nvPr/>
          </p:nvSpPr>
          <p:spPr bwMode="auto">
            <a:xfrm>
              <a:off x="5154969" y="1331382"/>
              <a:ext cx="220978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9pPr>
            </a:lstStyle>
            <a:p>
              <a:pPr algn="ctr">
                <a:defRPr/>
              </a:pPr>
              <a:r>
                <a:rPr lang="en-US" altLang="zh-CN" sz="4000" b="1" dirty="0" err="1">
                  <a:solidFill>
                    <a:srgbClr val="7C924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 UI" panose="020B0503020204020204" pitchFamily="34" charset="-122"/>
                  <a:cs typeface="+mn-ea"/>
                  <a:sym typeface="+mn-lt"/>
                </a:rPr>
                <a:t>Mục</a:t>
              </a:r>
              <a:r>
                <a:rPr lang="en-US" altLang="zh-CN" sz="4000" b="1" dirty="0">
                  <a:solidFill>
                    <a:srgbClr val="7C924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 UI" panose="020B0503020204020204" pitchFamily="34" charset="-122"/>
                  <a:cs typeface="+mn-ea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7C924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Microsoft YaHei UI" panose="020B0503020204020204" pitchFamily="34" charset="-122"/>
                  <a:cs typeface="+mn-ea"/>
                  <a:sym typeface="+mn-lt"/>
                </a:rPr>
                <a:t>tiêu</a:t>
              </a:r>
              <a:endParaRPr lang="zh-CN" altLang="en-US" sz="4000" b="1" dirty="0">
                <a:solidFill>
                  <a:srgbClr val="7C92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347788" y="1006462"/>
            <a:ext cx="2695575" cy="714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B27D2B-5AF8-4756-9A78-A43C5788BB4C}"/>
              </a:ext>
            </a:extLst>
          </p:cNvPr>
          <p:cNvSpPr txBox="1"/>
          <p:nvPr/>
        </p:nvSpPr>
        <p:spPr>
          <a:xfrm>
            <a:off x="1272213" y="336447"/>
            <a:ext cx="6762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5D6D31"/>
                </a:solidFill>
              </a:rPr>
              <a:t>Sử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dụng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cụ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lao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động</a:t>
            </a:r>
            <a:r>
              <a:rPr lang="en-US" sz="3200" b="1" dirty="0">
                <a:solidFill>
                  <a:srgbClr val="5D6D31"/>
                </a:solidFill>
              </a:rPr>
              <a:t> an </a:t>
            </a:r>
            <a:r>
              <a:rPr lang="en-US" sz="3200" b="1" dirty="0" err="1">
                <a:solidFill>
                  <a:srgbClr val="5D6D31"/>
                </a:solidFill>
              </a:rPr>
              <a:t>toàn</a:t>
            </a:r>
            <a:endParaRPr lang="en-US" sz="3200" b="1" dirty="0">
              <a:solidFill>
                <a:srgbClr val="5D6D3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D2878C-B7FD-4404-B07B-FDDBB9C8F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556" y="2354079"/>
            <a:ext cx="1790700" cy="10477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E7342CF-8385-4FE7-88AB-58F57BE8D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6709" y="2073091"/>
            <a:ext cx="1781175" cy="16097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DE7A5CC-2363-42ED-B882-36FDBAAEAD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5349" y="2327498"/>
            <a:ext cx="962025" cy="12096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AB217A9-BC8F-4BCF-ABFA-E55D076607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1156" y="4036650"/>
            <a:ext cx="1181100" cy="1295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0DF1043-BB1E-4208-8190-FFA22ECFB8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2709" y="3995844"/>
            <a:ext cx="2257425" cy="15906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B2B0137-0ECA-4526-A149-BFEE4E844B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0587" y="4284300"/>
            <a:ext cx="1343025" cy="104775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3308D11-7851-4875-B204-89CECF98A120}"/>
              </a:ext>
            </a:extLst>
          </p:cNvPr>
          <p:cNvSpPr txBox="1"/>
          <p:nvPr/>
        </p:nvSpPr>
        <p:spPr>
          <a:xfrm>
            <a:off x="1447910" y="1488316"/>
            <a:ext cx="9957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hiểu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sử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cụ</a:t>
            </a:r>
            <a:r>
              <a:rPr lang="en-US" sz="2800" dirty="0"/>
              <a:t> </a:t>
            </a:r>
            <a:r>
              <a:rPr lang="en-US" sz="2800" dirty="0" err="1"/>
              <a:t>lao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an </a:t>
            </a:r>
            <a:r>
              <a:rPr lang="en-US" sz="2800" dirty="0" err="1"/>
              <a:t>toàn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1100" y="824691"/>
            <a:ext cx="7379208" cy="56532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033421" y="1921305"/>
            <a:ext cx="40362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Thảo</a:t>
            </a:r>
            <a:r>
              <a:rPr lang="en-US" altLang="zh-CN" sz="60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luận</a:t>
            </a:r>
            <a:r>
              <a:rPr lang="en-US" altLang="zh-CN" sz="60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nhóm</a:t>
            </a:r>
            <a:endParaRPr lang="en-US" altLang="zh-CN" sz="6000" b="1" dirty="0">
              <a:solidFill>
                <a:srgbClr val="FFA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6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102" y="1260526"/>
            <a:ext cx="8839200" cy="81311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C73D4B-4873-4D95-B955-9353CF9FCBD2}"/>
              </a:ext>
            </a:extLst>
          </p:cNvPr>
          <p:cNvSpPr/>
          <p:nvPr/>
        </p:nvSpPr>
        <p:spPr>
          <a:xfrm>
            <a:off x="3285948" y="3429000"/>
            <a:ext cx="5998685" cy="33904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DC8FDCB-3534-4D91-98E6-032F3542C7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157"/>
            <a:ext cx="1461471" cy="14614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50CC9-69E3-4933-979B-C2BFF88B2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734" y="727297"/>
            <a:ext cx="2497785" cy="1461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4543FA-BC51-4391-9033-1392091E0E17}"/>
              </a:ext>
            </a:extLst>
          </p:cNvPr>
          <p:cNvSpPr txBox="1"/>
          <p:nvPr/>
        </p:nvSpPr>
        <p:spPr>
          <a:xfrm>
            <a:off x="3615070" y="861237"/>
            <a:ext cx="79637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Găng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tay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dirty="0" err="1"/>
              <a:t>Giúp</a:t>
            </a:r>
            <a:r>
              <a:rPr lang="en-US" sz="2800" dirty="0"/>
              <a:t>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chăm</a:t>
            </a:r>
            <a:r>
              <a:rPr lang="en-US" sz="2800" dirty="0"/>
              <a:t> </a:t>
            </a:r>
            <a:r>
              <a:rPr lang="en-US" sz="2800" dirty="0" err="1"/>
              <a:t>sóc</a:t>
            </a:r>
            <a:r>
              <a:rPr lang="en-US" sz="2800" dirty="0"/>
              <a:t> </a:t>
            </a:r>
            <a:r>
              <a:rPr lang="en-US" sz="2800" dirty="0" err="1"/>
              <a:t>cây</a:t>
            </a:r>
            <a:r>
              <a:rPr lang="en-US" sz="2800" dirty="0"/>
              <a:t>, </a:t>
            </a:r>
            <a:r>
              <a:rPr lang="en-US" sz="2800" dirty="0" err="1"/>
              <a:t>tránh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bẩn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thương</a:t>
            </a:r>
            <a:endParaRPr lang="en-US"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D3DC2B-1149-476B-8519-B660B5B98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667" y="2624137"/>
            <a:ext cx="2025913" cy="18309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E571CC-B19D-45F6-A58B-A0139A61F2F1}"/>
              </a:ext>
            </a:extLst>
          </p:cNvPr>
          <p:cNvSpPr txBox="1"/>
          <p:nvPr/>
        </p:nvSpPr>
        <p:spPr>
          <a:xfrm>
            <a:off x="3356547" y="3124090"/>
            <a:ext cx="79637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Cái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cào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đất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vi-VN" sz="2800" dirty="0"/>
              <a:t>dùng để san phẳng bề mặt đất sau khi đã xới; làm tơi đất, làm sạch cỏ, rác, lá khô trong đất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5F01D5-6B3A-45C9-840B-BAD4D43C3262}"/>
              </a:ext>
            </a:extLst>
          </p:cNvPr>
          <p:cNvSpPr txBox="1"/>
          <p:nvPr/>
        </p:nvSpPr>
        <p:spPr>
          <a:xfrm>
            <a:off x="3356547" y="4903959"/>
            <a:ext cx="7963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Xẻng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nhỏ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vi-VN" sz="2800" dirty="0"/>
              <a:t>dùng để </a:t>
            </a:r>
            <a:r>
              <a:rPr lang="en-US" sz="2800" dirty="0" err="1"/>
              <a:t>xới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, </a:t>
            </a:r>
            <a:r>
              <a:rPr lang="en-US" sz="2800" dirty="0" err="1"/>
              <a:t>xúc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endParaRPr lang="en-US" sz="2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A603D9F-E507-426F-BECD-57F7D8518D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1471" y="4669234"/>
            <a:ext cx="13430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76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DC8FDCB-3534-4D91-98E6-032F3542C7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157"/>
            <a:ext cx="1461471" cy="1461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4543FA-BC51-4391-9033-1392091E0E17}"/>
              </a:ext>
            </a:extLst>
          </p:cNvPr>
          <p:cNvSpPr txBox="1"/>
          <p:nvPr/>
        </p:nvSpPr>
        <p:spPr>
          <a:xfrm>
            <a:off x="3266881" y="883271"/>
            <a:ext cx="7963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Bình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xịt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xịt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lên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cành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lá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E571CC-B19D-45F6-A58B-A0139A61F2F1}"/>
              </a:ext>
            </a:extLst>
          </p:cNvPr>
          <p:cNvSpPr txBox="1"/>
          <p:nvPr/>
        </p:nvSpPr>
        <p:spPr>
          <a:xfrm>
            <a:off x="3356547" y="3124090"/>
            <a:ext cx="7963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rPr>
              <a:t>Bình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rPr>
              <a:t>tưới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rPr>
              <a:t>: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dùng để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tưới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cây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2C5523-A310-48EA-906A-E1CA63D39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10" y="4669234"/>
            <a:ext cx="1254530" cy="15774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5F01D5-6B3A-45C9-840B-BAD4D43C3262}"/>
              </a:ext>
            </a:extLst>
          </p:cNvPr>
          <p:cNvSpPr txBox="1"/>
          <p:nvPr/>
        </p:nvSpPr>
        <p:spPr>
          <a:xfrm>
            <a:off x="3356547" y="4903959"/>
            <a:ext cx="7963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rPr>
              <a:t>Kéo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rPr>
              <a:t>: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dùng để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tỉa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lá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CBF428-39F1-47A7-9D01-4310A68849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333" y="691369"/>
            <a:ext cx="1181100" cy="1295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8806D8-BBEE-4601-92A2-40485C59D2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506" y="2633662"/>
            <a:ext cx="225742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57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203151" y="1443584"/>
            <a:ext cx="2695575" cy="7143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6630" y="1397654"/>
            <a:ext cx="3619500" cy="441880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37AF406-F434-411C-9011-7F1EA1C573F2}"/>
              </a:ext>
            </a:extLst>
          </p:cNvPr>
          <p:cNvSpPr txBox="1"/>
          <p:nvPr/>
        </p:nvSpPr>
        <p:spPr>
          <a:xfrm>
            <a:off x="5850471" y="2191111"/>
            <a:ext cx="536489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/>
              <a:t>Mỗi dụng cụ lao động có công dụng và cách sử dụng riêng, khác nhau. Trong quá trình sử dụng, các em cần lưu ý đảm bảo an toàn và có ý thức giữ gìn dụng cụ lao động.</a:t>
            </a:r>
            <a:endParaRPr lang="en-US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F6CE45-AE05-4DAA-A0E3-4C204874E4E7}"/>
              </a:ext>
            </a:extLst>
          </p:cNvPr>
          <p:cNvSpPr/>
          <p:nvPr/>
        </p:nvSpPr>
        <p:spPr>
          <a:xfrm>
            <a:off x="5652365" y="2049137"/>
            <a:ext cx="5695007" cy="3073706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lg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2814866" y="-839471"/>
            <a:ext cx="7365365" cy="694372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3646672" y="1410861"/>
            <a:ext cx="520763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66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</a:rPr>
              <a:t>CỦNG CỐ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66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</a:rPr>
              <a:t>DẶN DÒ</a:t>
            </a:r>
            <a:endParaRPr lang="zh-CN" altLang="en-US" sz="6600" b="1" dirty="0">
              <a:solidFill>
                <a:srgbClr val="5D6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icrosoft YaHei UI" panose="020B0503020204020204" pitchFamily="34" charset="-122"/>
            </a:endParaRPr>
          </a:p>
        </p:txBody>
      </p:sp>
      <p:pic>
        <p:nvPicPr>
          <p:cNvPr id="7173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0C7548B-5A27-49F2-81E2-C645AF80CB66}"/>
              </a:ext>
            </a:extLst>
          </p:cNvPr>
          <p:cNvSpPr/>
          <p:nvPr/>
        </p:nvSpPr>
        <p:spPr>
          <a:xfrm>
            <a:off x="3674512" y="1760934"/>
            <a:ext cx="484299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Khởi</a:t>
            </a:r>
            <a:r>
              <a:rPr kumimoji="0" lang="en-US" altLang="zh-CN" sz="7200" b="1" i="0" u="none" strike="noStrike" kern="1200" cap="none" spc="0" normalizeH="0" noProof="0" dirty="0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động</a:t>
            </a:r>
            <a:endParaRPr kumimoji="0" lang="zh-CN" altLang="en-US" sz="7200" b="1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srgbClr val="70AD47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9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yêu cây xanh">
            <a:hlinkClick r:id="" action="ppaction://media"/>
            <a:extLst>
              <a:ext uri="{FF2B5EF4-FFF2-40B4-BE49-F238E27FC236}">
                <a16:creationId xmlns:a16="http://schemas.microsoft.com/office/drawing/2014/main" id="{5BD425AB-962C-4D78-AB05-4C76C8B977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0725" y="-41945"/>
            <a:ext cx="10877107" cy="644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1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0C7548B-5A27-49F2-81E2-C645AF80CB66}"/>
              </a:ext>
            </a:extLst>
          </p:cNvPr>
          <p:cNvSpPr/>
          <p:nvPr/>
        </p:nvSpPr>
        <p:spPr>
          <a:xfrm>
            <a:off x="3772295" y="1760934"/>
            <a:ext cx="46474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Khám</a:t>
            </a:r>
            <a:r>
              <a:rPr kumimoji="0" lang="en-US" altLang="zh-CN" sz="7200" b="1" i="0" u="none" strike="noStrike" kern="1200" cap="none" spc="0" normalizeH="0" noProof="0" dirty="0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 w="38100">
                  <a:solidFill>
                    <a:prstClr val="white"/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phá</a:t>
            </a:r>
            <a:endParaRPr kumimoji="0" lang="zh-CN" altLang="en-US" sz="7200" b="1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srgbClr val="70AD47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55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243" y="0"/>
            <a:ext cx="7001058" cy="665760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38467"/>
            <a:ext cx="12192000" cy="20195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075" y="2803200"/>
            <a:ext cx="4511250" cy="32737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1200" y="3805468"/>
            <a:ext cx="3623100" cy="262450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5688" y="556174"/>
            <a:ext cx="2874119" cy="11886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FD96FD-067E-4AEA-AE8C-7C05395BEFA6}"/>
              </a:ext>
            </a:extLst>
          </p:cNvPr>
          <p:cNvSpPr txBox="1"/>
          <p:nvPr/>
        </p:nvSpPr>
        <p:spPr>
          <a:xfrm>
            <a:off x="4795284" y="1501065"/>
            <a:ext cx="42849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  <a:defRPr/>
            </a:pPr>
            <a:r>
              <a:rPr lang="en-US" altLang="zh-CN" sz="48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01. </a:t>
            </a:r>
            <a:r>
              <a:rPr lang="en-US" altLang="zh-CN" sz="48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Chuẩn</a:t>
            </a:r>
            <a:r>
              <a:rPr lang="en-US" altLang="zh-CN" sz="48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bị</a:t>
            </a:r>
            <a:r>
              <a:rPr lang="en-US" altLang="zh-CN" sz="48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dụng</a:t>
            </a:r>
            <a:r>
              <a:rPr lang="en-US" altLang="zh-CN" sz="48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cụ</a:t>
            </a:r>
            <a:r>
              <a:rPr lang="en-US" altLang="zh-CN" sz="48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chăm</a:t>
            </a:r>
            <a:r>
              <a:rPr lang="en-US" altLang="zh-CN" sz="48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sóc</a:t>
            </a:r>
            <a:r>
              <a:rPr lang="en-US" altLang="zh-CN" sz="48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cây</a:t>
            </a:r>
            <a:r>
              <a:rPr lang="en-US" altLang="zh-CN" sz="48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xanh</a:t>
            </a:r>
            <a:endParaRPr lang="zh-CN" altLang="en-US" sz="4800" b="1" dirty="0">
              <a:solidFill>
                <a:srgbClr val="5D6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347788" y="933221"/>
            <a:ext cx="2695575" cy="71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73A132-F74D-4820-B199-AB193BC4397E}"/>
              </a:ext>
            </a:extLst>
          </p:cNvPr>
          <p:cNvSpPr txBox="1"/>
          <p:nvPr/>
        </p:nvSpPr>
        <p:spPr>
          <a:xfrm>
            <a:off x="1584251" y="164631"/>
            <a:ext cx="989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5D6D31"/>
                </a:solidFill>
              </a:rPr>
              <a:t>Dụng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cụ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chăm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sóc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cây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xanh</a:t>
            </a:r>
            <a:endParaRPr lang="en-US" sz="3200" dirty="0"/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860D7BE-A1E0-4722-838A-CB40BAA691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0" y="1047750"/>
            <a:ext cx="6667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73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103880" y="747395"/>
            <a:ext cx="6619240" cy="45827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4119703" y="2161629"/>
            <a:ext cx="395259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  <a:defRPr/>
            </a:pPr>
            <a:r>
              <a:rPr lang="en-US" altLang="zh-CN" sz="40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02. </a:t>
            </a:r>
            <a:r>
              <a:rPr lang="en-US" altLang="zh-CN" sz="40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Sử</a:t>
            </a:r>
            <a:r>
              <a:rPr lang="en-US" altLang="zh-CN" sz="40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dụng</a:t>
            </a:r>
            <a:r>
              <a:rPr lang="en-US" altLang="zh-CN" sz="40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dụng</a:t>
            </a:r>
            <a:r>
              <a:rPr lang="en-US" altLang="zh-CN" sz="40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cụ</a:t>
            </a:r>
            <a:r>
              <a:rPr lang="en-US" altLang="zh-CN" sz="40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lao</a:t>
            </a:r>
            <a:r>
              <a:rPr lang="en-US" altLang="zh-CN" sz="40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động</a:t>
            </a:r>
            <a:r>
              <a:rPr lang="en-US" altLang="zh-CN" sz="4000" b="1" dirty="0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 an </a:t>
            </a:r>
            <a:r>
              <a:rPr lang="en-US" altLang="zh-CN" sz="4000" b="1" dirty="0" err="1"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icrosoft YaHei UI" panose="020B0503020204020204" pitchFamily="34" charset="-122"/>
                <a:cs typeface="+mn-ea"/>
                <a:sym typeface="+mn-lt"/>
              </a:rPr>
              <a:t>toàn</a:t>
            </a:r>
            <a:endParaRPr lang="zh-CN" altLang="en-US" sz="4000" b="1" dirty="0">
              <a:solidFill>
                <a:srgbClr val="5D6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173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4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347788" y="1006462"/>
            <a:ext cx="2695575" cy="714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B27D2B-5AF8-4756-9A78-A43C5788BB4C}"/>
              </a:ext>
            </a:extLst>
          </p:cNvPr>
          <p:cNvSpPr txBox="1"/>
          <p:nvPr/>
        </p:nvSpPr>
        <p:spPr>
          <a:xfrm>
            <a:off x="1272213" y="336447"/>
            <a:ext cx="6762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5D6D31"/>
                </a:solidFill>
              </a:rPr>
              <a:t>Sử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dụng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cụ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lao</a:t>
            </a:r>
            <a:r>
              <a:rPr lang="en-US" sz="3200" b="1" dirty="0">
                <a:solidFill>
                  <a:srgbClr val="5D6D31"/>
                </a:solidFill>
              </a:rPr>
              <a:t> </a:t>
            </a:r>
            <a:r>
              <a:rPr lang="en-US" sz="3200" b="1" dirty="0" err="1">
                <a:solidFill>
                  <a:srgbClr val="5D6D31"/>
                </a:solidFill>
              </a:rPr>
              <a:t>động</a:t>
            </a:r>
            <a:r>
              <a:rPr lang="en-US" sz="3200" b="1" dirty="0">
                <a:solidFill>
                  <a:srgbClr val="5D6D31"/>
                </a:solidFill>
              </a:rPr>
              <a:t> an </a:t>
            </a:r>
            <a:r>
              <a:rPr lang="en-US" sz="3200" b="1" dirty="0" err="1">
                <a:solidFill>
                  <a:srgbClr val="5D6D31"/>
                </a:solidFill>
              </a:rPr>
              <a:t>toàn</a:t>
            </a:r>
            <a:endParaRPr lang="en-US" sz="3200" b="1" dirty="0">
              <a:solidFill>
                <a:srgbClr val="5D6D3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D2878C-B7FD-4404-B07B-FDDBB9C8F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556" y="2354079"/>
            <a:ext cx="1790700" cy="10477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E7342CF-8385-4FE7-88AB-58F57BE8D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6709" y="2073091"/>
            <a:ext cx="1781175" cy="16097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DE7A5CC-2363-42ED-B882-36FDBAAEAD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5349" y="2327498"/>
            <a:ext cx="962025" cy="12096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AB217A9-BC8F-4BCF-ABFA-E55D076607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1156" y="4036650"/>
            <a:ext cx="1181100" cy="1295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0DF1043-BB1E-4208-8190-FFA22ECFB8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2709" y="3995844"/>
            <a:ext cx="2257425" cy="15906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B2B0137-0ECA-4526-A149-BFEE4E844B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0587" y="4284300"/>
            <a:ext cx="1343025" cy="104775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3308D11-7851-4875-B204-89CECF98A120}"/>
              </a:ext>
            </a:extLst>
          </p:cNvPr>
          <p:cNvSpPr txBox="1"/>
          <p:nvPr/>
        </p:nvSpPr>
        <p:spPr>
          <a:xfrm>
            <a:off x="1447910" y="1488316"/>
            <a:ext cx="9957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hiểu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sử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cụ</a:t>
            </a:r>
            <a:r>
              <a:rPr lang="en-US" sz="2800" dirty="0"/>
              <a:t> </a:t>
            </a:r>
            <a:r>
              <a:rPr lang="en-US" sz="2800" dirty="0" err="1"/>
              <a:t>lao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an </a:t>
            </a:r>
            <a:r>
              <a:rPr lang="en-US" sz="2800" dirty="0" err="1"/>
              <a:t>toàn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9849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460</Words>
  <Application>Microsoft Office PowerPoint</Application>
  <PresentationFormat>Widescreen</PresentationFormat>
  <Paragraphs>48</Paragraphs>
  <Slides>26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等线</vt:lpstr>
      <vt:lpstr>微软雅黑</vt:lpstr>
      <vt:lpstr>Microsoft YaHei UI</vt:lpstr>
      <vt:lpstr>Arial</vt:lpstr>
      <vt:lpstr>Arial-Rounded</vt:lpstr>
      <vt:lpstr>Calibri</vt:lpstr>
      <vt:lpstr>Utm AVO</vt:lpstr>
      <vt:lpstr>Office 主题</vt:lpstr>
      <vt:lpstr>1_Office 主题</vt:lpstr>
      <vt:lpstr>千图网海量PPT模板www.58pic.com​​</vt:lpstr>
      <vt:lpstr>2_Office 主题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DUC-NGHIA</cp:lastModifiedBy>
  <cp:revision>142</cp:revision>
  <dcterms:created xsi:type="dcterms:W3CDTF">2017-08-03T09:01:00Z</dcterms:created>
  <dcterms:modified xsi:type="dcterms:W3CDTF">2021-11-26T08:55:43Z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