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15"/>
  </p:notesMasterIdLst>
  <p:sldIdLst>
    <p:sldId id="264" r:id="rId2"/>
    <p:sldId id="256" r:id="rId3"/>
    <p:sldId id="265" r:id="rId4"/>
    <p:sldId id="258" r:id="rId5"/>
    <p:sldId id="257" r:id="rId6"/>
    <p:sldId id="286" r:id="rId7"/>
    <p:sldId id="287" r:id="rId8"/>
    <p:sldId id="288" r:id="rId9"/>
    <p:sldId id="275" r:id="rId10"/>
    <p:sldId id="289" r:id="rId11"/>
    <p:sldId id="274" r:id="rId12"/>
    <p:sldId id="290" r:id="rId13"/>
    <p:sldId id="291"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881A1-D850-4863-B78B-120411C9302C}" type="datetimeFigureOut">
              <a:rPr lang="vi-VN" smtClean="0"/>
              <a:t>21/04/2025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7015C-CA73-4E24-9547-3D33A5BBF0E1}" type="slidenum">
              <a:rPr lang="vi-VN" smtClean="0"/>
              <a:t>‹#›</a:t>
            </a:fld>
            <a:endParaRPr lang="vi-VN"/>
          </a:p>
        </p:txBody>
      </p:sp>
    </p:spTree>
    <p:extLst>
      <p:ext uri="{BB962C8B-B14F-4D97-AF65-F5344CB8AC3E}">
        <p14:creationId xmlns:p14="http://schemas.microsoft.com/office/powerpoint/2010/main" val="245250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20D925-5AB7-4A32-B5A5-C0CCF2072B4D}"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316477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0D925-5AB7-4A32-B5A5-C0CCF2072B4D}"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425611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0D925-5AB7-4A32-B5A5-C0CCF2072B4D}"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B949F4-6A7D-4B6D-955E-C4435AA849D8}" type="slidenum">
              <a:rPr lang="vi-VN" smtClean="0"/>
              <a:t>‹#›</a:t>
            </a:fld>
            <a:endParaRPr lang="vi-V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06417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920D925-5AB7-4A32-B5A5-C0CCF2072B4D}" type="datetimeFigureOut">
              <a:rPr lang="vi-VN" smtClean="0"/>
              <a:t>21/04/2025</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405201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920D925-5AB7-4A32-B5A5-C0CCF2072B4D}" type="datetimeFigureOut">
              <a:rPr lang="vi-VN" smtClean="0"/>
              <a:t>21/04/2025</a:t>
            </a:fld>
            <a:endParaRPr lang="vi-VN"/>
          </a:p>
        </p:txBody>
      </p:sp>
      <p:sp>
        <p:nvSpPr>
          <p:cNvPr id="6" name="Footer Placeholder 5"/>
          <p:cNvSpPr>
            <a:spLocks noGrp="1"/>
          </p:cNvSpPr>
          <p:nvPr>
            <p:ph type="ftr" sz="quarter" idx="11"/>
          </p:nvPr>
        </p:nvSpPr>
        <p:spPr/>
        <p:txBody>
          <a:bodyPr/>
          <a:lstStyle/>
          <a:p>
            <a:endParaRPr lang="vi-V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B949F4-6A7D-4B6D-955E-C4435AA849D8}" type="slidenum">
              <a:rPr lang="vi-VN" smtClean="0"/>
              <a:t>‹#›</a:t>
            </a:fld>
            <a:endParaRPr lang="vi-V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64889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920D925-5AB7-4A32-B5A5-C0CCF2072B4D}" type="datetimeFigureOut">
              <a:rPr lang="vi-VN" smtClean="0"/>
              <a:t>21/04/2025</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399003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0D925-5AB7-4A32-B5A5-C0CCF2072B4D}"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612005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0D925-5AB7-4A32-B5A5-C0CCF2072B4D}"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256772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0D925-5AB7-4A32-B5A5-C0CCF2072B4D}"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77403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0D925-5AB7-4A32-B5A5-C0CCF2072B4D}"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33396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20D925-5AB7-4A32-B5A5-C0CCF2072B4D}" type="datetimeFigureOut">
              <a:rPr lang="vi-VN" smtClean="0"/>
              <a:t>21/04/2025</a:t>
            </a:fld>
            <a:endParaRPr lang="vi-VN"/>
          </a:p>
        </p:txBody>
      </p:sp>
      <p:sp>
        <p:nvSpPr>
          <p:cNvPr id="6" name="Footer Placeholder 5"/>
          <p:cNvSpPr>
            <a:spLocks noGrp="1"/>
          </p:cNvSpPr>
          <p:nvPr>
            <p:ph type="ftr" sz="quarter" idx="11"/>
          </p:nvPr>
        </p:nvSpPr>
        <p:spPr/>
        <p:txBody>
          <a:bodyPr/>
          <a:lstStyle/>
          <a:p>
            <a:endParaRPr lang="vi-V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207604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20D925-5AB7-4A32-B5A5-C0CCF2072B4D}" type="datetimeFigureOut">
              <a:rPr lang="vi-VN" smtClean="0"/>
              <a:t>21/04/2025</a:t>
            </a:fld>
            <a:endParaRPr lang="vi-VN"/>
          </a:p>
        </p:txBody>
      </p:sp>
      <p:sp>
        <p:nvSpPr>
          <p:cNvPr id="8" name="Footer Placeholder 7"/>
          <p:cNvSpPr>
            <a:spLocks noGrp="1"/>
          </p:cNvSpPr>
          <p:nvPr>
            <p:ph type="ftr" sz="quarter" idx="11"/>
          </p:nvPr>
        </p:nvSpPr>
        <p:spPr/>
        <p:txBody>
          <a:bodyPr/>
          <a:lstStyle/>
          <a:p>
            <a:endParaRPr lang="vi-V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82010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20D925-5AB7-4A32-B5A5-C0CCF2072B4D}" type="datetimeFigureOut">
              <a:rPr lang="vi-VN" smtClean="0"/>
              <a:t>21/04/2025</a:t>
            </a:fld>
            <a:endParaRPr lang="vi-VN"/>
          </a:p>
        </p:txBody>
      </p:sp>
      <p:sp>
        <p:nvSpPr>
          <p:cNvPr id="4" name="Footer Placeholder 3"/>
          <p:cNvSpPr>
            <a:spLocks noGrp="1"/>
          </p:cNvSpPr>
          <p:nvPr>
            <p:ph type="ftr" sz="quarter" idx="11"/>
          </p:nvPr>
        </p:nvSpPr>
        <p:spPr/>
        <p:txBody>
          <a:bodyPr/>
          <a:lstStyle/>
          <a:p>
            <a:endParaRPr lang="vi-V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24175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0D925-5AB7-4A32-B5A5-C0CCF2072B4D}" type="datetimeFigureOut">
              <a:rPr lang="vi-VN" smtClean="0"/>
              <a:t>21/04/2025</a:t>
            </a:fld>
            <a:endParaRPr lang="vi-VN"/>
          </a:p>
        </p:txBody>
      </p:sp>
      <p:sp>
        <p:nvSpPr>
          <p:cNvPr id="3" name="Footer Placeholder 2"/>
          <p:cNvSpPr>
            <a:spLocks noGrp="1"/>
          </p:cNvSpPr>
          <p:nvPr>
            <p:ph type="ftr" sz="quarter" idx="11"/>
          </p:nvPr>
        </p:nvSpPr>
        <p:spPr/>
        <p:txBody>
          <a:bodyPr/>
          <a:lstStyle/>
          <a:p>
            <a:endParaRPr lang="vi-V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72458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0D925-5AB7-4A32-B5A5-C0CCF2072B4D}" type="datetimeFigureOut">
              <a:rPr lang="vi-VN" smtClean="0"/>
              <a:t>21/04/2025</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77573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0D925-5AB7-4A32-B5A5-C0CCF2072B4D}" type="datetimeFigureOut">
              <a:rPr lang="vi-VN" smtClean="0"/>
              <a:t>21/04/2025</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10659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920D925-5AB7-4A32-B5A5-C0CCF2072B4D}" type="datetimeFigureOut">
              <a:rPr lang="vi-VN" smtClean="0"/>
              <a:t>21/04/2025</a:t>
            </a:fld>
            <a:endParaRPr lang="vi-V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7B949F4-6A7D-4B6D-955E-C4435AA849D8}" type="slidenum">
              <a:rPr lang="vi-VN" smtClean="0"/>
              <a:t>‹#›</a:t>
            </a:fld>
            <a:endParaRPr lang="vi-VN"/>
          </a:p>
        </p:txBody>
      </p:sp>
    </p:spTree>
    <p:extLst>
      <p:ext uri="{BB962C8B-B14F-4D97-AF65-F5344CB8AC3E}">
        <p14:creationId xmlns:p14="http://schemas.microsoft.com/office/powerpoint/2010/main" val="158207104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542" y="3536324"/>
            <a:ext cx="2819400" cy="2819400"/>
          </a:xfrm>
          <a:prstGeom prst="rect">
            <a:avLst/>
          </a:prstGeom>
        </p:spPr>
      </p:pic>
      <p:sp>
        <p:nvSpPr>
          <p:cNvPr id="5" name="Cloud Callout 4"/>
          <p:cNvSpPr/>
          <p:nvPr/>
        </p:nvSpPr>
        <p:spPr>
          <a:xfrm>
            <a:off x="3325969" y="224118"/>
            <a:ext cx="5334000" cy="3657600"/>
          </a:xfrm>
          <a:prstGeom prst="cloudCallout">
            <a:avLst>
              <a:gd name="adj1" fmla="val 46843"/>
              <a:gd name="adj2" fmla="val 5474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Chào các bạn học sinh </a:t>
            </a:r>
            <a:r>
              <a:rPr lang="en-US" sz="4000" b="1" dirty="0" err="1"/>
              <a:t>lớp</a:t>
            </a:r>
            <a:r>
              <a:rPr lang="en-US" sz="4000" b="1" dirty="0"/>
              <a:t> 2A1</a:t>
            </a:r>
          </a:p>
        </p:txBody>
      </p:sp>
    </p:spTree>
    <p:extLst>
      <p:ext uri="{BB962C8B-B14F-4D97-AF65-F5344CB8AC3E}">
        <p14:creationId xmlns:p14="http://schemas.microsoft.com/office/powerpoint/2010/main" val="396875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stretch>
            <a:fillRect/>
          </a:stretch>
        </p:blipFill>
        <p:spPr>
          <a:xfrm>
            <a:off x="3477586" y="3672360"/>
            <a:ext cx="5024118" cy="31856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85" y="916885"/>
            <a:ext cx="3716580" cy="31856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264" y="978794"/>
            <a:ext cx="3736615" cy="3185640"/>
          </a:xfrm>
          <a:prstGeom prst="rect">
            <a:avLst/>
          </a:prstGeom>
        </p:spPr>
      </p:pic>
      <p:sp>
        <p:nvSpPr>
          <p:cNvPr id="7" name="Title 1"/>
          <p:cNvSpPr txBox="1">
            <a:spLocks/>
          </p:cNvSpPr>
          <p:nvPr/>
        </p:nvSpPr>
        <p:spPr>
          <a:xfrm>
            <a:off x="1358536" y="128195"/>
            <a:ext cx="10146075" cy="76323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solidFill>
                  <a:srgbClr val="7030A0"/>
                </a:solidFill>
                <a:latin typeface="Times New Roman" panose="02020603050405020304" pitchFamily="18" charset="0"/>
                <a:cs typeface="Times New Roman" panose="02020603050405020304" pitchFamily="18" charset="0"/>
              </a:rPr>
              <a:t>+ Hãy đọc khẩu hiệu của tranh vẽ. Em hiểu khẩu hiệu đó có ý nghĩa như thế nào?</a:t>
            </a:r>
            <a:endParaRPr lang="vi-VN"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62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602" y="963745"/>
            <a:ext cx="8911687" cy="1280890"/>
          </a:xfrm>
        </p:spPr>
        <p:txBody>
          <a:bodyPr>
            <a:normAutofit/>
          </a:bodyPr>
          <a:lstStyle/>
          <a:p>
            <a:pPr algn="ctr"/>
            <a:r>
              <a:rPr lang="en-US" dirty="0">
                <a:latin typeface="Times New Roman" panose="02020603050405020304" pitchFamily="18" charset="0"/>
                <a:cs typeface="Times New Roman" panose="02020603050405020304" pitchFamily="18" charset="0"/>
              </a:rPr>
              <a:t>Thực hành: Thảo luận nhóm và lựa chọn chủ đề cho tranh vẽ/khẩu hiệu của mình.</a:t>
            </a:r>
            <a:endParaRPr lang="vi-VN"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923" y="1194508"/>
            <a:ext cx="7619047" cy="5663492"/>
          </a:xfrm>
          <a:prstGeom prst="rect">
            <a:avLst/>
          </a:prstGeom>
        </p:spPr>
      </p:pic>
    </p:spTree>
    <p:extLst>
      <p:ext uri="{BB962C8B-B14F-4D97-AF65-F5344CB8AC3E}">
        <p14:creationId xmlns:p14="http://schemas.microsoft.com/office/powerpoint/2010/main" val="226517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995171"/>
            <a:ext cx="8911687" cy="1280890"/>
          </a:xfrm>
        </p:spPr>
        <p:txBody>
          <a:bodyPr/>
          <a:lstStyle/>
          <a:p>
            <a:pPr algn="ctr"/>
            <a:r>
              <a:rPr lang="en-US" dirty="0">
                <a:latin typeface="Times New Roman" panose="02020603050405020304" pitchFamily="18" charset="0"/>
                <a:cs typeface="Times New Roman" panose="02020603050405020304" pitchFamily="18" charset="0"/>
              </a:rPr>
              <a:t>Bài tập 5 (Vở bài tập)</a:t>
            </a:r>
            <a:endParaRPr lang="vi-VN"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473" y="5526156"/>
            <a:ext cx="1806637" cy="146484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565" y="2428591"/>
            <a:ext cx="2491411" cy="2184136"/>
          </a:xfrm>
          <a:prstGeom prst="rect">
            <a:avLst/>
          </a:prstGeom>
        </p:spPr>
      </p:pic>
    </p:spTree>
    <p:extLst>
      <p:ext uri="{BB962C8B-B14F-4D97-AF65-F5344CB8AC3E}">
        <p14:creationId xmlns:p14="http://schemas.microsoft.com/office/powerpoint/2010/main" val="207858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01188"/>
            <a:ext cx="8911687" cy="1280890"/>
          </a:xfrm>
        </p:spPr>
        <p:txBody>
          <a:bodyPr>
            <a:prstTxWarp prst="textChevron">
              <a:avLst/>
            </a:prstTxWarp>
          </a:bodyPr>
          <a:lstStyle/>
          <a:p>
            <a:pPr algn="ctr"/>
            <a:r>
              <a:rPr lang="en-U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CẢM ƠN CẢ LỚP!</a:t>
            </a:r>
            <a:endParaRPr lang="vi-VN"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3217" y="2194075"/>
            <a:ext cx="4502345" cy="4502345"/>
          </a:xfrm>
        </p:spPr>
      </p:pic>
    </p:spTree>
    <p:extLst>
      <p:ext uri="{BB962C8B-B14F-4D97-AF65-F5344CB8AC3E}">
        <p14:creationId xmlns:p14="http://schemas.microsoft.com/office/powerpoint/2010/main" val="188881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7971" y="553240"/>
            <a:ext cx="8825658" cy="1209933"/>
          </a:xfrm>
        </p:spPr>
        <p:txBody>
          <a:bodyPr/>
          <a:lstStyle/>
          <a:p>
            <a:pPr algn="ctr"/>
            <a:r>
              <a:rPr lang="en-US" b="1" dirty="0">
                <a:latin typeface="Times New Roman" panose="02020603050405020304" pitchFamily="18" charset="0"/>
                <a:cs typeface="Times New Roman" panose="02020603050405020304" pitchFamily="18" charset="0"/>
              </a:rPr>
              <a:t>Khởi động</a:t>
            </a:r>
            <a:r>
              <a:rPr lang="en-US"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a:xfrm>
            <a:off x="2292999" y="1761940"/>
            <a:ext cx="8915399" cy="1126283"/>
          </a:xfrm>
        </p:spPr>
        <p:txBody>
          <a:bodyPr>
            <a:normAutofit/>
          </a:bodyPr>
          <a:lstStyle/>
          <a:p>
            <a:pPr algn="ctr"/>
            <a:r>
              <a:rPr lang="en-US" sz="3200" dirty="0">
                <a:latin typeface="Times New Roman" panose="02020603050405020304" pitchFamily="18" charset="0"/>
                <a:cs typeface="Times New Roman" panose="02020603050405020304" pitchFamily="18" charset="0"/>
              </a:rPr>
              <a:t>Bài hát “Em vẽ môi trường xanh”</a:t>
            </a:r>
            <a:endParaRPr lang="vi-VN" sz="3200" dirty="0">
              <a:latin typeface="Times New Roman" panose="02020603050405020304" pitchFamily="18" charset="0"/>
              <a:cs typeface="Times New Roman" panose="02020603050405020304" pitchFamily="18" charset="0"/>
            </a:endParaRPr>
          </a:p>
        </p:txBody>
      </p:sp>
      <p:pic>
        <p:nvPicPr>
          <p:cNvPr id="5" name="Em-Ve-Moi-Truong-Mau-Xanh-Giang-Ti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5044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5"/>
                </p:tgtEl>
              </p:cMediaNode>
            </p:audio>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145" y="736053"/>
            <a:ext cx="9404723" cy="1400530"/>
          </a:xfrm>
        </p:spPr>
        <p:txBody>
          <a:bodyPr>
            <a:prstTxWarp prst="textTriangle">
              <a:avLst/>
            </a:prstTxWarp>
          </a:bodyPr>
          <a:lstStyle/>
          <a:p>
            <a:pPr algn="ct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Xin cảm ơn các bạn!</a:t>
            </a:r>
            <a:endParaRPr lang="vi-VN"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0333" y="2697006"/>
            <a:ext cx="3048000" cy="2857500"/>
          </a:xfrm>
        </p:spPr>
      </p:pic>
    </p:spTree>
    <p:extLst>
      <p:ext uri="{BB962C8B-B14F-4D97-AF65-F5344CB8AC3E}">
        <p14:creationId xmlns:p14="http://schemas.microsoft.com/office/powerpoint/2010/main" val="23918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753" y="2474701"/>
            <a:ext cx="9404723" cy="1400530"/>
          </a:xfrm>
        </p:spPr>
        <p:txBody>
          <a:bodyPr>
            <a:normAutofit fontScale="90000"/>
          </a:bodyPr>
          <a:lstStyle/>
          <a:p>
            <a:pPr algn="ctr"/>
            <a:r>
              <a:rPr lang="en-US" sz="3600" b="1" u="sng" dirty="0">
                <a:latin typeface="Times New Roman" panose="02020603050405020304" pitchFamily="18" charset="0"/>
                <a:cs typeface="Times New Roman" panose="02020603050405020304" pitchFamily="18" charset="0"/>
              </a:rPr>
              <a:t>BÀI 12</a:t>
            </a:r>
            <a:r>
              <a:rPr lang="en-US" sz="3600" b="1" dirty="0">
                <a:latin typeface="Times New Roman" panose="02020603050405020304" pitchFamily="18" charset="0"/>
                <a:cs typeface="Times New Roman" panose="02020603050405020304" pitchFamily="18" charset="0"/>
              </a:rPr>
              <a:t>: BẢO VỆ MÔI TRƯỜNG SỐNG CỦA THỰC VẬT VÀ ĐỘNG VẬT (Tiết 2)</a:t>
            </a:r>
            <a:br>
              <a:rPr lang="vi-VN" sz="2800" i="1" dirty="0">
                <a:latin typeface="Times New Roman" panose="02020603050405020304" pitchFamily="18" charset="0"/>
                <a:cs typeface="Times New Roman" panose="02020603050405020304" pitchFamily="18" charset="0"/>
              </a:rPr>
            </a:br>
            <a:endParaRPr lang="vi-VN"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16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879" y="4318162"/>
            <a:ext cx="7070502" cy="1303867"/>
          </a:xfrm>
        </p:spPr>
        <p:txBody>
          <a:bodyPr>
            <a:noAutofit/>
          </a:bodyPr>
          <a:lstStyle/>
          <a:p>
            <a:r>
              <a:rPr lang="en-US" sz="3200" dirty="0">
                <a:latin typeface="Times New Roman" panose="02020603050405020304" pitchFamily="18" charset="0"/>
                <a:cs typeface="Times New Roman" panose="02020603050405020304" pitchFamily="18" charset="0"/>
              </a:rPr>
              <a:t>+ Nêu việc làm phù hợp trong mỗi hình mà con người đã làm để bảo vệ môi trường sống của TV, </a:t>
            </a:r>
            <a:r>
              <a:rPr lang="en-US" sz="3200" dirty="0" err="1">
                <a:latin typeface="Times New Roman" panose="02020603050405020304" pitchFamily="18" charset="0"/>
                <a:cs typeface="Times New Roman" panose="02020603050405020304" pitchFamily="18" charset="0"/>
              </a:rPr>
              <a:t>ĐV</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57516" y="-293298"/>
            <a:ext cx="9601196" cy="1303867"/>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Times New Roman" panose="02020603050405020304" pitchFamily="18" charset="0"/>
                <a:cs typeface="Times New Roman" panose="02020603050405020304" pitchFamily="18" charset="0"/>
              </a:rPr>
              <a:t>+ Quan sát tranh em thấy gì?</a:t>
            </a:r>
            <a:endParaRPr lang="vi-VN"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5" y="1010569"/>
            <a:ext cx="3886742" cy="275310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497" y="1020614"/>
            <a:ext cx="3677163" cy="26673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660" y="1020614"/>
            <a:ext cx="3820058" cy="26673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5" y="3763678"/>
            <a:ext cx="3886742" cy="2724530"/>
          </a:xfrm>
          <a:prstGeom prst="rect">
            <a:avLst/>
          </a:prstGeom>
        </p:spPr>
      </p:pic>
    </p:spTree>
    <p:extLst>
      <p:ext uri="{BB962C8B-B14F-4D97-AF65-F5344CB8AC3E}">
        <p14:creationId xmlns:p14="http://schemas.microsoft.com/office/powerpoint/2010/main" val="302762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193" y="366533"/>
            <a:ext cx="8911687" cy="1280890"/>
          </a:xfrm>
        </p:spPr>
        <p:txBody>
          <a:bodyPr/>
          <a:lstStyle/>
          <a:p>
            <a:pPr algn="ctr"/>
            <a:r>
              <a:rPr lang="en-US" dirty="0">
                <a:latin typeface="Times New Roman" panose="02020603050405020304" pitchFamily="18" charset="0"/>
                <a:cs typeface="Times New Roman" panose="02020603050405020304" pitchFamily="18" charset="0"/>
              </a:rPr>
              <a:t>TRÒ CHƠI: GHÉP CẶP</a:t>
            </a:r>
            <a:endParaRPr lang="vi-VN" dirty="0">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5280" y="3772945"/>
            <a:ext cx="3886742" cy="272453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51" y="996933"/>
            <a:ext cx="3886742" cy="27531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5280" y="996933"/>
            <a:ext cx="3886742" cy="274306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451" y="3772945"/>
            <a:ext cx="3886742" cy="2743064"/>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4418" t="18222" r="1988" b="6530"/>
          <a:stretch/>
        </p:blipFill>
        <p:spPr>
          <a:xfrm>
            <a:off x="4393272" y="1558346"/>
            <a:ext cx="3411325" cy="759853"/>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1917" t="11241" b="11861"/>
          <a:stretch/>
        </p:blipFill>
        <p:spPr>
          <a:xfrm>
            <a:off x="4393271" y="2600287"/>
            <a:ext cx="3411325" cy="798490"/>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4176" t="16542" r="1857" b="10035"/>
          <a:stretch/>
        </p:blipFill>
        <p:spPr>
          <a:xfrm>
            <a:off x="4393271" y="3863663"/>
            <a:ext cx="3411325" cy="811369"/>
          </a:xfrm>
          <a:prstGeom prst="rect">
            <a:avLst/>
          </a:prstGeom>
        </p:spPr>
      </p:pic>
      <p:pic>
        <p:nvPicPr>
          <p:cNvPr id="12" name="Picture 11"/>
          <p:cNvPicPr>
            <a:picLocks noChangeAspect="1"/>
          </p:cNvPicPr>
          <p:nvPr/>
        </p:nvPicPr>
        <p:blipFill rotWithShape="1">
          <a:blip r:embed="rId9">
            <a:extLst>
              <a:ext uri="{28A0092B-C50C-407E-A947-70E740481C1C}">
                <a14:useLocalDpi xmlns:a14="http://schemas.microsoft.com/office/drawing/2010/main" val="0"/>
              </a:ext>
            </a:extLst>
          </a:blip>
          <a:srcRect l="2235" t="13118" r="2220" b="10984"/>
          <a:stretch/>
        </p:blipFill>
        <p:spPr>
          <a:xfrm>
            <a:off x="4393271" y="5087156"/>
            <a:ext cx="3411326" cy="824249"/>
          </a:xfrm>
          <a:prstGeom prst="rect">
            <a:avLst/>
          </a:prstGeom>
        </p:spPr>
      </p:pic>
    </p:spTree>
    <p:extLst>
      <p:ext uri="{BB962C8B-B14F-4D97-AF65-F5344CB8AC3E}">
        <p14:creationId xmlns:p14="http://schemas.microsoft.com/office/powerpoint/2010/main" val="397156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08333E-7 1.11111E-6 L -0.31953 -0.0588 " pathEditMode="relative" rAng="0" ptsTypes="AA">
                                      <p:cBhvr>
                                        <p:cTn id="28" dur="2000" fill="hold"/>
                                        <p:tgtEl>
                                          <p:spTgt spid="9"/>
                                        </p:tgtEl>
                                        <p:attrNameLst>
                                          <p:attrName>ppt_x</p:attrName>
                                          <p:attrName>ppt_y</p:attrName>
                                        </p:attrNameLst>
                                      </p:cBhvr>
                                      <p:rCtr x="-15977" y="-2940"/>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2.08333E-7 1.48148E-6 L -0.31953 0.42477 " pathEditMode="relative" rAng="0" ptsTypes="AA">
                                      <p:cBhvr>
                                        <p:cTn id="32" dur="2000" fill="hold"/>
                                        <p:tgtEl>
                                          <p:spTgt spid="10"/>
                                        </p:tgtEl>
                                        <p:attrNameLst>
                                          <p:attrName>ppt_x</p:attrName>
                                          <p:attrName>ppt_y</p:attrName>
                                        </p:attrNameLst>
                                      </p:cBhvr>
                                      <p:rCtr x="-15977" y="21227"/>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2.08333E-7 -3.7037E-6 L 0.32904 -0.38217 " pathEditMode="relative" rAng="0" ptsTypes="AA">
                                      <p:cBhvr>
                                        <p:cTn id="36" dur="2000" fill="hold"/>
                                        <p:tgtEl>
                                          <p:spTgt spid="11"/>
                                        </p:tgtEl>
                                        <p:attrNameLst>
                                          <p:attrName>ppt_x</p:attrName>
                                          <p:attrName>ppt_y</p:attrName>
                                        </p:attrNameLst>
                                      </p:cBhvr>
                                      <p:rCtr x="16445" y="-19120"/>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2.08333E-7 -1.85185E-6 L 0.33125 0.09746 " pathEditMode="relative" rAng="0" ptsTypes="AA">
                                      <p:cBhvr>
                                        <p:cTn id="40" dur="2000" fill="hold"/>
                                        <p:tgtEl>
                                          <p:spTgt spid="12"/>
                                        </p:tgtEl>
                                        <p:attrNameLst>
                                          <p:attrName>ppt_x</p:attrName>
                                          <p:attrName>ppt_y</p:attrName>
                                        </p:attrNameLst>
                                      </p:cBhvr>
                                      <p:rCtr x="16563" y="4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8044" y="1841680"/>
            <a:ext cx="8615967" cy="1569660"/>
          </a:xfrm>
          <a:prstGeom prst="rect">
            <a:avLst/>
          </a:prstGeom>
        </p:spPr>
        <p:txBody>
          <a:bodyPr wrap="square">
            <a:spAutoFit/>
          </a:bodyPr>
          <a:lstStyle/>
          <a:p>
            <a:pPr algn="just"/>
            <a:r>
              <a:rPr lang="en-US" sz="3200" dirty="0">
                <a:latin typeface="Times New Roman" panose="02020603050405020304" pitchFamily="18" charset="0"/>
                <a:ea typeface="Calibri" panose="020F0502020204030204" pitchFamily="34" charset="0"/>
              </a:rPr>
              <a:t>+ Trong cuộc sống, em và mọi người xung quanh cần làm gì để bảo vệ môi trường sống của thực vật và động vật?</a:t>
            </a:r>
            <a:endParaRPr lang="vi-VN" sz="3200" dirty="0"/>
          </a:p>
        </p:txBody>
      </p:sp>
    </p:spTree>
    <p:extLst>
      <p:ext uri="{BB962C8B-B14F-4D97-AF65-F5344CB8AC3E}">
        <p14:creationId xmlns:p14="http://schemas.microsoft.com/office/powerpoint/2010/main" val="17680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203659"/>
            <a:ext cx="8911687" cy="1280890"/>
          </a:xfrm>
        </p:spPr>
        <p:txBody>
          <a:bodyPr>
            <a:normAutofit fontScale="90000"/>
          </a:bodyPr>
          <a:lstStyle/>
          <a:p>
            <a:pPr algn="just"/>
            <a:r>
              <a:rPr lang="en-US" dirty="0">
                <a:latin typeface="Times New Roman" panose="02020603050405020304" pitchFamily="18" charset="0"/>
                <a:cs typeface="Times New Roman" panose="02020603050405020304" pitchFamily="18" charset="0"/>
              </a:rPr>
              <a:t>Con người đã có rất nhiều việc làm để cải tạo môi trường sống cho các loài TV, </a:t>
            </a:r>
            <a:r>
              <a:rPr lang="en-US" dirty="0" err="1">
                <a:latin typeface="Times New Roman" panose="02020603050405020304" pitchFamily="18" charset="0"/>
                <a:cs typeface="Times New Roman" panose="02020603050405020304" pitchFamily="18" charset="0"/>
              </a:rPr>
              <a:t>ĐV</a:t>
            </a:r>
            <a:r>
              <a:rPr lang="en-US" dirty="0">
                <a:latin typeface="Times New Roman" panose="02020603050405020304" pitchFamily="18" charset="0"/>
                <a:cs typeface="Times New Roman" panose="02020603050405020304" pitchFamily="18" charset="0"/>
              </a:rPr>
              <a:t> để chúng có MT sống tốt hơn. Chúng ta cần chung tay bảo vệ môi trường sống. Tuổi nhỏ làm việc nhỏ để cùng nhau góp sức xây dựng môi trường sống tốt đẹp.</a:t>
            </a:r>
            <a:endParaRPr lang="vi-V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420179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971" y="215563"/>
            <a:ext cx="8911687" cy="763231"/>
          </a:xfrm>
        </p:spPr>
        <p:txBody>
          <a:bodyPr>
            <a:normAutofit/>
          </a:bodyPr>
          <a:lstStyle/>
          <a:p>
            <a:pPr algn="ctr"/>
            <a:r>
              <a:rPr lang="en-US" sz="3200" dirty="0">
                <a:latin typeface="Times New Roman" panose="02020603050405020304" pitchFamily="18" charset="0"/>
                <a:cs typeface="Times New Roman" panose="02020603050405020304" pitchFamily="18" charset="0"/>
              </a:rPr>
              <a:t>+ Tranh vẽ gì?</a:t>
            </a:r>
            <a:endParaRPr lang="vi-VN"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77586" y="3672360"/>
            <a:ext cx="5024118" cy="318564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85" y="916885"/>
            <a:ext cx="3716580" cy="318564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264" y="978794"/>
            <a:ext cx="3736615" cy="3185640"/>
          </a:xfrm>
          <a:prstGeom prst="rect">
            <a:avLst/>
          </a:prstGeom>
        </p:spPr>
      </p:pic>
    </p:spTree>
    <p:extLst>
      <p:ext uri="{BB962C8B-B14F-4D97-AF65-F5344CB8AC3E}">
        <p14:creationId xmlns:p14="http://schemas.microsoft.com/office/powerpoint/2010/main" val="365624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218</TotalTime>
  <Words>224</Words>
  <Application>Microsoft Office PowerPoint</Application>
  <PresentationFormat>Widescreen</PresentationFormat>
  <Paragraphs>15</Paragraphs>
  <Slides>13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Tahoma</vt:lpstr>
      <vt:lpstr>Times New Roman</vt:lpstr>
      <vt:lpstr>Wingdings 3</vt:lpstr>
      <vt:lpstr>Wisp</vt:lpstr>
      <vt:lpstr>PowerPoint Presentation</vt:lpstr>
      <vt:lpstr>Khởi động </vt:lpstr>
      <vt:lpstr>Xin cảm ơn các bạn!</vt:lpstr>
      <vt:lpstr>BÀI 12: BẢO VỆ MÔI TRƯỜNG SỐNG CỦA THỰC VẬT VÀ ĐỘNG VẬT (Tiết 2) </vt:lpstr>
      <vt:lpstr>+ Nêu việc làm phù hợp trong mỗi hình mà con người đã làm để bảo vệ môi trường sống của TV, ĐV.</vt:lpstr>
      <vt:lpstr>TRÒ CHƠI: GHÉP CẶP</vt:lpstr>
      <vt:lpstr>PowerPoint Presentation</vt:lpstr>
      <vt:lpstr>Con người đã có rất nhiều việc làm để cải tạo môi trường sống cho các loài TV, ĐV để chúng có MT sống tốt hơn. Chúng ta cần chung tay bảo vệ môi trường sống. Tuổi nhỏ làm việc nhỏ để cùng nhau góp sức xây dựng môi trường sống tốt đẹp.</vt:lpstr>
      <vt:lpstr>+ Tranh vẽ gì?</vt:lpstr>
      <vt:lpstr>PowerPoint Presentation</vt:lpstr>
      <vt:lpstr>Thực hành: Thảo luận nhóm và lựa chọn chủ đề cho tranh vẽ/khẩu hiệu của mình.</vt:lpstr>
      <vt:lpstr>Bài tập 5 (Vở bài tập)</vt:lpstr>
      <vt:lpstr>CẢM ƠN CẢ LỚP!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 </dc:title>
  <dc:creator>Ghostviet</dc:creator>
  <cp:lastModifiedBy>Administrator</cp:lastModifiedBy>
  <cp:revision>26</cp:revision>
  <dcterms:created xsi:type="dcterms:W3CDTF">2021-08-02T10:22:25Z</dcterms:created>
  <dcterms:modified xsi:type="dcterms:W3CDTF">2025-04-21T02:30:14Z</dcterms:modified>
</cp:coreProperties>
</file>