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8"/>
  </p:notesMasterIdLst>
  <p:sldIdLst>
    <p:sldId id="314" r:id="rId3"/>
    <p:sldId id="1546" r:id="rId4"/>
    <p:sldId id="302" r:id="rId5"/>
    <p:sldId id="319" r:id="rId6"/>
    <p:sldId id="318" r:id="rId7"/>
    <p:sldId id="290" r:id="rId8"/>
    <p:sldId id="317" r:id="rId9"/>
    <p:sldId id="303" r:id="rId10"/>
    <p:sldId id="305" r:id="rId11"/>
    <p:sldId id="306" r:id="rId12"/>
    <p:sldId id="307" r:id="rId13"/>
    <p:sldId id="1548" r:id="rId14"/>
    <p:sldId id="311" r:id="rId15"/>
    <p:sldId id="308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542"/>
    <a:srgbClr val="CEEAB0"/>
    <a:srgbClr val="E56915"/>
    <a:srgbClr val="D707CD"/>
    <a:srgbClr val="30642F"/>
    <a:srgbClr val="305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FFE0A-BD87-4D1F-928F-6A419B444BE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35424-4263-4F4C-98A9-E6A64DCF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5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DF0D-FDBD-48FA-B7BE-8843ECFDF0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3BDA-89BC-4820-93F5-BB5DD502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8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DF0D-FDBD-48FA-B7BE-8843ECFDF0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3BDA-89BC-4820-93F5-BB5DD502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DF0D-FDBD-48FA-B7BE-8843ECFDF0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3BDA-89BC-4820-93F5-BB5DD502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5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F6A11B-23C4-4256-8EFC-A90737F77D5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12FC-5E56-42E3-BFBE-CC66FC2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F6A11B-23C4-4256-8EFC-A90737F77D5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12FC-5E56-42E3-BFBE-CC66FC2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5131-59E3-4746-BA13-E42CE61EB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5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DF0D-FDBD-48FA-B7BE-8843ECFDF0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3BDA-89BC-4820-93F5-BB5DD502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9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DF0D-FDBD-48FA-B7BE-8843ECFDF0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3BDA-89BC-4820-93F5-BB5DD502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0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DF0D-FDBD-48FA-B7BE-8843ECFDF0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3BDA-89BC-4820-93F5-BB5DD502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DF0D-FDBD-48FA-B7BE-8843ECFDF0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3BDA-89BC-4820-93F5-BB5DD502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2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DF0D-FDBD-48FA-B7BE-8843ECFDF0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3BDA-89BC-4820-93F5-BB5DD502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DF0D-FDBD-48FA-B7BE-8843ECFDF0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3BDA-89BC-4820-93F5-BB5DD502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DF0D-FDBD-48FA-B7BE-8843ECFDF0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3BDA-89BC-4820-93F5-BB5DD502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0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DF0D-FDBD-48FA-B7BE-8843ECFDF0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3BDA-89BC-4820-93F5-BB5DD502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5DF0D-FDBD-48FA-B7BE-8843ECFDF0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3BDA-89BC-4820-93F5-BB5DD502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4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7116BC-7DD7-4847-9E34-F09DDB70E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56E3214-F7BA-4DD0-B7C7-0555150DC51C}"/>
              </a:ext>
            </a:extLst>
          </p:cNvPr>
          <p:cNvSpPr/>
          <p:nvPr userDrawn="1"/>
        </p:nvSpPr>
        <p:spPr>
          <a:xfrm>
            <a:off x="581892" y="532014"/>
            <a:ext cx="11039302" cy="586878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114300" dist="38100" dir="2700000" algn="tl" rotWithShape="0">
              <a:srgbClr val="5080A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1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372689" y="154462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CHIỀNG SƠN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15185" y="1923539"/>
            <a:ext cx="8592457" cy="530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lIns="107630" tIns="53815" rIns="107630" bIns="53815" numCol="1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TẬP HUẤN SGK MỚI LỚP 5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044406" y="673969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B8816C-E7F5-983B-8D50-67C268A483ED}"/>
              </a:ext>
            </a:extLst>
          </p:cNvPr>
          <p:cNvGrpSpPr/>
          <p:nvPr/>
        </p:nvGrpSpPr>
        <p:grpSpPr>
          <a:xfrm>
            <a:off x="-7480" y="-69728"/>
            <a:ext cx="12202453" cy="7297944"/>
            <a:chOff x="-9986" y="-98894"/>
            <a:chExt cx="16290593" cy="974294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9C5EB-D784-B273-EBEF-05E6C331B9A0}"/>
                </a:ext>
              </a:extLst>
            </p:cNvPr>
            <p:cNvSpPr/>
            <p:nvPr/>
          </p:nvSpPr>
          <p:spPr>
            <a:xfrm rot="10800000">
              <a:off x="127334" y="152399"/>
              <a:ext cx="16011984" cy="88392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>
                <a:defRPr/>
              </a:pPr>
              <a:endParaRPr lang="en-US" sz="1348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86FEEF-29F9-3DE6-E7EF-4EE831E1E2F5}"/>
                </a:ext>
              </a:extLst>
            </p:cNvPr>
            <p:cNvSpPr/>
            <p:nvPr/>
          </p:nvSpPr>
          <p:spPr>
            <a:xfrm rot="10800000">
              <a:off x="0" y="-19052"/>
              <a:ext cx="16276638" cy="916305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>
                <a:defRPr/>
              </a:pPr>
              <a:endParaRPr lang="en-US" sz="1348">
                <a:solidFill>
                  <a:prstClr val="white"/>
                </a:solidFill>
                <a:latin typeface="#9Slide02 Noi dung dai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AACC7E-475C-D97B-8D4A-68BCCD877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1" y="8066021"/>
              <a:ext cx="2025318" cy="15780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04A1CB-8382-E692-D1F7-8AFE5A7F0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5289" y="8066021"/>
              <a:ext cx="2025318" cy="157803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D40F6B-AC1E-FFB5-89FD-F955A6395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9525" y="-98894"/>
              <a:ext cx="1027113" cy="82279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D7E625-63A8-D0D4-66F0-957180D5F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86" y="-9525"/>
              <a:ext cx="1027114" cy="65571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CB2B40-55FF-369A-3F6C-DD79AE2FBF5E}"/>
              </a:ext>
            </a:extLst>
          </p:cNvPr>
          <p:cNvGrpSpPr/>
          <p:nvPr/>
        </p:nvGrpSpPr>
        <p:grpSpPr>
          <a:xfrm>
            <a:off x="761879" y="5324652"/>
            <a:ext cx="11529663" cy="721542"/>
            <a:chOff x="1017128" y="7068959"/>
            <a:chExt cx="15392400" cy="9632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46A985-B742-3C6B-2388-5573A3483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442" y="7068959"/>
              <a:ext cx="8843420" cy="963277"/>
            </a:xfrm>
            <a:prstGeom prst="rect">
              <a:avLst/>
            </a:prstGeom>
          </p:spPr>
        </p:pic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9991E43B-C92A-2381-E512-9A4B64EF9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7128" y="7146465"/>
              <a:ext cx="15392400" cy="76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30" tIns="53815" rIns="107630" bIns="538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8"/>
                </a:spcBef>
                <a:defRPr/>
              </a:pPr>
              <a:r>
                <a:rPr lang="en-US" sz="299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GV </a:t>
              </a:r>
              <a:r>
                <a:rPr lang="en-US" sz="2996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99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96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99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ĐỖ MẠNH ĐỨC</a:t>
              </a:r>
              <a:endParaRPr lang="en-US" sz="404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83617D8-2317-3275-C195-7911CD7A2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65" y="2061979"/>
            <a:ext cx="4273493" cy="31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F035E30-22EB-E9B5-1276-55E515F44174}"/>
              </a:ext>
            </a:extLst>
          </p:cNvPr>
          <p:cNvGrpSpPr/>
          <p:nvPr/>
        </p:nvGrpSpPr>
        <p:grpSpPr>
          <a:xfrm>
            <a:off x="-7480" y="-69728"/>
            <a:ext cx="12202453" cy="7297944"/>
            <a:chOff x="-9986" y="-98894"/>
            <a:chExt cx="16290593" cy="97429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3E3381-E5A1-648A-0367-6233C34847A8}"/>
                </a:ext>
              </a:extLst>
            </p:cNvPr>
            <p:cNvSpPr/>
            <p:nvPr/>
          </p:nvSpPr>
          <p:spPr>
            <a:xfrm rot="10800000">
              <a:off x="127334" y="152399"/>
              <a:ext cx="16011984" cy="88392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>
                <a:defRPr/>
              </a:pPr>
              <a:endParaRPr lang="en-US" sz="1348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60BD2-14B0-A1B8-921E-215F8BFD6294}"/>
                </a:ext>
              </a:extLst>
            </p:cNvPr>
            <p:cNvSpPr/>
            <p:nvPr/>
          </p:nvSpPr>
          <p:spPr>
            <a:xfrm rot="10800000">
              <a:off x="0" y="-19052"/>
              <a:ext cx="16276638" cy="916305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>
                <a:defRPr/>
              </a:pPr>
              <a:endParaRPr lang="en-US" sz="1348">
                <a:solidFill>
                  <a:prstClr val="white"/>
                </a:solidFill>
                <a:latin typeface="#9Slide02 Noi dung dai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FF74CB-3E2A-0C11-58F4-F48CFA197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1" y="8066021"/>
              <a:ext cx="2025318" cy="157803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FBFACD-3879-D485-3997-BD5F329C8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5289" y="8066021"/>
              <a:ext cx="2025318" cy="15780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19363A-B4B1-882B-9AD6-0B353AEE9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9525" y="-98894"/>
              <a:ext cx="1027113" cy="8227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E639B5-31EB-71AC-1BAE-AA4D47D7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86" y="-9525"/>
              <a:ext cx="1027114" cy="65571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40632" y="510620"/>
            <a:ext cx="11446043" cy="843122"/>
            <a:chOff x="926786" y="157696"/>
            <a:chExt cx="10759888" cy="843122"/>
          </a:xfrm>
        </p:grpSpPr>
        <p:sp>
          <p:nvSpPr>
            <p:cNvPr id="16" name="Oval 15"/>
            <p:cNvSpPr/>
            <p:nvPr/>
          </p:nvSpPr>
          <p:spPr>
            <a:xfrm>
              <a:off x="926786" y="157696"/>
              <a:ext cx="769102" cy="84312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3929" y="400036"/>
              <a:ext cx="9952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Tính vận tốc biết quãng đường và thời gian trong mỗi trường hợp sau: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434986"/>
              </p:ext>
            </p:extLst>
          </p:nvPr>
        </p:nvGraphicFramePr>
        <p:xfrm>
          <a:off x="609601" y="2759241"/>
          <a:ext cx="11077075" cy="2021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415">
                  <a:extLst>
                    <a:ext uri="{9D8B030D-6E8A-4147-A177-3AD203B41FA5}">
                      <a16:colId xmlns:a16="http://schemas.microsoft.com/office/drawing/2014/main" val="2631678856"/>
                    </a:ext>
                  </a:extLst>
                </a:gridCol>
                <a:gridCol w="2215415">
                  <a:extLst>
                    <a:ext uri="{9D8B030D-6E8A-4147-A177-3AD203B41FA5}">
                      <a16:colId xmlns:a16="http://schemas.microsoft.com/office/drawing/2014/main" val="1907080686"/>
                    </a:ext>
                  </a:extLst>
                </a:gridCol>
                <a:gridCol w="2215415">
                  <a:extLst>
                    <a:ext uri="{9D8B030D-6E8A-4147-A177-3AD203B41FA5}">
                      <a16:colId xmlns:a16="http://schemas.microsoft.com/office/drawing/2014/main" val="2101776230"/>
                    </a:ext>
                  </a:extLst>
                </a:gridCol>
                <a:gridCol w="2215415">
                  <a:extLst>
                    <a:ext uri="{9D8B030D-6E8A-4147-A177-3AD203B41FA5}">
                      <a16:colId xmlns:a16="http://schemas.microsoft.com/office/drawing/2014/main" val="3399398463"/>
                    </a:ext>
                  </a:extLst>
                </a:gridCol>
                <a:gridCol w="2215415">
                  <a:extLst>
                    <a:ext uri="{9D8B030D-6E8A-4147-A177-3AD203B41FA5}">
                      <a16:colId xmlns:a16="http://schemas.microsoft.com/office/drawing/2014/main" val="2413193558"/>
                    </a:ext>
                  </a:extLst>
                </a:gridCol>
              </a:tblGrid>
              <a:tr h="673769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974487"/>
                  </a:ext>
                </a:extLst>
              </a:tr>
              <a:tr h="673769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giờ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giây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phút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 giờ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79632"/>
                  </a:ext>
                </a:extLst>
              </a:tr>
              <a:tr h="673769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33413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561347" y="4130840"/>
            <a:ext cx="7275090" cy="601582"/>
            <a:chOff x="3561347" y="3152275"/>
            <a:chExt cx="7275090" cy="601582"/>
          </a:xfrm>
        </p:grpSpPr>
        <p:sp>
          <p:nvSpPr>
            <p:cNvPr id="9" name="Rounded Rectangle 8"/>
            <p:cNvSpPr/>
            <p:nvPr/>
          </p:nvSpPr>
          <p:spPr>
            <a:xfrm>
              <a:off x="3561347" y="3160295"/>
              <a:ext cx="657727" cy="5935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707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863388" y="3152275"/>
              <a:ext cx="657727" cy="5935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707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005006" y="3160297"/>
              <a:ext cx="657727" cy="5935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707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0178710" y="3152277"/>
              <a:ext cx="657727" cy="5935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707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430394" y="1947879"/>
            <a:ext cx="3091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0152" y="4116326"/>
            <a:ext cx="1640115" cy="63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km/h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48895" y="4130846"/>
            <a:ext cx="1640115" cy="63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15,8 m/s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21837" y="4130842"/>
            <a:ext cx="1847516" cy="63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m/phút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782633" y="4123586"/>
            <a:ext cx="1640498" cy="63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km/h</a:t>
            </a:r>
          </a:p>
        </p:txBody>
      </p:sp>
    </p:spTree>
    <p:extLst>
      <p:ext uri="{BB962C8B-B14F-4D97-AF65-F5344CB8AC3E}">
        <p14:creationId xmlns:p14="http://schemas.microsoft.com/office/powerpoint/2010/main" val="8633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F035E30-22EB-E9B5-1276-55E515F44174}"/>
              </a:ext>
            </a:extLst>
          </p:cNvPr>
          <p:cNvGrpSpPr/>
          <p:nvPr/>
        </p:nvGrpSpPr>
        <p:grpSpPr>
          <a:xfrm>
            <a:off x="-7480" y="-69728"/>
            <a:ext cx="12202453" cy="7297944"/>
            <a:chOff x="-9986" y="-98894"/>
            <a:chExt cx="16290593" cy="97429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3E3381-E5A1-648A-0367-6233C34847A8}"/>
                </a:ext>
              </a:extLst>
            </p:cNvPr>
            <p:cNvSpPr/>
            <p:nvPr/>
          </p:nvSpPr>
          <p:spPr>
            <a:xfrm rot="10800000">
              <a:off x="127334" y="152399"/>
              <a:ext cx="16011984" cy="88392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>
                <a:defRPr/>
              </a:pPr>
              <a:endParaRPr lang="en-US" sz="1348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60BD2-14B0-A1B8-921E-215F8BFD6294}"/>
                </a:ext>
              </a:extLst>
            </p:cNvPr>
            <p:cNvSpPr/>
            <p:nvPr/>
          </p:nvSpPr>
          <p:spPr>
            <a:xfrm rot="10800000">
              <a:off x="0" y="-19052"/>
              <a:ext cx="16276638" cy="916305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>
                <a:defRPr/>
              </a:pPr>
              <a:endParaRPr lang="en-US" sz="1348">
                <a:solidFill>
                  <a:prstClr val="white"/>
                </a:solidFill>
                <a:latin typeface="#9Slide02 Noi dung dai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FF74CB-3E2A-0C11-58F4-F48CFA197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1" y="8066021"/>
              <a:ext cx="2025318" cy="157803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FBFACD-3879-D485-3997-BD5F329C8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5289" y="8066021"/>
              <a:ext cx="2025318" cy="15780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19363A-B4B1-882B-9AD6-0B353AEE9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9525" y="-98894"/>
              <a:ext cx="1027113" cy="8227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E639B5-31EB-71AC-1BAE-AA4D47D7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86" y="-9525"/>
              <a:ext cx="1027114" cy="655710"/>
            </a:xfrm>
            <a:prstGeom prst="rect">
              <a:avLst/>
            </a:prstGeom>
          </p:spPr>
        </p:pic>
      </p:grpSp>
      <p:sp>
        <p:nvSpPr>
          <p:cNvPr id="16" name="Oval 15"/>
          <p:cNvSpPr/>
          <p:nvPr/>
        </p:nvSpPr>
        <p:spPr>
          <a:xfrm>
            <a:off x="857258" y="157696"/>
            <a:ext cx="876672" cy="84312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7446" y="1110749"/>
            <a:ext cx="109553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a) Một máy bay trong 3 giờ bay được quãng đường 2850 km. Tính vận tốc của máy bay đó theo đơn vị ki-lô-mét trên giờ (km/h).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064" y="2383807"/>
            <a:ext cx="109006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b) Một người chạy 400 m hết 1 phút 20 giây. Tính vận tốc chạy của người đó theo mét trên giây (m/s).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448" y="3630129"/>
            <a:ext cx="109553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c) Một con báo chạy được quãng đường 9,2 km hết 6 phút. Tính vận tốc của con báo đó theo đơn vị ki-lô-mét trên giờ (km/h).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F035E30-22EB-E9B5-1276-55E515F44174}"/>
              </a:ext>
            </a:extLst>
          </p:cNvPr>
          <p:cNvGrpSpPr/>
          <p:nvPr/>
        </p:nvGrpSpPr>
        <p:grpSpPr>
          <a:xfrm>
            <a:off x="-7480" y="-69728"/>
            <a:ext cx="12202453" cy="7297944"/>
            <a:chOff x="-9986" y="-98894"/>
            <a:chExt cx="16290593" cy="97429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3E3381-E5A1-648A-0367-6233C34847A8}"/>
                </a:ext>
              </a:extLst>
            </p:cNvPr>
            <p:cNvSpPr/>
            <p:nvPr/>
          </p:nvSpPr>
          <p:spPr>
            <a:xfrm rot="10800000">
              <a:off x="127334" y="152399"/>
              <a:ext cx="16011984" cy="88392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60BD2-14B0-A1B8-921E-215F8BFD6294}"/>
                </a:ext>
              </a:extLst>
            </p:cNvPr>
            <p:cNvSpPr/>
            <p:nvPr/>
          </p:nvSpPr>
          <p:spPr>
            <a:xfrm rot="10800000">
              <a:off x="0" y="-19052"/>
              <a:ext cx="16276638" cy="916305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FF74CB-3E2A-0C11-58F4-F48CFA197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1" y="8066021"/>
              <a:ext cx="2025318" cy="157803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FBFACD-3879-D485-3997-BD5F329C8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5289" y="8066021"/>
              <a:ext cx="2025318" cy="15780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19363A-B4B1-882B-9AD6-0B353AEE9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9525" y="-98894"/>
              <a:ext cx="1027113" cy="8227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E639B5-31EB-71AC-1BAE-AA4D47D7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86" y="-9525"/>
              <a:ext cx="1027114" cy="655710"/>
            </a:xfrm>
            <a:prstGeom prst="rect">
              <a:avLst/>
            </a:prstGeom>
          </p:spPr>
        </p:pic>
      </p:grpSp>
      <p:sp>
        <p:nvSpPr>
          <p:cNvPr id="16" name="Oval 15"/>
          <p:cNvSpPr/>
          <p:nvPr/>
        </p:nvSpPr>
        <p:spPr>
          <a:xfrm>
            <a:off x="857258" y="157696"/>
            <a:ext cx="876672" cy="84312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1938" y="1129243"/>
            <a:ext cx="116353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chạy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chạy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(m/s).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462" y="4648782"/>
            <a:ext cx="115728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chạy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9,2 km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(km/h).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FCDEE-0835-4E51-A055-73737CCB7746}"/>
              </a:ext>
            </a:extLst>
          </p:cNvPr>
          <p:cNvSpPr txBox="1"/>
          <p:nvPr/>
        </p:nvSpPr>
        <p:spPr>
          <a:xfrm>
            <a:off x="3016738" y="1521536"/>
            <a:ext cx="867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endParaRPr lang="vi-VN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85E32-227D-4571-93A7-44AB72889B67}"/>
              </a:ext>
            </a:extLst>
          </p:cNvPr>
          <p:cNvSpPr txBox="1"/>
          <p:nvPr/>
        </p:nvSpPr>
        <p:spPr>
          <a:xfrm>
            <a:off x="3016738" y="1129243"/>
            <a:ext cx="1452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m</a:t>
            </a:r>
            <a:endParaRPr lang="vi-VN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98D6A2-2894-4BAE-A71D-91162F6562E1}"/>
              </a:ext>
            </a:extLst>
          </p:cNvPr>
          <p:cNvSpPr txBox="1"/>
          <p:nvPr/>
        </p:nvSpPr>
        <p:spPr>
          <a:xfrm>
            <a:off x="4611073" y="1129966"/>
            <a:ext cx="28995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endParaRPr lang="vi-VN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13E9C-AB0F-44EC-A27E-F5F1B8246B17}"/>
              </a:ext>
            </a:extLst>
          </p:cNvPr>
          <p:cNvSpPr txBox="1"/>
          <p:nvPr/>
        </p:nvSpPr>
        <p:spPr>
          <a:xfrm>
            <a:off x="4167194" y="2118545"/>
            <a:ext cx="27822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55F63B-97C1-4684-8A30-57BC5A487875}"/>
              </a:ext>
            </a:extLst>
          </p:cNvPr>
          <p:cNvSpPr txBox="1"/>
          <p:nvPr/>
        </p:nvSpPr>
        <p:spPr>
          <a:xfrm>
            <a:off x="2610338" y="2632427"/>
            <a:ext cx="54238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=         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8F170C-FB56-49BB-9B93-9A454F8F7389}"/>
              </a:ext>
            </a:extLst>
          </p:cNvPr>
          <p:cNvSpPr txBox="1"/>
          <p:nvPr/>
        </p:nvSpPr>
        <p:spPr>
          <a:xfrm>
            <a:off x="6265135" y="2609630"/>
            <a:ext cx="121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04CDCC-EFC1-4985-B356-4C67C01BEA4C}"/>
              </a:ext>
            </a:extLst>
          </p:cNvPr>
          <p:cNvSpPr txBox="1"/>
          <p:nvPr/>
        </p:nvSpPr>
        <p:spPr>
          <a:xfrm>
            <a:off x="2580671" y="3099358"/>
            <a:ext cx="54238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36C01F-D346-4EDD-89B8-38E2FCFCCF1A}"/>
              </a:ext>
            </a:extLst>
          </p:cNvPr>
          <p:cNvSpPr txBox="1"/>
          <p:nvPr/>
        </p:nvSpPr>
        <p:spPr>
          <a:xfrm>
            <a:off x="2733071" y="3525052"/>
            <a:ext cx="54238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400 : 80 = 5 (m/s)</a:t>
            </a:r>
            <a:endParaRPr lang="vi-VN" sz="2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F2C33F-74EF-4A01-8214-9998F8E8CCD0}"/>
              </a:ext>
            </a:extLst>
          </p:cNvPr>
          <p:cNvSpPr txBox="1"/>
          <p:nvPr/>
        </p:nvSpPr>
        <p:spPr>
          <a:xfrm>
            <a:off x="3472411" y="3944135"/>
            <a:ext cx="54238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5 (m/s)</a:t>
            </a:r>
            <a:endParaRPr lang="vi-VN" sz="2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9" grpId="0"/>
      <p:bldP spid="10" grpId="0"/>
      <p:bldP spid="11" grpId="0"/>
      <p:bldP spid="22" grpId="0"/>
      <p:bldP spid="15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15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1217073"/>
              <a:ext cx="9125688" cy="514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990850" y="3924300"/>
              <a:ext cx="5676900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3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1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F035E30-22EB-E9B5-1276-55E515F44174}"/>
              </a:ext>
            </a:extLst>
          </p:cNvPr>
          <p:cNvGrpSpPr/>
          <p:nvPr/>
        </p:nvGrpSpPr>
        <p:grpSpPr>
          <a:xfrm>
            <a:off x="-7480" y="-69728"/>
            <a:ext cx="12202453" cy="7297944"/>
            <a:chOff x="-9986" y="-98894"/>
            <a:chExt cx="16290593" cy="97429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3E3381-E5A1-648A-0367-6233C34847A8}"/>
                </a:ext>
              </a:extLst>
            </p:cNvPr>
            <p:cNvSpPr/>
            <p:nvPr/>
          </p:nvSpPr>
          <p:spPr>
            <a:xfrm rot="10800000">
              <a:off x="127334" y="152399"/>
              <a:ext cx="16011984" cy="88392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>
                <a:defRPr/>
              </a:pPr>
              <a:endParaRPr lang="en-US" sz="1348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60BD2-14B0-A1B8-921E-215F8BFD6294}"/>
                </a:ext>
              </a:extLst>
            </p:cNvPr>
            <p:cNvSpPr/>
            <p:nvPr/>
          </p:nvSpPr>
          <p:spPr>
            <a:xfrm rot="10800000">
              <a:off x="0" y="-19052"/>
              <a:ext cx="16276638" cy="916305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>
                <a:defRPr/>
              </a:pPr>
              <a:endParaRPr lang="en-US" sz="1348">
                <a:solidFill>
                  <a:prstClr val="white"/>
                </a:solidFill>
                <a:latin typeface="#9Slide02 Noi dung dai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FF74CB-3E2A-0C11-58F4-F48CFA197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1" y="8066021"/>
              <a:ext cx="2025318" cy="157803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FBFACD-3879-D485-3997-BD5F329C8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5289" y="8066021"/>
              <a:ext cx="2025318" cy="15780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19363A-B4B1-882B-9AD6-0B353AEE9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9525" y="-98894"/>
              <a:ext cx="1027113" cy="8227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E639B5-31EB-71AC-1BAE-AA4D47D7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86" y="-9525"/>
              <a:ext cx="1027114" cy="65571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87448" y="157696"/>
            <a:ext cx="11397071" cy="966966"/>
            <a:chOff x="787448" y="157696"/>
            <a:chExt cx="11397071" cy="966966"/>
          </a:xfrm>
        </p:grpSpPr>
        <p:grpSp>
          <p:nvGrpSpPr>
            <p:cNvPr id="18" name="Group 17"/>
            <p:cNvGrpSpPr/>
            <p:nvPr/>
          </p:nvGrpSpPr>
          <p:grpSpPr>
            <a:xfrm>
              <a:off x="787448" y="157696"/>
              <a:ext cx="11397071" cy="966966"/>
              <a:chOff x="787447" y="157696"/>
              <a:chExt cx="7701709" cy="96696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787447" y="157696"/>
                <a:ext cx="551064" cy="8431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569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55789" y="293665"/>
                <a:ext cx="71333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tin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con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921425" y="304800"/>
              <a:ext cx="532523" cy="548468"/>
            </a:xfrm>
            <a:prstGeom prst="rect">
              <a:avLst/>
            </a:prstGeom>
            <a:solidFill>
              <a:srgbClr val="E56915"/>
            </a:solidFill>
            <a:ln>
              <a:solidFill>
                <a:srgbClr val="E569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9CEB8BE-DB69-4AAA-B8AB-2D69235B9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09" y="1184467"/>
            <a:ext cx="9183329" cy="51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8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9F21DFA-C5FF-6536-8328-01FF999BA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4" y="289735"/>
            <a:ext cx="12200075" cy="61802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844781F-82AE-4571-1A48-E3D0A3C11472}"/>
              </a:ext>
            </a:extLst>
          </p:cNvPr>
          <p:cNvGrpSpPr/>
          <p:nvPr/>
        </p:nvGrpSpPr>
        <p:grpSpPr>
          <a:xfrm>
            <a:off x="-7480" y="-69728"/>
            <a:ext cx="12202453" cy="7297944"/>
            <a:chOff x="-9986" y="-98894"/>
            <a:chExt cx="16290593" cy="97429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0003FB-5682-1A44-3511-CCA917E024CF}"/>
                </a:ext>
              </a:extLst>
            </p:cNvPr>
            <p:cNvSpPr/>
            <p:nvPr/>
          </p:nvSpPr>
          <p:spPr>
            <a:xfrm rot="10800000">
              <a:off x="127334" y="152399"/>
              <a:ext cx="16011984" cy="88392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>
                <a:defRPr/>
              </a:pPr>
              <a:endParaRPr lang="en-US" sz="1348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B1CE40-764A-6EEA-2461-3F4C1357E6C8}"/>
                </a:ext>
              </a:extLst>
            </p:cNvPr>
            <p:cNvSpPr/>
            <p:nvPr/>
          </p:nvSpPr>
          <p:spPr>
            <a:xfrm rot="10800000">
              <a:off x="0" y="-19052"/>
              <a:ext cx="16276638" cy="916305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>
                <a:defRPr/>
              </a:pPr>
              <a:endParaRPr lang="en-US" sz="1348">
                <a:solidFill>
                  <a:prstClr val="white"/>
                </a:solidFill>
                <a:latin typeface="#9Slide02 Noi dung dai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9D1F03-F5F0-9810-BD82-D3D514675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1" y="8066021"/>
              <a:ext cx="2025318" cy="157803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B59BD3E-5469-ED8A-62E8-520FBAC6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5289" y="8066021"/>
              <a:ext cx="2025318" cy="157803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5B3A7D-E03E-EF53-55D9-16249D66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9525" y="-98894"/>
              <a:ext cx="1027113" cy="82279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782278-7B24-6060-72B6-0D5476A3A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86" y="-9525"/>
              <a:ext cx="1027114" cy="65571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BB4EA69-54AF-5E4C-A5DC-65F6FDDAED1E}"/>
              </a:ext>
            </a:extLst>
          </p:cNvPr>
          <p:cNvSpPr/>
          <p:nvPr/>
        </p:nvSpPr>
        <p:spPr>
          <a:xfrm>
            <a:off x="2614270" y="2858225"/>
            <a:ext cx="5707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CHÂN THÀNH CẢM ƠN </a:t>
            </a:r>
          </a:p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 THẦY CÔ GIÁO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F323FC6A-16C9-45BD-84D9-569DDFE6F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3DF418-A999-4706-ADCA-1A6D2A6E96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968785" y="1476375"/>
            <a:ext cx="9800597" cy="373827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FC8854C-FA94-4A76-ACF1-0710A3687B63}"/>
              </a:ext>
            </a:extLst>
          </p:cNvPr>
          <p:cNvGrpSpPr/>
          <p:nvPr/>
        </p:nvGrpSpPr>
        <p:grpSpPr>
          <a:xfrm>
            <a:off x="1" y="-2"/>
            <a:ext cx="12192000" cy="1444337"/>
            <a:chOff x="0" y="-1"/>
            <a:chExt cx="12192001" cy="101272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E3C9884-253A-4F4C-9ED7-270E7F355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C70079D-E4CD-4A05-B02A-21F38EAE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8FF58C-1E3F-4984-8521-84750D5DE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F9F4EB1-3543-4B09-B3CE-10D018A7BE33}"/>
              </a:ext>
            </a:extLst>
          </p:cNvPr>
          <p:cNvGrpSpPr/>
          <p:nvPr/>
        </p:nvGrpSpPr>
        <p:grpSpPr>
          <a:xfrm flipV="1">
            <a:off x="0" y="5413663"/>
            <a:ext cx="12192000" cy="1444337"/>
            <a:chOff x="0" y="-1"/>
            <a:chExt cx="12192001" cy="10127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900B3F-6C00-4CC0-B69B-833FC76B0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09F842E-D75D-4182-8BAB-7CAF96186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7064546-CE52-4ACD-BD49-0D5DC4982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B89F5A8-3F6F-44D7-B2BF-19497AC0AF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371883" y="2779312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8D0D97-EC52-4A84-879F-47A5E41E70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0769382" y="2872947"/>
            <a:ext cx="904009" cy="7221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D31F51-7897-4677-A4DB-C78BA54789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0" t="13839" r="16909" b="68434"/>
          <a:stretch/>
        </p:blipFill>
        <p:spPr>
          <a:xfrm rot="1121413">
            <a:off x="716778" y="101587"/>
            <a:ext cx="1582317" cy="19487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89C7D57-C85E-49A5-94CC-9EAA126A7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9212651" y="4007045"/>
            <a:ext cx="2460740" cy="20333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FB091C-980B-4DF5-B3D2-0463CBF855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2" t="26060" r="100" b="62879"/>
          <a:stretch/>
        </p:blipFill>
        <p:spPr>
          <a:xfrm flipH="1">
            <a:off x="676389" y="4716808"/>
            <a:ext cx="1565534" cy="13937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963B295-EC47-47A3-ACCA-7471E69FBC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2394558" y="4475316"/>
            <a:ext cx="4280183" cy="14178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2FDF3C-691C-4714-BF75-99B98A83C91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 flipH="1" flipV="1">
            <a:off x="8142254" y="3722785"/>
            <a:ext cx="800468" cy="88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CAAE1D-E3C4-4E71-AAE9-0FDD488F556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>
            <a:off x="3129722" y="2047225"/>
            <a:ext cx="800468" cy="88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C33EED8-49DD-4596-AD05-DC307330D2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9006446" y="537994"/>
            <a:ext cx="1919200" cy="2011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967651-6CA8-29F8-3226-3DC45E2128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3203" y="2877264"/>
            <a:ext cx="5541744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6F44E-B7A2-4CB3-BABD-D59BE5382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7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061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5DE6F60-B0D3-47E3-90B7-0E40EE955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069" y="400626"/>
            <a:ext cx="15670898" cy="7084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475376" y="2413620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23BC301-79EB-4865-B9BA-FC8EF73C4ADD}"/>
              </a:ext>
            </a:extLst>
          </p:cNvPr>
          <p:cNvGrpSpPr/>
          <p:nvPr/>
        </p:nvGrpSpPr>
        <p:grpSpPr>
          <a:xfrm>
            <a:off x="2825497" y="2911381"/>
            <a:ext cx="6425156" cy="2045386"/>
            <a:chOff x="3771180" y="2072411"/>
            <a:chExt cx="6425156" cy="2045386"/>
          </a:xfrm>
        </p:grpSpPr>
        <p:sp>
          <p:nvSpPr>
            <p:cNvPr id="20" name="文本框 15">
              <a:extLst>
                <a:ext uri="{FF2B5EF4-FFF2-40B4-BE49-F238E27FC236}">
                  <a16:creationId xmlns:a16="http://schemas.microsoft.com/office/drawing/2014/main" id="{F0C6B4EF-ACCA-40D3-B605-33F1EDA9C878}"/>
                </a:ext>
              </a:extLst>
            </p:cNvPr>
            <p:cNvSpPr txBox="1"/>
            <p:nvPr/>
          </p:nvSpPr>
          <p:spPr>
            <a:xfrm>
              <a:off x="3771180" y="2072411"/>
              <a:ext cx="642515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720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Bài 72: Vận tốc </a:t>
              </a:r>
            </a:p>
            <a:p>
              <a:pPr algn="ctr"/>
              <a:r>
                <a:rPr lang="en-US" altLang="zh-CN" sz="540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(trang 58)</a:t>
              </a:r>
              <a:endParaRPr lang="vi-VN" altLang="zh-CN" sz="60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" name="文本框 15">
              <a:extLst>
                <a:ext uri="{FF2B5EF4-FFF2-40B4-BE49-F238E27FC236}">
                  <a16:creationId xmlns:a16="http://schemas.microsoft.com/office/drawing/2014/main" id="{415EEF6F-1575-428F-81BE-9D5312660BCC}"/>
                </a:ext>
              </a:extLst>
            </p:cNvPr>
            <p:cNvSpPr txBox="1"/>
            <p:nvPr/>
          </p:nvSpPr>
          <p:spPr>
            <a:xfrm>
              <a:off x="3771547" y="2086472"/>
              <a:ext cx="6189515" cy="203132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7200" dirty="0" err="1">
                  <a:solidFill>
                    <a:srgbClr val="FEB02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Bài</a:t>
              </a:r>
              <a:r>
                <a:rPr lang="en-US" altLang="zh-CN" sz="7200" dirty="0">
                  <a:solidFill>
                    <a:srgbClr val="FEB02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72: </a:t>
              </a:r>
              <a:r>
                <a:rPr lang="en-US" altLang="zh-CN" sz="7200" dirty="0" err="1">
                  <a:solidFill>
                    <a:srgbClr val="FEB02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Vận</a:t>
              </a:r>
              <a:r>
                <a:rPr lang="en-US" altLang="zh-CN" sz="7200" dirty="0">
                  <a:solidFill>
                    <a:srgbClr val="FEB02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7200" dirty="0" err="1">
                  <a:solidFill>
                    <a:srgbClr val="FEB02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tốc</a:t>
              </a:r>
              <a:endParaRPr lang="en-US" altLang="zh-CN" sz="7200" dirty="0">
                <a:solidFill>
                  <a:srgbClr val="FEB0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 algn="ctr"/>
              <a:r>
                <a:rPr lang="en-US" altLang="zh-CN" sz="5400" dirty="0">
                  <a:solidFill>
                    <a:srgbClr val="FEB02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(</a:t>
              </a:r>
              <a:r>
                <a:rPr lang="en-US" altLang="zh-CN" sz="5400" dirty="0" err="1">
                  <a:solidFill>
                    <a:srgbClr val="FEB02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trang</a:t>
              </a:r>
              <a:r>
                <a:rPr lang="en-US" altLang="zh-CN" sz="5400" dirty="0">
                  <a:solidFill>
                    <a:srgbClr val="FEB02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58)</a:t>
              </a:r>
              <a:endParaRPr lang="zh-CN" altLang="en-US" sz="5400" dirty="0">
                <a:solidFill>
                  <a:srgbClr val="FEB0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828D3E7-A352-484E-9CA7-B7B9FAEAA14F}"/>
              </a:ext>
            </a:extLst>
          </p:cNvPr>
          <p:cNvSpPr/>
          <p:nvPr/>
        </p:nvSpPr>
        <p:spPr>
          <a:xfrm>
            <a:off x="4871243" y="1464831"/>
            <a:ext cx="24960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vido" panose="02040603050506020204" pitchFamily="18" charset="0"/>
              </a:rPr>
              <a:t>Toán</a:t>
            </a:r>
            <a:endParaRPr lang="en-US" sz="239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vido" panose="0204060305050602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41121" y="2680599"/>
            <a:ext cx="1714129" cy="175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16378" y="3954194"/>
            <a:ext cx="1714129" cy="175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9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5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8150" y="158720"/>
            <a:ext cx="11231335" cy="99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toán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ô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tô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quãng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216 km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hết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      </a:t>
            </a:r>
            <a:r>
              <a:rPr lang="vi-V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trung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ô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tô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ki-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lô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-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mét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58942" y="1011660"/>
            <a:ext cx="5600115" cy="2110454"/>
            <a:chOff x="-2529021" y="2646900"/>
            <a:chExt cx="8991602" cy="2110454"/>
          </a:xfrm>
        </p:grpSpPr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-2529021" y="3148129"/>
              <a:ext cx="8991602" cy="160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37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3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30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2400" u="sng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giải</a:t>
              </a: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Trung bình mỗi giờ ô tô đi được là: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216 : 4 = 54 (km)</a:t>
              </a:r>
              <a:b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Đáp số: 54 km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1190187" y="2646900"/>
              <a:ext cx="2169317" cy="50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37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3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30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6176" y="3553829"/>
            <a:ext cx="12125824" cy="1424559"/>
          </a:xfrm>
          <a:prstGeom prst="rect">
            <a:avLst/>
          </a:prstGeom>
          <a:noFill/>
          <a:ln>
            <a:noFill/>
          </a:ln>
        </p:spPr>
        <p:txBody>
          <a:bodyPr wrap="square" lIns="130622" tIns="65311" rIns="130622" bIns="65311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37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km. Ta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(hay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km/</a:t>
            </a:r>
            <a:r>
              <a:rPr lang="en-US" altLang="en-US" sz="2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41990"/>
            <a:ext cx="12288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bình mỗi giờ xe máy đi được 40 km thì vận tốc của xe máy là bao nhiêu?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1115" y="5410103"/>
            <a:ext cx="10929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 km/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00221" y="4437427"/>
            <a:ext cx="1359668" cy="523220"/>
          </a:xfrm>
          <a:prstGeom prst="rect">
            <a:avLst/>
          </a:prstGeom>
          <a:solidFill>
            <a:srgbClr val="308542"/>
          </a:solidFill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59714" y="131943"/>
            <a:ext cx="663964" cy="523220"/>
          </a:xfrm>
          <a:prstGeom prst="rect">
            <a:avLst/>
          </a:prstGeom>
          <a:solidFill>
            <a:srgbClr val="308542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km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80500" y="134629"/>
            <a:ext cx="700833" cy="523220"/>
          </a:xfrm>
          <a:prstGeom prst="rect">
            <a:avLst/>
          </a:prstGeom>
          <a:solidFill>
            <a:srgbClr val="308542"/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giờ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98784" y="5064991"/>
            <a:ext cx="11524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Trong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bài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toán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người</a:t>
            </a:r>
            <a:r>
              <a:rPr lang="en-US" sz="3200" b="1" dirty="0">
                <a:solidFill>
                  <a:schemeClr val="bg1"/>
                </a:solidFill>
              </a:rPr>
              <a:t> ta </a:t>
            </a:r>
            <a:r>
              <a:rPr lang="en-US" sz="3200" b="1" dirty="0" err="1">
                <a:solidFill>
                  <a:schemeClr val="bg1"/>
                </a:solidFill>
              </a:rPr>
              <a:t>thường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xem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xét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chuyển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luôn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xảy</a:t>
            </a:r>
            <a:r>
              <a:rPr lang="en-US" sz="3200" b="1" dirty="0">
                <a:solidFill>
                  <a:schemeClr val="bg1"/>
                </a:solidFill>
              </a:rPr>
              <a:t> ra </a:t>
            </a:r>
            <a:r>
              <a:rPr lang="en-US" sz="3200" b="1" dirty="0" err="1">
                <a:solidFill>
                  <a:schemeClr val="bg1"/>
                </a:solidFill>
              </a:rPr>
              <a:t>với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vận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tốc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không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thay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đổi</a:t>
            </a:r>
            <a:r>
              <a:rPr lang="en-US" sz="3200" b="1" dirty="0">
                <a:solidFill>
                  <a:schemeClr val="bg1"/>
                </a:solidFill>
              </a:rPr>
              <a:t> (</a:t>
            </a:r>
            <a:r>
              <a:rPr lang="en-US" sz="3200" b="1" dirty="0" err="1">
                <a:solidFill>
                  <a:schemeClr val="bg1"/>
                </a:solidFill>
              </a:rPr>
              <a:t>chuyển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đều</a:t>
            </a:r>
            <a:r>
              <a:rPr lang="en-US" sz="32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26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7" grpId="1"/>
      <p:bldP spid="18" grpId="0"/>
      <p:bldP spid="19" grpId="0"/>
      <p:bldP spid="19" grpId="1"/>
      <p:bldP spid="19" grpId="2"/>
      <p:bldP spid="5" grpId="0"/>
      <p:bldP spid="5" grpId="1"/>
      <p:bldP spid="20" grpId="0"/>
      <p:bldP spid="20" grpId="1"/>
      <p:bldP spid="24" grpId="0" animBg="1"/>
      <p:bldP spid="7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5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8378" y="900947"/>
            <a:ext cx="96252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Vận tốc của ô tô là:</a:t>
            </a:r>
          </a:p>
          <a:p>
            <a:pPr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216    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4          =   54 (km/giờ)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3138" y="2022232"/>
            <a:ext cx="2247731" cy="1455110"/>
            <a:chOff x="3110883" y="1059708"/>
            <a:chExt cx="2247731" cy="1455110"/>
          </a:xfrm>
        </p:grpSpPr>
        <p:sp>
          <p:nvSpPr>
            <p:cNvPr id="5" name="TextBox 4"/>
            <p:cNvSpPr txBox="1"/>
            <p:nvPr/>
          </p:nvSpPr>
          <p:spPr>
            <a:xfrm>
              <a:off x="3110883" y="1683821"/>
              <a:ext cx="2247731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endPara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189616" y="1059708"/>
              <a:ext cx="271008" cy="6964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20463" y="2014978"/>
            <a:ext cx="1580882" cy="1462365"/>
            <a:chOff x="5338611" y="1052454"/>
            <a:chExt cx="1580882" cy="1462365"/>
          </a:xfrm>
        </p:grpSpPr>
        <p:sp>
          <p:nvSpPr>
            <p:cNvPr id="7" name="TextBox 6"/>
            <p:cNvSpPr txBox="1"/>
            <p:nvPr/>
          </p:nvSpPr>
          <p:spPr>
            <a:xfrm>
              <a:off x="5338611" y="1683822"/>
              <a:ext cx="1580882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endPara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5953100" y="1052454"/>
              <a:ext cx="271008" cy="6964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08033" y="2022239"/>
            <a:ext cx="1386185" cy="1475179"/>
            <a:chOff x="7442532" y="1074225"/>
            <a:chExt cx="1429736" cy="2328617"/>
          </a:xfrm>
        </p:grpSpPr>
        <p:sp>
          <p:nvSpPr>
            <p:cNvPr id="6" name="TextBox 5"/>
            <p:cNvSpPr txBox="1"/>
            <p:nvPr/>
          </p:nvSpPr>
          <p:spPr>
            <a:xfrm>
              <a:off x="7442532" y="2091087"/>
              <a:ext cx="1429736" cy="1311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tốc</a:t>
              </a:r>
            </a:p>
            <a:p>
              <a:pPr algn="ctr">
                <a:defRPr/>
              </a:pPr>
              <a:endPara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7905269" y="1074225"/>
              <a:ext cx="254496" cy="100902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637486" y="104502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9600" y="4165599"/>
            <a:ext cx="11321143" cy="18203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498" y="4207198"/>
            <a:ext cx="105833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Muốn tính vận tốc, ta lấy quãng đường chia cho thời gian</a:t>
            </a:r>
          </a:p>
          <a:p>
            <a:endParaRPr lang="en-US" sz="3200"/>
          </a:p>
        </p:txBody>
      </p:sp>
      <p:sp>
        <p:nvSpPr>
          <p:cNvPr id="22" name="TextBox 21"/>
          <p:cNvSpPr txBox="1"/>
          <p:nvPr/>
        </p:nvSpPr>
        <p:spPr>
          <a:xfrm>
            <a:off x="1683138" y="4519939"/>
            <a:ext cx="9246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Gọi vận tốc là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 quãng đường là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 thời gian là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22465" y="5180000"/>
            <a:ext cx="375557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s : 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5829" y="1399847"/>
            <a:ext cx="6981371" cy="73375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9" grpId="0"/>
      <p:bldP spid="22" grpId="0"/>
      <p:bldP spid="2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5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600" y="1219864"/>
            <a:ext cx="11919283" cy="182154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quãng đường được xác định theo ki-lô-mét (km), thời gian được xác định theo giờ (h) thì đơn vị của vận tốc là ki-lô-mét trên giờ (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km/giờ</a:t>
            </a:r>
            <a:r>
              <a:rPr lang="en-US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km/h</a:t>
            </a:r>
            <a:r>
              <a:rPr lang="en-US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6115" y="1989124"/>
            <a:ext cx="4151085" cy="446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9656" y="2377377"/>
            <a:ext cx="4151085" cy="446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8860" y="3084952"/>
            <a:ext cx="11919283" cy="182154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quãng đường được xác định theo mét (m), thời gian được xác định theo giây (s) thì vận tốc được xác định theo mét trên giây (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m/giây</a:t>
            </a:r>
            <a:r>
              <a:rPr lang="en-US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en-US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82115" y="3772560"/>
            <a:ext cx="4405085" cy="446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1" y="4229765"/>
            <a:ext cx="812799" cy="446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1600" y="197515"/>
            <a:ext cx="1915886" cy="8998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-1" y="5065639"/>
            <a:ext cx="1202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a) Đọc các số đo vận tốc sau: 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25,8 km/giờ; 68 m/s ; 345 km/h ; 45,8 m/giây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255" y="5486394"/>
            <a:ext cx="1095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Viết các số đo vận tốc sau: </a:t>
            </a: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km trên giờ; 45 mét trên giây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373" y="5009340"/>
            <a:ext cx="8217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5 km trên giờ viết là </a:t>
            </a: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km/giờ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km/giờ </a:t>
            </a:r>
          </a:p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45 mét trên giây viết là </a:t>
            </a: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m/giây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m/s</a:t>
            </a:r>
          </a:p>
        </p:txBody>
      </p:sp>
    </p:spTree>
    <p:extLst>
      <p:ext uri="{BB962C8B-B14F-4D97-AF65-F5344CB8AC3E}">
        <p14:creationId xmlns:p14="http://schemas.microsoft.com/office/powerpoint/2010/main" val="35534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2" grpId="0"/>
      <p:bldP spid="2" grpId="1"/>
      <p:bldP spid="3" grpId="0"/>
      <p:bldP spid="3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14" y="1639105"/>
            <a:ext cx="7545586" cy="243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4" y="2952447"/>
            <a:ext cx="4518423" cy="33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55320" y="2713237"/>
            <a:ext cx="49489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rPr>
              <a:t>THỰC HÀNH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LNTH-LuoLuoNotangYuanTi 1" pitchFamily="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9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F035E30-22EB-E9B5-1276-55E515F44174}"/>
              </a:ext>
            </a:extLst>
          </p:cNvPr>
          <p:cNvGrpSpPr/>
          <p:nvPr/>
        </p:nvGrpSpPr>
        <p:grpSpPr>
          <a:xfrm>
            <a:off x="-7480" y="-69728"/>
            <a:ext cx="12202453" cy="7297944"/>
            <a:chOff x="-9986" y="-98894"/>
            <a:chExt cx="16290593" cy="97429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3E3381-E5A1-648A-0367-6233C34847A8}"/>
                </a:ext>
              </a:extLst>
            </p:cNvPr>
            <p:cNvSpPr/>
            <p:nvPr/>
          </p:nvSpPr>
          <p:spPr>
            <a:xfrm rot="10800000">
              <a:off x="127334" y="152399"/>
              <a:ext cx="16011984" cy="88392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>
                <a:defRPr/>
              </a:pPr>
              <a:endParaRPr lang="en-US" sz="1348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60BD2-14B0-A1B8-921E-215F8BFD6294}"/>
                </a:ext>
              </a:extLst>
            </p:cNvPr>
            <p:cNvSpPr/>
            <p:nvPr/>
          </p:nvSpPr>
          <p:spPr>
            <a:xfrm rot="10800000">
              <a:off x="0" y="-19052"/>
              <a:ext cx="16276638" cy="916305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>
                <a:defRPr/>
              </a:pPr>
              <a:endParaRPr lang="en-US" sz="1348">
                <a:solidFill>
                  <a:prstClr val="white"/>
                </a:solidFill>
                <a:latin typeface="#9Slide02 Noi dung dai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FF74CB-3E2A-0C11-58F4-F48CFA197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1" y="8066021"/>
              <a:ext cx="2025318" cy="157803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FBFACD-3879-D485-3997-BD5F329C8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5289" y="8066021"/>
              <a:ext cx="2025318" cy="15780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19363A-B4B1-882B-9AD6-0B353AEE9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9525" y="-98894"/>
              <a:ext cx="1027113" cy="8227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E639B5-31EB-71AC-1BAE-AA4D47D7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86" y="-9525"/>
              <a:ext cx="1027114" cy="65571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50232" y="157696"/>
            <a:ext cx="6963657" cy="843122"/>
            <a:chOff x="942345" y="157696"/>
            <a:chExt cx="7031964" cy="843122"/>
          </a:xfrm>
        </p:grpSpPr>
        <p:sp>
          <p:nvSpPr>
            <p:cNvPr id="16" name="Oval 15"/>
            <p:cNvSpPr/>
            <p:nvPr/>
          </p:nvSpPr>
          <p:spPr>
            <a:xfrm>
              <a:off x="942345" y="157696"/>
              <a:ext cx="791584" cy="84312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3930" y="293665"/>
              <a:ext cx="6240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Trả lời các câu hỏi: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7446" y="907553"/>
            <a:ext cx="109553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a) Một ô tô đi được 65 km trong một giờ, vận tốc của ô tô đó là bao nhiêu ki-lô-mét trên giờ (km/h)?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064" y="2441863"/>
            <a:ext cx="109006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b) Trong 1 giây, viên bi lăn được 9 cm, vận tốc của viên bi đó là bao nhiêu xăng-ti-mét trên giây (cm/s)?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448" y="3905903"/>
            <a:ext cx="109553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c) Trong 1 phút, Lân chạy được 300 m, vận tốc của Lân là bao nhiêu mét trên phút (m/phút)?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96343" y="1782707"/>
            <a:ext cx="5225142" cy="481522"/>
          </a:xfrm>
          <a:prstGeom prst="roundRect">
            <a:avLst/>
          </a:prstGeom>
          <a:solidFill>
            <a:srgbClr val="CEEAB0"/>
          </a:solidFill>
          <a:ln>
            <a:solidFill>
              <a:srgbClr val="CEE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tốc của ô tô là 65 km/h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03603" y="3299449"/>
            <a:ext cx="5217882" cy="481522"/>
          </a:xfrm>
          <a:prstGeom prst="roundRect">
            <a:avLst/>
          </a:prstGeom>
          <a:solidFill>
            <a:srgbClr val="CEEAB0"/>
          </a:solidFill>
          <a:ln>
            <a:solidFill>
              <a:srgbClr val="CEE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tốc của viên bi là 9 cm/s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439890" y="4700072"/>
            <a:ext cx="5181595" cy="481522"/>
          </a:xfrm>
          <a:prstGeom prst="roundRect">
            <a:avLst/>
          </a:prstGeom>
          <a:solidFill>
            <a:srgbClr val="CEEAB0"/>
          </a:solidFill>
          <a:ln>
            <a:solidFill>
              <a:srgbClr val="CEE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tốc chạy của Lân là 300 m/phút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17830" y="5484660"/>
            <a:ext cx="11752999" cy="813103"/>
          </a:xfrm>
          <a:prstGeom prst="roundRect">
            <a:avLst/>
          </a:prstGeom>
          <a:solidFill>
            <a:srgbClr val="308542"/>
          </a:solidFill>
          <a:ln>
            <a:solidFill>
              <a:srgbClr val="308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5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tốc là đại lượng chỉ quãng đường đi được trong một đơn vị thời gian.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58429" y="5703196"/>
            <a:ext cx="1146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Vận tốc của ô tô là 42 km/h, nghĩa là như thế nào?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2179" y="5697817"/>
            <a:ext cx="1146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Vận tốc của người đi bộ là 83 m/phút, nghĩa là như thế nào?</a:t>
            </a:r>
          </a:p>
        </p:txBody>
      </p:sp>
      <p:sp>
        <p:nvSpPr>
          <p:cNvPr id="30" name="Oval 29"/>
          <p:cNvSpPr/>
          <p:nvPr/>
        </p:nvSpPr>
        <p:spPr>
          <a:xfrm>
            <a:off x="5544457" y="828284"/>
            <a:ext cx="1248229" cy="724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59516" y="2306674"/>
            <a:ext cx="1033627" cy="665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07684" y="3811956"/>
            <a:ext cx="1085459" cy="585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  <p:bldP spid="24" grpId="0" animBg="1"/>
      <p:bldP spid="26" grpId="0" animBg="1"/>
      <p:bldP spid="26" grpId="1" animBg="1"/>
      <p:bldP spid="27" grpId="0"/>
      <p:bldP spid="27" grpId="1"/>
      <p:bldP spid="28" grpId="0"/>
      <p:bldP spid="28" grpId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syb4e1z3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920</Words>
  <Application>Microsoft Office PowerPoint</Application>
  <PresentationFormat>Widescreen</PresentationFormat>
  <Paragraphs>91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#9Slide02 Noi dung dai</vt:lpstr>
      <vt:lpstr>Arial</vt:lpstr>
      <vt:lpstr>Calibri</vt:lpstr>
      <vt:lpstr>Calibri Light</vt:lpstr>
      <vt:lpstr>Times New Roman</vt:lpstr>
      <vt:lpstr>UTM Avo</vt:lpstr>
      <vt:lpstr>UTM Novido</vt:lpstr>
      <vt:lpstr>UTM Showcard</vt:lpstr>
      <vt:lpstr>Wingdings 2</vt:lpstr>
      <vt:lpstr>字魂59号-创粗黑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84397891545</dc:creator>
  <cp:lastModifiedBy>MANH DUC</cp:lastModifiedBy>
  <cp:revision>78</cp:revision>
  <dcterms:created xsi:type="dcterms:W3CDTF">2024-08-12T17:26:24Z</dcterms:created>
  <dcterms:modified xsi:type="dcterms:W3CDTF">2024-08-19T13:44:02Z</dcterms:modified>
</cp:coreProperties>
</file>