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1"/>
  </p:notesMasterIdLst>
  <p:sldIdLst>
    <p:sldId id="384" r:id="rId2"/>
    <p:sldId id="383" r:id="rId3"/>
    <p:sldId id="381" r:id="rId4"/>
    <p:sldId id="345" r:id="rId5"/>
    <p:sldId id="389" r:id="rId6"/>
    <p:sldId id="396" r:id="rId7"/>
    <p:sldId id="395" r:id="rId8"/>
    <p:sldId id="337" r:id="rId9"/>
    <p:sldId id="320" r:id="rId10"/>
    <p:sldId id="398" r:id="rId11"/>
    <p:sldId id="368" r:id="rId12"/>
    <p:sldId id="367" r:id="rId13"/>
    <p:sldId id="369" r:id="rId14"/>
    <p:sldId id="397" r:id="rId15"/>
    <p:sldId id="390" r:id="rId16"/>
    <p:sldId id="391" r:id="rId17"/>
    <p:sldId id="394" r:id="rId18"/>
    <p:sldId id="388" r:id="rId19"/>
    <p:sldId id="385" r:id="rId20"/>
  </p:sldIdLst>
  <p:sldSz cx="6858000" cy="5143500"/>
  <p:notesSz cx="6858000" cy="9144000"/>
  <p:embeddedFontLst>
    <p:embeddedFont>
      <p:font typeface="Kalam" panose="020B0604020202020204" charset="0"/>
      <p:regular r:id="rId22"/>
      <p:bold r:id="rId23"/>
    </p:embeddedFont>
    <p:embeddedFont>
      <p:font typeface="Montserrat" panose="000005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BEE7FB"/>
    <a:srgbClr val="B1CA80"/>
    <a:srgbClr val="B7D574"/>
    <a:srgbClr val="000000"/>
    <a:srgbClr val="7EA131"/>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06" autoAdjust="0"/>
  </p:normalViewPr>
  <p:slideViewPr>
    <p:cSldViewPr snapToGrid="0">
      <p:cViewPr varScale="1">
        <p:scale>
          <a:sx n="116" d="100"/>
          <a:sy n="116" d="100"/>
        </p:scale>
        <p:origin x="186" y="63"/>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855400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êu đề Bản chiếu">
    <p:spTree>
      <p:nvGrpSpPr>
        <p:cNvPr id="1" name=""/>
        <p:cNvGrpSpPr/>
        <p:nvPr/>
      </p:nvGrpSpPr>
      <p:grpSpPr>
        <a:xfrm>
          <a:off x="0" y="0"/>
          <a:ext cx="0" cy="0"/>
          <a:chOff x="0" y="0"/>
          <a:chExt cx="0" cy="0"/>
        </a:xfrm>
      </p:grpSpPr>
      <p:sp>
        <p:nvSpPr>
          <p:cNvPr id="2" name="Tiêu đề 1"/>
          <p:cNvSpPr>
            <a:spLocks noGrp="1"/>
          </p:cNvSpPr>
          <p:nvPr>
            <p:ph type="ctrTitle"/>
          </p:nvPr>
        </p:nvSpPr>
        <p:spPr>
          <a:xfrm>
            <a:off x="857250" y="841772"/>
            <a:ext cx="5143500" cy="1790700"/>
          </a:xfrm>
        </p:spPr>
        <p:txBody>
          <a:bodyPr anchor="b"/>
          <a:lstStyle>
            <a:lvl1pPr algn="ctr">
              <a:defRPr sz="3375"/>
            </a:lvl1pPr>
          </a:lstStyle>
          <a:p>
            <a:r>
              <a:rPr lang="vi-VN"/>
              <a:t>Bấm để sửa kiểu tiêu đề Bản cái</a:t>
            </a:r>
            <a:endParaRPr lang="en-US"/>
          </a:p>
        </p:txBody>
      </p:sp>
      <p:sp>
        <p:nvSpPr>
          <p:cNvPr id="3" name="Tiêu đề phụ 2"/>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vi-VN"/>
              <a:t>Bấm &amp; sửa kiểu phụ đề của Bản chính</a:t>
            </a:r>
            <a:endParaRPr lang="en-US"/>
          </a:p>
        </p:txBody>
      </p:sp>
      <p:sp>
        <p:nvSpPr>
          <p:cNvPr id="4" name="Chỗ dành sẵn cho Ngày tháng 3"/>
          <p:cNvSpPr>
            <a:spLocks noGrp="1"/>
          </p:cNvSpPr>
          <p:nvPr>
            <p:ph type="dt" sz="half" idx="10"/>
          </p:nvPr>
        </p:nvSpPr>
        <p:spPr/>
        <p:txBody>
          <a:bodyPr/>
          <a:lstStyle/>
          <a:p>
            <a:fld id="{DF3B5230-D73C-4800-8FF3-497B58BC2E6E}" type="datetimeFigureOut">
              <a:rPr lang="en-US" smtClean="0"/>
              <a:t>9/29/2024</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ố hiệu Bản chiếu 5"/>
          <p:cNvSpPr>
            <a:spLocks noGrp="1"/>
          </p:cNvSpPr>
          <p:nvPr>
            <p:ph type="sldNum" sz="quarter" idx="12"/>
          </p:nvPr>
        </p:nvSpPr>
        <p:spPr/>
        <p:txBody>
          <a:bodyPr/>
          <a:lstStyle/>
          <a:p>
            <a:fld id="{A9C21592-3E08-4E03-8432-D7D5A4BEDF38}" type="slidenum">
              <a:rPr lang="en-US" smtClean="0"/>
              <a:t>‹#›</a:t>
            </a:fld>
            <a:endParaRPr lang="en-US"/>
          </a:p>
        </p:txBody>
      </p:sp>
    </p:spTree>
    <p:extLst>
      <p:ext uri="{BB962C8B-B14F-4D97-AF65-F5344CB8AC3E}">
        <p14:creationId xmlns:p14="http://schemas.microsoft.com/office/powerpoint/2010/main" val="1066576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6CBD5DB7-194E-4A45-833C-787C1694C717}"/>
              </a:ext>
            </a:extLst>
          </p:cNvPr>
          <p:cNvSpPr/>
          <p:nvPr userDrawn="1"/>
        </p:nvSpPr>
        <p:spPr>
          <a:xfrm>
            <a:off x="4710102" y="4888300"/>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90"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9.xml"/><Relationship Id="rId6" Type="http://schemas.microsoft.com/office/2007/relationships/hdphoto" Target="../media/hdphoto6.wdp"/><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11.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3.xml"/><Relationship Id="rId6" Type="http://schemas.microsoft.com/office/2007/relationships/hdphoto" Target="../media/hdphoto4.wdp"/><Relationship Id="rId5" Type="http://schemas.openxmlformats.org/officeDocument/2006/relationships/image" Target="../media/image18.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3767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2ABFD0-1185-4202-941D-78A297C1D016}"/>
              </a:ext>
            </a:extLst>
          </p:cNvPr>
          <p:cNvSpPr txBox="1"/>
          <p:nvPr/>
        </p:nvSpPr>
        <p:spPr>
          <a:xfrm>
            <a:off x="1578575" y="239381"/>
            <a:ext cx="3429000" cy="457754"/>
          </a:xfrm>
          <a:prstGeom prst="rect">
            <a:avLst/>
          </a:prstGeom>
          <a:noFill/>
        </p:spPr>
        <p:txBody>
          <a:bodyPr wrap="square">
            <a:spAutoFit/>
          </a:bodyPr>
          <a:lstStyle/>
          <a:p>
            <a:pPr algn="ctr">
              <a:lnSpc>
                <a:spcPct val="150000"/>
              </a:lnSpc>
            </a:pPr>
            <a:r>
              <a:rPr lang="vi-VN" sz="1800" b="1" dirty="0">
                <a:solidFill>
                  <a:schemeClr val="accent1">
                    <a:lumMod val="50000"/>
                  </a:schemeClr>
                </a:solidFill>
                <a:latin typeface="+mj-lt"/>
              </a:rPr>
              <a:t>Cây xấu hổ</a:t>
            </a:r>
            <a:endParaRPr lang="en-US" sz="1800" b="1" dirty="0">
              <a:solidFill>
                <a:schemeClr val="accent1">
                  <a:lumMod val="50000"/>
                </a:schemeClr>
              </a:solidFill>
              <a:latin typeface="+mj-lt"/>
            </a:endParaRPr>
          </a:p>
        </p:txBody>
      </p:sp>
      <p:sp>
        <p:nvSpPr>
          <p:cNvPr id="5" name="TextBox 4">
            <a:extLst>
              <a:ext uri="{FF2B5EF4-FFF2-40B4-BE49-F238E27FC236}">
                <a16:creationId xmlns:a16="http://schemas.microsoft.com/office/drawing/2014/main" id="{68DF66A3-30AC-4D24-A607-9CB09A457D64}"/>
              </a:ext>
            </a:extLst>
          </p:cNvPr>
          <p:cNvSpPr txBox="1"/>
          <p:nvPr/>
        </p:nvSpPr>
        <p:spPr>
          <a:xfrm>
            <a:off x="420130" y="742443"/>
            <a:ext cx="5725297" cy="3970318"/>
          </a:xfrm>
          <a:prstGeom prst="rect">
            <a:avLst/>
          </a:prstGeom>
          <a:noFill/>
        </p:spPr>
        <p:txBody>
          <a:bodyPr wrap="square">
            <a:spAutoFit/>
          </a:bodyPr>
          <a:lstStyle/>
          <a:p>
            <a:pPr algn="just"/>
            <a:r>
              <a:rPr lang="en-US" sz="1800" dirty="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Bỗng dưng, gió ào ào nổi lên. Có tiếng động gì lạ lắm. Những chiếc lá khô lạt xạt lướt trên cỏ. Cây xấu hổ co rúm mình lại.</a:t>
            </a:r>
          </a:p>
          <a:p>
            <a:pPr algn="just"/>
            <a:r>
              <a:rPr lang="en-US" sz="1800" dirty="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Nó bỗng thấy xung quanh xôn xao. Nó hé mắt nhìn: không có gì lạ cả. Bấy giờ, nó mới mở bừng những con mắt lá. Quả nhiên, không có gì lạ thật.</a:t>
            </a:r>
          </a:p>
          <a:p>
            <a:pPr algn="just"/>
            <a:r>
              <a:rPr lang="vi-VN" sz="1800" dirty="0">
                <a:latin typeface="Times New Roman" panose="02020603050405020304" pitchFamily="18" charset="0"/>
                <a:cs typeface="Times New Roman" panose="02020603050405020304" pitchFamily="18" charset="0"/>
              </a:rPr>
              <a:t>      Nhưng những cây cỏ xung quanh vẫn cứ xôn xao. Thì ra, vừa có một con chim xanh biếc, toàn thân lóng lánh như tự tỏa sáng không biết từ đâu bay tới. Chim đậu một thoáng trên cành thanh mai rồi lại vội bay đi. Các cây cỏ xuýt xoa: biết bao nhiêu con chim đã bay qua đây, chưa có con nào đẹp đến thế.</a:t>
            </a:r>
          </a:p>
          <a:p>
            <a:pPr algn="just"/>
            <a:r>
              <a:rPr lang="vi-VN" sz="1800" dirty="0">
                <a:latin typeface="Times New Roman" panose="02020603050405020304" pitchFamily="18" charset="0"/>
                <a:cs typeface="Times New Roman" panose="02020603050405020304" pitchFamily="18" charset="0"/>
              </a:rPr>
              <a:t>      Càng nghe bạn bè trầm trồ, cây xấu hổ càng tiếc. Không biết bao giờ con chim xanh ấy quay trở lại.</a:t>
            </a:r>
          </a:p>
        </p:txBody>
      </p:sp>
    </p:spTree>
    <p:extLst>
      <p:ext uri="{BB962C8B-B14F-4D97-AF65-F5344CB8AC3E}">
        <p14:creationId xmlns:p14="http://schemas.microsoft.com/office/powerpoint/2010/main" val="53687726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7CE6AD-1A57-4E73-AFAC-B21BE70BCC60}"/>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4B14934C-5A7F-4FED-A542-50E92DA5A38F}"/>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id="{718A7FA3-3F11-4FEB-A0F9-1E6F3AE36D60}"/>
              </a:ext>
            </a:extLst>
          </p:cNvPr>
          <p:cNvSpPr txBox="1"/>
          <p:nvPr/>
        </p:nvSpPr>
        <p:spPr>
          <a:xfrm>
            <a:off x="744615" y="763361"/>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Cây xấu hổ</a:t>
            </a:r>
            <a:endParaRPr lang="en-US" sz="16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a16="http://schemas.microsoft.com/office/drawing/2014/main" id="{ED1D7C01-1678-4539-8864-4BB5A31CFD21}"/>
              </a:ext>
            </a:extLst>
          </p:cNvPr>
          <p:cNvSpPr txBox="1"/>
          <p:nvPr/>
        </p:nvSpPr>
        <p:spPr>
          <a:xfrm>
            <a:off x="491794" y="1179097"/>
            <a:ext cx="5871470" cy="3377078"/>
          </a:xfrm>
          <a:prstGeom prst="rect">
            <a:avLst/>
          </a:prstGeom>
          <a:noFill/>
        </p:spPr>
        <p:txBody>
          <a:bodyPr wrap="square" rtlCol="0">
            <a:spAutoFit/>
          </a:bodyPr>
          <a:lstStyle/>
          <a:p>
            <a:pPr algn="just">
              <a:lnSpc>
                <a:spcPct val="150000"/>
              </a:lnSpc>
            </a:pPr>
            <a:r>
              <a:rPr lang="vi-VN" sz="1200" dirty="0">
                <a:latin typeface="UTM Avo" panose="02040603050506020204" pitchFamily="18" charset="0"/>
              </a:rPr>
              <a:t>      Bỗng dưng, gió </a:t>
            </a:r>
            <a:r>
              <a:rPr lang="vi-VN" sz="1200" b="1" dirty="0">
                <a:solidFill>
                  <a:srgbClr val="FF0000"/>
                </a:solidFill>
                <a:latin typeface="UTM Avo" panose="02040603050506020204" pitchFamily="18" charset="0"/>
              </a:rPr>
              <a:t>ào ào </a:t>
            </a:r>
            <a:r>
              <a:rPr lang="vi-VN" sz="1200" dirty="0">
                <a:latin typeface="UTM Avo" panose="02040603050506020204" pitchFamily="18" charset="0"/>
              </a:rPr>
              <a:t>nổi lên. Có tiếng động gì lạ lắm. Những chiếc lá khô </a:t>
            </a:r>
            <a:r>
              <a:rPr lang="vi-VN" sz="1200" b="1" dirty="0">
                <a:solidFill>
                  <a:srgbClr val="FF0000"/>
                </a:solidFill>
                <a:latin typeface="UTM Avo" panose="02040603050506020204" pitchFamily="18" charset="0"/>
              </a:rPr>
              <a:t>lạt xạt </a:t>
            </a:r>
            <a:r>
              <a:rPr lang="vi-VN" sz="1200" dirty="0">
                <a:latin typeface="UTM Avo" panose="02040603050506020204" pitchFamily="18" charset="0"/>
              </a:rPr>
              <a:t>lướt trên cỏ. Cây xấu hổ </a:t>
            </a:r>
            <a:r>
              <a:rPr lang="vi-VN" sz="1200" b="1" dirty="0">
                <a:solidFill>
                  <a:srgbClr val="FF0000"/>
                </a:solidFill>
                <a:latin typeface="UTM Avo" panose="02040603050506020204" pitchFamily="18" charset="0"/>
              </a:rPr>
              <a:t>co rúm </a:t>
            </a:r>
            <a:r>
              <a:rPr lang="vi-VN" sz="1200" dirty="0">
                <a:latin typeface="UTM Avo" panose="02040603050506020204" pitchFamily="18" charset="0"/>
              </a:rPr>
              <a:t>mình lại.</a:t>
            </a:r>
          </a:p>
          <a:p>
            <a:pPr algn="just">
              <a:lnSpc>
                <a:spcPct val="150000"/>
              </a:lnSpc>
            </a:pPr>
            <a:r>
              <a:rPr lang="vi-VN" sz="1200" dirty="0">
                <a:latin typeface="UTM Avo" panose="02040603050506020204" pitchFamily="18" charset="0"/>
              </a:rPr>
              <a:t>      Nó bỗng thấy </a:t>
            </a:r>
            <a:r>
              <a:rPr lang="vi-VN" sz="1200" b="1" dirty="0">
                <a:solidFill>
                  <a:srgbClr val="FF0000"/>
                </a:solidFill>
                <a:latin typeface="UTM Avo" panose="02040603050506020204" pitchFamily="18" charset="0"/>
              </a:rPr>
              <a:t>xung quanh </a:t>
            </a:r>
            <a:r>
              <a:rPr lang="vi-VN" sz="1200" dirty="0">
                <a:latin typeface="UTM Avo" panose="02040603050506020204" pitchFamily="18" charset="0"/>
              </a:rPr>
              <a:t>xôn xao. Nó hé mắt nhìn: không có gì lạ cả. Bấy giờ, nó mới </a:t>
            </a:r>
            <a:r>
              <a:rPr lang="vi-VN" sz="1200" b="1" dirty="0">
                <a:solidFill>
                  <a:srgbClr val="FF0000"/>
                </a:solidFill>
                <a:latin typeface="UTM Avo" panose="02040603050506020204" pitchFamily="18" charset="0"/>
              </a:rPr>
              <a:t>mở bừng </a:t>
            </a:r>
            <a:r>
              <a:rPr lang="vi-VN" sz="1200" dirty="0">
                <a:latin typeface="UTM Avo" panose="02040603050506020204" pitchFamily="18" charset="0"/>
              </a:rPr>
              <a:t>những con mắt lá. Quả nhiên, không có gì lạ thật.</a:t>
            </a:r>
          </a:p>
          <a:p>
            <a:pPr algn="just">
              <a:lnSpc>
                <a:spcPct val="150000"/>
              </a:lnSpc>
            </a:pPr>
            <a:r>
              <a:rPr lang="vi-VN" sz="1200" dirty="0">
                <a:latin typeface="UTM Avo" panose="02040603050506020204" pitchFamily="18" charset="0"/>
              </a:rPr>
              <a:t>      Nhưng những cây cỏ xung quanh vẫn cứ </a:t>
            </a:r>
            <a:r>
              <a:rPr lang="vi-VN" sz="1200" b="1" dirty="0">
                <a:solidFill>
                  <a:srgbClr val="FF0000"/>
                </a:solidFill>
                <a:latin typeface="UTM Avo" panose="02040603050506020204" pitchFamily="18" charset="0"/>
              </a:rPr>
              <a:t>xôn xao</a:t>
            </a:r>
            <a:r>
              <a:rPr lang="vi-VN" sz="1200" dirty="0">
                <a:latin typeface="UTM Avo" panose="02040603050506020204" pitchFamily="18" charset="0"/>
              </a:rPr>
              <a:t>. Thì ra, vừa có một con chim </a:t>
            </a:r>
            <a:r>
              <a:rPr lang="vi-VN" sz="1200" b="1" dirty="0">
                <a:solidFill>
                  <a:srgbClr val="FF0000"/>
                </a:solidFill>
                <a:latin typeface="UTM Avo" panose="02040603050506020204" pitchFamily="18" charset="0"/>
              </a:rPr>
              <a:t>xanh biếc</a:t>
            </a:r>
            <a:r>
              <a:rPr lang="vi-VN" sz="1200" dirty="0">
                <a:latin typeface="UTM Avo" panose="02040603050506020204" pitchFamily="18" charset="0"/>
              </a:rPr>
              <a:t>, toàn thân </a:t>
            </a:r>
            <a:r>
              <a:rPr lang="vi-VN" sz="1200" b="1" dirty="0">
                <a:solidFill>
                  <a:srgbClr val="FF0000"/>
                </a:solidFill>
                <a:latin typeface="UTM Avo" panose="02040603050506020204" pitchFamily="18" charset="0"/>
              </a:rPr>
              <a:t>lóng lánh </a:t>
            </a:r>
            <a:r>
              <a:rPr lang="vi-VN" sz="1200" dirty="0">
                <a:latin typeface="UTM Avo" panose="02040603050506020204" pitchFamily="18" charset="0"/>
              </a:rPr>
              <a:t>như tự tỏa sáng không biết từ đâu bay tới. Chim đậu một thoáng trên </a:t>
            </a:r>
            <a:r>
              <a:rPr lang="vi-VN" sz="1200" b="1" dirty="0">
                <a:solidFill>
                  <a:srgbClr val="FF0000"/>
                </a:solidFill>
                <a:latin typeface="UTM Avo" panose="02040603050506020204" pitchFamily="18" charset="0"/>
              </a:rPr>
              <a:t>cành thanh mai </a:t>
            </a:r>
            <a:r>
              <a:rPr lang="vi-VN" sz="1200" dirty="0">
                <a:latin typeface="UTM Avo" panose="02040603050506020204" pitchFamily="18" charset="0"/>
              </a:rPr>
              <a:t>rồi lại vội bay đi. Các cây cỏ </a:t>
            </a:r>
            <a:r>
              <a:rPr lang="vi-VN" sz="1200" b="1" dirty="0">
                <a:solidFill>
                  <a:srgbClr val="FF0000"/>
                </a:solidFill>
                <a:latin typeface="UTM Avo" panose="02040603050506020204" pitchFamily="18" charset="0"/>
              </a:rPr>
              <a:t>xuýt xoa</a:t>
            </a:r>
            <a:r>
              <a:rPr lang="vi-VN" sz="1200" dirty="0">
                <a:latin typeface="UTM Avo" panose="02040603050506020204" pitchFamily="18" charset="0"/>
              </a:rPr>
              <a:t>: biết bao nhiêu con chim đã bay qua đây, chưa có con nào đẹp đến thế.</a:t>
            </a:r>
          </a:p>
          <a:p>
            <a:pPr algn="just">
              <a:lnSpc>
                <a:spcPct val="150000"/>
              </a:lnSpc>
            </a:pPr>
            <a:r>
              <a:rPr lang="vi-VN" sz="1200" dirty="0">
                <a:latin typeface="UTM Avo" panose="02040603050506020204" pitchFamily="18" charset="0"/>
              </a:rPr>
              <a:t>      Càng nghe bạn bè </a:t>
            </a:r>
            <a:r>
              <a:rPr lang="vi-VN" sz="1200" b="1" dirty="0">
                <a:solidFill>
                  <a:srgbClr val="FF0000"/>
                </a:solidFill>
                <a:latin typeface="UTM Avo" panose="02040603050506020204" pitchFamily="18" charset="0"/>
              </a:rPr>
              <a:t>trầm trồ</a:t>
            </a:r>
            <a:r>
              <a:rPr lang="vi-VN" sz="1200" dirty="0">
                <a:latin typeface="UTM Avo" panose="02040603050506020204" pitchFamily="18" charset="0"/>
              </a:rPr>
              <a:t>, cây xấu hổ càng tiếc. Không biết bao giờ con chim xanh ấy quay trở lại.</a:t>
            </a:r>
          </a:p>
          <a:p>
            <a:pPr algn="r">
              <a:lnSpc>
                <a:spcPct val="150000"/>
              </a:lnSpc>
            </a:pPr>
            <a:r>
              <a:rPr lang="vi-VN" sz="1200" dirty="0">
                <a:latin typeface="UTM Avo" panose="02040603050506020204" pitchFamily="18" charset="0"/>
              </a:rPr>
              <a:t>(</a:t>
            </a:r>
            <a:r>
              <a:rPr lang="vi-VN" sz="1200" i="1" dirty="0">
                <a:latin typeface="UTM Avo" panose="02040603050506020204" pitchFamily="18" charset="0"/>
              </a:rPr>
              <a:t>Theo </a:t>
            </a:r>
            <a:r>
              <a:rPr lang="vi-VN" sz="1200" dirty="0">
                <a:latin typeface="UTM Avo" panose="02040603050506020204" pitchFamily="18" charset="0"/>
              </a:rPr>
              <a:t>Trần Hoài Dương)</a:t>
            </a:r>
            <a:endParaRPr lang="en-US" sz="1200" dirty="0">
              <a:latin typeface="UTM Avo" panose="02040603050506020204" pitchFamily="18" charset="0"/>
            </a:endParaRPr>
          </a:p>
        </p:txBody>
      </p:sp>
    </p:spTree>
    <p:extLst>
      <p:ext uri="{BB962C8B-B14F-4D97-AF65-F5344CB8AC3E}">
        <p14:creationId xmlns:p14="http://schemas.microsoft.com/office/powerpoint/2010/main" val="39193690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D1ADC3-4D89-4ECF-B150-1286F680712A}"/>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93AC8C43-1688-428E-A268-3A7CFB20B63C}"/>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id="{ABFD78CE-119A-41F1-9B74-BABCBB0C4D35}"/>
              </a:ext>
            </a:extLst>
          </p:cNvPr>
          <p:cNvSpPr txBox="1"/>
          <p:nvPr/>
        </p:nvSpPr>
        <p:spPr>
          <a:xfrm>
            <a:off x="744615" y="763361"/>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Cây xấu hổ</a:t>
            </a:r>
            <a:endParaRPr lang="en-US" sz="16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a16="http://schemas.microsoft.com/office/drawing/2014/main" id="{165D5BF2-322E-44E7-8BBA-8D19A38AD7B5}"/>
              </a:ext>
            </a:extLst>
          </p:cNvPr>
          <p:cNvSpPr txBox="1"/>
          <p:nvPr/>
        </p:nvSpPr>
        <p:spPr>
          <a:xfrm>
            <a:off x="491794" y="1179097"/>
            <a:ext cx="5871470" cy="3377078"/>
          </a:xfrm>
          <a:prstGeom prst="rect">
            <a:avLst/>
          </a:prstGeom>
          <a:noFill/>
        </p:spPr>
        <p:txBody>
          <a:bodyPr wrap="square" rtlCol="0">
            <a:spAutoFit/>
          </a:bodyPr>
          <a:lstStyle/>
          <a:p>
            <a:pPr algn="just">
              <a:lnSpc>
                <a:spcPct val="150000"/>
              </a:lnSpc>
            </a:pPr>
            <a:r>
              <a:rPr lang="vi-VN" sz="1200" dirty="0">
                <a:latin typeface="UTM Avo" panose="02040603050506020204" pitchFamily="18" charset="0"/>
              </a:rPr>
              <a:t>      Bỗng dưng, gió ào ào nổi lên. Có tiếng động gì lạ lắm. Những chiếc lá khô lạt xạt lướt trên cỏ. Cây xấu hổ co rúm mình lại.</a:t>
            </a:r>
          </a:p>
          <a:p>
            <a:pPr algn="just">
              <a:lnSpc>
                <a:spcPct val="150000"/>
              </a:lnSpc>
            </a:pPr>
            <a:r>
              <a:rPr lang="vi-VN" sz="1200" dirty="0">
                <a:latin typeface="UTM Avo" panose="02040603050506020204" pitchFamily="18" charset="0"/>
              </a:rPr>
              <a:t>      Nó bỗng thấy xung quanh xôn xao. Nó hé mắt nhìn: không có gì lạ cả. Bấy giờ, nó mới mở bừng những con mắt lá. Quả nhiên, không có gì lạ thật.</a:t>
            </a:r>
          </a:p>
          <a:p>
            <a:pPr algn="just">
              <a:lnSpc>
                <a:spcPct val="150000"/>
              </a:lnSpc>
            </a:pPr>
            <a:r>
              <a:rPr lang="vi-VN" sz="1200" dirty="0">
                <a:latin typeface="UTM Avo" panose="02040603050506020204" pitchFamily="18" charset="0"/>
              </a:rPr>
              <a:t>      Nhưng những cây cỏ xung quanh vẫn cứ xôn xao. Thì ra, vừa có một con chim xanh biếc, toàn thân lóng lánh như tự tỏa sáng không biết từ đâu bay tới. Chim đậu một thoáng trên cành thanh mai rồi lại vội bay đi. Các cây cỏ xuýt xoa: biết bao nhiêu con chim đã bay qua đây, chưa có con nào đẹp đến thế.</a:t>
            </a:r>
          </a:p>
          <a:p>
            <a:pPr algn="just">
              <a:lnSpc>
                <a:spcPct val="150000"/>
              </a:lnSpc>
            </a:pPr>
            <a:r>
              <a:rPr lang="vi-VN" sz="1200" dirty="0">
                <a:latin typeface="UTM Avo" panose="02040603050506020204" pitchFamily="18" charset="0"/>
              </a:rPr>
              <a:t>      Càng nghe bạn bè trầm trồ, cây xấu hổ càng tiếc. Không biết bao giờ con chim xanh ấy quay trở lại.</a:t>
            </a:r>
          </a:p>
          <a:p>
            <a:pPr algn="r">
              <a:lnSpc>
                <a:spcPct val="150000"/>
              </a:lnSpc>
            </a:pPr>
            <a:r>
              <a:rPr lang="vi-VN" sz="1200" dirty="0">
                <a:latin typeface="UTM Avo" panose="02040603050506020204" pitchFamily="18" charset="0"/>
              </a:rPr>
              <a:t>(</a:t>
            </a:r>
            <a:r>
              <a:rPr lang="vi-VN" sz="1200" i="1" dirty="0">
                <a:latin typeface="UTM Avo" panose="02040603050506020204" pitchFamily="18" charset="0"/>
              </a:rPr>
              <a:t>Theo </a:t>
            </a:r>
            <a:r>
              <a:rPr lang="vi-VN" sz="1200" dirty="0">
                <a:latin typeface="UTM Avo" panose="02040603050506020204" pitchFamily="18" charset="0"/>
              </a:rPr>
              <a:t>Trần Hoài Dương)</a:t>
            </a:r>
            <a:endParaRPr lang="en-US" sz="1200" dirty="0">
              <a:latin typeface="UTM Avo" panose="02040603050506020204" pitchFamily="18" charset="0"/>
            </a:endParaRPr>
          </a:p>
        </p:txBody>
      </p:sp>
      <p:pic>
        <p:nvPicPr>
          <p:cNvPr id="6" name="Picture 5">
            <a:extLst>
              <a:ext uri="{FF2B5EF4-FFF2-40B4-BE49-F238E27FC236}">
                <a16:creationId xmlns:a16="http://schemas.microsoft.com/office/drawing/2014/main" id="{963442AF-C330-4740-867B-1F33CE78F5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794" y="1223305"/>
            <a:ext cx="304770" cy="288000"/>
          </a:xfrm>
          <a:prstGeom prst="rect">
            <a:avLst/>
          </a:prstGeom>
        </p:spPr>
      </p:pic>
      <p:pic>
        <p:nvPicPr>
          <p:cNvPr id="7" name="Picture 6">
            <a:extLst>
              <a:ext uri="{FF2B5EF4-FFF2-40B4-BE49-F238E27FC236}">
                <a16:creationId xmlns:a16="http://schemas.microsoft.com/office/drawing/2014/main" id="{E56E88AA-6DB3-4D8F-92AE-09B34204D752}"/>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91794" y="2309727"/>
            <a:ext cx="288000" cy="288000"/>
          </a:xfrm>
          <a:prstGeom prst="rect">
            <a:avLst/>
          </a:prstGeom>
        </p:spPr>
      </p:pic>
    </p:spTree>
    <p:extLst>
      <p:ext uri="{BB962C8B-B14F-4D97-AF65-F5344CB8AC3E}">
        <p14:creationId xmlns:p14="http://schemas.microsoft.com/office/powerpoint/2010/main" val="2374715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F72765-EAC5-4645-A290-D3A0CF96AEB1}"/>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A98D5043-2BBA-4AC9-8FB4-00AC659F7EAE}"/>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id="{E1651A85-B749-4D41-8C2B-07C2480FDB83}"/>
              </a:ext>
            </a:extLst>
          </p:cNvPr>
          <p:cNvSpPr txBox="1"/>
          <p:nvPr/>
        </p:nvSpPr>
        <p:spPr>
          <a:xfrm>
            <a:off x="746084" y="941167"/>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Từ ngữ</a:t>
            </a:r>
            <a:endParaRPr lang="en-US" sz="1800" b="1" dirty="0">
              <a:solidFill>
                <a:schemeClr val="accent6">
                  <a:lumMod val="50000"/>
                </a:schemeClr>
              </a:solidFill>
              <a:latin typeface="UTM Avo" panose="02040603050506020204" pitchFamily="18" charset="0"/>
            </a:endParaRPr>
          </a:p>
        </p:txBody>
      </p:sp>
      <p:sp>
        <p:nvSpPr>
          <p:cNvPr id="5" name="Rectangle 4">
            <a:extLst>
              <a:ext uri="{FF2B5EF4-FFF2-40B4-BE49-F238E27FC236}">
                <a16:creationId xmlns:a16="http://schemas.microsoft.com/office/drawing/2014/main" id="{73CB94C9-ADD1-457C-B3B9-609E7566D18A}"/>
              </a:ext>
            </a:extLst>
          </p:cNvPr>
          <p:cNvSpPr/>
          <p:nvPr/>
        </p:nvSpPr>
        <p:spPr>
          <a:xfrm>
            <a:off x="430619" y="1485693"/>
            <a:ext cx="1834116"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Lạt xạt</a:t>
            </a:r>
            <a:endParaRPr lang="vi-VN" sz="1800" dirty="0"/>
          </a:p>
        </p:txBody>
      </p:sp>
      <p:sp>
        <p:nvSpPr>
          <p:cNvPr id="6" name="Oval 5">
            <a:extLst>
              <a:ext uri="{FF2B5EF4-FFF2-40B4-BE49-F238E27FC236}">
                <a16:creationId xmlns:a16="http://schemas.microsoft.com/office/drawing/2014/main" id="{3B657BAE-42B8-485D-BE57-992903671CC1}"/>
              </a:ext>
            </a:extLst>
          </p:cNvPr>
          <p:cNvSpPr/>
          <p:nvPr/>
        </p:nvSpPr>
        <p:spPr>
          <a:xfrm>
            <a:off x="521000" y="162312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958EBC32-CBD1-4283-B479-9ADDF9B98341}"/>
              </a:ext>
            </a:extLst>
          </p:cNvPr>
          <p:cNvSpPr txBox="1"/>
          <p:nvPr/>
        </p:nvSpPr>
        <p:spPr>
          <a:xfrm>
            <a:off x="1594884" y="1499951"/>
            <a:ext cx="5036259" cy="449034"/>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tiếng va chạm của lá khô.</a:t>
            </a:r>
            <a:endParaRPr lang="en-US" sz="1800" dirty="0">
              <a:solidFill>
                <a:schemeClr val="accent6">
                  <a:lumMod val="50000"/>
                </a:schemeClr>
              </a:solidFill>
              <a:latin typeface="UTM Avo" panose="02040603050506020204" pitchFamily="18" charset="0"/>
            </a:endParaRPr>
          </a:p>
        </p:txBody>
      </p:sp>
      <p:sp>
        <p:nvSpPr>
          <p:cNvPr id="8" name="Rectangle 7">
            <a:extLst>
              <a:ext uri="{FF2B5EF4-FFF2-40B4-BE49-F238E27FC236}">
                <a16:creationId xmlns:a16="http://schemas.microsoft.com/office/drawing/2014/main" id="{2BD05D76-6DB1-48D4-9391-139E01F64239}"/>
              </a:ext>
            </a:extLst>
          </p:cNvPr>
          <p:cNvSpPr/>
          <p:nvPr/>
        </p:nvSpPr>
        <p:spPr>
          <a:xfrm>
            <a:off x="430619" y="1863990"/>
            <a:ext cx="1834116"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Xôn xao</a:t>
            </a:r>
            <a:endParaRPr lang="vi-VN" sz="1800" dirty="0"/>
          </a:p>
        </p:txBody>
      </p:sp>
      <p:sp>
        <p:nvSpPr>
          <p:cNvPr id="9" name="Oval 8">
            <a:extLst>
              <a:ext uri="{FF2B5EF4-FFF2-40B4-BE49-F238E27FC236}">
                <a16:creationId xmlns:a16="http://schemas.microsoft.com/office/drawing/2014/main" id="{FC74EB6D-7959-4D1B-AE97-DED8D420E239}"/>
              </a:ext>
            </a:extLst>
          </p:cNvPr>
          <p:cNvSpPr/>
          <p:nvPr/>
        </p:nvSpPr>
        <p:spPr>
          <a:xfrm>
            <a:off x="521000" y="2001419"/>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a:extLst>
              <a:ext uri="{FF2B5EF4-FFF2-40B4-BE49-F238E27FC236}">
                <a16:creationId xmlns:a16="http://schemas.microsoft.com/office/drawing/2014/main" id="{841EFA94-8F46-4A99-AD16-97F91433D52C}"/>
              </a:ext>
            </a:extLst>
          </p:cNvPr>
          <p:cNvSpPr/>
          <p:nvPr/>
        </p:nvSpPr>
        <p:spPr>
          <a:xfrm>
            <a:off x="430619" y="2618692"/>
            <a:ext cx="1834116"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Xuýt xoa</a:t>
            </a:r>
            <a:endParaRPr lang="vi-VN" sz="1800" dirty="0"/>
          </a:p>
        </p:txBody>
      </p:sp>
      <p:sp>
        <p:nvSpPr>
          <p:cNvPr id="11" name="Oval 10">
            <a:extLst>
              <a:ext uri="{FF2B5EF4-FFF2-40B4-BE49-F238E27FC236}">
                <a16:creationId xmlns:a16="http://schemas.microsoft.com/office/drawing/2014/main" id="{184D9770-EE02-4AAB-8F4F-D3BB14CC8F6D}"/>
              </a:ext>
            </a:extLst>
          </p:cNvPr>
          <p:cNvSpPr/>
          <p:nvPr/>
        </p:nvSpPr>
        <p:spPr>
          <a:xfrm>
            <a:off x="521000" y="2756121"/>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a:extLst>
              <a:ext uri="{FF2B5EF4-FFF2-40B4-BE49-F238E27FC236}">
                <a16:creationId xmlns:a16="http://schemas.microsoft.com/office/drawing/2014/main" id="{E5ED3C3E-10EF-4616-92A8-132C2241A3AC}"/>
              </a:ext>
            </a:extLst>
          </p:cNvPr>
          <p:cNvSpPr/>
          <p:nvPr/>
        </p:nvSpPr>
        <p:spPr>
          <a:xfrm>
            <a:off x="430619" y="3379440"/>
            <a:ext cx="1834116"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Thanh mai</a:t>
            </a:r>
            <a:endParaRPr lang="vi-VN" sz="1800" dirty="0"/>
          </a:p>
        </p:txBody>
      </p:sp>
      <p:sp>
        <p:nvSpPr>
          <p:cNvPr id="13" name="Oval 12">
            <a:extLst>
              <a:ext uri="{FF2B5EF4-FFF2-40B4-BE49-F238E27FC236}">
                <a16:creationId xmlns:a16="http://schemas.microsoft.com/office/drawing/2014/main" id="{34AC4D92-212E-45B6-977B-CFF49E46B13D}"/>
              </a:ext>
            </a:extLst>
          </p:cNvPr>
          <p:cNvSpPr/>
          <p:nvPr/>
        </p:nvSpPr>
        <p:spPr>
          <a:xfrm>
            <a:off x="521000" y="3516869"/>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TextBox 13">
            <a:extLst>
              <a:ext uri="{FF2B5EF4-FFF2-40B4-BE49-F238E27FC236}">
                <a16:creationId xmlns:a16="http://schemas.microsoft.com/office/drawing/2014/main" id="{8E8B6AFC-D0FC-41F9-BA1B-98221B94B936}"/>
              </a:ext>
            </a:extLst>
          </p:cNvPr>
          <p:cNvSpPr txBox="1"/>
          <p:nvPr/>
        </p:nvSpPr>
        <p:spPr>
          <a:xfrm>
            <a:off x="1686977" y="1871119"/>
            <a:ext cx="5036259" cy="864532"/>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nhiều âm thanh, tiếng nói nhỏ phát ra cùng một lúc.</a:t>
            </a:r>
            <a:endParaRPr lang="en-US" sz="1800" dirty="0">
              <a:solidFill>
                <a:schemeClr val="accent6">
                  <a:lumMod val="50000"/>
                </a:schemeClr>
              </a:solidFill>
              <a:latin typeface="UTM Avo" panose="02040603050506020204" pitchFamily="18" charset="0"/>
            </a:endParaRPr>
          </a:p>
        </p:txBody>
      </p:sp>
      <p:sp>
        <p:nvSpPr>
          <p:cNvPr id="15" name="TextBox 14">
            <a:extLst>
              <a:ext uri="{FF2B5EF4-FFF2-40B4-BE49-F238E27FC236}">
                <a16:creationId xmlns:a16="http://schemas.microsoft.com/office/drawing/2014/main" id="{E09A9965-B532-402B-B72D-379B490C4973}"/>
              </a:ext>
            </a:extLst>
          </p:cNvPr>
          <p:cNvSpPr txBox="1"/>
          <p:nvPr/>
        </p:nvSpPr>
        <p:spPr>
          <a:xfrm>
            <a:off x="1779070" y="2618692"/>
            <a:ext cx="5036259" cy="864532"/>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cách thể hiện cảm xúc (thường là khen, đôi khi là tiếc) qua lời nói.</a:t>
            </a:r>
            <a:endParaRPr lang="en-US" sz="1800" dirty="0">
              <a:solidFill>
                <a:schemeClr val="accent6">
                  <a:lumMod val="50000"/>
                </a:schemeClr>
              </a:solidFill>
              <a:latin typeface="UTM Avo" panose="02040603050506020204" pitchFamily="18" charset="0"/>
            </a:endParaRPr>
          </a:p>
        </p:txBody>
      </p:sp>
      <p:sp>
        <p:nvSpPr>
          <p:cNvPr id="16" name="TextBox 15">
            <a:extLst>
              <a:ext uri="{FF2B5EF4-FFF2-40B4-BE49-F238E27FC236}">
                <a16:creationId xmlns:a16="http://schemas.microsoft.com/office/drawing/2014/main" id="{754B4402-CCAC-4D99-9508-0598924B6446}"/>
              </a:ext>
            </a:extLst>
          </p:cNvPr>
          <p:cNvSpPr txBox="1"/>
          <p:nvPr/>
        </p:nvSpPr>
        <p:spPr>
          <a:xfrm>
            <a:off x="1946624" y="3373180"/>
            <a:ext cx="2376547" cy="1280030"/>
          </a:xfrm>
          <a:prstGeom prst="rect">
            <a:avLst/>
          </a:prstGeom>
          <a:noFill/>
        </p:spPr>
        <p:txBody>
          <a:bodyPr wrap="square" rtlCol="0">
            <a:spAutoFit/>
          </a:bodyPr>
          <a:lstStyle/>
          <a:p>
            <a:pPr algn="just">
              <a:lnSpc>
                <a:spcPct val="150000"/>
              </a:lnSpc>
            </a:pPr>
            <a:r>
              <a:rPr lang="vi-VN" sz="1800" dirty="0">
                <a:solidFill>
                  <a:schemeClr val="accent6">
                    <a:lumMod val="50000"/>
                  </a:schemeClr>
                </a:solidFill>
                <a:latin typeface="UTM Avo" panose="02040603050506020204" pitchFamily="18" charset="0"/>
              </a:rPr>
              <a:t>: cây bụi thấp, quả mọng nước, trông như quả dâu.</a:t>
            </a:r>
            <a:endParaRPr lang="en-US" sz="1800" dirty="0">
              <a:solidFill>
                <a:schemeClr val="accent6">
                  <a:lumMod val="50000"/>
                </a:schemeClr>
              </a:solidFill>
              <a:latin typeface="UTM Avo" panose="02040603050506020204" pitchFamily="18" charset="0"/>
            </a:endParaRPr>
          </a:p>
        </p:txBody>
      </p:sp>
      <p:pic>
        <p:nvPicPr>
          <p:cNvPr id="17" name="Picture 2" descr="Handmade Watercolor Autumn Fall Yellow Ginkgo Leaves - Watercolor Fall Leaf  Png Transparent PNG - 5094x2822 - Free Download on NicePNG">
            <a:extLst>
              <a:ext uri="{FF2B5EF4-FFF2-40B4-BE49-F238E27FC236}">
                <a16:creationId xmlns:a16="http://schemas.microsoft.com/office/drawing/2014/main" id="{B6903E4D-F2B4-472F-AA4B-93C447351167}"/>
              </a:ext>
            </a:extLst>
          </p:cNvPr>
          <p:cNvPicPr>
            <a:picLocks noChangeAspect="1" noChangeArrowheads="1"/>
          </p:cNvPicPr>
          <p:nvPr/>
        </p:nvPicPr>
        <p:blipFill rotWithShape="1">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l="35554" b="39676"/>
          <a:stretch/>
        </p:blipFill>
        <p:spPr bwMode="auto">
          <a:xfrm rot="1314262">
            <a:off x="4071551" y="214032"/>
            <a:ext cx="2618066" cy="14465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ây giống thanh mai | Shopee Việt Nam">
            <a:extLst>
              <a:ext uri="{FF2B5EF4-FFF2-40B4-BE49-F238E27FC236}">
                <a16:creationId xmlns:a16="http://schemas.microsoft.com/office/drawing/2014/main" id="{CB14D282-3BCA-48A3-A418-E28F6B9B80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901" t="31533" b="19386"/>
          <a:stretch/>
        </p:blipFill>
        <p:spPr bwMode="auto">
          <a:xfrm>
            <a:off x="4231469" y="3257644"/>
            <a:ext cx="2437061" cy="171800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Picture 6" descr="Welcome! – Lingtelligent">
            <a:extLst>
              <a:ext uri="{FF2B5EF4-FFF2-40B4-BE49-F238E27FC236}">
                <a16:creationId xmlns:a16="http://schemas.microsoft.com/office/drawing/2014/main" id="{350A42C9-C025-4F9C-8F40-E41F0015409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8997" y="2095659"/>
            <a:ext cx="983515" cy="660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83956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left)">
                                      <p:cBhvr>
                                        <p:cTn id="65" dur="500"/>
                                        <p:tgtEl>
                                          <p:spTgt spid="16"/>
                                        </p:tgtEl>
                                      </p:cBhvr>
                                    </p:animEffect>
                                  </p:childTnLst>
                                </p:cTn>
                              </p:par>
                            </p:childTnLst>
                          </p:cTn>
                        </p:par>
                        <p:par>
                          <p:cTn id="66" fill="hold">
                            <p:stCondLst>
                              <p:cond delay="500"/>
                            </p:stCondLst>
                            <p:childTnLst>
                              <p:par>
                                <p:cTn id="67" presetID="14" presetClass="entr" presetSubtype="10" fill="hold"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randombar(horizontal)">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P spid="9" grpId="0" animBg="1"/>
      <p:bldP spid="10" grpId="0"/>
      <p:bldP spid="11" grpId="0" animBg="1"/>
      <p:bldP spid="12" grpId="0"/>
      <p:bldP spid="13" grpId="0" animBg="1"/>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D1ADC3-4D89-4ECF-B150-1286F680712A}"/>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93AC8C43-1688-428E-A268-3A7CFB20B63C}"/>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id="{ABFD78CE-119A-41F1-9B74-BABCBB0C4D35}"/>
              </a:ext>
            </a:extLst>
          </p:cNvPr>
          <p:cNvSpPr txBox="1"/>
          <p:nvPr/>
        </p:nvSpPr>
        <p:spPr>
          <a:xfrm>
            <a:off x="744615" y="763361"/>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Cây xấu hổ</a:t>
            </a:r>
            <a:endParaRPr lang="en-US" sz="16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a16="http://schemas.microsoft.com/office/drawing/2014/main" id="{165D5BF2-322E-44E7-8BBA-8D19A38AD7B5}"/>
              </a:ext>
            </a:extLst>
          </p:cNvPr>
          <p:cNvSpPr txBox="1"/>
          <p:nvPr/>
        </p:nvSpPr>
        <p:spPr>
          <a:xfrm>
            <a:off x="491794" y="1179097"/>
            <a:ext cx="5871470" cy="3377078"/>
          </a:xfrm>
          <a:prstGeom prst="rect">
            <a:avLst/>
          </a:prstGeom>
          <a:noFill/>
        </p:spPr>
        <p:txBody>
          <a:bodyPr wrap="square" rtlCol="0">
            <a:spAutoFit/>
          </a:bodyPr>
          <a:lstStyle/>
          <a:p>
            <a:pPr algn="just">
              <a:lnSpc>
                <a:spcPct val="150000"/>
              </a:lnSpc>
            </a:pPr>
            <a:r>
              <a:rPr lang="vi-VN" sz="1200" dirty="0">
                <a:latin typeface="UTM Avo" panose="02040603050506020204" pitchFamily="18" charset="0"/>
              </a:rPr>
              <a:t>      Bỗng dưng, gió ào ào nổi lên. Có tiếng động gì lạ lắm. Những chiếc lá khô lạt xạt lướt trên cỏ. Cây xấu hổ co rúm mình lại.</a:t>
            </a:r>
          </a:p>
          <a:p>
            <a:pPr algn="just">
              <a:lnSpc>
                <a:spcPct val="150000"/>
              </a:lnSpc>
            </a:pPr>
            <a:r>
              <a:rPr lang="vi-VN" sz="1200" dirty="0">
                <a:latin typeface="UTM Avo" panose="02040603050506020204" pitchFamily="18" charset="0"/>
              </a:rPr>
              <a:t>      Nó bỗng thấy xung quanh xôn xao. Nó hé mắt nhìn: không có gì lạ cả. Bấy giờ, nó mới mở bừng những con mắt lá. Quả nhiên, không có gì lạ thật.</a:t>
            </a:r>
          </a:p>
          <a:p>
            <a:pPr algn="just">
              <a:lnSpc>
                <a:spcPct val="150000"/>
              </a:lnSpc>
            </a:pPr>
            <a:r>
              <a:rPr lang="vi-VN" sz="1200" dirty="0">
                <a:latin typeface="UTM Avo" panose="02040603050506020204" pitchFamily="18" charset="0"/>
              </a:rPr>
              <a:t>      Nhưng những cây cỏ xung quanh vẫn cứ xôn xao. Thì ra, vừa có một con chim xanh biếc, toàn thân lóng lánh như tự tỏa sáng không biết từ đâu bay tới. Chim đậu một thoáng trên cành thanh mai rồi lại vội bay đi. Các cây cỏ xuýt xoa: biết bao nhiêu con chim đã bay qua đây, chưa có con nào đẹp đến thế.</a:t>
            </a:r>
          </a:p>
          <a:p>
            <a:pPr algn="just">
              <a:lnSpc>
                <a:spcPct val="150000"/>
              </a:lnSpc>
            </a:pPr>
            <a:r>
              <a:rPr lang="vi-VN" sz="1200" dirty="0">
                <a:latin typeface="UTM Avo" panose="02040603050506020204" pitchFamily="18" charset="0"/>
              </a:rPr>
              <a:t>      Càng nghe bạn bè trầm trồ, cây xấu hổ càng tiếc. Không biết bao giờ con chim xanh ấy quay trở lại.</a:t>
            </a:r>
          </a:p>
          <a:p>
            <a:pPr algn="r">
              <a:lnSpc>
                <a:spcPct val="150000"/>
              </a:lnSpc>
            </a:pPr>
            <a:r>
              <a:rPr lang="vi-VN" sz="1200" dirty="0">
                <a:latin typeface="UTM Avo" panose="02040603050506020204" pitchFamily="18" charset="0"/>
              </a:rPr>
              <a:t>(</a:t>
            </a:r>
            <a:r>
              <a:rPr lang="vi-VN" sz="1200" i="1" dirty="0">
                <a:latin typeface="UTM Avo" panose="02040603050506020204" pitchFamily="18" charset="0"/>
              </a:rPr>
              <a:t>Theo </a:t>
            </a:r>
            <a:r>
              <a:rPr lang="vi-VN" sz="1200" dirty="0">
                <a:latin typeface="UTM Avo" panose="02040603050506020204" pitchFamily="18" charset="0"/>
              </a:rPr>
              <a:t>Trần Hoài Dương)</a:t>
            </a:r>
            <a:endParaRPr lang="en-US" sz="1200" dirty="0">
              <a:latin typeface="UTM Avo" panose="02040603050506020204" pitchFamily="18" charset="0"/>
            </a:endParaRPr>
          </a:p>
        </p:txBody>
      </p:sp>
      <p:pic>
        <p:nvPicPr>
          <p:cNvPr id="6" name="Picture 5">
            <a:extLst>
              <a:ext uri="{FF2B5EF4-FFF2-40B4-BE49-F238E27FC236}">
                <a16:creationId xmlns:a16="http://schemas.microsoft.com/office/drawing/2014/main" id="{963442AF-C330-4740-867B-1F33CE78F5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794" y="1223305"/>
            <a:ext cx="304770" cy="288000"/>
          </a:xfrm>
          <a:prstGeom prst="rect">
            <a:avLst/>
          </a:prstGeom>
        </p:spPr>
      </p:pic>
      <p:pic>
        <p:nvPicPr>
          <p:cNvPr id="7" name="Picture 6">
            <a:extLst>
              <a:ext uri="{FF2B5EF4-FFF2-40B4-BE49-F238E27FC236}">
                <a16:creationId xmlns:a16="http://schemas.microsoft.com/office/drawing/2014/main" id="{E56E88AA-6DB3-4D8F-92AE-09B34204D752}"/>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91794" y="2309727"/>
            <a:ext cx="288000" cy="288000"/>
          </a:xfrm>
          <a:prstGeom prst="rect">
            <a:avLst/>
          </a:prstGeom>
        </p:spPr>
      </p:pic>
    </p:spTree>
    <p:extLst>
      <p:ext uri="{BB962C8B-B14F-4D97-AF65-F5344CB8AC3E}">
        <p14:creationId xmlns:p14="http://schemas.microsoft.com/office/powerpoint/2010/main" val="1037366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02EE93-4D41-4A33-9419-9DD3F75D5E43}"/>
              </a:ext>
            </a:extLst>
          </p:cNvPr>
          <p:cNvSpPr txBox="1"/>
          <p:nvPr/>
        </p:nvSpPr>
        <p:spPr>
          <a:xfrm>
            <a:off x="0" y="1322352"/>
            <a:ext cx="926757" cy="830997"/>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dài</a:t>
            </a:r>
            <a:endParaRPr lang="vi-VN"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5D32B73-E9A8-4654-8B38-F764C7DE3A92}"/>
              </a:ext>
            </a:extLst>
          </p:cNvPr>
          <p:cNvSpPr txBox="1"/>
          <p:nvPr/>
        </p:nvSpPr>
        <p:spPr>
          <a:xfrm>
            <a:off x="1763660" y="1048670"/>
            <a:ext cx="4781302" cy="1569660"/>
          </a:xfrm>
          <a:prstGeom prst="rect">
            <a:avLst/>
          </a:prstGeom>
          <a:solidFill>
            <a:srgbClr val="BEE7FB"/>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vi-VN" sz="2400" dirty="0">
                <a:latin typeface="Times New Roman" panose="02020603050405020304" pitchFamily="18" charset="0"/>
                <a:cs typeface="Times New Roman" panose="02020603050405020304" pitchFamily="18" charset="0"/>
              </a:rPr>
              <a:t>Bỗng dưng,</a:t>
            </a:r>
            <a:r>
              <a:rPr lang="en-US" sz="2400" dirty="0">
                <a:solidFill>
                  <a:srgbClr val="C00000"/>
                </a:solidFill>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gió ào ào nổi lên.</a:t>
            </a:r>
            <a:r>
              <a:rPr lang="en-US" sz="2400" dirty="0">
                <a:solidFill>
                  <a:srgbClr val="C00000"/>
                </a:solidFill>
                <a:latin typeface="Times New Roman" panose="02020603050405020304" pitchFamily="18" charset="0"/>
                <a:cs typeface="Times New Roman" panose="02020603050405020304" pitchFamily="18" charset="0"/>
              </a:rPr>
              <a:t>//</a:t>
            </a:r>
            <a:r>
              <a:rPr lang="vi-VN" sz="2400" dirty="0">
                <a:solidFill>
                  <a:srgbClr val="C0000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Có tiếng động gì lạ lắm.</a:t>
            </a:r>
            <a:r>
              <a:rPr lang="en-US" sz="2400" dirty="0">
                <a:solidFill>
                  <a:srgbClr val="C00000"/>
                </a:solidFill>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Những chiếc lá khô lạt xạt lướt trên cỏ.</a:t>
            </a:r>
            <a:r>
              <a:rPr lang="en-US" sz="2400" dirty="0">
                <a:solidFill>
                  <a:srgbClr val="C00000"/>
                </a:solidFill>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Cây xấu hổ</a:t>
            </a:r>
            <a:r>
              <a:rPr lang="en-US" sz="2400" dirty="0">
                <a:solidFill>
                  <a:srgbClr val="C00000"/>
                </a:solidFill>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co rúm mình lại.</a:t>
            </a:r>
            <a:r>
              <a:rPr lang="en-US" sz="2400" dirty="0">
                <a:solidFill>
                  <a:srgbClr val="C00000"/>
                </a:solidFill>
                <a:latin typeface="Times New Roman" panose="02020603050405020304" pitchFamily="18" charset="0"/>
                <a:cs typeface="Times New Roman" panose="02020603050405020304" pitchFamily="18" charset="0"/>
              </a:rPr>
              <a:t>//</a:t>
            </a:r>
            <a:endParaRPr lang="vi-VN" sz="2400" dirty="0">
              <a:solidFill>
                <a:srgbClr val="C0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BE16F5B-4101-47BE-8452-5B0B6527BDD1}"/>
              </a:ext>
            </a:extLst>
          </p:cNvPr>
          <p:cNvSpPr txBox="1"/>
          <p:nvPr/>
        </p:nvSpPr>
        <p:spPr>
          <a:xfrm>
            <a:off x="1763660" y="2935004"/>
            <a:ext cx="4781302" cy="1415772"/>
          </a:xfrm>
          <a:prstGeom prst="rect">
            <a:avLst/>
          </a:prstGeom>
          <a:solidFill>
            <a:srgbClr val="CCFFCC"/>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2400" dirty="0">
                <a:latin typeface="Times New Roman" panose="02020603050405020304" pitchFamily="18" charset="0"/>
                <a:cs typeface="Times New Roman" panose="02020603050405020304" pitchFamily="18" charset="0"/>
              </a:rPr>
              <a:t>Càng nghe bạn </a:t>
            </a:r>
            <a:r>
              <a:rPr lang="vi-VN" sz="2400" dirty="0">
                <a:solidFill>
                  <a:schemeClr val="tx1"/>
                </a:solidFill>
                <a:latin typeface="Times New Roman" panose="02020603050405020304" pitchFamily="18" charset="0"/>
                <a:cs typeface="Times New Roman" panose="02020603050405020304" pitchFamily="18" charset="0"/>
              </a:rPr>
              <a:t>bè trầm trồ,</a:t>
            </a:r>
            <a:r>
              <a:rPr lang="en-US" sz="2400" dirty="0">
                <a:solidFill>
                  <a:srgbClr val="FF0000"/>
                </a:solidFill>
                <a:latin typeface="Times New Roman" panose="02020603050405020304" pitchFamily="18" charset="0"/>
                <a:cs typeface="Times New Roman" panose="02020603050405020304" pitchFamily="18" charset="0"/>
              </a:rPr>
              <a:t>/</a:t>
            </a:r>
            <a:r>
              <a:rPr lang="vi-VN" sz="2400" dirty="0">
                <a:solidFill>
                  <a:schemeClr val="tx1"/>
                </a:solidFill>
                <a:latin typeface="Times New Roman" panose="02020603050405020304" pitchFamily="18" charset="0"/>
                <a:cs typeface="Times New Roman" panose="02020603050405020304" pitchFamily="18" charset="0"/>
              </a:rPr>
              <a:t> cây </a:t>
            </a:r>
            <a:r>
              <a:rPr lang="vi-VN" sz="2400" dirty="0">
                <a:latin typeface="Times New Roman" panose="02020603050405020304" pitchFamily="18" charset="0"/>
                <a:cs typeface="Times New Roman" panose="02020603050405020304" pitchFamily="18" charset="0"/>
              </a:rPr>
              <a:t>xấu hổ càng tiếc.</a:t>
            </a:r>
            <a:r>
              <a:rPr lang="en-US" sz="2400" dirty="0">
                <a:solidFill>
                  <a:srgbClr val="FF0000"/>
                </a:solidFill>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Không biết</a:t>
            </a:r>
            <a:r>
              <a:rPr lang="en-US" sz="2400" dirty="0">
                <a:solidFill>
                  <a:srgbClr val="FF0000"/>
                </a:solidFill>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bao giờ con chim xanh ấy quay trở lại.</a:t>
            </a:r>
            <a:r>
              <a:rPr lang="en-US" sz="2400" dirty="0">
                <a:solidFill>
                  <a:srgbClr val="FF0000"/>
                </a:solidFill>
                <a:latin typeface="Times New Roman" panose="02020603050405020304" pitchFamily="18" charset="0"/>
                <a:cs typeface="Times New Roman" panose="02020603050405020304" pitchFamily="18" charset="0"/>
              </a:rPr>
              <a:t>//</a:t>
            </a:r>
            <a:endParaRPr lang="vi-VN" sz="2400" dirty="0">
              <a:solidFill>
                <a:srgbClr val="FF0000"/>
              </a:solidFill>
              <a:latin typeface="Times New Roman" panose="02020603050405020304" pitchFamily="18" charset="0"/>
              <a:cs typeface="Times New Roman" panose="02020603050405020304" pitchFamily="18" charset="0"/>
            </a:endParaRPr>
          </a:p>
          <a:p>
            <a:endParaRPr lang="vi-VN" dirty="0"/>
          </a:p>
        </p:txBody>
      </p:sp>
    </p:spTree>
    <p:extLst>
      <p:ext uri="{BB962C8B-B14F-4D97-AF65-F5344CB8AC3E}">
        <p14:creationId xmlns:p14="http://schemas.microsoft.com/office/powerpoint/2010/main" val="256450314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5" name="Thought Bubble: Cloud 4">
            <a:extLst>
              <a:ext uri="{FF2B5EF4-FFF2-40B4-BE49-F238E27FC236}">
                <a16:creationId xmlns:a16="http://schemas.microsoft.com/office/drawing/2014/main" id="{0B8959BA-6C0F-487F-83CA-A7AB39545E94}"/>
              </a:ext>
            </a:extLst>
          </p:cNvPr>
          <p:cNvSpPr/>
          <p:nvPr/>
        </p:nvSpPr>
        <p:spPr>
          <a:xfrm>
            <a:off x="-45308" y="214184"/>
            <a:ext cx="2191265" cy="2248931"/>
          </a:xfrm>
          <a:prstGeom prst="cloudCallout">
            <a:avLst>
              <a:gd name="adj1" fmla="val 85625"/>
              <a:gd name="adj2" fmla="val 45833"/>
            </a:avLst>
          </a:prstGeom>
          <a:solidFill>
            <a:schemeClr val="bg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Đọc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theo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đoạn</a:t>
            </a:r>
            <a:endParaRPr lang="vi-VN"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0614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D1ADC3-4D89-4ECF-B150-1286F680712A}"/>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93AC8C43-1688-428E-A268-3A7CFB20B63C}"/>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id="{ABFD78CE-119A-41F1-9B74-BABCBB0C4D35}"/>
              </a:ext>
            </a:extLst>
          </p:cNvPr>
          <p:cNvSpPr txBox="1"/>
          <p:nvPr/>
        </p:nvSpPr>
        <p:spPr>
          <a:xfrm>
            <a:off x="744615" y="763361"/>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Cây xấu hổ</a:t>
            </a:r>
            <a:endParaRPr lang="en-US" sz="16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a16="http://schemas.microsoft.com/office/drawing/2014/main" id="{165D5BF2-322E-44E7-8BBA-8D19A38AD7B5}"/>
              </a:ext>
            </a:extLst>
          </p:cNvPr>
          <p:cNvSpPr txBox="1"/>
          <p:nvPr/>
        </p:nvSpPr>
        <p:spPr>
          <a:xfrm>
            <a:off x="491794" y="1179097"/>
            <a:ext cx="5871470" cy="3295389"/>
          </a:xfrm>
          <a:prstGeom prst="rect">
            <a:avLst/>
          </a:prstGeom>
          <a:noFill/>
        </p:spPr>
        <p:txBody>
          <a:bodyPr wrap="square" rtlCol="0">
            <a:spAutoFit/>
          </a:bodyPr>
          <a:lstStyle/>
          <a:p>
            <a:pPr algn="just"/>
            <a:r>
              <a:rPr lang="vi-VN" sz="1200" dirty="0">
                <a:latin typeface="UTM Avo" panose="02040603050506020204" pitchFamily="18" charset="0"/>
              </a:rPr>
              <a:t>      </a:t>
            </a:r>
            <a:r>
              <a:rPr lang="vi-VN" sz="1600" dirty="0">
                <a:latin typeface="Times New Roman" panose="02020603050405020304" pitchFamily="18" charset="0"/>
                <a:cs typeface="Times New Roman" panose="02020603050405020304" pitchFamily="18" charset="0"/>
              </a:rPr>
              <a:t>Bỗng dưng, gió ào ào nổi lên. Có tiếng động gì lạ lắm. Những chiếc lá khô lạt xạt lướt trên cỏ. Cây xấu hổ co rúm mình lại.</a:t>
            </a:r>
          </a:p>
          <a:p>
            <a:pPr algn="just"/>
            <a:r>
              <a:rPr lang="vi-VN" sz="1600" dirty="0">
                <a:latin typeface="Times New Roman" panose="02020603050405020304" pitchFamily="18" charset="0"/>
                <a:cs typeface="Times New Roman" panose="02020603050405020304" pitchFamily="18" charset="0"/>
              </a:rPr>
              <a:t>      Nó bỗng thấy xung quanh xôn xao. Nó hé mắt nhìn: không có gì lạ cả. Bấy giờ, nó mới mở bừng những con mắt lá. Quả nhiên, không có gì lạ thật.</a:t>
            </a:r>
          </a:p>
          <a:p>
            <a:pPr algn="just"/>
            <a:r>
              <a:rPr lang="vi-VN" sz="1600" dirty="0">
                <a:latin typeface="Times New Roman" panose="02020603050405020304" pitchFamily="18" charset="0"/>
                <a:cs typeface="Times New Roman" panose="02020603050405020304" pitchFamily="18" charset="0"/>
              </a:rPr>
              <a:t>      Nhưng những cây cỏ xung quanh vẫn cứ xôn xao. Thì ra, vừa có một con chim xanh biếc, toàn thân lóng lánh như tự tỏa sáng không biết từ đâu bay tới. Chim đậu một thoáng trên cành thanh mai rồi lại vội bay đi. Các cây cỏ xuýt xoa: biết bao nhiêu con chim đã bay qua đây, chưa có con nào đẹp đến thế.</a:t>
            </a:r>
          </a:p>
          <a:p>
            <a:pPr algn="just"/>
            <a:r>
              <a:rPr lang="vi-VN" sz="1600" dirty="0">
                <a:latin typeface="Times New Roman" panose="02020603050405020304" pitchFamily="18" charset="0"/>
                <a:cs typeface="Times New Roman" panose="02020603050405020304" pitchFamily="18" charset="0"/>
              </a:rPr>
              <a:t>      Càng nghe bạn bè trầm trồ, cây xấu hổ càng tiếc. Không biết bao giờ con chim xanh ấy quay trở lại.</a:t>
            </a:r>
          </a:p>
          <a:p>
            <a:pPr algn="r">
              <a:lnSpc>
                <a:spcPct val="150000"/>
              </a:lnSpc>
            </a:pPr>
            <a:r>
              <a:rPr lang="vi-VN" sz="1200" dirty="0">
                <a:latin typeface="UTM Avo" panose="02040603050506020204" pitchFamily="18" charset="0"/>
              </a:rPr>
              <a:t>(</a:t>
            </a:r>
            <a:r>
              <a:rPr lang="vi-VN" sz="1200" i="1" dirty="0">
                <a:latin typeface="UTM Avo" panose="02040603050506020204" pitchFamily="18" charset="0"/>
              </a:rPr>
              <a:t>Theo </a:t>
            </a:r>
            <a:r>
              <a:rPr lang="vi-VN" sz="1200" dirty="0">
                <a:latin typeface="UTM Avo" panose="02040603050506020204" pitchFamily="18" charset="0"/>
              </a:rPr>
              <a:t>Trần Hoài Dương)</a:t>
            </a:r>
            <a:endParaRPr lang="en-US" sz="1200" dirty="0">
              <a:latin typeface="UTM Avo" panose="02040603050506020204" pitchFamily="18" charset="0"/>
            </a:endParaRPr>
          </a:p>
        </p:txBody>
      </p:sp>
    </p:spTree>
    <p:extLst>
      <p:ext uri="{BB962C8B-B14F-4D97-AF65-F5344CB8AC3E}">
        <p14:creationId xmlns:p14="http://schemas.microsoft.com/office/powerpoint/2010/main" val="413720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967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181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110D3E-E4DB-41A1-85AD-EED413D927DC}"/>
              </a:ext>
            </a:extLst>
          </p:cNvPr>
          <p:cNvSpPr txBox="1"/>
          <p:nvPr/>
        </p:nvSpPr>
        <p:spPr>
          <a:xfrm>
            <a:off x="1171832" y="421130"/>
            <a:ext cx="4617308"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dirty="0">
                <a:latin typeface="Times New Roman" panose="02020603050405020304" pitchFamily="18" charset="0"/>
                <a:cs typeface="Times New Roman" panose="02020603050405020304" pitchFamily="18" charset="0"/>
              </a:rPr>
              <a:t>ỦY BAN NHÂN DÂN HUYỆN MỘC CHÂU</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TRƯỜNG TIỂU HỌC CHIỀNG SƠN</a:t>
            </a:r>
            <a:endParaRPr lang="vi-VN" sz="16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127BCAE-C615-4829-9A70-AB12D8056E1E}"/>
              </a:ext>
            </a:extLst>
          </p:cNvPr>
          <p:cNvSpPr txBox="1"/>
          <p:nvPr/>
        </p:nvSpPr>
        <p:spPr>
          <a:xfrm>
            <a:off x="2644346" y="1383957"/>
            <a:ext cx="1787611" cy="646331"/>
          </a:xfrm>
          <a:prstGeom prst="rect">
            <a:avLst/>
          </a:prstGeom>
          <a:noFill/>
        </p:spPr>
        <p:txBody>
          <a:bodyPr wrap="square" rtlCol="0">
            <a:spAutoFit/>
          </a:bodyPr>
          <a:lstStyle/>
          <a:p>
            <a:pPr algn="ctr"/>
            <a:r>
              <a:rPr lang="en-US" sz="1800" dirty="0">
                <a:latin typeface="Times New Roman" panose="02020603050405020304" pitchFamily="18" charset="0"/>
                <a:cs typeface="Times New Roman" panose="02020603050405020304" pitchFamily="18" charset="0"/>
              </a:rPr>
              <a:t>BÀI GIẢNG</a:t>
            </a:r>
          </a:p>
          <a:p>
            <a:pPr algn="ctr"/>
            <a:r>
              <a:rPr lang="en-US" sz="1800" dirty="0" err="1">
                <a:latin typeface="Times New Roman" panose="02020603050405020304" pitchFamily="18" charset="0"/>
                <a:cs typeface="Times New Roman" panose="02020603050405020304" pitchFamily="18" charset="0"/>
              </a:rPr>
              <a:t>Môn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Tiếng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Việt</a:t>
            </a:r>
            <a:endParaRPr lang="vi-VN" sz="1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E19E368-215C-48A9-9CF5-18644D0EB6F9}"/>
              </a:ext>
            </a:extLst>
          </p:cNvPr>
          <p:cNvSpPr txBox="1"/>
          <p:nvPr/>
        </p:nvSpPr>
        <p:spPr>
          <a:xfrm>
            <a:off x="1338648" y="2048530"/>
            <a:ext cx="4744995"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CÂY XẤU HỔ ( </a:t>
            </a:r>
            <a:r>
              <a:rPr lang="en-US" sz="2800" b="1" dirty="0" err="1">
                <a:latin typeface="Times New Roman" panose="02020603050405020304" pitchFamily="18" charset="0"/>
                <a:cs typeface="Times New Roman" panose="02020603050405020304" pitchFamily="18" charset="0"/>
              </a:rPr>
              <a:t>Tiết</a:t>
            </a:r>
            <a:r>
              <a:rPr lang="en-US" sz="2800" b="1" dirty="0">
                <a:latin typeface="Times New Roman" panose="02020603050405020304" pitchFamily="18" charset="0"/>
                <a:cs typeface="Times New Roman" panose="02020603050405020304" pitchFamily="18" charset="0"/>
              </a:rPr>
              <a:t> 1)</a:t>
            </a:r>
            <a:endParaRPr lang="vi-VN" sz="28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011DF90-460F-467B-9C2A-5CDD80CABE6F}"/>
              </a:ext>
            </a:extLst>
          </p:cNvPr>
          <p:cNvSpPr txBox="1"/>
          <p:nvPr/>
        </p:nvSpPr>
        <p:spPr>
          <a:xfrm>
            <a:off x="2545491" y="3455773"/>
            <a:ext cx="3538151" cy="646331"/>
          </a:xfrm>
          <a:prstGeom prst="rect">
            <a:avLst/>
          </a:prstGeom>
          <a:noFill/>
        </p:spPr>
        <p:txBody>
          <a:bodyPr wrap="square" rtlCol="0">
            <a:spAutoFit/>
          </a:bodyPr>
          <a:lstStyle/>
          <a:p>
            <a:r>
              <a:rPr lang="en-US" sz="1800" dirty="0" err="1">
                <a:latin typeface="Times New Roman" panose="02020603050405020304" pitchFamily="18" charset="0"/>
                <a:cs typeface="Times New Roman" panose="02020603050405020304" pitchFamily="18" charset="0"/>
              </a:rPr>
              <a:t>Người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thực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hiện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Thị</a:t>
            </a:r>
            <a:r>
              <a:rPr lang="en-US" sz="1800" dirty="0">
                <a:latin typeface="Times New Roman" panose="02020603050405020304" pitchFamily="18" charset="0"/>
                <a:cs typeface="Times New Roman" panose="02020603050405020304" pitchFamily="18" charset="0"/>
              </a:rPr>
              <a:t> Trang</a:t>
            </a:r>
          </a:p>
          <a:p>
            <a:r>
              <a:rPr lang="en-US" sz="1800" dirty="0" err="1">
                <a:latin typeface="Times New Roman" panose="02020603050405020304" pitchFamily="18" charset="0"/>
                <a:cs typeface="Times New Roman" panose="02020603050405020304" pitchFamily="18" charset="0"/>
              </a:rPr>
              <a:t>Trường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Tiểu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học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Chiềng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Sơn</a:t>
            </a:r>
            <a:endParaRPr lang="vi-V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60100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GlowDiffused/>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45A669-EFBA-416B-9266-509D192CBAED}"/>
              </a:ext>
            </a:extLst>
          </p:cNvPr>
          <p:cNvPicPr>
            <a:picLocks noChangeAspect="1"/>
          </p:cNvPicPr>
          <p:nvPr/>
        </p:nvPicPr>
        <p:blipFill>
          <a:blip r:embed="rId4"/>
          <a:stretch>
            <a:fillRect/>
          </a:stretch>
        </p:blipFill>
        <p:spPr>
          <a:xfrm>
            <a:off x="0" y="0"/>
            <a:ext cx="6858000" cy="5143500"/>
          </a:xfrm>
          <a:prstGeom prst="rect">
            <a:avLst/>
          </a:prstGeom>
        </p:spPr>
      </p:pic>
    </p:spTree>
    <p:extLst>
      <p:ext uri="{BB962C8B-B14F-4D97-AF65-F5344CB8AC3E}">
        <p14:creationId xmlns:p14="http://schemas.microsoft.com/office/powerpoint/2010/main" val="29096794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FBF10-BC0D-4914-8E62-5AEE3D96C63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658679" y="214391"/>
            <a:ext cx="4710222" cy="4624408"/>
          </a:xfrm>
          <a:prstGeom prst="ellipse">
            <a:avLst/>
          </a:prstGeom>
        </p:spPr>
      </p:pic>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65074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1B024FD0-9383-42CA-9E56-9F1D40D07D1D}"/>
              </a:ext>
            </a:extLst>
          </p:cNvPr>
          <p:cNvSpPr/>
          <p:nvPr/>
        </p:nvSpPr>
        <p:spPr>
          <a:xfrm>
            <a:off x="1748481" y="584886"/>
            <a:ext cx="3393989" cy="1594022"/>
          </a:xfrm>
          <a:prstGeom prst="cloud">
            <a:avLst/>
          </a:prstGeom>
          <a:solidFill>
            <a:schemeClr val="tx2">
              <a:lumMod val="20000"/>
              <a:lumOff val="80000"/>
            </a:schemeClr>
          </a:solidFill>
          <a:ln>
            <a:solidFill>
              <a:schemeClr val="tx2">
                <a:lumMod val="50000"/>
              </a:schemeClr>
            </a:solidFill>
          </a:ln>
        </p:spPr>
        <p:style>
          <a:lnRef idx="1">
            <a:schemeClr val="accent6"/>
          </a:lnRef>
          <a:fillRef idx="3">
            <a:schemeClr val="accent6"/>
          </a:fillRef>
          <a:effectRef idx="2">
            <a:schemeClr val="accent6"/>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err="1">
                <a:ln/>
                <a:solidFill>
                  <a:schemeClr val="accent3"/>
                </a:solidFill>
                <a:latin typeface="Times New Roman" panose="02020603050405020304" pitchFamily="18" charset="0"/>
                <a:cs typeface="Times New Roman" panose="02020603050405020304" pitchFamily="18" charset="0"/>
              </a:rPr>
              <a:t>Khởi</a:t>
            </a:r>
            <a:r>
              <a:rPr lang="en-US" sz="2800" b="1" dirty="0">
                <a:ln/>
                <a:solidFill>
                  <a:schemeClr val="accent3"/>
                </a:solidFill>
                <a:latin typeface="Times New Roman" panose="02020603050405020304" pitchFamily="18" charset="0"/>
                <a:cs typeface="Times New Roman" panose="02020603050405020304" pitchFamily="18" charset="0"/>
              </a:rPr>
              <a:t> </a:t>
            </a:r>
            <a:r>
              <a:rPr lang="en-US" sz="2800" b="1" dirty="0" err="1">
                <a:ln/>
                <a:solidFill>
                  <a:schemeClr val="accent3"/>
                </a:solidFill>
                <a:latin typeface="Times New Roman" panose="02020603050405020304" pitchFamily="18" charset="0"/>
                <a:cs typeface="Times New Roman" panose="02020603050405020304" pitchFamily="18" charset="0"/>
              </a:rPr>
              <a:t>động</a:t>
            </a:r>
            <a:endParaRPr lang="vi-VN" sz="2800" b="1" dirty="0">
              <a:ln/>
              <a:solidFill>
                <a:schemeClr val="accent3"/>
              </a:solidFill>
              <a:latin typeface="Times New Roman" panose="02020603050405020304" pitchFamily="18" charset="0"/>
              <a:cs typeface="Times New Roman" panose="02020603050405020304" pitchFamily="18" charset="0"/>
            </a:endParaRPr>
          </a:p>
        </p:txBody>
      </p:sp>
      <p:sp>
        <p:nvSpPr>
          <p:cNvPr id="5" name="Scroll: Horizontal 4">
            <a:extLst>
              <a:ext uri="{FF2B5EF4-FFF2-40B4-BE49-F238E27FC236}">
                <a16:creationId xmlns:a16="http://schemas.microsoft.com/office/drawing/2014/main" id="{E3042228-9F40-41E3-A21D-47AFF40A3FE3}"/>
              </a:ext>
            </a:extLst>
          </p:cNvPr>
          <p:cNvSpPr/>
          <p:nvPr/>
        </p:nvSpPr>
        <p:spPr>
          <a:xfrm>
            <a:off x="271849" y="2256138"/>
            <a:ext cx="6347254" cy="2150076"/>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Đọc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đoạn</a:t>
            </a:r>
            <a:r>
              <a:rPr lang="en-US" sz="2400" dirty="0">
                <a:solidFill>
                  <a:srgbClr val="FF0000"/>
                </a:solidFill>
                <a:latin typeface="Times New Roman" panose="02020603050405020304" pitchFamily="18" charset="0"/>
                <a:cs typeface="Times New Roman" panose="02020603050405020304" pitchFamily="18" charset="0"/>
              </a:rPr>
              <a:t> 1 </a:t>
            </a: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 </a:t>
            </a:r>
            <a:r>
              <a:rPr lang="en-US" sz="2400" dirty="0" err="1">
                <a:solidFill>
                  <a:srgbClr val="FF0000"/>
                </a:solidFill>
                <a:latin typeface="Times New Roman" panose="02020603050405020304" pitchFamily="18" charset="0"/>
                <a:cs typeface="Times New Roman" panose="02020603050405020304" pitchFamily="18" charset="0"/>
              </a:rPr>
              <a:t>Một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giờ</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học</a:t>
            </a:r>
            <a:endParaRPr lang="en-US" sz="2400" dirty="0">
              <a:solidFill>
                <a:srgbClr val="FF0000"/>
              </a:solidFill>
              <a:latin typeface="Times New Roman" panose="02020603050405020304" pitchFamily="18" charset="0"/>
              <a:cs typeface="Times New Roman" panose="02020603050405020304" pitchFamily="18" charset="0"/>
            </a:endParaRPr>
          </a:p>
          <a:p>
            <a:endParaRPr lang="en-US" sz="2000" dirty="0">
              <a:solidFill>
                <a:schemeClr val="tx1">
                  <a:lumMod val="50000"/>
                </a:schemeClr>
              </a:solidFill>
              <a:latin typeface="Times New Roman" panose="02020603050405020304" pitchFamily="18" charset="0"/>
              <a:cs typeface="Times New Roman" panose="02020603050405020304" pitchFamily="18" charset="0"/>
            </a:endParaRPr>
          </a:p>
          <a:p>
            <a:r>
              <a:rPr lang="en-US" sz="2000" dirty="0">
                <a:solidFill>
                  <a:schemeClr val="tx1">
                    <a:lumMod val="50000"/>
                  </a:schemeClr>
                </a:solidFill>
                <a:latin typeface="Times New Roman" panose="02020603050405020304" pitchFamily="18" charset="0"/>
                <a:cs typeface="Times New Roman" panose="02020603050405020304" pitchFamily="18" charset="0"/>
              </a:rPr>
              <a:t>?</a:t>
            </a:r>
            <a:r>
              <a:rPr lang="en-US" sz="2000" dirty="0" err="1">
                <a:solidFill>
                  <a:schemeClr val="tx1">
                    <a:lumMod val="50000"/>
                  </a:schemeClr>
                </a:solidFill>
                <a:latin typeface="Times New Roman" panose="02020603050405020304" pitchFamily="18" charset="0"/>
                <a:cs typeface="Times New Roman" panose="02020603050405020304" pitchFamily="18" charset="0"/>
              </a:rPr>
              <a:t>Nêu</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lí</a:t>
            </a:r>
            <a:r>
              <a:rPr lang="en-US" sz="2000" dirty="0">
                <a:solidFill>
                  <a:schemeClr val="tx1">
                    <a:lumMod val="50000"/>
                  </a:schemeClr>
                </a:solidFill>
                <a:latin typeface="Times New Roman" panose="02020603050405020304" pitchFamily="18" charset="0"/>
                <a:cs typeface="Times New Roman" panose="02020603050405020304" pitchFamily="18" charset="0"/>
              </a:rPr>
              <a:t> do </a:t>
            </a:r>
            <a:r>
              <a:rPr lang="en-US" sz="2000" dirty="0" err="1">
                <a:solidFill>
                  <a:schemeClr val="tx1">
                    <a:lumMod val="50000"/>
                  </a:schemeClr>
                </a:solidFill>
                <a:latin typeface="Times New Roman" panose="02020603050405020304" pitchFamily="18" charset="0"/>
                <a:cs typeface="Times New Roman" panose="02020603050405020304" pitchFamily="18" charset="0"/>
              </a:rPr>
              <a:t>khiến</a:t>
            </a:r>
            <a:r>
              <a:rPr lang="en-US" sz="2000" dirty="0">
                <a:solidFill>
                  <a:schemeClr val="tx1">
                    <a:lumMod val="50000"/>
                  </a:schemeClr>
                </a:solidFill>
                <a:latin typeface="Times New Roman" panose="02020603050405020304" pitchFamily="18" charset="0"/>
                <a:cs typeface="Times New Roman" panose="02020603050405020304" pitchFamily="18" charset="0"/>
              </a:rPr>
              <a:t> ban Quang </a:t>
            </a:r>
            <a:r>
              <a:rPr lang="en-US" sz="2000" dirty="0" err="1">
                <a:solidFill>
                  <a:schemeClr val="tx1">
                    <a:lumMod val="50000"/>
                  </a:schemeClr>
                </a:solidFill>
                <a:latin typeface="Times New Roman" panose="02020603050405020304" pitchFamily="18" charset="0"/>
                <a:cs typeface="Times New Roman" panose="02020603050405020304" pitchFamily="18" charset="0"/>
              </a:rPr>
              <a:t>tự</a:t>
            </a:r>
            <a:r>
              <a:rPr lang="en-US" sz="2000" dirty="0">
                <a:solidFill>
                  <a:schemeClr val="tx1">
                    <a:lumMod val="50000"/>
                  </a:schemeClr>
                </a:solidFill>
                <a:latin typeface="Times New Roman" panose="02020603050405020304" pitchFamily="18" charset="0"/>
                <a:cs typeface="Times New Roman" panose="02020603050405020304" pitchFamily="18" charset="0"/>
              </a:rPr>
              <a:t> tin </a:t>
            </a:r>
            <a:r>
              <a:rPr lang="en-US" sz="2000" dirty="0" err="1">
                <a:solidFill>
                  <a:schemeClr val="tx1">
                    <a:lumMod val="50000"/>
                  </a:schemeClr>
                </a:solidFill>
                <a:latin typeface="Times New Roman" panose="02020603050405020304" pitchFamily="18" charset="0"/>
                <a:cs typeface="Times New Roman" panose="02020603050405020304" pitchFamily="18" charset="0"/>
              </a:rPr>
              <a:t>hơn</a:t>
            </a:r>
            <a:r>
              <a:rPr lang="en-US" sz="2000" dirty="0">
                <a:solidFill>
                  <a:schemeClr val="tx1">
                    <a:lumMod val="50000"/>
                  </a:schemeClr>
                </a:solidFill>
                <a:latin typeface="Times New Roman" panose="02020603050405020304" pitchFamily="18" charset="0"/>
                <a:cs typeface="Times New Roman" panose="02020603050405020304" pitchFamily="18" charset="0"/>
              </a:rPr>
              <a:t>.</a:t>
            </a:r>
          </a:p>
          <a:p>
            <a:r>
              <a:rPr lang="en-US" sz="2000" dirty="0">
                <a:solidFill>
                  <a:schemeClr val="tx1">
                    <a:lumMod val="50000"/>
                  </a:schemeClr>
                </a:solidFill>
                <a:latin typeface="Times New Roman" panose="02020603050405020304" pitchFamily="18" charset="0"/>
                <a:cs typeface="Times New Roman" panose="02020603050405020304" pitchFamily="18" charset="0"/>
              </a:rPr>
              <a:t>?Khi </a:t>
            </a:r>
            <a:r>
              <a:rPr lang="en-US" sz="2000" dirty="0" err="1">
                <a:solidFill>
                  <a:schemeClr val="tx1">
                    <a:lumMod val="50000"/>
                  </a:schemeClr>
                </a:solidFill>
                <a:latin typeface="Times New Roman" panose="02020603050405020304" pitchFamily="18" charset="0"/>
                <a:cs typeface="Times New Roman" panose="02020603050405020304" pitchFamily="18" charset="0"/>
              </a:rPr>
              <a:t>nói</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trước</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lớp</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em</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cảm</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thấy</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như</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thế</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nào</a:t>
            </a:r>
            <a:r>
              <a:rPr lang="en-US" sz="2000" dirty="0">
                <a:solidFill>
                  <a:schemeClr val="tx1">
                    <a:lumMod val="50000"/>
                  </a:schemeClr>
                </a:solidFill>
                <a:latin typeface="Times New Roman" panose="02020603050405020304" pitchFamily="18" charset="0"/>
                <a:cs typeface="Times New Roman" panose="02020603050405020304" pitchFamily="18" charset="0"/>
              </a:rPr>
              <a:t>.</a:t>
            </a:r>
            <a:endParaRPr lang="vi-VN" sz="2000" dirty="0">
              <a:solidFill>
                <a:schemeClr val="tx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028183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876259972289">
            <a:hlinkClick r:id="" action="ppaction://media"/>
            <a:extLst>
              <a:ext uri="{FF2B5EF4-FFF2-40B4-BE49-F238E27FC236}">
                <a16:creationId xmlns:a16="http://schemas.microsoft.com/office/drawing/2014/main" id="{E3EA4EF9-CECC-42C4-B010-DEE95BD578C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rot="16200000">
            <a:off x="1200195" y="-940629"/>
            <a:ext cx="4511329" cy="6652604"/>
          </a:xfrm>
          <a:prstGeom prst="rect">
            <a:avLst/>
          </a:prstGeom>
        </p:spPr>
      </p:pic>
    </p:spTree>
    <p:extLst>
      <p:ext uri="{BB962C8B-B14F-4D97-AF65-F5344CB8AC3E}">
        <p14:creationId xmlns:p14="http://schemas.microsoft.com/office/powerpoint/2010/main" val="242048659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5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4BA264-4564-4DC1-BDBB-91B304EC97E7}"/>
              </a:ext>
            </a:extLst>
          </p:cNvPr>
          <p:cNvPicPr>
            <a:picLocks noChangeAspect="1"/>
          </p:cNvPicPr>
          <p:nvPr/>
        </p:nvPicPr>
        <p:blipFill rotWithShape="1">
          <a:blip r:embed="rId2"/>
          <a:srcRect t="10195" b="9931"/>
          <a:stretch/>
        </p:blipFill>
        <p:spPr>
          <a:xfrm rot="16200000">
            <a:off x="1194918" y="-943566"/>
            <a:ext cx="4431329" cy="6543809"/>
          </a:xfrm>
          <a:prstGeom prst="rect">
            <a:avLst/>
          </a:prstGeom>
        </p:spPr>
      </p:pic>
    </p:spTree>
    <p:extLst>
      <p:ext uri="{BB962C8B-B14F-4D97-AF65-F5344CB8AC3E}">
        <p14:creationId xmlns:p14="http://schemas.microsoft.com/office/powerpoint/2010/main" val="304637192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DC5CE40-1276-45C8-A43B-95F4B8826CB8}"/>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144267" y="1390819"/>
            <a:ext cx="4405927" cy="3318271"/>
          </a:xfrm>
          <a:prstGeom prst="rect">
            <a:avLst/>
          </a:prstGeom>
        </p:spPr>
      </p:pic>
      <p:sp>
        <p:nvSpPr>
          <p:cNvPr id="11" name="TextBox 10">
            <a:extLst>
              <a:ext uri="{FF2B5EF4-FFF2-40B4-BE49-F238E27FC236}">
                <a16:creationId xmlns:a16="http://schemas.microsoft.com/office/drawing/2014/main" id="{790A94BE-1705-46B6-A274-580473BF97B9}"/>
              </a:ext>
            </a:extLst>
          </p:cNvPr>
          <p:cNvSpPr txBox="1"/>
          <p:nvPr/>
        </p:nvSpPr>
        <p:spPr>
          <a:xfrm>
            <a:off x="2791106" y="3114377"/>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D0BBE2AD-294A-48DF-B8A0-D8D32093CB5F}"/>
              </a:ext>
            </a:extLst>
          </p:cNvPr>
          <p:cNvSpPr txBox="1"/>
          <p:nvPr/>
        </p:nvSpPr>
        <p:spPr>
          <a:xfrm>
            <a:off x="2174309" y="2679404"/>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pic>
        <p:nvPicPr>
          <p:cNvPr id="2052" name="Picture 4">
            <a:extLst>
              <a:ext uri="{FF2B5EF4-FFF2-40B4-BE49-F238E27FC236}">
                <a16:creationId xmlns:a16="http://schemas.microsoft.com/office/drawing/2014/main" id="{52354FA0-88C8-4F5C-A6E1-0274A536B66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BC90DDD-7CCA-4370-8387-75371BB84CC7}"/>
              </a:ext>
            </a:extLst>
          </p:cNvPr>
          <p:cNvGrpSpPr/>
          <p:nvPr/>
        </p:nvGrpSpPr>
        <p:grpSpPr>
          <a:xfrm>
            <a:off x="337443" y="465447"/>
            <a:ext cx="5573163" cy="806368"/>
            <a:chOff x="337443" y="465447"/>
            <a:chExt cx="5573163" cy="806368"/>
          </a:xfrm>
        </p:grpSpPr>
        <p:grpSp>
          <p:nvGrpSpPr>
            <p:cNvPr id="13" name="Group 12">
              <a:extLst>
                <a:ext uri="{FF2B5EF4-FFF2-40B4-BE49-F238E27FC236}">
                  <a16:creationId xmlns:a16="http://schemas.microsoft.com/office/drawing/2014/main" id="{9983969B-B558-41BA-B8EC-A99631758656}"/>
                </a:ext>
              </a:extLst>
            </p:cNvPr>
            <p:cNvGrpSpPr/>
            <p:nvPr/>
          </p:nvGrpSpPr>
          <p:grpSpPr>
            <a:xfrm>
              <a:off x="337443" y="617893"/>
              <a:ext cx="1645547" cy="653922"/>
              <a:chOff x="337443" y="617893"/>
              <a:chExt cx="1645547" cy="653922"/>
            </a:xfrm>
          </p:grpSpPr>
          <p:sp>
            <p:nvSpPr>
              <p:cNvPr id="18" name="TextBox 17">
                <a:extLst>
                  <a:ext uri="{FF2B5EF4-FFF2-40B4-BE49-F238E27FC236}">
                    <a16:creationId xmlns:a16="http://schemas.microsoft.com/office/drawing/2014/main" id="{CB5DC6C7-3AFE-4533-A4C5-775480D6F0E4}"/>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7</a:t>
                </a:r>
              </a:p>
            </p:txBody>
          </p:sp>
          <p:sp>
            <p:nvSpPr>
              <p:cNvPr id="19" name="TextBox 18">
                <a:extLst>
                  <a:ext uri="{FF2B5EF4-FFF2-40B4-BE49-F238E27FC236}">
                    <a16:creationId xmlns:a16="http://schemas.microsoft.com/office/drawing/2014/main" id="{6135869A-D051-4BB9-9C6D-2E7E168ABC18}"/>
                  </a:ext>
                </a:extLst>
              </p:cNvPr>
              <p:cNvSpPr txBox="1"/>
              <p:nvPr/>
            </p:nvSpPr>
            <p:spPr>
              <a:xfrm>
                <a:off x="337443" y="625484"/>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7</a:t>
                </a:r>
              </a:p>
            </p:txBody>
          </p:sp>
        </p:grpSp>
        <p:sp>
          <p:nvSpPr>
            <p:cNvPr id="20" name="TextBox 19">
              <a:extLst>
                <a:ext uri="{FF2B5EF4-FFF2-40B4-BE49-F238E27FC236}">
                  <a16:creationId xmlns:a16="http://schemas.microsoft.com/office/drawing/2014/main" id="{A23F8822-3DF0-4804-8011-73013EEBA6EB}"/>
                </a:ext>
              </a:extLst>
            </p:cNvPr>
            <p:cNvSpPr txBox="1"/>
            <p:nvPr/>
          </p:nvSpPr>
          <p:spPr>
            <a:xfrm>
              <a:off x="1835578" y="465447"/>
              <a:ext cx="4075028" cy="707886"/>
            </a:xfrm>
            <a:prstGeom prst="rect">
              <a:avLst/>
            </a:prstGeom>
            <a:noFill/>
          </p:spPr>
          <p:txBody>
            <a:bodyPr wrap="square" rtlCol="0">
              <a:spAutoFit/>
            </a:bodyPr>
            <a:lstStyle/>
            <a:p>
              <a:r>
                <a:rPr lang="vi-VN" sz="4000" dirty="0">
                  <a:solidFill>
                    <a:schemeClr val="accent2"/>
                  </a:solidFill>
                  <a:latin typeface="UTM Cookies" panose="02040603050506020204" pitchFamily="18" charset="0"/>
                </a:rPr>
                <a:t>CÂY XẤU HỔ</a:t>
              </a:r>
              <a:endParaRPr lang="en-US" sz="4000" dirty="0">
                <a:solidFill>
                  <a:schemeClr val="accent2"/>
                </a:solidFill>
                <a:latin typeface="UTM Cookies" panose="02040603050506020204" pitchFamily="18" charset="0"/>
              </a:endParaRPr>
            </a:p>
          </p:txBody>
        </p:sp>
      </p:grpSp>
    </p:spTree>
    <p:custDataLst>
      <p:tags r:id="rId1"/>
    </p:custDataLst>
    <p:extLst>
      <p:ext uri="{BB962C8B-B14F-4D97-AF65-F5344CB8AC3E}">
        <p14:creationId xmlns:p14="http://schemas.microsoft.com/office/powerpoint/2010/main" val="9384933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45" presetClass="entr" presetSubtype="0" fill="hold" nodeType="after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fade">
                                      <p:cBhvr>
                                        <p:cTn id="26" dur="2000"/>
                                        <p:tgtEl>
                                          <p:spTgt spid="2052"/>
                                        </p:tgtEl>
                                      </p:cBhvr>
                                    </p:animEffect>
                                    <p:anim calcmode="lin" valueType="num">
                                      <p:cBhvr>
                                        <p:cTn id="27" dur="2000" fill="hold"/>
                                        <p:tgtEl>
                                          <p:spTgt spid="2052"/>
                                        </p:tgtEl>
                                        <p:attrNameLst>
                                          <p:attrName>ppt_w</p:attrName>
                                        </p:attrNameLst>
                                      </p:cBhvr>
                                      <p:tavLst>
                                        <p:tav tm="0" fmla="#ppt_w*sin(2.5*pi*$)">
                                          <p:val>
                                            <p:fltVal val="0"/>
                                          </p:val>
                                        </p:tav>
                                        <p:tav tm="100000">
                                          <p:val>
                                            <p:fltVal val="1"/>
                                          </p:val>
                                        </p:tav>
                                      </p:tavLst>
                                    </p:anim>
                                    <p:anim calcmode="lin" valueType="num">
                                      <p:cBhvr>
                                        <p:cTn id="28" dur="2000" fill="hold"/>
                                        <p:tgtEl>
                                          <p:spTgt spid="20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24753" y="1409698"/>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688168" y="1341391"/>
            <a:ext cx="5365827" cy="392928"/>
          </a:xfrm>
          <a:prstGeom prst="rect">
            <a:avLst/>
          </a:prstGeom>
          <a:noFill/>
        </p:spPr>
        <p:txBody>
          <a:bodyPr wrap="square" rtlCol="0">
            <a:spAutoFit/>
          </a:bodyPr>
          <a:lstStyle/>
          <a:p>
            <a:pPr>
              <a:lnSpc>
                <a:spcPct val="150000"/>
              </a:lnSpc>
            </a:pPr>
            <a:r>
              <a:rPr lang="vi-VN" sz="1500" b="1" dirty="0">
                <a:solidFill>
                  <a:srgbClr val="FF0000"/>
                </a:solidFill>
                <a:latin typeface="UTM Avo" panose="02040603050506020204" pitchFamily="18" charset="0"/>
              </a:rPr>
              <a:t>1. </a:t>
            </a:r>
            <a:r>
              <a:rPr lang="vi-VN" sz="1500" dirty="0">
                <a:latin typeface="UTM Avo" panose="02040603050506020204" pitchFamily="18" charset="0"/>
              </a:rPr>
              <a:t>Em biết gì về loài cây trong tranh?</a:t>
            </a:r>
            <a:endParaRPr lang="en-US" sz="1500" dirty="0">
              <a:latin typeface="UTM Avo" panose="02040603050506020204" pitchFamily="18" charset="0"/>
            </a:endParaRPr>
          </a:p>
        </p:txBody>
      </p:sp>
      <p:grpSp>
        <p:nvGrpSpPr>
          <p:cNvPr id="9" name="Group 8">
            <a:extLst>
              <a:ext uri="{FF2B5EF4-FFF2-40B4-BE49-F238E27FC236}">
                <a16:creationId xmlns:a16="http://schemas.microsoft.com/office/drawing/2014/main" id="{E7D8D674-A2C7-4A72-AF68-59674D7420B3}"/>
              </a:ext>
            </a:extLst>
          </p:cNvPr>
          <p:cNvGrpSpPr/>
          <p:nvPr/>
        </p:nvGrpSpPr>
        <p:grpSpPr>
          <a:xfrm>
            <a:off x="337443" y="465447"/>
            <a:ext cx="5346919" cy="806368"/>
            <a:chOff x="337443" y="465447"/>
            <a:chExt cx="5346919" cy="806368"/>
          </a:xfrm>
        </p:grpSpPr>
        <p:grpSp>
          <p:nvGrpSpPr>
            <p:cNvPr id="10" name="Group 9">
              <a:extLst>
                <a:ext uri="{FF2B5EF4-FFF2-40B4-BE49-F238E27FC236}">
                  <a16:creationId xmlns:a16="http://schemas.microsoft.com/office/drawing/2014/main" id="{3A136733-AC11-444B-BD6A-701FEE5F17DF}"/>
                </a:ext>
              </a:extLst>
            </p:cNvPr>
            <p:cNvGrpSpPr/>
            <p:nvPr/>
          </p:nvGrpSpPr>
          <p:grpSpPr>
            <a:xfrm>
              <a:off x="337443" y="617893"/>
              <a:ext cx="1645547" cy="653922"/>
              <a:chOff x="337443" y="617893"/>
              <a:chExt cx="1645547" cy="653922"/>
            </a:xfrm>
          </p:grpSpPr>
          <p:sp>
            <p:nvSpPr>
              <p:cNvPr id="12" name="TextBox 11">
                <a:extLst>
                  <a:ext uri="{FF2B5EF4-FFF2-40B4-BE49-F238E27FC236}">
                    <a16:creationId xmlns:a16="http://schemas.microsoft.com/office/drawing/2014/main" id="{B0DFFB96-696F-493E-8255-D7C6D4160F2A}"/>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7</a:t>
                </a:r>
              </a:p>
            </p:txBody>
          </p:sp>
          <p:sp>
            <p:nvSpPr>
              <p:cNvPr id="14" name="TextBox 13">
                <a:extLst>
                  <a:ext uri="{FF2B5EF4-FFF2-40B4-BE49-F238E27FC236}">
                    <a16:creationId xmlns:a16="http://schemas.microsoft.com/office/drawing/2014/main" id="{66264B51-E69C-46C4-BAA4-95C58E47ABB4}"/>
                  </a:ext>
                </a:extLst>
              </p:cNvPr>
              <p:cNvSpPr txBox="1"/>
              <p:nvPr/>
            </p:nvSpPr>
            <p:spPr>
              <a:xfrm>
                <a:off x="337443" y="625484"/>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7</a:t>
                </a:r>
              </a:p>
            </p:txBody>
          </p:sp>
        </p:grpSp>
        <p:sp>
          <p:nvSpPr>
            <p:cNvPr id="11" name="TextBox 10">
              <a:extLst>
                <a:ext uri="{FF2B5EF4-FFF2-40B4-BE49-F238E27FC236}">
                  <a16:creationId xmlns:a16="http://schemas.microsoft.com/office/drawing/2014/main" id="{3C6AA5B7-676A-4EFA-A487-DCA399843C10}"/>
                </a:ext>
              </a:extLst>
            </p:cNvPr>
            <p:cNvSpPr txBox="1"/>
            <p:nvPr/>
          </p:nvSpPr>
          <p:spPr>
            <a:xfrm>
              <a:off x="1835577" y="465447"/>
              <a:ext cx="3848785" cy="707886"/>
            </a:xfrm>
            <a:prstGeom prst="rect">
              <a:avLst/>
            </a:prstGeom>
            <a:noFill/>
          </p:spPr>
          <p:txBody>
            <a:bodyPr wrap="square" rtlCol="0">
              <a:spAutoFit/>
            </a:bodyPr>
            <a:lstStyle/>
            <a:p>
              <a:r>
                <a:rPr lang="vi-VN" sz="4000" dirty="0">
                  <a:solidFill>
                    <a:schemeClr val="accent2"/>
                  </a:solidFill>
                  <a:latin typeface="UTM Cookies" panose="02040603050506020204" pitchFamily="18" charset="0"/>
                </a:rPr>
                <a:t>CÂY XẤU HỔ</a:t>
              </a:r>
              <a:endParaRPr lang="en-US" sz="4000" dirty="0">
                <a:solidFill>
                  <a:schemeClr val="accent2"/>
                </a:solidFill>
                <a:latin typeface="UTM Cookies" panose="02040603050506020204" pitchFamily="18" charset="0"/>
              </a:endParaRPr>
            </a:p>
          </p:txBody>
        </p:sp>
      </p:grpSp>
      <p:pic>
        <p:nvPicPr>
          <p:cNvPr id="5" name="Picture 4">
            <a:extLst>
              <a:ext uri="{FF2B5EF4-FFF2-40B4-BE49-F238E27FC236}">
                <a16:creationId xmlns:a16="http://schemas.microsoft.com/office/drawing/2014/main" id="{A0B2D960-A4AE-4888-B3B5-0DF39E7E7753}"/>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791261" y="2193982"/>
            <a:ext cx="5275478" cy="2591469"/>
          </a:xfrm>
          <a:prstGeom prst="rect">
            <a:avLst/>
          </a:prstGeom>
        </p:spPr>
      </p:pic>
      <p:sp>
        <p:nvSpPr>
          <p:cNvPr id="15" name="TextBox 14">
            <a:extLst>
              <a:ext uri="{FF2B5EF4-FFF2-40B4-BE49-F238E27FC236}">
                <a16:creationId xmlns:a16="http://schemas.microsoft.com/office/drawing/2014/main" id="{1D0474B9-0110-470C-BDCA-C139816B2574}"/>
              </a:ext>
            </a:extLst>
          </p:cNvPr>
          <p:cNvSpPr txBox="1"/>
          <p:nvPr/>
        </p:nvSpPr>
        <p:spPr>
          <a:xfrm>
            <a:off x="1688167" y="1639984"/>
            <a:ext cx="5365827" cy="553998"/>
          </a:xfrm>
          <a:prstGeom prst="rect">
            <a:avLst/>
          </a:prstGeom>
          <a:noFill/>
        </p:spPr>
        <p:txBody>
          <a:bodyPr wrap="square" rtlCol="0">
            <a:spAutoFit/>
          </a:bodyPr>
          <a:lstStyle/>
          <a:p>
            <a:r>
              <a:rPr lang="vi-VN" sz="1500" b="1" dirty="0">
                <a:solidFill>
                  <a:srgbClr val="FF0000"/>
                </a:solidFill>
                <a:latin typeface="UTM Avo" panose="02040603050506020204" pitchFamily="18" charset="0"/>
              </a:rPr>
              <a:t>2. </a:t>
            </a:r>
            <a:r>
              <a:rPr lang="vi-VN" sz="1500" dirty="0">
                <a:latin typeface="UTM Avo" panose="02040603050506020204" pitchFamily="18" charset="0"/>
              </a:rPr>
              <a:t>Dựa vào tên bài đọc và tranh minh họa, em thử đoán xem loài cây này có gì đặc biệt?</a:t>
            </a:r>
            <a:endParaRPr lang="en-US" sz="1500" dirty="0">
              <a:latin typeface="UTM Avo" panose="02040603050506020204" pitchFamily="18" charset="0"/>
            </a:endParaRPr>
          </a:p>
        </p:txBody>
      </p:sp>
    </p:spTree>
    <p:custDataLst>
      <p:tags r:id="rId1"/>
    </p:custDataLst>
    <p:extLst>
      <p:ext uri="{BB962C8B-B14F-4D97-AF65-F5344CB8AC3E}">
        <p14:creationId xmlns:p14="http://schemas.microsoft.com/office/powerpoint/2010/main" val="6175670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1000"/>
                                        <p:tgtEl>
                                          <p:spTgt spid="15">
                                            <p:txEl>
                                              <p:pRg st="0" end="0"/>
                                            </p:txEl>
                                          </p:spTgt>
                                        </p:tgtEl>
                                      </p:cBhvr>
                                    </p:animEffect>
                                    <p:anim calcmode="lin" valueType="num">
                                      <p:cBhvr>
                                        <p:cTn id="22"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5"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2448</TotalTime>
  <Words>1207</Words>
  <Application>Microsoft Office PowerPoint</Application>
  <PresentationFormat>Custom</PresentationFormat>
  <Paragraphs>68</Paragraphs>
  <Slides>19</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Montserrat</vt:lpstr>
      <vt:lpstr>Arial</vt:lpstr>
      <vt:lpstr>Times New Roman</vt:lpstr>
      <vt:lpstr>UTM Cookies</vt:lpstr>
      <vt:lpstr>UTM Avo</vt:lpstr>
      <vt:lpstr>Kalam</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HA TRANG</cp:lastModifiedBy>
  <cp:revision>94</cp:revision>
  <dcterms:modified xsi:type="dcterms:W3CDTF">2024-09-29T14:35:00Z</dcterms:modified>
</cp:coreProperties>
</file>