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9" r:id="rId1"/>
  </p:sldMasterIdLst>
  <p:notesMasterIdLst>
    <p:notesMasterId r:id="rId29"/>
  </p:notesMasterIdLst>
  <p:sldIdLst>
    <p:sldId id="315" r:id="rId2"/>
    <p:sldId id="256" r:id="rId3"/>
    <p:sldId id="258" r:id="rId4"/>
    <p:sldId id="303" r:id="rId5"/>
    <p:sldId id="259" r:id="rId6"/>
    <p:sldId id="297" r:id="rId7"/>
    <p:sldId id="292" r:id="rId8"/>
    <p:sldId id="275" r:id="rId9"/>
    <p:sldId id="294" r:id="rId10"/>
    <p:sldId id="277" r:id="rId11"/>
    <p:sldId id="278" r:id="rId12"/>
    <p:sldId id="314" r:id="rId13"/>
    <p:sldId id="313" r:id="rId14"/>
    <p:sldId id="282" r:id="rId15"/>
    <p:sldId id="307" r:id="rId16"/>
    <p:sldId id="306" r:id="rId17"/>
    <p:sldId id="283" r:id="rId18"/>
    <p:sldId id="284" r:id="rId19"/>
    <p:sldId id="304" r:id="rId20"/>
    <p:sldId id="305" r:id="rId21"/>
    <p:sldId id="291" r:id="rId22"/>
    <p:sldId id="298" r:id="rId23"/>
    <p:sldId id="299" r:id="rId24"/>
    <p:sldId id="300" r:id="rId25"/>
    <p:sldId id="301" r:id="rId26"/>
    <p:sldId id="302" r:id="rId27"/>
    <p:sldId id="29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103" autoAdjust="0"/>
  </p:normalViewPr>
  <p:slideViewPr>
    <p:cSldViewPr snapToGrid="0">
      <p:cViewPr varScale="1">
        <p:scale>
          <a:sx n="67" d="100"/>
          <a:sy n="67" d="100"/>
        </p:scale>
        <p:origin x="5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BE636-3055-4A33-A8AF-A4D9939F5591}" type="datetimeFigureOut">
              <a:rPr lang="en-US" smtClean="0"/>
              <a:t>26/6/2024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80B0C-2B33-4955-89FD-E88C3EA5DBB1}" type="slidenum">
              <a:rPr lang="en-US" smtClean="0"/>
              <a:t>‹#›</a:t>
            </a:fld>
            <a:endParaRPr lang="en-US"/>
          </a:p>
        </p:txBody>
      </p:sp>
    </p:spTree>
    <p:extLst>
      <p:ext uri="{BB962C8B-B14F-4D97-AF65-F5344CB8AC3E}">
        <p14:creationId xmlns:p14="http://schemas.microsoft.com/office/powerpoint/2010/main" val="243194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380B0C-2B33-4955-89FD-E88C3EA5DBB1}" type="slidenum">
              <a:rPr lang="en-US" smtClean="0"/>
              <a:t>14</a:t>
            </a:fld>
            <a:endParaRPr lang="en-US"/>
          </a:p>
        </p:txBody>
      </p:sp>
    </p:spTree>
    <p:extLst>
      <p:ext uri="{BB962C8B-B14F-4D97-AF65-F5344CB8AC3E}">
        <p14:creationId xmlns:p14="http://schemas.microsoft.com/office/powerpoint/2010/main" val="145110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140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850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5735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179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623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4848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1398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522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9881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0046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26/6/2024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028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26/6/2024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31994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25.png"/><Relationship Id="rId12" Type="http://schemas.openxmlformats.org/officeDocument/2006/relationships/image" Target="../media/image2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16.png"/><Relationship Id="rId5" Type="http://schemas.openxmlformats.org/officeDocument/2006/relationships/slideLayout" Target="../slideLayouts/slideLayout2.xml"/><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2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2313" y="3378200"/>
            <a:ext cx="3843337"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8425" y="6159500"/>
            <a:ext cx="82835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59500"/>
            <a:ext cx="7915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132388"/>
            <a:ext cx="1833563"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8400" y="5875338"/>
            <a:ext cx="4673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4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14638" y="5080000"/>
            <a:ext cx="4826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692150" y="3916363"/>
            <a:ext cx="111601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endParaRPr lang="en-US" altLang="vi-VN" sz="4800" b="1">
              <a:solidFill>
                <a:srgbClr val="0070C0"/>
              </a:solidFill>
              <a:latin typeface="Arial-Rounded"/>
              <a:ea typeface="Arial-Rounded"/>
              <a:cs typeface="Arial-Rounded"/>
              <a:sym typeface="+mn-ea"/>
            </a:endParaRPr>
          </a:p>
        </p:txBody>
      </p:sp>
      <p:sp>
        <p:nvSpPr>
          <p:cNvPr id="12" name="Rectangle 11">
            <a:extLst>
              <a:ext uri="{FF2B5EF4-FFF2-40B4-BE49-F238E27FC236}"/>
            </a:extLst>
          </p:cNvPr>
          <p:cNvSpPr/>
          <p:nvPr/>
        </p:nvSpPr>
        <p:spPr>
          <a:xfrm>
            <a:off x="1252343" y="3877658"/>
            <a:ext cx="9606464" cy="1740505"/>
          </a:xfrm>
          <a:prstGeom prst="rect">
            <a:avLst/>
          </a:prstGeom>
          <a:noFill/>
        </p:spPr>
        <p:txBody>
          <a:bodyPr spcFirstLastPara="1" wrap="none">
            <a:prstTxWarp prst="textArchUp">
              <a:avLst/>
            </a:prstTxWarp>
            <a:spAutoFit/>
          </a:bodyPr>
          <a:lstStyle/>
          <a:p>
            <a:pPr algn="ctr">
              <a:lnSpc>
                <a:spcPct val="200000"/>
              </a:lnSpc>
              <a:defRPr/>
            </a:pPr>
            <a:r>
              <a:rPr lang="en-US" sz="8000" b="1" dirty="0">
                <a:ln w="22225">
                  <a:solidFill>
                    <a:schemeClr val="accent2"/>
                  </a:solidFill>
                  <a:prstDash val="solid"/>
                </a:ln>
                <a:solidFill>
                  <a:srgbClr val="FF0000"/>
                </a:solidFill>
                <a:latin typeface="HP001 5H"/>
              </a:rPr>
              <a:t>Chào mừng các thầy cô và các em đến với tiết</a:t>
            </a:r>
          </a:p>
          <a:p>
            <a:pPr algn="ctr">
              <a:lnSpc>
                <a:spcPct val="200000"/>
              </a:lnSpc>
              <a:defRPr/>
            </a:pPr>
            <a:r>
              <a:rPr lang="en-US" sz="8000" b="1" dirty="0">
                <a:ln w="22225">
                  <a:solidFill>
                    <a:schemeClr val="accent2"/>
                  </a:solidFill>
                  <a:prstDash val="solid"/>
                </a:ln>
                <a:solidFill>
                  <a:srgbClr val="FF0000"/>
                </a:solidFill>
                <a:latin typeface="HP001 5H"/>
              </a:rPr>
              <a:t> Tiếng Việt - Lớp </a:t>
            </a:r>
            <a:r>
              <a:rPr lang="en-US" sz="8000" b="1" dirty="0" smtClean="0">
                <a:ln w="22225">
                  <a:solidFill>
                    <a:schemeClr val="accent2"/>
                  </a:solidFill>
                  <a:prstDash val="solid"/>
                </a:ln>
                <a:solidFill>
                  <a:srgbClr val="FF0000"/>
                </a:solidFill>
                <a:latin typeface="HP001 5H"/>
              </a:rPr>
              <a:t>4</a:t>
            </a:r>
          </a:p>
          <a:p>
            <a:pPr algn="ctr">
              <a:lnSpc>
                <a:spcPct val="200000"/>
              </a:lnSpc>
              <a:defRPr/>
            </a:pPr>
            <a:r>
              <a:rPr lang="en-US" sz="8000" b="1" dirty="0" smtClean="0">
                <a:ln w="22225">
                  <a:solidFill>
                    <a:schemeClr val="accent2"/>
                  </a:solidFill>
                  <a:prstDash val="solid"/>
                </a:ln>
                <a:solidFill>
                  <a:srgbClr val="FF0000"/>
                </a:solidFill>
                <a:latin typeface="HP001 5H"/>
              </a:rPr>
              <a:t>Giáo viên: Văn Thị Huệ</a:t>
            </a:r>
            <a:endParaRPr lang="en-US" sz="8000" b="1" dirty="0">
              <a:ln w="22225">
                <a:solidFill>
                  <a:schemeClr val="accent2"/>
                </a:solidFill>
                <a:prstDash val="solid"/>
              </a:ln>
              <a:solidFill>
                <a:srgbClr val="FF0000"/>
              </a:solidFill>
              <a:latin typeface="HP001 5H"/>
            </a:endParaRPr>
          </a:p>
        </p:txBody>
      </p:sp>
      <p:pic>
        <p:nvPicPr>
          <p:cNvPr id="13" name="Picture 2" descr="Kết nối tri thức với cuộc sống">
            <a:extLst>
              <a:ext uri="{FF2B5EF4-FFF2-40B4-BE49-F238E27FC236}"/>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7809"/>
            <a:ext cx="1657302"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4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16" presetClass="entr" presetSubtype="21" fill="hold" grpId="0" nodeType="withEffect" nodePh="1">
                                  <p:stCondLst>
                                    <p:cond delay="0"/>
                                  </p:stCondLst>
                                  <p:endCondLst>
                                    <p:cond evt="begin" delay="0">
                                      <p:tn val="22"/>
                                    </p:cond>
                                  </p:end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34" presetClass="emph" presetSubtype="0" fill="hold" nodeType="withEffect" nodePh="1">
                                  <p:stCondLst>
                                    <p:cond delay="0"/>
                                  </p:stCondLst>
                                  <p:endCondLst>
                                    <p:cond evt="begin" delay="0">
                                      <p:tn val="25"/>
                                    </p:cond>
                                  </p:endCondLst>
                                  <p:iterate type="lt">
                                    <p:tmPct val="10000"/>
                                  </p:iterate>
                                  <p:childTnLst>
                                    <p:animMotion origin="layout" path="M -2.70833E-6 -4.44444E-6 L -2.70833E-6 -0.07222 " pathEditMode="relative" rAng="0" ptsTypes="AA">
                                      <p:cBhvr>
                                        <p:cTn id="26"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27" dur="125" fill="hold">
                                          <p:stCondLst>
                                            <p:cond delay="0"/>
                                          </p:stCondLst>
                                        </p:cTn>
                                        <p:tgtEl>
                                          <p:spTgt spid="11">
                                            <p:txEl>
                                              <p:pRg st="0" end="0"/>
                                            </p:txEl>
                                          </p:spTgt>
                                        </p:tgtEl>
                                        <p:attrNameLst>
                                          <p:attrName>r</p:attrName>
                                        </p:attrNameLst>
                                      </p:cBhvr>
                                    </p:animRot>
                                    <p:animRot by="-1500000">
                                      <p:cBhvr>
                                        <p:cTn id="28" dur="125" fill="hold">
                                          <p:stCondLst>
                                            <p:cond delay="125"/>
                                          </p:stCondLst>
                                        </p:cTn>
                                        <p:tgtEl>
                                          <p:spTgt spid="11">
                                            <p:txEl>
                                              <p:pRg st="0" end="0"/>
                                            </p:txEl>
                                          </p:spTgt>
                                        </p:tgtEl>
                                        <p:attrNameLst>
                                          <p:attrName>r</p:attrName>
                                        </p:attrNameLst>
                                      </p:cBhvr>
                                    </p:animRot>
                                    <p:animRot by="-1500000">
                                      <p:cBhvr>
                                        <p:cTn id="29" dur="125" fill="hold">
                                          <p:stCondLst>
                                            <p:cond delay="250"/>
                                          </p:stCondLst>
                                        </p:cTn>
                                        <p:tgtEl>
                                          <p:spTgt spid="11">
                                            <p:txEl>
                                              <p:pRg st="0" end="0"/>
                                            </p:txEl>
                                          </p:spTgt>
                                        </p:tgtEl>
                                        <p:attrNameLst>
                                          <p:attrName>r</p:attrName>
                                        </p:attrNameLst>
                                      </p:cBhvr>
                                    </p:animRot>
                                    <p:animRot by="1500000">
                                      <p:cBhvr>
                                        <p:cTn id="30"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D8AF564-644D-8702-FED9-770E7E0FF6D4}"/>
              </a:ext>
            </a:extLst>
          </p:cNvPr>
          <p:cNvGrpSpPr/>
          <p:nvPr/>
        </p:nvGrpSpPr>
        <p:grpSpPr>
          <a:xfrm>
            <a:off x="239273" y="0"/>
            <a:ext cx="10845228" cy="1590978"/>
            <a:chOff x="194323" y="197963"/>
            <a:chExt cx="8133921" cy="1193233"/>
          </a:xfrm>
        </p:grpSpPr>
        <p:sp>
          <p:nvSpPr>
            <p:cNvPr id="8" name="TextBox 7">
              <a:extLst>
                <a:ext uri="{FF2B5EF4-FFF2-40B4-BE49-F238E27FC236}">
                  <a16:creationId xmlns="" xmlns:a16="http://schemas.microsoft.com/office/drawing/2014/main" id="{66502E15-CE8F-C62A-6EF5-657F09593D23}"/>
                </a:ext>
              </a:extLst>
            </p:cNvPr>
            <p:cNvSpPr txBox="1"/>
            <p:nvPr/>
          </p:nvSpPr>
          <p:spPr>
            <a:xfrm>
              <a:off x="389591" y="336965"/>
              <a:ext cx="7938653" cy="1054231"/>
            </a:xfrm>
            <a:prstGeom prst="rect">
              <a:avLst/>
            </a:prstGeom>
            <a:noFill/>
          </p:spPr>
          <p:txBody>
            <a:bodyPr wrap="square" rtlCol="0">
              <a:spAutoFit/>
            </a:bodyPr>
            <a:lstStyle/>
            <a:p>
              <a:pPr algn="just" defTabSz="1219170">
                <a:buClr>
                  <a:srgbClr val="000000"/>
                </a:buClr>
              </a:pPr>
              <a:r>
                <a:rPr lang="en-US" sz="4267" b="1" kern="0" dirty="0">
                  <a:solidFill>
                    <a:srgbClr val="000000"/>
                  </a:solidFill>
                  <a:latin typeface="Calibri" panose="020F0502020204030204" pitchFamily="34" charset="0"/>
                  <a:cs typeface="Calibri" panose="020F0502020204030204" pitchFamily="34" charset="0"/>
                  <a:sym typeface="Arial"/>
                </a:rPr>
                <a:t>1. 1. </a:t>
              </a:r>
              <a:r>
                <a:rPr lang="vi-VN" sz="4267" b="1" kern="0" dirty="0">
                  <a:solidFill>
                    <a:srgbClr val="000000"/>
                  </a:solidFill>
                  <a:latin typeface="Calibri" panose="020F0502020204030204" pitchFamily="34" charset="0"/>
                  <a:cs typeface="Calibri" panose="020F0502020204030204" pitchFamily="34" charset="0"/>
                  <a:sym typeface="Arial"/>
                </a:rPr>
                <a:t>Câu chuyện </a:t>
              </a:r>
              <a:r>
                <a:rPr lang="vi-VN" sz="4267" b="1" kern="0" dirty="0" smtClean="0">
                  <a:solidFill>
                    <a:srgbClr val="000000"/>
                  </a:solidFill>
                  <a:latin typeface="Calibri" panose="020F0502020204030204" pitchFamily="34" charset="0"/>
                  <a:cs typeface="Calibri" panose="020F0502020204030204" pitchFamily="34" charset="0"/>
                  <a:sym typeface="Arial"/>
                </a:rPr>
                <a:t>có</a:t>
              </a:r>
              <a:r>
                <a:rPr lang="en-US" sz="4267" b="1" kern="0" dirty="0" smtClean="0">
                  <a:solidFill>
                    <a:srgbClr val="000000"/>
                  </a:solidFill>
                  <a:latin typeface="Calibri" panose="020F0502020204030204" pitchFamily="34" charset="0"/>
                  <a:cs typeface="Calibri" panose="020F0502020204030204" pitchFamily="34" charset="0"/>
                  <a:sym typeface="Arial"/>
                </a:rPr>
                <a:t> </a:t>
              </a:r>
              <a:r>
                <a:rPr lang="vi-VN" sz="4267" b="1" kern="0" dirty="0" smtClean="0">
                  <a:solidFill>
                    <a:srgbClr val="000000"/>
                  </a:solidFill>
                  <a:latin typeface="Calibri" panose="020F0502020204030204" pitchFamily="34" charset="0"/>
                  <a:cs typeface="Calibri" panose="020F0502020204030204" pitchFamily="34" charset="0"/>
                  <a:sym typeface="Arial"/>
                </a:rPr>
                <a:t>những </a:t>
              </a:r>
              <a:r>
                <a:rPr lang="vi-VN" sz="4267" b="1" kern="0" dirty="0">
                  <a:solidFill>
                    <a:srgbClr val="000000"/>
                  </a:solidFill>
                  <a:latin typeface="Calibri" panose="020F0502020204030204" pitchFamily="34" charset="0"/>
                  <a:cs typeface="Calibri" panose="020F0502020204030204" pitchFamily="34" charset="0"/>
                  <a:sym typeface="Arial"/>
                </a:rPr>
                <a:t>nhân vật nào? Những nhân vật đó có điểm gì giống nhau?</a:t>
              </a:r>
            </a:p>
          </p:txBody>
        </p:sp>
        <p:pic>
          <p:nvPicPr>
            <p:cNvPr id="6" name="Picture 4" descr="Question - Free user icons">
              <a:extLst>
                <a:ext uri="{FF2B5EF4-FFF2-40B4-BE49-F238E27FC236}">
                  <a16:creationId xmlns="" xmlns:a16="http://schemas.microsoft.com/office/drawing/2014/main" id="{C6A6D12A-835C-33AA-1AEF-921151D5D1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Tiếng dế kêu">
            <a:hlinkClick r:id="" action="ppaction://media"/>
            <a:extLst>
              <a:ext uri="{FF2B5EF4-FFF2-40B4-BE49-F238E27FC236}">
                <a16:creationId xmlns="" xmlns:a16="http://schemas.microsoft.com/office/drawing/2014/main" id="{38756643-A65C-61C3-0A98-030E80EEA5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9106" y="3176037"/>
            <a:ext cx="609600" cy="609600"/>
          </a:xfrm>
          <a:prstGeom prst="rect">
            <a:avLst/>
          </a:prstGeom>
        </p:spPr>
      </p:pic>
      <p:pic>
        <p:nvPicPr>
          <p:cNvPr id="19" name="Chim Vành Khuyên HOT">
            <a:hlinkClick r:id="" action="ppaction://media"/>
            <a:extLst>
              <a:ext uri="{FF2B5EF4-FFF2-40B4-BE49-F238E27FC236}">
                <a16:creationId xmlns="" xmlns:a16="http://schemas.microsoft.com/office/drawing/2014/main" id="{3D0F4297-C9E3-C086-9D4D-41CE3DAFA6A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60638" y="5518779"/>
            <a:ext cx="609600" cy="609600"/>
          </a:xfrm>
          <a:prstGeom prst="rect">
            <a:avLst/>
          </a:prstGeom>
        </p:spPr>
      </p:pic>
      <p:pic>
        <p:nvPicPr>
          <p:cNvPr id="15" name="Picture 14">
            <a:extLst>
              <a:ext uri="{FF2B5EF4-FFF2-40B4-BE49-F238E27FC236}">
                <a16:creationId xmlns="" xmlns:a16="http://schemas.microsoft.com/office/drawing/2014/main" id="{3869F310-DC03-32A1-CA11-4690140DF6CD}"/>
              </a:ext>
            </a:extLst>
          </p:cNvPr>
          <p:cNvPicPr>
            <a:picLocks noChangeAspect="1"/>
          </p:cNvPicPr>
          <p:nvPr/>
        </p:nvPicPr>
        <p:blipFill>
          <a:blip r:embed="rId8"/>
          <a:stretch>
            <a:fillRect/>
          </a:stretch>
        </p:blipFill>
        <p:spPr>
          <a:xfrm>
            <a:off x="3537238" y="1817335"/>
            <a:ext cx="3886200" cy="2538140"/>
          </a:xfrm>
          <a:prstGeom prst="rect">
            <a:avLst/>
          </a:prstGeom>
        </p:spPr>
      </p:pic>
      <p:pic>
        <p:nvPicPr>
          <p:cNvPr id="18" name="Picture 17">
            <a:extLst>
              <a:ext uri="{FF2B5EF4-FFF2-40B4-BE49-F238E27FC236}">
                <a16:creationId xmlns="" xmlns:a16="http://schemas.microsoft.com/office/drawing/2014/main" id="{F7F9F649-6C34-C5DD-04BD-E186D67E126F}"/>
              </a:ext>
            </a:extLst>
          </p:cNvPr>
          <p:cNvPicPr>
            <a:picLocks noChangeAspect="1"/>
          </p:cNvPicPr>
          <p:nvPr/>
        </p:nvPicPr>
        <p:blipFill>
          <a:blip r:embed="rId9"/>
          <a:stretch>
            <a:fillRect/>
          </a:stretch>
        </p:blipFill>
        <p:spPr>
          <a:xfrm>
            <a:off x="1372765" y="4459477"/>
            <a:ext cx="4057650" cy="2182743"/>
          </a:xfrm>
          <a:prstGeom prst="rect">
            <a:avLst/>
          </a:prstGeom>
          <a:ln>
            <a:noFill/>
          </a:ln>
          <a:effectLst>
            <a:softEdge rad="112500"/>
          </a:effectLst>
        </p:spPr>
      </p:pic>
      <p:pic>
        <p:nvPicPr>
          <p:cNvPr id="20" name="Picture 19">
            <a:extLst>
              <a:ext uri="{FF2B5EF4-FFF2-40B4-BE49-F238E27FC236}">
                <a16:creationId xmlns="" xmlns:a16="http://schemas.microsoft.com/office/drawing/2014/main" id="{EAAE14D2-8F47-A26E-20DF-372E87589BF9}"/>
              </a:ext>
            </a:extLst>
          </p:cNvPr>
          <p:cNvPicPr>
            <a:picLocks noChangeAspect="1"/>
          </p:cNvPicPr>
          <p:nvPr/>
        </p:nvPicPr>
        <p:blipFill>
          <a:blip r:embed="rId10"/>
          <a:stretch>
            <a:fillRect/>
          </a:stretch>
        </p:blipFill>
        <p:spPr>
          <a:xfrm>
            <a:off x="8191958" y="1805208"/>
            <a:ext cx="3779819" cy="2262188"/>
          </a:xfrm>
          <a:prstGeom prst="rect">
            <a:avLst/>
          </a:prstGeom>
          <a:ln>
            <a:noFill/>
          </a:ln>
          <a:effectLst>
            <a:softEdge rad="112500"/>
          </a:effectLst>
        </p:spPr>
      </p:pic>
      <p:pic>
        <p:nvPicPr>
          <p:cNvPr id="21" name="Picture 20">
            <a:extLst>
              <a:ext uri="{FF2B5EF4-FFF2-40B4-BE49-F238E27FC236}">
                <a16:creationId xmlns="" xmlns:a16="http://schemas.microsoft.com/office/drawing/2014/main" id="{60C32956-2E88-E5B1-F2D6-82399D4E1116}"/>
              </a:ext>
            </a:extLst>
          </p:cNvPr>
          <p:cNvPicPr>
            <a:picLocks noChangeAspect="1"/>
          </p:cNvPicPr>
          <p:nvPr/>
        </p:nvPicPr>
        <p:blipFill>
          <a:blip r:embed="rId11"/>
          <a:stretch>
            <a:fillRect/>
          </a:stretch>
        </p:blipFill>
        <p:spPr>
          <a:xfrm>
            <a:off x="6394146" y="4544996"/>
            <a:ext cx="3779820" cy="2343150"/>
          </a:xfrm>
          <a:prstGeom prst="rect">
            <a:avLst/>
          </a:prstGeom>
        </p:spPr>
      </p:pic>
      <p:pic>
        <p:nvPicPr>
          <p:cNvPr id="1026" name="Picture 2" descr="Chim vàng anh giá bao nhiêu 1 con? Tổng hợp 5 loại chim vàng anh HOT nhấ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749760"/>
            <a:ext cx="3537238" cy="265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96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381"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300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721FF8A1-C682-F706-62CA-4889688D94B8}"/>
              </a:ext>
            </a:extLst>
          </p:cNvPr>
          <p:cNvGrpSpPr/>
          <p:nvPr/>
        </p:nvGrpSpPr>
        <p:grpSpPr>
          <a:xfrm>
            <a:off x="341624" y="70291"/>
            <a:ext cx="11610179" cy="2999432"/>
            <a:chOff x="194323" y="197963"/>
            <a:chExt cx="8707634" cy="2403361"/>
          </a:xfrm>
        </p:grpSpPr>
        <p:sp>
          <p:nvSpPr>
            <p:cNvPr id="8" name="TextBox 7">
              <a:extLst>
                <a:ext uri="{FF2B5EF4-FFF2-40B4-BE49-F238E27FC236}">
                  <a16:creationId xmlns="" xmlns:a16="http://schemas.microsoft.com/office/drawing/2014/main" id="{7F7CD613-AE88-7426-AEE1-A20F5126C4B3}"/>
                </a:ext>
              </a:extLst>
            </p:cNvPr>
            <p:cNvSpPr txBox="1"/>
            <p:nvPr/>
          </p:nvSpPr>
          <p:spPr>
            <a:xfrm>
              <a:off x="843808" y="307825"/>
              <a:ext cx="8058149" cy="2293499"/>
            </a:xfrm>
            <a:prstGeom prst="rect">
              <a:avLst/>
            </a:prstGeom>
            <a:solidFill>
              <a:schemeClr val="bg1"/>
            </a:solidFill>
          </p:spPr>
          <p:txBody>
            <a:bodyPr wrap="square" rtlCol="0">
              <a:spAutoFit/>
            </a:bodyPr>
            <a:lstStyle/>
            <a:p>
              <a:pPr algn="just" defTabSz="1219170">
                <a:buClr>
                  <a:srgbClr val="000000"/>
                </a:buClr>
              </a:pPr>
              <a:r>
                <a:rPr lang="en-US" sz="3000" b="1" kern="0" dirty="0">
                  <a:solidFill>
                    <a:srgbClr val="000000"/>
                  </a:solidFill>
                  <a:latin typeface="Calibri" panose="020F0502020204030204" pitchFamily="34" charset="0"/>
                  <a:cs typeface="Calibri" panose="020F0502020204030204" pitchFamily="34" charset="0"/>
                  <a:sym typeface="Arial"/>
                </a:rPr>
                <a:t>2</a:t>
              </a:r>
              <a:r>
                <a:rPr lang="en-US" sz="3000" b="1" kern="0" dirty="0">
                  <a:solidFill>
                    <a:srgbClr val="FFFF00"/>
                  </a:solidFill>
                  <a:latin typeface="Calibri" panose="020F0502020204030204" pitchFamily="34" charset="0"/>
                  <a:cs typeface="Calibri" panose="020F0502020204030204" pitchFamily="34" charset="0"/>
                  <a:sym typeface="Arial"/>
                </a:rPr>
                <a:t>. </a:t>
              </a:r>
              <a:r>
                <a:rPr lang="vi-VN" sz="3000" b="1" kern="0" dirty="0">
                  <a:latin typeface="Calibri" panose="020F0502020204030204" pitchFamily="34" charset="0"/>
                  <a:cs typeface="Calibri" panose="020F0502020204030204" pitchFamily="34" charset="0"/>
                  <a:sym typeface="Arial"/>
                </a:rPr>
                <a:t>Giới thiệu về tiết mục của một nhân vật em yêu thích trong câu chuyện</a:t>
              </a:r>
              <a:r>
                <a:rPr lang="vi-VN" sz="3000" b="1" kern="0" dirty="0" smtClean="0">
                  <a:latin typeface="Calibri" panose="020F0502020204030204" pitchFamily="34" charset="0"/>
                  <a:cs typeface="Calibri" panose="020F0502020204030204" pitchFamily="34" charset="0"/>
                  <a:sym typeface="Arial"/>
                </a:rPr>
                <a:t>.</a:t>
              </a:r>
              <a:endParaRPr lang="en-US" sz="3000" b="1" kern="0" dirty="0" smtClean="0">
                <a:latin typeface="Calibri" panose="020F0502020204030204" pitchFamily="34" charset="0"/>
                <a:cs typeface="Calibri" panose="020F0502020204030204" pitchFamily="34" charset="0"/>
                <a:sym typeface="Arial"/>
              </a:endParaRPr>
            </a:p>
            <a:p>
              <a:pPr algn="just" defTabSz="1219170">
                <a:buClr>
                  <a:srgbClr val="000000"/>
                </a:buClr>
              </a:pPr>
              <a:r>
                <a:rPr lang="en-US" sz="3000" b="1" kern="0" dirty="0" smtClean="0">
                  <a:latin typeface="Calibri" panose="020F0502020204030204" pitchFamily="34" charset="0"/>
                  <a:cs typeface="Calibri" panose="020F0502020204030204" pitchFamily="34" charset="0"/>
                  <a:sym typeface="Arial"/>
                </a:rPr>
                <a:t>- </a:t>
              </a:r>
              <a:r>
                <a:rPr lang="en-US" sz="3000" kern="0" dirty="0" smtClean="0">
                  <a:latin typeface="Calibri" panose="020F0502020204030204" pitchFamily="34" charset="0"/>
                  <a:cs typeface="Calibri" panose="020F0502020204030204" pitchFamily="34" charset="0"/>
                  <a:sym typeface="Arial"/>
                </a:rPr>
                <a:t>Tên bản nhạc và nhân vật biểu diễn.</a:t>
              </a:r>
            </a:p>
            <a:p>
              <a:pPr algn="just" defTabSz="1219170">
                <a:buClr>
                  <a:srgbClr val="000000"/>
                </a:buClr>
              </a:pPr>
              <a:r>
                <a:rPr lang="en-US" sz="3000" kern="0" dirty="0" smtClean="0">
                  <a:latin typeface="Calibri" panose="020F0502020204030204" pitchFamily="34" charset="0"/>
                  <a:cs typeface="Calibri" panose="020F0502020204030204" pitchFamily="34" charset="0"/>
                  <a:sym typeface="Arial"/>
                </a:rPr>
                <a:t>- Ngoại hình của nhân vật.</a:t>
              </a:r>
            </a:p>
            <a:p>
              <a:pPr algn="just" defTabSz="1219170">
                <a:buClr>
                  <a:srgbClr val="000000"/>
                </a:buClr>
              </a:pPr>
              <a:r>
                <a:rPr lang="en-US" sz="3000" kern="0" dirty="0" smtClean="0">
                  <a:latin typeface="Calibri" panose="020F0502020204030204" pitchFamily="34" charset="0"/>
                  <a:cs typeface="Calibri" panose="020F0502020204030204" pitchFamily="34" charset="0"/>
                  <a:sym typeface="Arial"/>
                </a:rPr>
                <a:t>- Những hình ảnh gợi ra từ bản nhạc được trình diễn.</a:t>
              </a:r>
            </a:p>
            <a:p>
              <a:pPr algn="just" defTabSz="1219170">
                <a:buClr>
                  <a:srgbClr val="000000"/>
                </a:buClr>
              </a:pPr>
              <a:endParaRPr lang="en-US" sz="3000" b="1" kern="0" dirty="0">
                <a:latin typeface="Calibri" panose="020F0502020204030204" pitchFamily="34" charset="0"/>
                <a:cs typeface="Calibri" panose="020F0502020204030204" pitchFamily="34" charset="0"/>
                <a:sym typeface="Arial"/>
              </a:endParaRPr>
            </a:p>
          </p:txBody>
        </p:sp>
        <p:pic>
          <p:nvPicPr>
            <p:cNvPr id="6" name="Picture 4" descr="Question - Free user icons">
              <a:extLst>
                <a:ext uri="{FF2B5EF4-FFF2-40B4-BE49-F238E27FC236}">
                  <a16:creationId xmlns="" xmlns:a16="http://schemas.microsoft.com/office/drawing/2014/main" id="{44A0AEEC-AF0F-AEE0-24D0-406B8B4C34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 xmlns:a16="http://schemas.microsoft.com/office/drawing/2014/main" id="{54C62B1D-505B-D77D-0CF7-F00036438EE9}"/>
              </a:ext>
            </a:extLst>
          </p:cNvPr>
          <p:cNvPicPr>
            <a:picLocks noChangeAspect="1"/>
          </p:cNvPicPr>
          <p:nvPr/>
        </p:nvPicPr>
        <p:blipFill>
          <a:blip r:embed="rId3"/>
          <a:stretch>
            <a:fillRect/>
          </a:stretch>
        </p:blipFill>
        <p:spPr>
          <a:xfrm>
            <a:off x="170737" y="2605223"/>
            <a:ext cx="4858933" cy="3877392"/>
          </a:xfrm>
          <a:prstGeom prst="rect">
            <a:avLst/>
          </a:prstGeom>
        </p:spPr>
      </p:pic>
      <p:pic>
        <p:nvPicPr>
          <p:cNvPr id="10" name="Picture 9">
            <a:extLst>
              <a:ext uri="{FF2B5EF4-FFF2-40B4-BE49-F238E27FC236}">
                <a16:creationId xmlns="" xmlns:a16="http://schemas.microsoft.com/office/drawing/2014/main" id="{EEEED33A-47B8-16E9-FAA6-6EB9D836A4BC}"/>
              </a:ext>
            </a:extLst>
          </p:cNvPr>
          <p:cNvPicPr>
            <a:picLocks noChangeAspect="1"/>
          </p:cNvPicPr>
          <p:nvPr/>
        </p:nvPicPr>
        <p:blipFill>
          <a:blip r:embed="rId4"/>
          <a:stretch>
            <a:fillRect/>
          </a:stretch>
        </p:blipFill>
        <p:spPr>
          <a:xfrm>
            <a:off x="5250612" y="3806821"/>
            <a:ext cx="5998984" cy="969348"/>
          </a:xfrm>
          <a:prstGeom prst="rect">
            <a:avLst/>
          </a:prstGeom>
        </p:spPr>
      </p:pic>
    </p:spTree>
    <p:extLst>
      <p:ext uri="{BB962C8B-B14F-4D97-AF65-F5344CB8AC3E}">
        <p14:creationId xmlns:p14="http://schemas.microsoft.com/office/powerpoint/2010/main" val="19480128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8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78667">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5781" y="694161"/>
            <a:ext cx="9548262" cy="5016758"/>
          </a:xfrm>
          <a:prstGeom prst="rect">
            <a:avLst/>
          </a:prstGeom>
          <a:solidFill>
            <a:schemeClr val="accent2">
              <a:lumMod val="20000"/>
              <a:lumOff val="80000"/>
            </a:schemeClr>
          </a:solidFill>
        </p:spPr>
        <p:txBody>
          <a:bodyPr wrap="square">
            <a:spAutoFit/>
          </a:bodyPr>
          <a:lstStyle/>
          <a:p>
            <a:pPr algn="ctr" defTabSz="1219170">
              <a:lnSpc>
                <a:spcPct val="150000"/>
              </a:lnSpc>
              <a:buClr>
                <a:srgbClr val="000000"/>
              </a:buClr>
            </a:pPr>
            <a:r>
              <a:rPr lang="en-US" sz="3200" b="1" kern="0" dirty="0" smtClean="0">
                <a:latin typeface="Calibri" panose="020F0502020204030204" pitchFamily="34" charset="0"/>
                <a:cs typeface="Calibri" panose="020F0502020204030204" pitchFamily="34" charset="0"/>
                <a:sym typeface="Arial"/>
              </a:rPr>
              <a:t>GIỚI THIỆU TIẾT MỤC</a:t>
            </a:r>
          </a:p>
          <a:p>
            <a:pPr algn="just" defTabSz="1219170">
              <a:lnSpc>
                <a:spcPct val="150000"/>
              </a:lnSpc>
              <a:buClr>
                <a:srgbClr val="000000"/>
              </a:buClr>
            </a:pPr>
            <a:r>
              <a:rPr lang="en-US" sz="3200" b="1" kern="0" dirty="0" smtClean="0">
                <a:latin typeface="Calibri" panose="020F0502020204030204" pitchFamily="34" charset="0"/>
                <a:cs typeface="Calibri" panose="020F0502020204030204" pitchFamily="34" charset="0"/>
                <a:sym typeface="Arial"/>
              </a:rPr>
              <a:t>- </a:t>
            </a:r>
            <a:r>
              <a:rPr lang="en-US" sz="3200" kern="0" dirty="0">
                <a:latin typeface="Calibri" panose="020F0502020204030204" pitchFamily="34" charset="0"/>
                <a:cs typeface="Calibri" panose="020F0502020204030204" pitchFamily="34" charset="0"/>
                <a:sym typeface="Arial"/>
              </a:rPr>
              <a:t>Tên bản </a:t>
            </a:r>
            <a:r>
              <a:rPr lang="en-US" sz="3200" kern="0" dirty="0" smtClean="0">
                <a:latin typeface="Calibri" panose="020F0502020204030204" pitchFamily="34" charset="0"/>
                <a:cs typeface="Calibri" panose="020F0502020204030204" pitchFamily="34" charset="0"/>
                <a:sym typeface="Arial"/>
              </a:rPr>
              <a:t>nhạc là:</a:t>
            </a:r>
            <a:r>
              <a:rPr lang="en-US" sz="1600" kern="0" dirty="0" smtClean="0">
                <a:latin typeface="Calibri" panose="020F0502020204030204" pitchFamily="34" charset="0"/>
                <a:cs typeface="Calibri" panose="020F0502020204030204" pitchFamily="34" charset="0"/>
                <a:sym typeface="Arial"/>
              </a:rPr>
              <a:t>……….……………..</a:t>
            </a:r>
            <a:r>
              <a:rPr lang="en-US" sz="3200" kern="0" dirty="0" smtClean="0">
                <a:latin typeface="Calibri" panose="020F0502020204030204" pitchFamily="34" charset="0"/>
                <a:cs typeface="Calibri" panose="020F0502020204030204" pitchFamily="34" charset="0"/>
                <a:sym typeface="Arial"/>
              </a:rPr>
              <a:t>  Nhân </a:t>
            </a:r>
            <a:r>
              <a:rPr lang="en-US" sz="3200" kern="0" dirty="0">
                <a:latin typeface="Calibri" panose="020F0502020204030204" pitchFamily="34" charset="0"/>
                <a:cs typeface="Calibri" panose="020F0502020204030204" pitchFamily="34" charset="0"/>
                <a:sym typeface="Arial"/>
              </a:rPr>
              <a:t>vật biểu </a:t>
            </a:r>
            <a:r>
              <a:rPr lang="en-US" sz="3200" kern="0" dirty="0" smtClean="0">
                <a:latin typeface="Calibri" panose="020F0502020204030204" pitchFamily="34" charset="0"/>
                <a:cs typeface="Calibri" panose="020F0502020204030204" pitchFamily="34" charset="0"/>
                <a:sym typeface="Arial"/>
              </a:rPr>
              <a:t>diễn</a:t>
            </a:r>
            <a:r>
              <a:rPr lang="en-US" kern="0" dirty="0" smtClean="0">
                <a:latin typeface="Calibri" panose="020F0502020204030204" pitchFamily="34" charset="0"/>
                <a:cs typeface="Calibri" panose="020F0502020204030204" pitchFamily="34" charset="0"/>
                <a:sym typeface="Arial"/>
              </a:rPr>
              <a:t>:…………………..……</a:t>
            </a:r>
            <a:endParaRPr lang="en-US" kern="0" dirty="0">
              <a:latin typeface="Calibri" panose="020F0502020204030204" pitchFamily="34" charset="0"/>
              <a:cs typeface="Calibri" panose="020F0502020204030204" pitchFamily="34" charset="0"/>
              <a:sym typeface="Arial"/>
            </a:endParaRPr>
          </a:p>
          <a:p>
            <a:pPr marL="285750" indent="-285750" algn="just" defTabSz="1219170">
              <a:lnSpc>
                <a:spcPct val="150000"/>
              </a:lnSpc>
              <a:buClr>
                <a:srgbClr val="000000"/>
              </a:buClr>
              <a:buFontTx/>
              <a:buChar char="-"/>
            </a:pPr>
            <a:r>
              <a:rPr lang="en-US" sz="3200" kern="0" dirty="0" smtClean="0">
                <a:latin typeface="Calibri" panose="020F0502020204030204" pitchFamily="34" charset="0"/>
                <a:cs typeface="Calibri" panose="020F0502020204030204" pitchFamily="34" charset="0"/>
                <a:sym typeface="Arial"/>
              </a:rPr>
              <a:t>Ngoại </a:t>
            </a:r>
            <a:r>
              <a:rPr lang="en-US" sz="3200" kern="0" dirty="0">
                <a:latin typeface="Calibri" panose="020F0502020204030204" pitchFamily="34" charset="0"/>
                <a:cs typeface="Calibri" panose="020F0502020204030204" pitchFamily="34" charset="0"/>
                <a:sym typeface="Arial"/>
              </a:rPr>
              <a:t>hình của nhân </a:t>
            </a:r>
            <a:r>
              <a:rPr lang="en-US" sz="3200" kern="0" dirty="0" smtClean="0">
                <a:latin typeface="Calibri" panose="020F0502020204030204" pitchFamily="34" charset="0"/>
                <a:cs typeface="Calibri" panose="020F0502020204030204" pitchFamily="34" charset="0"/>
                <a:sym typeface="Arial"/>
              </a:rPr>
              <a:t>vật</a:t>
            </a:r>
            <a:r>
              <a:rPr lang="en-US" sz="1600" kern="0" dirty="0" smtClean="0">
                <a:latin typeface="Calibri" panose="020F0502020204030204" pitchFamily="34" charset="0"/>
                <a:cs typeface="Calibri" panose="020F0502020204030204" pitchFamily="34" charset="0"/>
                <a:sym typeface="Arial"/>
              </a:rPr>
              <a:t>……………………………………………………….…….………....……………</a:t>
            </a:r>
          </a:p>
          <a:p>
            <a:pPr algn="just" defTabSz="1219170">
              <a:lnSpc>
                <a:spcPct val="150000"/>
              </a:lnSpc>
              <a:buClr>
                <a:srgbClr val="000000"/>
              </a:buClr>
            </a:pPr>
            <a:r>
              <a:rPr lang="en-US" sz="1600" kern="0" dirty="0" smtClean="0">
                <a:latin typeface="Calibri" panose="020F0502020204030204" pitchFamily="34" charset="0"/>
                <a:cs typeface="Calibri" panose="020F0502020204030204" pitchFamily="34" charset="0"/>
                <a:sym typeface="Arial"/>
              </a:rPr>
              <a:t>………………………………………………………………………………………………………………………………………..…………………….………</a:t>
            </a:r>
          </a:p>
          <a:p>
            <a:pPr marL="285750" indent="-285750" algn="just" defTabSz="1219170">
              <a:lnSpc>
                <a:spcPct val="150000"/>
              </a:lnSpc>
              <a:buClr>
                <a:srgbClr val="000000"/>
              </a:buClr>
              <a:buFontTx/>
              <a:buChar char="-"/>
            </a:pPr>
            <a:r>
              <a:rPr lang="en-US" sz="3200" kern="0" dirty="0" smtClean="0">
                <a:latin typeface="Calibri" panose="020F0502020204030204" pitchFamily="34" charset="0"/>
                <a:cs typeface="Calibri" panose="020F0502020204030204" pitchFamily="34" charset="0"/>
                <a:sym typeface="Arial"/>
              </a:rPr>
              <a:t> Những hình ảnh gợi ra từ bản nhạc được trình diễn:</a:t>
            </a:r>
          </a:p>
          <a:p>
            <a:pPr algn="just" defTabSz="1219170">
              <a:lnSpc>
                <a:spcPct val="150000"/>
              </a:lnSpc>
              <a:buClr>
                <a:srgbClr val="000000"/>
              </a:buClr>
            </a:pPr>
            <a:r>
              <a:rPr lang="en-US" sz="1600" kern="0" dirty="0" smtClean="0">
                <a:latin typeface="Calibri" panose="020F0502020204030204" pitchFamily="34" charset="0"/>
                <a:cs typeface="Calibri" panose="020F0502020204030204" pitchFamily="34" charset="0"/>
                <a:sym typeface="Arial"/>
              </a:rPr>
              <a:t>………………………………………………………………………………………………………………………………………..………………..……………</a:t>
            </a:r>
          </a:p>
          <a:p>
            <a:pPr algn="just" defTabSz="1219170">
              <a:lnSpc>
                <a:spcPct val="150000"/>
              </a:lnSpc>
              <a:buClr>
                <a:srgbClr val="000000"/>
              </a:buClr>
            </a:pPr>
            <a:r>
              <a:rPr lang="en-US" sz="1600" kern="0" dirty="0" smtClean="0">
                <a:latin typeface="Calibri" panose="020F0502020204030204" pitchFamily="34" charset="0"/>
                <a:cs typeface="Calibri" panose="020F0502020204030204" pitchFamily="34" charset="0"/>
                <a:sym typeface="Arial"/>
              </a:rPr>
              <a:t>………………………………………………………………………………………………………………………………………..…………………..…………</a:t>
            </a:r>
            <a:endParaRPr lang="en-US" sz="1600" kern="0" dirty="0">
              <a:latin typeface="Calibri" panose="020F0502020204030204" pitchFamily="34" charset="0"/>
              <a:cs typeface="Calibri" panose="020F0502020204030204" pitchFamily="34" charset="0"/>
              <a:sym typeface="Arial"/>
            </a:endParaRPr>
          </a:p>
          <a:p>
            <a:pPr algn="just" defTabSz="1219170">
              <a:lnSpc>
                <a:spcPct val="150000"/>
              </a:lnSpc>
              <a:buClr>
                <a:srgbClr val="000000"/>
              </a:buClr>
            </a:pPr>
            <a:r>
              <a:rPr lang="en-US" sz="1600" kern="0" dirty="0" smtClean="0">
                <a:latin typeface="Calibri" panose="020F0502020204030204" pitchFamily="34" charset="0"/>
                <a:cs typeface="Calibri" panose="020F0502020204030204" pitchFamily="34" charset="0"/>
                <a:sym typeface="Arial"/>
              </a:rPr>
              <a:t>………………………………………………………………………………………………………………………………………..………………….……………</a:t>
            </a:r>
            <a:endParaRPr lang="en-US" sz="1600" kern="0" dirty="0">
              <a:latin typeface="Calibri" panose="020F0502020204030204" pitchFamily="34" charset="0"/>
              <a:cs typeface="Calibri" panose="020F0502020204030204" pitchFamily="34" charset="0"/>
              <a:sym typeface="Arial"/>
            </a:endParaRPr>
          </a:p>
          <a:p>
            <a:pPr marL="285750" indent="-285750" algn="just" defTabSz="1219170">
              <a:buClr>
                <a:srgbClr val="000000"/>
              </a:buClr>
              <a:buFontTx/>
              <a:buChar char="-"/>
            </a:pPr>
            <a:endParaRPr lang="en-US" sz="3200" kern="0" dirty="0">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7092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3869F310-DC03-32A1-CA11-4690140DF6CD}"/>
              </a:ext>
            </a:extLst>
          </p:cNvPr>
          <p:cNvPicPr>
            <a:picLocks noChangeAspect="1"/>
          </p:cNvPicPr>
          <p:nvPr/>
        </p:nvPicPr>
        <p:blipFill>
          <a:blip r:embed="rId2"/>
          <a:stretch>
            <a:fillRect/>
          </a:stretch>
        </p:blipFill>
        <p:spPr>
          <a:xfrm>
            <a:off x="231007" y="0"/>
            <a:ext cx="5861785" cy="3753853"/>
          </a:xfrm>
          <a:prstGeom prst="rect">
            <a:avLst/>
          </a:prstGeom>
        </p:spPr>
      </p:pic>
      <p:pic>
        <p:nvPicPr>
          <p:cNvPr id="13" name="Picture 12">
            <a:extLst>
              <a:ext uri="{FF2B5EF4-FFF2-40B4-BE49-F238E27FC236}">
                <a16:creationId xmlns="" xmlns:a16="http://schemas.microsoft.com/office/drawing/2014/main" id="{F7F9F649-6C34-C5DD-04BD-E186D67E126F}"/>
              </a:ext>
            </a:extLst>
          </p:cNvPr>
          <p:cNvPicPr>
            <a:picLocks noChangeAspect="1"/>
          </p:cNvPicPr>
          <p:nvPr/>
        </p:nvPicPr>
        <p:blipFill>
          <a:blip r:embed="rId3"/>
          <a:stretch>
            <a:fillRect/>
          </a:stretch>
        </p:blipFill>
        <p:spPr>
          <a:xfrm>
            <a:off x="231007" y="3657601"/>
            <a:ext cx="5476774" cy="2984620"/>
          </a:xfrm>
          <a:prstGeom prst="rect">
            <a:avLst/>
          </a:prstGeom>
          <a:ln>
            <a:noFill/>
          </a:ln>
          <a:effectLst>
            <a:softEdge rad="112500"/>
          </a:effectLst>
        </p:spPr>
      </p:pic>
      <p:pic>
        <p:nvPicPr>
          <p:cNvPr id="14" name="Picture 13">
            <a:extLst>
              <a:ext uri="{FF2B5EF4-FFF2-40B4-BE49-F238E27FC236}">
                <a16:creationId xmlns="" xmlns:a16="http://schemas.microsoft.com/office/drawing/2014/main" id="{EAAE14D2-8F47-A26E-20DF-372E87589BF9}"/>
              </a:ext>
            </a:extLst>
          </p:cNvPr>
          <p:cNvPicPr>
            <a:picLocks noChangeAspect="1"/>
          </p:cNvPicPr>
          <p:nvPr/>
        </p:nvPicPr>
        <p:blipFill>
          <a:blip r:embed="rId4"/>
          <a:stretch>
            <a:fillRect/>
          </a:stretch>
        </p:blipFill>
        <p:spPr>
          <a:xfrm>
            <a:off x="6092792" y="-101789"/>
            <a:ext cx="5763482" cy="3961519"/>
          </a:xfrm>
          <a:prstGeom prst="rect">
            <a:avLst/>
          </a:prstGeom>
          <a:ln>
            <a:noFill/>
          </a:ln>
          <a:effectLst>
            <a:softEdge rad="112500"/>
          </a:effectLst>
        </p:spPr>
      </p:pic>
      <p:pic>
        <p:nvPicPr>
          <p:cNvPr id="15" name="Picture 14">
            <a:extLst>
              <a:ext uri="{FF2B5EF4-FFF2-40B4-BE49-F238E27FC236}">
                <a16:creationId xmlns="" xmlns:a16="http://schemas.microsoft.com/office/drawing/2014/main" id="{60C32956-2E88-E5B1-F2D6-82399D4E1116}"/>
              </a:ext>
            </a:extLst>
          </p:cNvPr>
          <p:cNvPicPr>
            <a:picLocks noChangeAspect="1"/>
          </p:cNvPicPr>
          <p:nvPr/>
        </p:nvPicPr>
        <p:blipFill>
          <a:blip r:embed="rId5"/>
          <a:stretch>
            <a:fillRect/>
          </a:stretch>
        </p:blipFill>
        <p:spPr>
          <a:xfrm>
            <a:off x="6150543" y="3771833"/>
            <a:ext cx="5592278" cy="3086167"/>
          </a:xfrm>
          <a:prstGeom prst="rect">
            <a:avLst/>
          </a:prstGeom>
        </p:spPr>
      </p:pic>
    </p:spTree>
    <p:extLst>
      <p:ext uri="{BB962C8B-B14F-4D97-AF65-F5344CB8AC3E}">
        <p14:creationId xmlns:p14="http://schemas.microsoft.com/office/powerpoint/2010/main" val="32424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ppt_x"/>
                                          </p:val>
                                        </p:tav>
                                        <p:tav tm="100000">
                                          <p:val>
                                            <p:strVal val="#ppt_x"/>
                                          </p:val>
                                        </p:tav>
                                      </p:tavLst>
                                    </p:anim>
                                    <p:anim calcmode="lin" valueType="num">
                                      <p:cBhvr additive="base">
                                        <p:cTn id="10" dur="500" fill="hold"/>
                                        <p:tgtEl>
                                          <p:spTgt spid="13"/>
                                        </p:tgtEl>
                                        <p:attrNameLst>
                                          <p:attrName>ppt_y</p:attrName>
                                        </p:attrNameLst>
                                      </p:cBhvr>
                                      <p:tavLst>
                                        <p:tav tm="0">
                                          <p:val>
                                            <p:strVal val="1+#ppt_h/2"/>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6044" y="593747"/>
            <a:ext cx="10410092" cy="1200329"/>
          </a:xfrm>
          <a:prstGeom prst="rect">
            <a:avLst/>
          </a:prstGeom>
        </p:spPr>
        <p:txBody>
          <a:bodyPr wrap="square">
            <a:spAutoFit/>
          </a:bodyPr>
          <a:lstStyle/>
          <a:p>
            <a:r>
              <a:rPr lang="nl-NL" sz="3600" b="1" dirty="0" smtClean="0">
                <a:ea typeface="Calibri" panose="020F0502020204030204" pitchFamily="34" charset="0"/>
              </a:rPr>
              <a:t>? Khi </a:t>
            </a:r>
            <a:r>
              <a:rPr lang="nl-NL" sz="3600" b="1" dirty="0">
                <a:ea typeface="Calibri" panose="020F0502020204030204" pitchFamily="34" charset="0"/>
              </a:rPr>
              <a:t>xem các học trò biểu diễn thầy giáo vàng anh thấy thế nào?</a:t>
            </a:r>
            <a:endParaRPr lang="en-US" sz="3600" dirty="0"/>
          </a:p>
        </p:txBody>
      </p:sp>
    </p:spTree>
    <p:extLst>
      <p:ext uri="{BB962C8B-B14F-4D97-AF65-F5344CB8AC3E}">
        <p14:creationId xmlns:p14="http://schemas.microsoft.com/office/powerpoint/2010/main" val="375607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9253B245-32D0-BA72-4663-48876B430434}"/>
              </a:ext>
            </a:extLst>
          </p:cNvPr>
          <p:cNvGrpSpPr/>
          <p:nvPr/>
        </p:nvGrpSpPr>
        <p:grpSpPr>
          <a:xfrm>
            <a:off x="228182" y="425768"/>
            <a:ext cx="11292787" cy="2161074"/>
            <a:chOff x="-1381859" y="-450156"/>
            <a:chExt cx="7230140" cy="1620805"/>
          </a:xfrm>
        </p:grpSpPr>
        <p:sp>
          <p:nvSpPr>
            <p:cNvPr id="5" name="TextBox 4">
              <a:extLst>
                <a:ext uri="{FF2B5EF4-FFF2-40B4-BE49-F238E27FC236}">
                  <a16:creationId xmlns="" xmlns:a16="http://schemas.microsoft.com/office/drawing/2014/main" id="{2F801F9F-A893-860C-8D34-7AA3113230CA}"/>
                </a:ext>
              </a:extLst>
            </p:cNvPr>
            <p:cNvSpPr txBox="1"/>
            <p:nvPr/>
          </p:nvSpPr>
          <p:spPr>
            <a:xfrm>
              <a:off x="-733006" y="270402"/>
              <a:ext cx="6581287" cy="900247"/>
            </a:xfrm>
            <a:prstGeom prst="rect">
              <a:avLst/>
            </a:prstGeom>
            <a:noFill/>
          </p:spPr>
          <p:txBody>
            <a:bodyPr wrap="square" rtlCol="0">
              <a:spAutoFit/>
            </a:bodyPr>
            <a:lstStyle/>
            <a:p>
              <a:pPr algn="just" defTabSz="1219170">
                <a:buClr>
                  <a:srgbClr val="000000"/>
                </a:buClr>
              </a:pPr>
              <a:r>
                <a:rPr lang="vi-VN" sz="3600" b="1" kern="0" dirty="0">
                  <a:solidFill>
                    <a:srgbClr val="000000"/>
                  </a:solidFill>
                  <a:latin typeface="Calibri" panose="020F0502020204030204" pitchFamily="34" charset="0"/>
                  <a:cs typeface="Calibri" panose="020F0502020204030204" pitchFamily="34" charset="0"/>
                  <a:sym typeface="Arial"/>
                </a:rPr>
                <a:t>3. Vì sao thầy vàng anh rất vui và xúc động khi xem các học trò biểu diễn?</a:t>
              </a:r>
            </a:p>
          </p:txBody>
        </p:sp>
        <p:pic>
          <p:nvPicPr>
            <p:cNvPr id="6" name="Picture 4" descr="Question - Free user icons">
              <a:extLst>
                <a:ext uri="{FF2B5EF4-FFF2-40B4-BE49-F238E27FC236}">
                  <a16:creationId xmlns="" xmlns:a16="http://schemas.microsoft.com/office/drawing/2014/main" id="{04A1F8B0-B260-A0EE-F7F2-396BD7E118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1859" y="-450156"/>
              <a:ext cx="850119" cy="85011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5678494" y="3255198"/>
            <a:ext cx="5184949" cy="584775"/>
          </a:xfrm>
          <a:prstGeom prst="rect">
            <a:avLst/>
          </a:prstGeom>
          <a:noFill/>
        </p:spPr>
        <p:txBody>
          <a:bodyPr wrap="square" rtlCol="0">
            <a:spAutoFit/>
          </a:bodyPr>
          <a:lstStyle/>
          <a:p>
            <a:r>
              <a:rPr lang="en-US" sz="3200" dirty="0" smtClean="0"/>
              <a:t>Phong cách độc đáo là gì?</a:t>
            </a:r>
            <a:endParaRPr lang="en-US" sz="3200" dirty="0"/>
          </a:p>
        </p:txBody>
      </p:sp>
    </p:spTree>
    <p:extLst>
      <p:ext uri="{BB962C8B-B14F-4D97-AF65-F5344CB8AC3E}">
        <p14:creationId xmlns:p14="http://schemas.microsoft.com/office/powerpoint/2010/main" val="364827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260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D8AF564-644D-8702-FED9-770E7E0FF6D4}"/>
              </a:ext>
            </a:extLst>
          </p:cNvPr>
          <p:cNvGrpSpPr/>
          <p:nvPr/>
        </p:nvGrpSpPr>
        <p:grpSpPr>
          <a:xfrm>
            <a:off x="125908" y="82768"/>
            <a:ext cx="11550546" cy="4668136"/>
            <a:chOff x="194323" y="197963"/>
            <a:chExt cx="8460384" cy="3501102"/>
          </a:xfrm>
        </p:grpSpPr>
        <p:sp>
          <p:nvSpPr>
            <p:cNvPr id="8" name="TextBox 7">
              <a:extLst>
                <a:ext uri="{FF2B5EF4-FFF2-40B4-BE49-F238E27FC236}">
                  <a16:creationId xmlns="" xmlns:a16="http://schemas.microsoft.com/office/drawing/2014/main" id="{66502E15-CE8F-C62A-6EF5-657F09593D23}"/>
                </a:ext>
              </a:extLst>
            </p:cNvPr>
            <p:cNvSpPr txBox="1"/>
            <p:nvPr/>
          </p:nvSpPr>
          <p:spPr>
            <a:xfrm>
              <a:off x="716053" y="721326"/>
              <a:ext cx="7938654" cy="2977739"/>
            </a:xfrm>
            <a:prstGeom prst="rect">
              <a:avLst/>
            </a:prstGeom>
            <a:noFill/>
          </p:spPr>
          <p:txBody>
            <a:bodyPr wrap="square" rtlCol="0">
              <a:spAutoFit/>
            </a:bodyPr>
            <a:lstStyle/>
            <a:p>
              <a:pPr algn="just" defTabSz="1219170">
                <a:buClr>
                  <a:srgbClr val="000000"/>
                </a:buClr>
              </a:pPr>
              <a:r>
                <a:rPr lang="en-US" sz="3600" b="1" kern="0" dirty="0">
                  <a:solidFill>
                    <a:srgbClr val="000000"/>
                  </a:solidFill>
                  <a:latin typeface="Calibri" panose="020F0502020204030204" pitchFamily="34" charset="0"/>
                  <a:cs typeface="Calibri" panose="020F0502020204030204" pitchFamily="34" charset="0"/>
                  <a:sym typeface="Arial"/>
                </a:rPr>
                <a:t>4. </a:t>
              </a:r>
              <a:r>
                <a:rPr lang="vi-VN" sz="3600" b="1"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endParaRPr lang="en-US" sz="3600" b="1" kern="0" dirty="0">
                <a:solidFill>
                  <a:srgbClr val="000000"/>
                </a:solidFill>
                <a:latin typeface="Calibri" panose="020F0502020204030204" pitchFamily="34" charset="0"/>
                <a:cs typeface="Calibri" panose="020F0502020204030204" pitchFamily="34" charset="0"/>
                <a:sym typeface="Arial"/>
              </a:endParaRPr>
            </a:p>
            <a:p>
              <a:pPr algn="just"/>
              <a:r>
                <a:rPr lang="vi-VN" sz="3600" b="0" i="0" dirty="0">
                  <a:solidFill>
                    <a:srgbClr val="000000"/>
                  </a:solidFill>
                  <a:effectLst/>
                  <a:latin typeface="Calibri" panose="020F0502020204030204" pitchFamily="34" charset="0"/>
                  <a:cs typeface="Calibri" panose="020F0502020204030204" pitchFamily="34" charset="0"/>
                </a:rPr>
                <a:t>A. Nhiều loài vật có tiếng kêu, tiếng gáy, tiếng hót rất hay.</a:t>
              </a:r>
            </a:p>
            <a:p>
              <a:pPr algn="just"/>
              <a:r>
                <a:rPr lang="vi-VN" sz="3600" b="0" i="0" dirty="0">
                  <a:solidFill>
                    <a:srgbClr val="000000"/>
                  </a:solidFill>
                  <a:effectLst/>
                  <a:latin typeface="Calibri" panose="020F0502020204030204" pitchFamily="34" charset="0"/>
                  <a:cs typeface="Calibri" panose="020F0502020204030204" pitchFamily="34" charset="0"/>
                </a:rPr>
                <a:t>B. Thế giới của các loài vật muôn màu, muôn vẻ.</a:t>
              </a:r>
            </a:p>
            <a:p>
              <a:pPr algn="just"/>
              <a:r>
                <a:rPr lang="vi-VN" sz="3600" b="0" i="0" dirty="0">
                  <a:solidFill>
                    <a:srgbClr val="000000"/>
                  </a:solidFill>
                  <a:effectLst/>
                  <a:latin typeface="Calibri" panose="020F0502020204030204" pitchFamily="34" charset="0"/>
                  <a:cs typeface="Calibri" panose="020F0502020204030204" pitchFamily="34" charset="0"/>
                </a:rPr>
                <a:t>C. Mỗi người hãy tạo cho mình nét đẹp riêng.</a:t>
              </a:r>
            </a:p>
            <a:p>
              <a:pPr algn="just"/>
              <a:r>
                <a:rPr lang="vi-VN" sz="3600" b="0" i="0" dirty="0">
                  <a:solidFill>
                    <a:srgbClr val="000000"/>
                  </a:solidFill>
                  <a:effectLst/>
                  <a:latin typeface="Calibri" panose="020F0502020204030204" pitchFamily="34" charset="0"/>
                  <a:cs typeface="Calibri" panose="020F0502020204030204" pitchFamily="34" charset="0"/>
                </a:rPr>
                <a:t>D. Muốn hát hay, đàn giỏi phải tập luyện chăm chỉ.</a:t>
              </a:r>
            </a:p>
            <a:p>
              <a:pPr algn="just" defTabSz="1219170">
                <a:buClr>
                  <a:srgbClr val="000000"/>
                </a:buClr>
              </a:pPr>
              <a:endParaRPr lang="vi-VN" sz="3600" b="1" kern="0" dirty="0">
                <a:solidFill>
                  <a:srgbClr val="000000"/>
                </a:solidFill>
                <a:latin typeface="Calibri" panose="020F0502020204030204" pitchFamily="34" charset="0"/>
                <a:cs typeface="Calibri" panose="020F0502020204030204" pitchFamily="34" charset="0"/>
                <a:sym typeface="Arial"/>
              </a:endParaRPr>
            </a:p>
          </p:txBody>
        </p:sp>
        <p:pic>
          <p:nvPicPr>
            <p:cNvPr id="6" name="Picture 4" descr="Question - Free user icons">
              <a:extLst>
                <a:ext uri="{FF2B5EF4-FFF2-40B4-BE49-F238E27FC236}">
                  <a16:creationId xmlns="" xmlns:a16="http://schemas.microsoft.com/office/drawing/2014/main" id="{C6A6D12A-835C-33AA-1AEF-921151D5D1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Oval 8">
            <a:extLst>
              <a:ext uri="{FF2B5EF4-FFF2-40B4-BE49-F238E27FC236}">
                <a16:creationId xmlns="" xmlns:a16="http://schemas.microsoft.com/office/drawing/2014/main" id="{11659A69-A2C5-53E1-65DC-290B0878838D}"/>
              </a:ext>
            </a:extLst>
          </p:cNvPr>
          <p:cNvSpPr/>
          <p:nvPr/>
        </p:nvSpPr>
        <p:spPr>
          <a:xfrm>
            <a:off x="838200" y="3015284"/>
            <a:ext cx="523875" cy="5238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8129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040;p60"/>
          <p:cNvPicPr preferRelativeResize="0"/>
          <p:nvPr/>
        </p:nvPicPr>
        <p:blipFill>
          <a:blip r:embed="rId2">
            <a:alphaModFix/>
          </a:blip>
          <a:stretch>
            <a:fillRect/>
          </a:stretch>
        </p:blipFill>
        <p:spPr>
          <a:xfrm rot="10800000" flipH="1">
            <a:off x="9758881" y="-3798652"/>
            <a:ext cx="4395555" cy="4395560"/>
          </a:xfrm>
          <a:prstGeom prst="rect">
            <a:avLst/>
          </a:prstGeom>
          <a:noFill/>
          <a:ln>
            <a:noFill/>
          </a:ln>
        </p:spPr>
      </p:pic>
      <p:sp>
        <p:nvSpPr>
          <p:cNvPr id="15" name="TextBox 14">
            <a:extLst>
              <a:ext uri="{FF2B5EF4-FFF2-40B4-BE49-F238E27FC236}">
                <a16:creationId xmlns="" xmlns:a16="http://schemas.microsoft.com/office/drawing/2014/main" id="{2F801F9F-A893-860C-8D34-7AA3113230CA}"/>
              </a:ext>
            </a:extLst>
          </p:cNvPr>
          <p:cNvSpPr txBox="1"/>
          <p:nvPr/>
        </p:nvSpPr>
        <p:spPr>
          <a:xfrm>
            <a:off x="1116563" y="1255773"/>
            <a:ext cx="10584871" cy="1323439"/>
          </a:xfrm>
          <a:prstGeom prst="rect">
            <a:avLst/>
          </a:prstGeom>
          <a:noFill/>
        </p:spPr>
        <p:txBody>
          <a:bodyPr wrap="square" rtlCol="0">
            <a:spAutoFit/>
          </a:bodyPr>
          <a:lstStyle/>
          <a:p>
            <a:pPr algn="just" defTabSz="1219170">
              <a:buClr>
                <a:srgbClr val="000000"/>
              </a:buClr>
            </a:pPr>
            <a:r>
              <a:rPr lang="en-US" sz="4000" b="1" kern="0" dirty="0" smtClean="0">
                <a:solidFill>
                  <a:srgbClr val="000000"/>
                </a:solidFill>
                <a:latin typeface="Calibri" panose="020F0502020204030204" pitchFamily="34" charset="0"/>
                <a:cs typeface="Calibri" panose="020F0502020204030204" pitchFamily="34" charset="0"/>
                <a:sym typeface="Arial"/>
              </a:rPr>
              <a:t>      Viết những điều con học được sau khi học xong câu chuyện?</a:t>
            </a:r>
            <a:endParaRPr lang="vi-VN" sz="4000" b="1"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4163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 xmlns:a16="http://schemas.microsoft.com/office/drawing/2014/main" id="{176B4E63-BAC1-99AF-5FB6-29F97C6D0E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66" y="-95693"/>
            <a:ext cx="1327445" cy="1663063"/>
          </a:xfrm>
          <a:prstGeom prst="rect">
            <a:avLst/>
          </a:prstGeom>
        </p:spPr>
      </p:pic>
      <p:sp>
        <p:nvSpPr>
          <p:cNvPr id="5" name="Rectangle: Rounded Corners 2">
            <a:extLst>
              <a:ext uri="{FF2B5EF4-FFF2-40B4-BE49-F238E27FC236}">
                <a16:creationId xmlns="" xmlns:a16="http://schemas.microsoft.com/office/drawing/2014/main" id="{45368D45-F9B3-EBB2-7D70-A9657C26ECF2}"/>
              </a:ext>
            </a:extLst>
          </p:cNvPr>
          <p:cNvSpPr/>
          <p:nvPr/>
        </p:nvSpPr>
        <p:spPr>
          <a:xfrm>
            <a:off x="2126512" y="93035"/>
            <a:ext cx="9005777" cy="1065914"/>
          </a:xfrm>
          <a:custGeom>
            <a:avLst/>
            <a:gdLst>
              <a:gd name="connsiteX0" fmla="*/ 0 w 9005777"/>
              <a:gd name="connsiteY0" fmla="*/ 177656 h 1065914"/>
              <a:gd name="connsiteX1" fmla="*/ 177656 w 9005777"/>
              <a:gd name="connsiteY1" fmla="*/ 0 h 1065914"/>
              <a:gd name="connsiteX2" fmla="*/ 8828121 w 9005777"/>
              <a:gd name="connsiteY2" fmla="*/ 0 h 1065914"/>
              <a:gd name="connsiteX3" fmla="*/ 9005777 w 9005777"/>
              <a:gd name="connsiteY3" fmla="*/ 177656 h 1065914"/>
              <a:gd name="connsiteX4" fmla="*/ 9005777 w 9005777"/>
              <a:gd name="connsiteY4" fmla="*/ 888258 h 1065914"/>
              <a:gd name="connsiteX5" fmla="*/ 8828121 w 9005777"/>
              <a:gd name="connsiteY5" fmla="*/ 1065914 h 1065914"/>
              <a:gd name="connsiteX6" fmla="*/ 177656 w 9005777"/>
              <a:gd name="connsiteY6" fmla="*/ 1065914 h 1065914"/>
              <a:gd name="connsiteX7" fmla="*/ 0 w 9005777"/>
              <a:gd name="connsiteY7" fmla="*/ 888258 h 1065914"/>
              <a:gd name="connsiteX8" fmla="*/ 0 w 9005777"/>
              <a:gd name="connsiteY8" fmla="*/ 177656 h 10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777" h="1065914" fill="none" extrusionOk="0">
                <a:moveTo>
                  <a:pt x="0" y="177656"/>
                </a:moveTo>
                <a:cubicBezTo>
                  <a:pt x="15096" y="81863"/>
                  <a:pt x="88024" y="2412"/>
                  <a:pt x="177656" y="0"/>
                </a:cubicBezTo>
                <a:cubicBezTo>
                  <a:pt x="3547704" y="-44868"/>
                  <a:pt x="7392256" y="60709"/>
                  <a:pt x="8828121" y="0"/>
                </a:cubicBezTo>
                <a:cubicBezTo>
                  <a:pt x="8938220" y="11149"/>
                  <a:pt x="9003617" y="81056"/>
                  <a:pt x="9005777" y="177656"/>
                </a:cubicBezTo>
                <a:cubicBezTo>
                  <a:pt x="9013136" y="497926"/>
                  <a:pt x="9003837" y="576438"/>
                  <a:pt x="9005777" y="888258"/>
                </a:cubicBezTo>
                <a:cubicBezTo>
                  <a:pt x="9015512" y="977650"/>
                  <a:pt x="8918365" y="1048730"/>
                  <a:pt x="8828121" y="1065914"/>
                </a:cubicBezTo>
                <a:cubicBezTo>
                  <a:pt x="7689964" y="1154350"/>
                  <a:pt x="2038856" y="1062877"/>
                  <a:pt x="177656" y="1065914"/>
                </a:cubicBezTo>
                <a:cubicBezTo>
                  <a:pt x="89871" y="1081265"/>
                  <a:pt x="11972" y="1000079"/>
                  <a:pt x="0" y="888258"/>
                </a:cubicBezTo>
                <a:cubicBezTo>
                  <a:pt x="-54161" y="706766"/>
                  <a:pt x="-63204" y="425928"/>
                  <a:pt x="0" y="177656"/>
                </a:cubicBezTo>
                <a:close/>
              </a:path>
              <a:path w="9005777" h="1065914" stroke="0" extrusionOk="0">
                <a:moveTo>
                  <a:pt x="0" y="177656"/>
                </a:moveTo>
                <a:cubicBezTo>
                  <a:pt x="16429" y="77569"/>
                  <a:pt x="74304" y="16604"/>
                  <a:pt x="177656" y="0"/>
                </a:cubicBezTo>
                <a:cubicBezTo>
                  <a:pt x="2695281" y="-39565"/>
                  <a:pt x="5014052" y="90584"/>
                  <a:pt x="8828121" y="0"/>
                </a:cubicBezTo>
                <a:cubicBezTo>
                  <a:pt x="8943637" y="-4308"/>
                  <a:pt x="9017688" y="82735"/>
                  <a:pt x="9005777" y="177656"/>
                </a:cubicBezTo>
                <a:cubicBezTo>
                  <a:pt x="9023035" y="289998"/>
                  <a:pt x="8971413" y="555736"/>
                  <a:pt x="9005777" y="888258"/>
                </a:cubicBezTo>
                <a:cubicBezTo>
                  <a:pt x="9006984" y="983820"/>
                  <a:pt x="8930337" y="1070142"/>
                  <a:pt x="8828121" y="1065914"/>
                </a:cubicBezTo>
                <a:cubicBezTo>
                  <a:pt x="5010988" y="940769"/>
                  <a:pt x="2016342" y="915215"/>
                  <a:pt x="177656" y="1065914"/>
                </a:cubicBezTo>
                <a:cubicBezTo>
                  <a:pt x="77562" y="1056406"/>
                  <a:pt x="-1763" y="984190"/>
                  <a:pt x="0" y="888258"/>
                </a:cubicBezTo>
                <a:cubicBezTo>
                  <a:pt x="-12131" y="631877"/>
                  <a:pt x="-55167" y="287912"/>
                  <a:pt x="0" y="17765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3200" b="1" dirty="0">
                <a:solidFill>
                  <a:prstClr val="black"/>
                </a:solidFill>
                <a:latin typeface="Calibri" panose="020F0502020204030204"/>
              </a:rPr>
              <a:t>1. </a:t>
            </a:r>
            <a:r>
              <a:rPr lang="vi-VN" sz="3200" b="1" dirty="0">
                <a:solidFill>
                  <a:prstClr val="black"/>
                </a:solidFill>
                <a:latin typeface="Calibri" panose="020F0502020204030204"/>
              </a:rPr>
              <a:t>Tìm danh từ trong các câu dưới đây:</a:t>
            </a:r>
            <a:endParaRPr lang="en-US" sz="3200" b="1" dirty="0">
              <a:solidFill>
                <a:prstClr val="black"/>
              </a:solidFill>
              <a:latin typeface="Calibri" panose="020F0502020204030204"/>
            </a:endParaRPr>
          </a:p>
        </p:txBody>
      </p:sp>
      <p:sp>
        <p:nvSpPr>
          <p:cNvPr id="6" name="Rectangle 5"/>
          <p:cNvSpPr/>
          <p:nvPr/>
        </p:nvSpPr>
        <p:spPr>
          <a:xfrm>
            <a:off x="930965" y="1922232"/>
            <a:ext cx="9664148" cy="1077218"/>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a. Sau ve sầu, gà trống đĩnh đạc bước lên, kiêu hãnh ngẩng đầu với cái mũ đỏ chói.</a:t>
            </a:r>
          </a:p>
        </p:txBody>
      </p:sp>
      <p:sp>
        <p:nvSpPr>
          <p:cNvPr id="7" name="Rectangle 6"/>
          <p:cNvSpPr/>
          <p:nvPr/>
        </p:nvSpPr>
        <p:spPr>
          <a:xfrm>
            <a:off x="930965" y="3354313"/>
            <a:ext cx="10995992"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b. Dế bước ra khỏe khoắn và trang nhã trong chiếc áo nâu óng.</a:t>
            </a:r>
          </a:p>
        </p:txBody>
      </p:sp>
      <p:sp>
        <p:nvSpPr>
          <p:cNvPr id="8" name="Rectangle 7"/>
          <p:cNvSpPr/>
          <p:nvPr/>
        </p:nvSpPr>
        <p:spPr>
          <a:xfrm>
            <a:off x="930965" y="4348226"/>
            <a:ext cx="10558670" cy="1077218"/>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c. Trong tà áo dài tha thướt, họa mi trông thật dịu dàng, uyển chuyển.</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02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72181" y="715676"/>
            <a:ext cx="5138469"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highlight>
                  <a:srgbClr val="FF0000"/>
                </a:highlight>
              </a:rPr>
              <a:t>Bài </a:t>
            </a:r>
            <a:r>
              <a:rPr lang="en-US" sz="3600" b="1" dirty="0">
                <a:solidFill>
                  <a:schemeClr val="bg1"/>
                </a:solidFill>
                <a:effectLst>
                  <a:outerShdw blurRad="38100" dist="38100" dir="2700000" algn="tl">
                    <a:srgbClr val="000000">
                      <a:alpha val="43137"/>
                    </a:srgbClr>
                  </a:outerShdw>
                </a:effectLst>
                <a:highlight>
                  <a:srgbClr val="FF0000"/>
                </a:highlight>
              </a:rPr>
              <a:t>2: </a:t>
            </a:r>
            <a:r>
              <a:rPr lang="en-US" sz="3600" b="1" dirty="0" smtClean="0">
                <a:solidFill>
                  <a:schemeClr val="bg1"/>
                </a:solidFill>
                <a:effectLst>
                  <a:outerShdw blurRad="38100" dist="38100" dir="2700000" algn="tl">
                    <a:srgbClr val="000000">
                      <a:alpha val="43137"/>
                    </a:srgbClr>
                  </a:outerShdw>
                </a:effectLst>
                <a:highlight>
                  <a:srgbClr val="FF0000"/>
                </a:highlight>
              </a:rPr>
              <a:t>Thi nhạc </a:t>
            </a:r>
            <a:r>
              <a:rPr lang="en-US" sz="3600" b="1" dirty="0">
                <a:solidFill>
                  <a:schemeClr val="bg1"/>
                </a:solidFill>
                <a:effectLst>
                  <a:outerShdw blurRad="38100" dist="38100" dir="2700000" algn="tl">
                    <a:srgbClr val="000000">
                      <a:alpha val="43137"/>
                    </a:srgbClr>
                  </a:outerShdw>
                </a:effectLst>
                <a:highlight>
                  <a:srgbClr val="FF0000"/>
                </a:highlight>
              </a:rPr>
              <a:t>( </a:t>
            </a:r>
            <a:r>
              <a:rPr lang="en-US" sz="3600" b="1" dirty="0" smtClean="0">
                <a:solidFill>
                  <a:schemeClr val="bg1"/>
                </a:solidFill>
                <a:effectLst>
                  <a:outerShdw blurRad="38100" dist="38100" dir="2700000" algn="tl">
                    <a:srgbClr val="000000">
                      <a:alpha val="43137"/>
                    </a:srgbClr>
                  </a:outerShdw>
                </a:effectLst>
                <a:highlight>
                  <a:srgbClr val="FF0000"/>
                </a:highlight>
              </a:rPr>
              <a:t>Tiết 1+2</a:t>
            </a:r>
            <a:r>
              <a:rPr lang="en-US" sz="3600" b="1" dirty="0">
                <a:solidFill>
                  <a:schemeClr val="bg1"/>
                </a:solidFill>
                <a:effectLst>
                  <a:outerShdw blurRad="38100" dist="38100" dir="2700000" algn="tl">
                    <a:srgbClr val="000000">
                      <a:alpha val="43137"/>
                    </a:srgbClr>
                  </a:outerShdw>
                </a:effectLst>
                <a:highlight>
                  <a:srgbClr val="FF0000"/>
                </a:highlight>
              </a:rPr>
              <a:t>)</a:t>
            </a:r>
            <a:endParaRPr lang="en-GB" sz="3600" b="1" dirty="0">
              <a:solidFill>
                <a:schemeClr val="bg1"/>
              </a:solidFill>
              <a:effectLst>
                <a:outerShdw blurRad="38100" dist="38100" dir="2700000" algn="tl">
                  <a:srgbClr val="000000">
                    <a:alpha val="43137"/>
                  </a:srgbClr>
                </a:outerShdw>
              </a:effectLst>
              <a:highlight>
                <a:srgbClr val="FF0000"/>
              </a:highlight>
            </a:endParaRPr>
          </a:p>
        </p:txBody>
      </p:sp>
      <p:sp>
        <p:nvSpPr>
          <p:cNvPr id="6" name="TextBox 5"/>
          <p:cNvSpPr txBox="1"/>
          <p:nvPr/>
        </p:nvSpPr>
        <p:spPr>
          <a:xfrm>
            <a:off x="4083485" y="188670"/>
            <a:ext cx="3975653" cy="523220"/>
          </a:xfrm>
          <a:prstGeom prst="rect">
            <a:avLst/>
          </a:prstGeom>
          <a:noFill/>
        </p:spPr>
        <p:txBody>
          <a:bodyPr wrap="square" rtlCol="0">
            <a:spAutoFit/>
          </a:bodyPr>
          <a:lstStyle/>
          <a:p>
            <a:pPr algn="ctr"/>
            <a:r>
              <a:rPr lang="en-US" sz="2800" b="1" u="sng" dirty="0" smtClean="0">
                <a:solidFill>
                  <a:srgbClr val="FF0000"/>
                </a:solidFill>
                <a:effectLst>
                  <a:outerShdw blurRad="38100" dist="38100" dir="2700000" algn="tl">
                    <a:srgbClr val="000000">
                      <a:alpha val="43137"/>
                    </a:srgbClr>
                  </a:outerShdw>
                </a:effectLst>
              </a:rPr>
              <a:t>Tiếng Việt:</a:t>
            </a:r>
            <a:endParaRPr lang="en-GB" sz="2800" b="1" u="sng" dirty="0">
              <a:solidFill>
                <a:srgbClr val="FF0000"/>
              </a:solidFill>
              <a:effectLst>
                <a:outerShdw blurRad="38100" dist="38100" dir="2700000" algn="tl">
                  <a:srgbClr val="000000">
                    <a:alpha val="43137"/>
                  </a:srgbClr>
                </a:outerShdw>
              </a:effectLst>
            </a:endParaRPr>
          </a:p>
        </p:txBody>
      </p:sp>
      <p:pic>
        <p:nvPicPr>
          <p:cNvPr id="4" name="Picture 3">
            <a:extLst>
              <a:ext uri="{FF2B5EF4-FFF2-40B4-BE49-F238E27FC236}">
                <a16:creationId xmlns="" xmlns:a16="http://schemas.microsoft.com/office/drawing/2014/main" id="{E2A6B367-5573-CF02-F421-B8E9B4B038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t="10831" r="3168" b="22375"/>
          <a:stretch/>
        </p:blipFill>
        <p:spPr>
          <a:xfrm>
            <a:off x="0" y="1446964"/>
            <a:ext cx="12192000" cy="5411036"/>
          </a:xfrm>
          <a:prstGeom prst="rect">
            <a:avLst/>
          </a:prstGeom>
          <a:ln>
            <a:noFill/>
          </a:ln>
          <a:effectLst>
            <a:softEdge rad="112500"/>
          </a:effectLst>
        </p:spPr>
      </p:pic>
    </p:spTree>
    <p:extLst>
      <p:ext uri="{BB962C8B-B14F-4D97-AF65-F5344CB8AC3E}">
        <p14:creationId xmlns:p14="http://schemas.microsoft.com/office/powerpoint/2010/main" val="1505777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 xmlns:a16="http://schemas.microsoft.com/office/drawing/2014/main" id="{176B4E63-BAC1-99AF-5FB6-29F97C6D0E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66" y="-95693"/>
            <a:ext cx="1327445" cy="1663063"/>
          </a:xfrm>
          <a:prstGeom prst="rect">
            <a:avLst/>
          </a:prstGeom>
        </p:spPr>
      </p:pic>
      <p:sp>
        <p:nvSpPr>
          <p:cNvPr id="5" name="Rectangle: Rounded Corners 2">
            <a:extLst>
              <a:ext uri="{FF2B5EF4-FFF2-40B4-BE49-F238E27FC236}">
                <a16:creationId xmlns="" xmlns:a16="http://schemas.microsoft.com/office/drawing/2014/main" id="{45368D45-F9B3-EBB2-7D70-A9657C26ECF2}"/>
              </a:ext>
            </a:extLst>
          </p:cNvPr>
          <p:cNvSpPr/>
          <p:nvPr/>
        </p:nvSpPr>
        <p:spPr>
          <a:xfrm>
            <a:off x="2126512" y="13522"/>
            <a:ext cx="9005777" cy="1065914"/>
          </a:xfrm>
          <a:custGeom>
            <a:avLst/>
            <a:gdLst>
              <a:gd name="connsiteX0" fmla="*/ 0 w 9005777"/>
              <a:gd name="connsiteY0" fmla="*/ 177656 h 1065914"/>
              <a:gd name="connsiteX1" fmla="*/ 177656 w 9005777"/>
              <a:gd name="connsiteY1" fmla="*/ 0 h 1065914"/>
              <a:gd name="connsiteX2" fmla="*/ 8828121 w 9005777"/>
              <a:gd name="connsiteY2" fmla="*/ 0 h 1065914"/>
              <a:gd name="connsiteX3" fmla="*/ 9005777 w 9005777"/>
              <a:gd name="connsiteY3" fmla="*/ 177656 h 1065914"/>
              <a:gd name="connsiteX4" fmla="*/ 9005777 w 9005777"/>
              <a:gd name="connsiteY4" fmla="*/ 888258 h 1065914"/>
              <a:gd name="connsiteX5" fmla="*/ 8828121 w 9005777"/>
              <a:gd name="connsiteY5" fmla="*/ 1065914 h 1065914"/>
              <a:gd name="connsiteX6" fmla="*/ 177656 w 9005777"/>
              <a:gd name="connsiteY6" fmla="*/ 1065914 h 1065914"/>
              <a:gd name="connsiteX7" fmla="*/ 0 w 9005777"/>
              <a:gd name="connsiteY7" fmla="*/ 888258 h 1065914"/>
              <a:gd name="connsiteX8" fmla="*/ 0 w 9005777"/>
              <a:gd name="connsiteY8" fmla="*/ 177656 h 10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777" h="1065914" fill="none" extrusionOk="0">
                <a:moveTo>
                  <a:pt x="0" y="177656"/>
                </a:moveTo>
                <a:cubicBezTo>
                  <a:pt x="15096" y="81863"/>
                  <a:pt x="88024" y="2412"/>
                  <a:pt x="177656" y="0"/>
                </a:cubicBezTo>
                <a:cubicBezTo>
                  <a:pt x="3547704" y="-44868"/>
                  <a:pt x="7392256" y="60709"/>
                  <a:pt x="8828121" y="0"/>
                </a:cubicBezTo>
                <a:cubicBezTo>
                  <a:pt x="8938220" y="11149"/>
                  <a:pt x="9003617" y="81056"/>
                  <a:pt x="9005777" y="177656"/>
                </a:cubicBezTo>
                <a:cubicBezTo>
                  <a:pt x="9013136" y="497926"/>
                  <a:pt x="9003837" y="576438"/>
                  <a:pt x="9005777" y="888258"/>
                </a:cubicBezTo>
                <a:cubicBezTo>
                  <a:pt x="9015512" y="977650"/>
                  <a:pt x="8918365" y="1048730"/>
                  <a:pt x="8828121" y="1065914"/>
                </a:cubicBezTo>
                <a:cubicBezTo>
                  <a:pt x="7689964" y="1154350"/>
                  <a:pt x="2038856" y="1062877"/>
                  <a:pt x="177656" y="1065914"/>
                </a:cubicBezTo>
                <a:cubicBezTo>
                  <a:pt x="89871" y="1081265"/>
                  <a:pt x="11972" y="1000079"/>
                  <a:pt x="0" y="888258"/>
                </a:cubicBezTo>
                <a:cubicBezTo>
                  <a:pt x="-54161" y="706766"/>
                  <a:pt x="-63204" y="425928"/>
                  <a:pt x="0" y="177656"/>
                </a:cubicBezTo>
                <a:close/>
              </a:path>
              <a:path w="9005777" h="1065914" stroke="0" extrusionOk="0">
                <a:moveTo>
                  <a:pt x="0" y="177656"/>
                </a:moveTo>
                <a:cubicBezTo>
                  <a:pt x="16429" y="77569"/>
                  <a:pt x="74304" y="16604"/>
                  <a:pt x="177656" y="0"/>
                </a:cubicBezTo>
                <a:cubicBezTo>
                  <a:pt x="2695281" y="-39565"/>
                  <a:pt x="5014052" y="90584"/>
                  <a:pt x="8828121" y="0"/>
                </a:cubicBezTo>
                <a:cubicBezTo>
                  <a:pt x="8943637" y="-4308"/>
                  <a:pt x="9017688" y="82735"/>
                  <a:pt x="9005777" y="177656"/>
                </a:cubicBezTo>
                <a:cubicBezTo>
                  <a:pt x="9023035" y="289998"/>
                  <a:pt x="8971413" y="555736"/>
                  <a:pt x="9005777" y="888258"/>
                </a:cubicBezTo>
                <a:cubicBezTo>
                  <a:pt x="9006984" y="983820"/>
                  <a:pt x="8930337" y="1070142"/>
                  <a:pt x="8828121" y="1065914"/>
                </a:cubicBezTo>
                <a:cubicBezTo>
                  <a:pt x="5010988" y="940769"/>
                  <a:pt x="2016342" y="915215"/>
                  <a:pt x="177656" y="1065914"/>
                </a:cubicBezTo>
                <a:cubicBezTo>
                  <a:pt x="77562" y="1056406"/>
                  <a:pt x="-1763" y="984190"/>
                  <a:pt x="0" y="888258"/>
                </a:cubicBezTo>
                <a:cubicBezTo>
                  <a:pt x="-12131" y="631877"/>
                  <a:pt x="-55167" y="287912"/>
                  <a:pt x="0" y="17765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3200" b="1" dirty="0">
                <a:solidFill>
                  <a:prstClr val="black"/>
                </a:solidFill>
                <a:latin typeface="Calibri" panose="020F0502020204030204"/>
              </a:rPr>
              <a:t>1. </a:t>
            </a:r>
            <a:r>
              <a:rPr lang="vi-VN" sz="3200" b="1" dirty="0">
                <a:solidFill>
                  <a:prstClr val="black"/>
                </a:solidFill>
                <a:latin typeface="Calibri" panose="020F0502020204030204"/>
              </a:rPr>
              <a:t>Tìm danh từ trong các câu dưới đây:</a:t>
            </a:r>
            <a:endParaRPr lang="en-US" sz="3200" b="1" dirty="0">
              <a:solidFill>
                <a:prstClr val="black"/>
              </a:solidFill>
              <a:latin typeface="Calibri" panose="020F0502020204030204"/>
            </a:endParaRPr>
          </a:p>
        </p:txBody>
      </p:sp>
      <p:sp>
        <p:nvSpPr>
          <p:cNvPr id="6" name="Rectangle 5"/>
          <p:cNvSpPr/>
          <p:nvPr/>
        </p:nvSpPr>
        <p:spPr>
          <a:xfrm>
            <a:off x="930965" y="1922232"/>
            <a:ext cx="9664148" cy="1077218"/>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a. Sau ve sầu, gà trống đĩnh đạc bước lên, kiêu hãnh ngẩng đầu với cái mũ đỏ chói.</a:t>
            </a:r>
          </a:p>
        </p:txBody>
      </p:sp>
      <p:sp>
        <p:nvSpPr>
          <p:cNvPr id="7" name="Rectangle 6"/>
          <p:cNvSpPr/>
          <p:nvPr/>
        </p:nvSpPr>
        <p:spPr>
          <a:xfrm>
            <a:off x="930965" y="3354313"/>
            <a:ext cx="10995992"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b. Dế bước ra khỏe khoắn và trang nhã trong chiếc áo nâu </a:t>
            </a:r>
            <a:r>
              <a:rPr lang="vi-VN" sz="3200" b="1" dirty="0" smtClean="0">
                <a:solidFill>
                  <a:srgbClr val="002060"/>
                </a:solidFill>
                <a:latin typeface="Calibri" panose="020F0502020204030204" pitchFamily="34" charset="0"/>
                <a:cs typeface="Calibri" panose="020F0502020204030204" pitchFamily="34" charset="0"/>
              </a:rPr>
              <a:t>óng.</a:t>
            </a:r>
            <a:r>
              <a:rPr lang="en-US" sz="3200" b="1" dirty="0" smtClean="0">
                <a:solidFill>
                  <a:srgbClr val="002060"/>
                </a:solidFill>
                <a:latin typeface="Calibri" panose="020F0502020204030204" pitchFamily="34" charset="0"/>
                <a:cs typeface="Calibri" panose="020F0502020204030204" pitchFamily="34" charset="0"/>
              </a:rPr>
              <a:t>v</a:t>
            </a:r>
            <a:endParaRPr lang="vi-VN" sz="3200" b="1"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930965" y="4348226"/>
            <a:ext cx="10558670" cy="1077218"/>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c. Trong tà áo dài tha thướt, họa mi trông thật dịu dàng, uyển chuyển.</a:t>
            </a:r>
            <a:endParaRPr lang="en-US" sz="3200" b="1" dirty="0">
              <a:solidFill>
                <a:srgbClr val="002060"/>
              </a:solidFill>
              <a:latin typeface="Calibri" panose="020F0502020204030204" pitchFamily="34" charset="0"/>
              <a:cs typeface="Calibri" panose="020F0502020204030204" pitchFamily="34" charset="0"/>
            </a:endParaRPr>
          </a:p>
        </p:txBody>
      </p:sp>
      <p:cxnSp>
        <p:nvCxnSpPr>
          <p:cNvPr id="9" name="Straight Connector 8"/>
          <p:cNvCxnSpPr/>
          <p:nvPr/>
        </p:nvCxnSpPr>
        <p:spPr>
          <a:xfrm>
            <a:off x="2246243" y="2435087"/>
            <a:ext cx="12125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70852" y="2435087"/>
            <a:ext cx="13782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126512" y="2892287"/>
            <a:ext cx="666384" cy="132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58817" y="2892287"/>
            <a:ext cx="11330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729869" y="3829879"/>
            <a:ext cx="13381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458278" y="4850296"/>
            <a:ext cx="1477618" cy="3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887278" y="4890053"/>
            <a:ext cx="1169505" cy="132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34688" y="3829879"/>
            <a:ext cx="4239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73306" y="761200"/>
            <a:ext cx="13782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
            <a:extLst>
              <a:ext uri="{FF2B5EF4-FFF2-40B4-BE49-F238E27FC236}">
                <a16:creationId xmlns="" xmlns:a16="http://schemas.microsoft.com/office/drawing/2014/main" id="{45368D45-F9B3-EBB2-7D70-A9657C26ECF2}"/>
              </a:ext>
            </a:extLst>
          </p:cNvPr>
          <p:cNvSpPr/>
          <p:nvPr/>
        </p:nvSpPr>
        <p:spPr>
          <a:xfrm>
            <a:off x="3975651" y="5414184"/>
            <a:ext cx="3071192" cy="1065914"/>
          </a:xfrm>
          <a:custGeom>
            <a:avLst/>
            <a:gdLst>
              <a:gd name="connsiteX0" fmla="*/ 0 w 9005777"/>
              <a:gd name="connsiteY0" fmla="*/ 177656 h 1065914"/>
              <a:gd name="connsiteX1" fmla="*/ 177656 w 9005777"/>
              <a:gd name="connsiteY1" fmla="*/ 0 h 1065914"/>
              <a:gd name="connsiteX2" fmla="*/ 8828121 w 9005777"/>
              <a:gd name="connsiteY2" fmla="*/ 0 h 1065914"/>
              <a:gd name="connsiteX3" fmla="*/ 9005777 w 9005777"/>
              <a:gd name="connsiteY3" fmla="*/ 177656 h 1065914"/>
              <a:gd name="connsiteX4" fmla="*/ 9005777 w 9005777"/>
              <a:gd name="connsiteY4" fmla="*/ 888258 h 1065914"/>
              <a:gd name="connsiteX5" fmla="*/ 8828121 w 9005777"/>
              <a:gd name="connsiteY5" fmla="*/ 1065914 h 1065914"/>
              <a:gd name="connsiteX6" fmla="*/ 177656 w 9005777"/>
              <a:gd name="connsiteY6" fmla="*/ 1065914 h 1065914"/>
              <a:gd name="connsiteX7" fmla="*/ 0 w 9005777"/>
              <a:gd name="connsiteY7" fmla="*/ 888258 h 1065914"/>
              <a:gd name="connsiteX8" fmla="*/ 0 w 9005777"/>
              <a:gd name="connsiteY8" fmla="*/ 177656 h 10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777" h="1065914" fill="none" extrusionOk="0">
                <a:moveTo>
                  <a:pt x="0" y="177656"/>
                </a:moveTo>
                <a:cubicBezTo>
                  <a:pt x="15096" y="81863"/>
                  <a:pt x="88024" y="2412"/>
                  <a:pt x="177656" y="0"/>
                </a:cubicBezTo>
                <a:cubicBezTo>
                  <a:pt x="3547704" y="-44868"/>
                  <a:pt x="7392256" y="60709"/>
                  <a:pt x="8828121" y="0"/>
                </a:cubicBezTo>
                <a:cubicBezTo>
                  <a:pt x="8938220" y="11149"/>
                  <a:pt x="9003617" y="81056"/>
                  <a:pt x="9005777" y="177656"/>
                </a:cubicBezTo>
                <a:cubicBezTo>
                  <a:pt x="9013136" y="497926"/>
                  <a:pt x="9003837" y="576438"/>
                  <a:pt x="9005777" y="888258"/>
                </a:cubicBezTo>
                <a:cubicBezTo>
                  <a:pt x="9015512" y="977650"/>
                  <a:pt x="8918365" y="1048730"/>
                  <a:pt x="8828121" y="1065914"/>
                </a:cubicBezTo>
                <a:cubicBezTo>
                  <a:pt x="7689964" y="1154350"/>
                  <a:pt x="2038856" y="1062877"/>
                  <a:pt x="177656" y="1065914"/>
                </a:cubicBezTo>
                <a:cubicBezTo>
                  <a:pt x="89871" y="1081265"/>
                  <a:pt x="11972" y="1000079"/>
                  <a:pt x="0" y="888258"/>
                </a:cubicBezTo>
                <a:cubicBezTo>
                  <a:pt x="-54161" y="706766"/>
                  <a:pt x="-63204" y="425928"/>
                  <a:pt x="0" y="177656"/>
                </a:cubicBezTo>
                <a:close/>
              </a:path>
              <a:path w="9005777" h="1065914" stroke="0" extrusionOk="0">
                <a:moveTo>
                  <a:pt x="0" y="177656"/>
                </a:moveTo>
                <a:cubicBezTo>
                  <a:pt x="16429" y="77569"/>
                  <a:pt x="74304" y="16604"/>
                  <a:pt x="177656" y="0"/>
                </a:cubicBezTo>
                <a:cubicBezTo>
                  <a:pt x="2695281" y="-39565"/>
                  <a:pt x="5014052" y="90584"/>
                  <a:pt x="8828121" y="0"/>
                </a:cubicBezTo>
                <a:cubicBezTo>
                  <a:pt x="8943637" y="-4308"/>
                  <a:pt x="9017688" y="82735"/>
                  <a:pt x="9005777" y="177656"/>
                </a:cubicBezTo>
                <a:cubicBezTo>
                  <a:pt x="9023035" y="289998"/>
                  <a:pt x="8971413" y="555736"/>
                  <a:pt x="9005777" y="888258"/>
                </a:cubicBezTo>
                <a:cubicBezTo>
                  <a:pt x="9006984" y="983820"/>
                  <a:pt x="8930337" y="1070142"/>
                  <a:pt x="8828121" y="1065914"/>
                </a:cubicBezTo>
                <a:cubicBezTo>
                  <a:pt x="5010988" y="940769"/>
                  <a:pt x="2016342" y="915215"/>
                  <a:pt x="177656" y="1065914"/>
                </a:cubicBezTo>
                <a:cubicBezTo>
                  <a:pt x="77562" y="1056406"/>
                  <a:pt x="-1763" y="984190"/>
                  <a:pt x="0" y="888258"/>
                </a:cubicBezTo>
                <a:cubicBezTo>
                  <a:pt x="-12131" y="631877"/>
                  <a:pt x="-55167" y="287912"/>
                  <a:pt x="0" y="17765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3200" b="1" dirty="0" smtClean="0">
                <a:solidFill>
                  <a:srgbClr val="FF0000"/>
                </a:solidFill>
                <a:latin typeface="Calibri" panose="020F0502020204030204"/>
              </a:rPr>
              <a:t>? </a:t>
            </a:r>
            <a:r>
              <a:rPr lang="en-US" sz="3200" b="1" dirty="0">
                <a:solidFill>
                  <a:srgbClr val="FF0000"/>
                </a:solidFill>
                <a:latin typeface="Calibri" panose="020F0502020204030204"/>
              </a:rPr>
              <a:t>D</a:t>
            </a:r>
            <a:r>
              <a:rPr lang="vi-VN" sz="3200" b="1" dirty="0" smtClean="0">
                <a:solidFill>
                  <a:srgbClr val="FF0000"/>
                </a:solidFill>
                <a:latin typeface="Calibri" panose="020F0502020204030204"/>
              </a:rPr>
              <a:t>anh </a:t>
            </a:r>
            <a:r>
              <a:rPr lang="vi-VN" sz="3200" b="1" dirty="0">
                <a:solidFill>
                  <a:srgbClr val="FF0000"/>
                </a:solidFill>
                <a:latin typeface="Calibri" panose="020F0502020204030204"/>
              </a:rPr>
              <a:t>từ </a:t>
            </a:r>
            <a:r>
              <a:rPr lang="en-US" sz="3200" b="1" dirty="0" smtClean="0">
                <a:solidFill>
                  <a:srgbClr val="FF0000"/>
                </a:solidFill>
                <a:latin typeface="Calibri" panose="020F0502020204030204"/>
              </a:rPr>
              <a:t>là gì?</a:t>
            </a:r>
            <a:endParaRPr lang="en-US" sz="3200" b="1" dirty="0">
              <a:solidFill>
                <a:srgbClr val="FF0000"/>
              </a:solidFill>
              <a:latin typeface="Calibri" panose="020F0502020204030204"/>
            </a:endParaRPr>
          </a:p>
        </p:txBody>
      </p:sp>
    </p:spTree>
    <p:extLst>
      <p:ext uri="{BB962C8B-B14F-4D97-AF65-F5344CB8AC3E}">
        <p14:creationId xmlns:p14="http://schemas.microsoft.com/office/powerpoint/2010/main" val="331914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par>
                                <p:cTn id="60" presetID="16" presetClass="entr" presetSubtype="21"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 xmlns:a16="http://schemas.microsoft.com/office/drawing/2014/main" id="{176B4E63-BAC1-99AF-5FB6-29F97C6D0E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018370"/>
            <a:ext cx="2956296" cy="3703737"/>
          </a:xfrm>
          <a:prstGeom prst="rect">
            <a:avLst/>
          </a:prstGeom>
        </p:spPr>
      </p:pic>
      <p:sp>
        <p:nvSpPr>
          <p:cNvPr id="5" name="Rectangle: Rounded Corners 2">
            <a:extLst>
              <a:ext uri="{FF2B5EF4-FFF2-40B4-BE49-F238E27FC236}">
                <a16:creationId xmlns="" xmlns:a16="http://schemas.microsoft.com/office/drawing/2014/main" id="{45368D45-F9B3-EBB2-7D70-A9657C26ECF2}"/>
              </a:ext>
            </a:extLst>
          </p:cNvPr>
          <p:cNvSpPr/>
          <p:nvPr/>
        </p:nvSpPr>
        <p:spPr>
          <a:xfrm>
            <a:off x="1163120" y="152670"/>
            <a:ext cx="10192214" cy="1378926"/>
          </a:xfrm>
          <a:custGeom>
            <a:avLst/>
            <a:gdLst>
              <a:gd name="connsiteX0" fmla="*/ 0 w 10192214"/>
              <a:gd name="connsiteY0" fmla="*/ 229826 h 1378926"/>
              <a:gd name="connsiteX1" fmla="*/ 229826 w 10192214"/>
              <a:gd name="connsiteY1" fmla="*/ 0 h 1378926"/>
              <a:gd name="connsiteX2" fmla="*/ 9962388 w 10192214"/>
              <a:gd name="connsiteY2" fmla="*/ 0 h 1378926"/>
              <a:gd name="connsiteX3" fmla="*/ 10192214 w 10192214"/>
              <a:gd name="connsiteY3" fmla="*/ 229826 h 1378926"/>
              <a:gd name="connsiteX4" fmla="*/ 10192214 w 10192214"/>
              <a:gd name="connsiteY4" fmla="*/ 1149100 h 1378926"/>
              <a:gd name="connsiteX5" fmla="*/ 9962388 w 10192214"/>
              <a:gd name="connsiteY5" fmla="*/ 1378926 h 1378926"/>
              <a:gd name="connsiteX6" fmla="*/ 229826 w 10192214"/>
              <a:gd name="connsiteY6" fmla="*/ 1378926 h 1378926"/>
              <a:gd name="connsiteX7" fmla="*/ 0 w 10192214"/>
              <a:gd name="connsiteY7" fmla="*/ 1149100 h 1378926"/>
              <a:gd name="connsiteX8" fmla="*/ 0 w 10192214"/>
              <a:gd name="connsiteY8" fmla="*/ 229826 h 137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214" h="1378926" fill="none" extrusionOk="0">
                <a:moveTo>
                  <a:pt x="0" y="229826"/>
                </a:moveTo>
                <a:cubicBezTo>
                  <a:pt x="17435" y="105581"/>
                  <a:pt x="106454" y="1011"/>
                  <a:pt x="229826" y="0"/>
                </a:cubicBezTo>
                <a:cubicBezTo>
                  <a:pt x="3516305" y="-44868"/>
                  <a:pt x="8661897" y="60709"/>
                  <a:pt x="9962388" y="0"/>
                </a:cubicBezTo>
                <a:cubicBezTo>
                  <a:pt x="10102699" y="12453"/>
                  <a:pt x="10188926" y="105206"/>
                  <a:pt x="10192214" y="229826"/>
                </a:cubicBezTo>
                <a:cubicBezTo>
                  <a:pt x="10168141" y="521001"/>
                  <a:pt x="10110646" y="863682"/>
                  <a:pt x="10192214" y="1149100"/>
                </a:cubicBezTo>
                <a:cubicBezTo>
                  <a:pt x="10194102" y="1274337"/>
                  <a:pt x="10083017" y="1365176"/>
                  <a:pt x="9962388" y="1378926"/>
                </a:cubicBezTo>
                <a:cubicBezTo>
                  <a:pt x="8110253" y="1467362"/>
                  <a:pt x="3593641" y="1375889"/>
                  <a:pt x="229826" y="1378926"/>
                </a:cubicBezTo>
                <a:cubicBezTo>
                  <a:pt x="114496" y="1396159"/>
                  <a:pt x="7548" y="1284668"/>
                  <a:pt x="0" y="1149100"/>
                </a:cubicBezTo>
                <a:cubicBezTo>
                  <a:pt x="-72909" y="880255"/>
                  <a:pt x="-68898" y="675474"/>
                  <a:pt x="0" y="229826"/>
                </a:cubicBezTo>
                <a:close/>
              </a:path>
              <a:path w="10192214" h="1378926" stroke="0" extrusionOk="0">
                <a:moveTo>
                  <a:pt x="0" y="229826"/>
                </a:moveTo>
                <a:cubicBezTo>
                  <a:pt x="11934" y="101466"/>
                  <a:pt x="99961" y="9311"/>
                  <a:pt x="229826" y="0"/>
                </a:cubicBezTo>
                <a:cubicBezTo>
                  <a:pt x="1415833" y="-39565"/>
                  <a:pt x="7675575" y="90584"/>
                  <a:pt x="9962388" y="0"/>
                </a:cubicBezTo>
                <a:cubicBezTo>
                  <a:pt x="10100710" y="-2821"/>
                  <a:pt x="10213922" y="108722"/>
                  <a:pt x="10192214" y="229826"/>
                </a:cubicBezTo>
                <a:cubicBezTo>
                  <a:pt x="10138895" y="659529"/>
                  <a:pt x="10187597" y="715089"/>
                  <a:pt x="10192214" y="1149100"/>
                </a:cubicBezTo>
                <a:cubicBezTo>
                  <a:pt x="10196311" y="1267352"/>
                  <a:pt x="10097322" y="1387182"/>
                  <a:pt x="9962388" y="1378926"/>
                </a:cubicBezTo>
                <a:cubicBezTo>
                  <a:pt x="8651741" y="1253781"/>
                  <a:pt x="1560860" y="1228227"/>
                  <a:pt x="229826" y="1378926"/>
                </a:cubicBezTo>
                <a:cubicBezTo>
                  <a:pt x="98348" y="1357046"/>
                  <a:pt x="-8049" y="1266054"/>
                  <a:pt x="0" y="1149100"/>
                </a:cubicBezTo>
                <a:cubicBezTo>
                  <a:pt x="74674" y="939770"/>
                  <a:pt x="-41450" y="626014"/>
                  <a:pt x="0" y="22982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r>
              <a:rPr lang="en-US" sz="4000" b="1" dirty="0" smtClean="0">
                <a:solidFill>
                  <a:prstClr val="black"/>
                </a:solidFill>
                <a:latin typeface="Calibri" panose="020F0502020204030204"/>
              </a:rPr>
              <a:t>2. Đặt </a:t>
            </a:r>
            <a:r>
              <a:rPr lang="en-US" sz="4000" b="1" dirty="0">
                <a:solidFill>
                  <a:prstClr val="black"/>
                </a:solidFill>
                <a:latin typeface="Calibri" panose="020F0502020204030204"/>
              </a:rPr>
              <a:t>1 – 2 câu về nhân vật yêu thích trong bài đọc Thi nhạc. </a:t>
            </a:r>
            <a:r>
              <a:rPr lang="en-US" sz="4000" b="1" dirty="0" err="1">
                <a:solidFill>
                  <a:prstClr val="black"/>
                </a:solidFill>
                <a:latin typeface="Calibri" panose="020F0502020204030204"/>
              </a:rPr>
              <a:t>Chỉ</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danh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từ</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em</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Connector 7"/>
          <p:cNvCxnSpPr/>
          <p:nvPr/>
        </p:nvCxnSpPr>
        <p:spPr>
          <a:xfrm flipV="1">
            <a:off x="5528110" y="1397000"/>
            <a:ext cx="1507690" cy="39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0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AB1AE5EF-6486-425E-A863-E4059FF0D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6" y="-167271"/>
            <a:ext cx="13353143" cy="7025271"/>
          </a:xfrm>
          <a:prstGeom prst="rect">
            <a:avLst/>
          </a:prstGeom>
        </p:spPr>
      </p:pic>
      <p:sp>
        <p:nvSpPr>
          <p:cNvPr id="13" name="Rounded Rectangle 12"/>
          <p:cNvSpPr/>
          <p:nvPr/>
        </p:nvSpPr>
        <p:spPr>
          <a:xfrm>
            <a:off x="1104900" y="495300"/>
            <a:ext cx="4105275" cy="962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3. Luyện đọc lại</a:t>
            </a:r>
            <a:endParaRPr lang="en-US" sz="3600" b="1" dirty="0">
              <a:solidFill>
                <a:srgbClr val="FF0000"/>
              </a:solidFill>
            </a:endParaRPr>
          </a:p>
        </p:txBody>
      </p:sp>
      <p:sp>
        <p:nvSpPr>
          <p:cNvPr id="15" name="TextBox 14"/>
          <p:cNvSpPr txBox="1"/>
          <p:nvPr/>
        </p:nvSpPr>
        <p:spPr>
          <a:xfrm>
            <a:off x="3694832" y="1975851"/>
            <a:ext cx="5989983" cy="646331"/>
          </a:xfrm>
          <a:prstGeom prst="rect">
            <a:avLst/>
          </a:prstGeom>
          <a:noFill/>
        </p:spPr>
        <p:txBody>
          <a:bodyPr wrap="square" rtlCol="0">
            <a:spAutoFit/>
          </a:bodyPr>
          <a:lstStyle/>
          <a:p>
            <a:r>
              <a:rPr lang="en-US" sz="3600" dirty="0" smtClean="0"/>
              <a:t>Nêu cách đọc toàn bài?</a:t>
            </a:r>
            <a:endParaRPr lang="en-US" sz="3600" dirty="0"/>
          </a:p>
        </p:txBody>
      </p:sp>
    </p:spTree>
    <p:extLst>
      <p:ext uri="{BB962C8B-B14F-4D97-AF65-F5344CB8AC3E}">
        <p14:creationId xmlns:p14="http://schemas.microsoft.com/office/powerpoint/2010/main" val="4449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19056" y="181544"/>
            <a:ext cx="11175353" cy="6171631"/>
            <a:chOff x="419056" y="181544"/>
            <a:chExt cx="11175353" cy="6171631"/>
          </a:xfrm>
        </p:grpSpPr>
        <p:grpSp>
          <p:nvGrpSpPr>
            <p:cNvPr id="4" name="Group 3">
              <a:extLst>
                <a:ext uri="{FF2B5EF4-FFF2-40B4-BE49-F238E27FC236}">
                  <a16:creationId xmlns="" xmlns:a16="http://schemas.microsoft.com/office/drawing/2014/main" id="{6C5F9838-6EDD-BFFF-1295-330FF734FDC7}"/>
                </a:ext>
              </a:extLst>
            </p:cNvPr>
            <p:cNvGrpSpPr/>
            <p:nvPr/>
          </p:nvGrpSpPr>
          <p:grpSpPr>
            <a:xfrm>
              <a:off x="419056" y="181544"/>
              <a:ext cx="8234614" cy="4920131"/>
              <a:chOff x="3626834" y="2296412"/>
              <a:chExt cx="6007927" cy="3690099"/>
            </a:xfrm>
          </p:grpSpPr>
          <p:grpSp>
            <p:nvGrpSpPr>
              <p:cNvPr id="5" name="Group 4">
                <a:extLst>
                  <a:ext uri="{FF2B5EF4-FFF2-40B4-BE49-F238E27FC236}">
                    <a16:creationId xmlns="" xmlns:a16="http://schemas.microsoft.com/office/drawing/2014/main" id="{3F1A28EB-B4DB-1ACA-5483-C6D967A9BE16}"/>
                  </a:ext>
                </a:extLst>
              </p:cNvPr>
              <p:cNvGrpSpPr/>
              <p:nvPr/>
            </p:nvGrpSpPr>
            <p:grpSpPr>
              <a:xfrm>
                <a:off x="3811072" y="2711679"/>
                <a:ext cx="5823689" cy="3274832"/>
                <a:chOff x="1216926" y="2212533"/>
                <a:chExt cx="5823689" cy="3274832"/>
              </a:xfrm>
            </p:grpSpPr>
            <p:grpSp>
              <p:nvGrpSpPr>
                <p:cNvPr id="7" name="Group 6">
                  <a:extLst>
                    <a:ext uri="{FF2B5EF4-FFF2-40B4-BE49-F238E27FC236}">
                      <a16:creationId xmlns="" xmlns:a16="http://schemas.microsoft.com/office/drawing/2014/main" id="{05515E15-8055-81DA-C5A5-7991F85D3861}"/>
                    </a:ext>
                  </a:extLst>
                </p:cNvPr>
                <p:cNvGrpSpPr/>
                <p:nvPr/>
              </p:nvGrpSpPr>
              <p:grpSpPr>
                <a:xfrm>
                  <a:off x="1216926" y="2212533"/>
                  <a:ext cx="5823689" cy="2891862"/>
                  <a:chOff x="1362244" y="2399771"/>
                  <a:chExt cx="5823689" cy="2891862"/>
                </a:xfrm>
              </p:grpSpPr>
              <p:sp>
                <p:nvSpPr>
                  <p:cNvPr id="9" name="Rectangle: Rounded Corners 27">
                    <a:extLst>
                      <a:ext uri="{FF2B5EF4-FFF2-40B4-BE49-F238E27FC236}">
                        <a16:creationId xmlns="" xmlns:a16="http://schemas.microsoft.com/office/drawing/2014/main" id="{7818EFBB-99F9-953F-634E-6B3DA9D79782}"/>
                      </a:ext>
                    </a:extLst>
                  </p:cNvPr>
                  <p:cNvSpPr/>
                  <p:nvPr/>
                </p:nvSpPr>
                <p:spPr>
                  <a:xfrm>
                    <a:off x="1362244" y="2399771"/>
                    <a:ext cx="5823689" cy="2891862"/>
                  </a:xfrm>
                  <a:custGeom>
                    <a:avLst/>
                    <a:gdLst>
                      <a:gd name="connsiteX0" fmla="*/ 0 w 5823689"/>
                      <a:gd name="connsiteY0" fmla="*/ 481987 h 2891862"/>
                      <a:gd name="connsiteX1" fmla="*/ 481987 w 5823689"/>
                      <a:gd name="connsiteY1" fmla="*/ 0 h 2891862"/>
                      <a:gd name="connsiteX2" fmla="*/ 1127635 w 5823689"/>
                      <a:gd name="connsiteY2" fmla="*/ 0 h 2891862"/>
                      <a:gd name="connsiteX3" fmla="*/ 1919074 w 5823689"/>
                      <a:gd name="connsiteY3" fmla="*/ 0 h 2891862"/>
                      <a:gd name="connsiteX4" fmla="*/ 2516125 w 5823689"/>
                      <a:gd name="connsiteY4" fmla="*/ 0 h 2891862"/>
                      <a:gd name="connsiteX5" fmla="*/ 3210370 w 5823689"/>
                      <a:gd name="connsiteY5" fmla="*/ 0 h 2891862"/>
                      <a:gd name="connsiteX6" fmla="*/ 3953212 w 5823689"/>
                      <a:gd name="connsiteY6" fmla="*/ 0 h 2891862"/>
                      <a:gd name="connsiteX7" fmla="*/ 4744651 w 5823689"/>
                      <a:gd name="connsiteY7" fmla="*/ 0 h 2891862"/>
                      <a:gd name="connsiteX8" fmla="*/ 5341702 w 5823689"/>
                      <a:gd name="connsiteY8" fmla="*/ 0 h 2891862"/>
                      <a:gd name="connsiteX9" fmla="*/ 5823689 w 5823689"/>
                      <a:gd name="connsiteY9" fmla="*/ 481987 h 2891862"/>
                      <a:gd name="connsiteX10" fmla="*/ 5823689 w 5823689"/>
                      <a:gd name="connsiteY10" fmla="*/ 1143895 h 2891862"/>
                      <a:gd name="connsiteX11" fmla="*/ 5823689 w 5823689"/>
                      <a:gd name="connsiteY11" fmla="*/ 1786525 h 2891862"/>
                      <a:gd name="connsiteX12" fmla="*/ 5823689 w 5823689"/>
                      <a:gd name="connsiteY12" fmla="*/ 2409875 h 2891862"/>
                      <a:gd name="connsiteX13" fmla="*/ 5341702 w 5823689"/>
                      <a:gd name="connsiteY13" fmla="*/ 2891862 h 2891862"/>
                      <a:gd name="connsiteX14" fmla="*/ 4793248 w 5823689"/>
                      <a:gd name="connsiteY14" fmla="*/ 2891862 h 2891862"/>
                      <a:gd name="connsiteX15" fmla="*/ 4050406 w 5823689"/>
                      <a:gd name="connsiteY15" fmla="*/ 2891862 h 2891862"/>
                      <a:gd name="connsiteX16" fmla="*/ 3453356 w 5823689"/>
                      <a:gd name="connsiteY16" fmla="*/ 2891862 h 2891862"/>
                      <a:gd name="connsiteX17" fmla="*/ 2661916 w 5823689"/>
                      <a:gd name="connsiteY17" fmla="*/ 2891862 h 2891862"/>
                      <a:gd name="connsiteX18" fmla="*/ 1870477 w 5823689"/>
                      <a:gd name="connsiteY18" fmla="*/ 2891862 h 2891862"/>
                      <a:gd name="connsiteX19" fmla="*/ 1224829 w 5823689"/>
                      <a:gd name="connsiteY19" fmla="*/ 2891862 h 2891862"/>
                      <a:gd name="connsiteX20" fmla="*/ 481987 w 5823689"/>
                      <a:gd name="connsiteY20" fmla="*/ 2891862 h 2891862"/>
                      <a:gd name="connsiteX21" fmla="*/ 0 w 5823689"/>
                      <a:gd name="connsiteY21" fmla="*/ 2409875 h 2891862"/>
                      <a:gd name="connsiteX22" fmla="*/ 0 w 5823689"/>
                      <a:gd name="connsiteY22" fmla="*/ 1728688 h 2891862"/>
                      <a:gd name="connsiteX23" fmla="*/ 0 w 5823689"/>
                      <a:gd name="connsiteY23" fmla="*/ 1047501 h 2891862"/>
                      <a:gd name="connsiteX24" fmla="*/ 0 w 5823689"/>
                      <a:gd name="connsiteY24" fmla="*/ 481987 h 2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3689" h="2891862" fill="none" extrusionOk="0">
                        <a:moveTo>
                          <a:pt x="0" y="481987"/>
                        </a:moveTo>
                        <a:cubicBezTo>
                          <a:pt x="6106" y="280161"/>
                          <a:pt x="239800" y="8041"/>
                          <a:pt x="481987" y="0"/>
                        </a:cubicBezTo>
                        <a:cubicBezTo>
                          <a:pt x="797689" y="31665"/>
                          <a:pt x="914214" y="16116"/>
                          <a:pt x="1127635" y="0"/>
                        </a:cubicBezTo>
                        <a:cubicBezTo>
                          <a:pt x="1341056" y="-16116"/>
                          <a:pt x="1524387" y="3032"/>
                          <a:pt x="1919074" y="0"/>
                        </a:cubicBezTo>
                        <a:cubicBezTo>
                          <a:pt x="2313761" y="-3032"/>
                          <a:pt x="2365125" y="6656"/>
                          <a:pt x="2516125" y="0"/>
                        </a:cubicBezTo>
                        <a:cubicBezTo>
                          <a:pt x="2667125" y="-6656"/>
                          <a:pt x="2921461" y="23100"/>
                          <a:pt x="3210370" y="0"/>
                        </a:cubicBezTo>
                        <a:cubicBezTo>
                          <a:pt x="3499279" y="-23100"/>
                          <a:pt x="3763564" y="-23291"/>
                          <a:pt x="3953212" y="0"/>
                        </a:cubicBezTo>
                        <a:cubicBezTo>
                          <a:pt x="4142860" y="23291"/>
                          <a:pt x="4421825" y="-15679"/>
                          <a:pt x="4744651" y="0"/>
                        </a:cubicBezTo>
                        <a:cubicBezTo>
                          <a:pt x="5067477" y="15679"/>
                          <a:pt x="5076793" y="-28044"/>
                          <a:pt x="5341702" y="0"/>
                        </a:cubicBezTo>
                        <a:cubicBezTo>
                          <a:pt x="5569510" y="-5700"/>
                          <a:pt x="5853775" y="197492"/>
                          <a:pt x="5823689" y="481987"/>
                        </a:cubicBezTo>
                        <a:cubicBezTo>
                          <a:pt x="5830091" y="670492"/>
                          <a:pt x="5807134" y="935981"/>
                          <a:pt x="5823689" y="1143895"/>
                        </a:cubicBezTo>
                        <a:cubicBezTo>
                          <a:pt x="5840244" y="1351809"/>
                          <a:pt x="5841982" y="1470798"/>
                          <a:pt x="5823689" y="1786525"/>
                        </a:cubicBezTo>
                        <a:cubicBezTo>
                          <a:pt x="5805397" y="2102252"/>
                          <a:pt x="5803474" y="2237518"/>
                          <a:pt x="5823689" y="2409875"/>
                        </a:cubicBezTo>
                        <a:cubicBezTo>
                          <a:pt x="5817470" y="2703956"/>
                          <a:pt x="5606008" y="2916202"/>
                          <a:pt x="5341702" y="2891862"/>
                        </a:cubicBezTo>
                        <a:cubicBezTo>
                          <a:pt x="5180646" y="2913855"/>
                          <a:pt x="4987981" y="2871844"/>
                          <a:pt x="4793248" y="2891862"/>
                        </a:cubicBezTo>
                        <a:cubicBezTo>
                          <a:pt x="4598515" y="2911880"/>
                          <a:pt x="4345793" y="2913205"/>
                          <a:pt x="4050406" y="2891862"/>
                        </a:cubicBezTo>
                        <a:cubicBezTo>
                          <a:pt x="3755019" y="2870519"/>
                          <a:pt x="3746886" y="2865638"/>
                          <a:pt x="3453356" y="2891862"/>
                        </a:cubicBezTo>
                        <a:cubicBezTo>
                          <a:pt x="3159826" y="2918087"/>
                          <a:pt x="2999482" y="2881935"/>
                          <a:pt x="2661916" y="2891862"/>
                        </a:cubicBezTo>
                        <a:cubicBezTo>
                          <a:pt x="2324350" y="2901789"/>
                          <a:pt x="2059859" y="2919179"/>
                          <a:pt x="1870477" y="2891862"/>
                        </a:cubicBezTo>
                        <a:cubicBezTo>
                          <a:pt x="1681095" y="2864545"/>
                          <a:pt x="1461807" y="2909179"/>
                          <a:pt x="1224829" y="2891862"/>
                        </a:cubicBezTo>
                        <a:cubicBezTo>
                          <a:pt x="987851" y="2874545"/>
                          <a:pt x="687537" y="2875972"/>
                          <a:pt x="481987" y="2891862"/>
                        </a:cubicBezTo>
                        <a:cubicBezTo>
                          <a:pt x="211543" y="2924995"/>
                          <a:pt x="46311" y="2644512"/>
                          <a:pt x="0" y="2409875"/>
                        </a:cubicBezTo>
                        <a:cubicBezTo>
                          <a:pt x="3012" y="2262093"/>
                          <a:pt x="-12476" y="2033945"/>
                          <a:pt x="0" y="1728688"/>
                        </a:cubicBezTo>
                        <a:cubicBezTo>
                          <a:pt x="12476" y="1423431"/>
                          <a:pt x="-10832" y="1345182"/>
                          <a:pt x="0" y="1047501"/>
                        </a:cubicBezTo>
                        <a:cubicBezTo>
                          <a:pt x="10832" y="749820"/>
                          <a:pt x="13130" y="753693"/>
                          <a:pt x="0" y="481987"/>
                        </a:cubicBezTo>
                        <a:close/>
                      </a:path>
                      <a:path w="5823689" h="2891862" stroke="0" extrusionOk="0">
                        <a:moveTo>
                          <a:pt x="0" y="481987"/>
                        </a:moveTo>
                        <a:cubicBezTo>
                          <a:pt x="14578" y="228724"/>
                          <a:pt x="208950" y="-1507"/>
                          <a:pt x="481987" y="0"/>
                        </a:cubicBezTo>
                        <a:cubicBezTo>
                          <a:pt x="627604" y="23598"/>
                          <a:pt x="926024" y="-32158"/>
                          <a:pt x="1176232" y="0"/>
                        </a:cubicBezTo>
                        <a:cubicBezTo>
                          <a:pt x="1426441" y="32158"/>
                          <a:pt x="1480237" y="-6595"/>
                          <a:pt x="1773283" y="0"/>
                        </a:cubicBezTo>
                        <a:cubicBezTo>
                          <a:pt x="2066329" y="6595"/>
                          <a:pt x="2312474" y="-32119"/>
                          <a:pt x="2467528" y="0"/>
                        </a:cubicBezTo>
                        <a:cubicBezTo>
                          <a:pt x="2622582" y="32119"/>
                          <a:pt x="2791844" y="26671"/>
                          <a:pt x="3015981" y="0"/>
                        </a:cubicBezTo>
                        <a:cubicBezTo>
                          <a:pt x="3240118" y="-26671"/>
                          <a:pt x="3383954" y="20980"/>
                          <a:pt x="3661629" y="0"/>
                        </a:cubicBezTo>
                        <a:cubicBezTo>
                          <a:pt x="3939304" y="-20980"/>
                          <a:pt x="4194362" y="-31277"/>
                          <a:pt x="4355874" y="0"/>
                        </a:cubicBezTo>
                        <a:cubicBezTo>
                          <a:pt x="4517386" y="31277"/>
                          <a:pt x="5023027" y="10025"/>
                          <a:pt x="5341702" y="0"/>
                        </a:cubicBezTo>
                        <a:cubicBezTo>
                          <a:pt x="5571345" y="-40816"/>
                          <a:pt x="5841826" y="226108"/>
                          <a:pt x="5823689" y="481987"/>
                        </a:cubicBezTo>
                        <a:cubicBezTo>
                          <a:pt x="5826623" y="732827"/>
                          <a:pt x="5795112" y="877746"/>
                          <a:pt x="5823689" y="1124616"/>
                        </a:cubicBezTo>
                        <a:cubicBezTo>
                          <a:pt x="5852266" y="1371486"/>
                          <a:pt x="5795485" y="1566161"/>
                          <a:pt x="5823689" y="1728688"/>
                        </a:cubicBezTo>
                        <a:cubicBezTo>
                          <a:pt x="5851893" y="1891215"/>
                          <a:pt x="5840825" y="2141996"/>
                          <a:pt x="5823689" y="2409875"/>
                        </a:cubicBezTo>
                        <a:cubicBezTo>
                          <a:pt x="5860032" y="2724872"/>
                          <a:pt x="5562857" y="2883653"/>
                          <a:pt x="5341702" y="2891862"/>
                        </a:cubicBezTo>
                        <a:cubicBezTo>
                          <a:pt x="5154957" y="2908393"/>
                          <a:pt x="4967836" y="2905069"/>
                          <a:pt x="4744651" y="2891862"/>
                        </a:cubicBezTo>
                        <a:cubicBezTo>
                          <a:pt x="4521466" y="2878655"/>
                          <a:pt x="4321971" y="2900384"/>
                          <a:pt x="4147601" y="2891862"/>
                        </a:cubicBezTo>
                        <a:cubicBezTo>
                          <a:pt x="3973231" y="2883341"/>
                          <a:pt x="3773982" y="2901415"/>
                          <a:pt x="3599147" y="2891862"/>
                        </a:cubicBezTo>
                        <a:cubicBezTo>
                          <a:pt x="3424312" y="2882309"/>
                          <a:pt x="3238950" y="2925085"/>
                          <a:pt x="2904902" y="2891862"/>
                        </a:cubicBezTo>
                        <a:cubicBezTo>
                          <a:pt x="2570854" y="2858639"/>
                          <a:pt x="2587970" y="2909076"/>
                          <a:pt x="2356449" y="2891862"/>
                        </a:cubicBezTo>
                        <a:cubicBezTo>
                          <a:pt x="2124928" y="2874648"/>
                          <a:pt x="1790136" y="2889254"/>
                          <a:pt x="1565009" y="2891862"/>
                        </a:cubicBezTo>
                        <a:cubicBezTo>
                          <a:pt x="1339882" y="2894470"/>
                          <a:pt x="916526" y="2849691"/>
                          <a:pt x="481987" y="2891862"/>
                        </a:cubicBezTo>
                        <a:cubicBezTo>
                          <a:pt x="234326" y="2905531"/>
                          <a:pt x="-1525" y="2645948"/>
                          <a:pt x="0" y="2409875"/>
                        </a:cubicBezTo>
                        <a:cubicBezTo>
                          <a:pt x="4076" y="2245977"/>
                          <a:pt x="-6044" y="1951284"/>
                          <a:pt x="0" y="1767246"/>
                        </a:cubicBezTo>
                        <a:cubicBezTo>
                          <a:pt x="6044" y="1583208"/>
                          <a:pt x="-21751" y="1329410"/>
                          <a:pt x="0" y="1086059"/>
                        </a:cubicBezTo>
                        <a:cubicBezTo>
                          <a:pt x="21751" y="842708"/>
                          <a:pt x="12834" y="747934"/>
                          <a:pt x="0" y="481987"/>
                        </a:cubicBezTo>
                        <a:close/>
                      </a:path>
                    </a:pathLst>
                  </a:custGeom>
                  <a:solidFill>
                    <a:schemeClr val="accent4">
                      <a:lumMod val="20000"/>
                      <a:lumOff val="80000"/>
                    </a:schemeClr>
                  </a:solidFill>
                  <a:ln w="38100">
                    <a:solidFill>
                      <a:schemeClr val="accent4">
                        <a:lumMod val="75000"/>
                      </a:schemeClr>
                    </a:solidFill>
                    <a:prstDash val="solid"/>
                    <a:extLst>
                      <a:ext uri="{C807C97D-BFC1-408E-A445-0C87EB9F89A2}">
                        <ask:lineSketchStyleProps xmlns="" xmlns:ask="http://schemas.microsoft.com/office/drawing/2018/sketchyshapes" sd="41844395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0" name="TextBox 9">
                    <a:extLst>
                      <a:ext uri="{FF2B5EF4-FFF2-40B4-BE49-F238E27FC236}">
                        <a16:creationId xmlns="" xmlns:a16="http://schemas.microsoft.com/office/drawing/2014/main" id="{15761AFB-6F76-D0BC-5159-A6A4EE5BF49C}"/>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grpSp>
            <p:sp>
              <p:nvSpPr>
                <p:cNvPr id="8" name="TextBox 7">
                  <a:extLst>
                    <a:ext uri="{FF2B5EF4-FFF2-40B4-BE49-F238E27FC236}">
                      <a16:creationId xmlns="" xmlns:a16="http://schemas.microsoft.com/office/drawing/2014/main" id="{FFF2D0BB-6FF4-A321-A9FC-2E5132381372}"/>
                    </a:ext>
                  </a:extLst>
                </p:cNvPr>
                <p:cNvSpPr txBox="1"/>
                <p:nvPr/>
              </p:nvSpPr>
              <p:spPr>
                <a:xfrm>
                  <a:off x="1253656" y="2402241"/>
                  <a:ext cx="5736953" cy="3085124"/>
                </a:xfrm>
                <a:prstGeom prst="rect">
                  <a:avLst/>
                </a:prstGeom>
                <a:noFill/>
              </p:spPr>
              <p:txBody>
                <a:bodyPr wrap="square">
                  <a:spAutoFit/>
                </a:bodyPr>
                <a:lstStyle/>
                <a:p>
                  <a:pPr marL="571500" indent="-571500" algn="just" defTabSz="1219170">
                    <a:buClr>
                      <a:srgbClr val="000000"/>
                    </a:buClr>
                    <a:buFontTx/>
                    <a:buChar cha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Giọng đọc toàn bài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diễn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endParaRPr lang="en-US" sz="3733" b="1" kern="0" dirty="0">
                    <a:solidFill>
                      <a:srgbClr val="DF607C">
                        <a:lumMod val="50000"/>
                      </a:srgbClr>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Tx/>
                    <a:buChar char="-"/>
                  </a:pP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Nhấn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giọng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ở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tình</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tiết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bất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ngờ</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hoặc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tâm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trạng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xúc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của</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nhân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vật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trong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endParaRPr lang="vi-VN" sz="3733" b="1" kern="0" dirty="0">
                    <a:solidFill>
                      <a:srgbClr val="DF607C">
                        <a:lumMod val="50000"/>
                      </a:srgbClr>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a:t>
                  </a:r>
                </a:p>
              </p:txBody>
            </p:sp>
          </p:grpSp>
          <p:pic>
            <p:nvPicPr>
              <p:cNvPr id="6" name="Picture 2" descr="Read - Free people icons">
                <a:extLst>
                  <a:ext uri="{FF2B5EF4-FFF2-40B4-BE49-F238E27FC236}">
                    <a16:creationId xmlns="" xmlns:a16="http://schemas.microsoft.com/office/drawing/2014/main" id="{4F82C6E1-595D-029A-41E9-33414F986C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6834" y="2296412"/>
                <a:ext cx="803731" cy="80373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 xmlns:a16="http://schemas.microsoft.com/office/drawing/2014/main" id="{9EF32103-A4E8-97E6-2A7C-A34E2BD30280}"/>
                </a:ext>
              </a:extLst>
            </p:cNvPr>
            <p:cNvPicPr>
              <a:picLocks noChangeAspect="1"/>
            </p:cNvPicPr>
            <p:nvPr/>
          </p:nvPicPr>
          <p:blipFill>
            <a:blip r:embed="rId3"/>
            <a:stretch>
              <a:fillRect/>
            </a:stretch>
          </p:blipFill>
          <p:spPr>
            <a:xfrm>
              <a:off x="8374129" y="2341229"/>
              <a:ext cx="3220280" cy="4011946"/>
            </a:xfrm>
            <a:prstGeom prst="rect">
              <a:avLst/>
            </a:prstGeom>
          </p:spPr>
        </p:pic>
      </p:grpSp>
    </p:spTree>
    <p:extLst>
      <p:ext uri="{BB962C8B-B14F-4D97-AF65-F5344CB8AC3E}">
        <p14:creationId xmlns:p14="http://schemas.microsoft.com/office/powerpoint/2010/main" val="1204631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68335F9-F844-CD00-5EC9-D61EB7D319CA}"/>
              </a:ext>
            </a:extLst>
          </p:cNvPr>
          <p:cNvSpPr txBox="1"/>
          <p:nvPr/>
        </p:nvSpPr>
        <p:spPr>
          <a:xfrm>
            <a:off x="514573" y="872298"/>
            <a:ext cx="11262618" cy="3600986"/>
          </a:xfrm>
          <a:prstGeom prst="rect">
            <a:avLst/>
          </a:prstGeom>
          <a:noFill/>
          <a:ln w="19050">
            <a:solidFill>
              <a:schemeClr val="accent1"/>
            </a:solidFill>
          </a:ln>
        </p:spPr>
        <p:txBody>
          <a:bodyPr wrap="square" rtlCol="0">
            <a:spAutoFit/>
          </a:bodyPr>
          <a:lstStyle/>
          <a:p>
            <a:pPr lvl="0" algn="just" defTabSz="1219170">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smtClean="0">
                <a:solidFill>
                  <a:srgbClr val="000000"/>
                </a:solidFill>
                <a:latin typeface="Calibri" panose="020F0502020204030204" pitchFamily="34" charset="0"/>
                <a:cs typeface="Calibri" panose="020F0502020204030204" pitchFamily="34" charset="0"/>
                <a:sym typeface="Arial"/>
              </a:rPr>
              <a:t>      </a:t>
            </a:r>
            <a:r>
              <a:rPr lang="vi-VN" sz="3800" kern="0" dirty="0" smtClean="0">
                <a:solidFill>
                  <a:srgbClr val="000000"/>
                </a:solidFill>
                <a:latin typeface="Calibri" panose="020F0502020204030204" pitchFamily="34" charset="0"/>
                <a:cs typeface="Calibri" panose="020F0502020204030204" pitchFamily="34" charset="0"/>
                <a:sym typeface="Arial"/>
              </a:rPr>
              <a:t>Trong </a:t>
            </a:r>
            <a:r>
              <a:rPr lang="vi-VN" sz="3800" kern="0" dirty="0">
                <a:solidFill>
                  <a:srgbClr val="000000"/>
                </a:solidFill>
                <a:latin typeface="Calibri" panose="020F0502020204030204" pitchFamily="34" charset="0"/>
                <a:cs typeface="Calibri" panose="020F0502020204030204" pitchFamily="34" charset="0"/>
                <a:sym typeface="Arial"/>
              </a:rPr>
              <a:t>tà áo dài </a:t>
            </a:r>
            <a:r>
              <a:rPr lang="vi-VN" sz="3800" kern="0" dirty="0" smtClean="0">
                <a:solidFill>
                  <a:srgbClr val="000000"/>
                </a:solidFill>
                <a:latin typeface="Calibri" panose="020F0502020204030204" pitchFamily="34" charset="0"/>
                <a:cs typeface="Calibri" panose="020F0502020204030204" pitchFamily="34" charset="0"/>
                <a:sym typeface="Arial"/>
              </a:rPr>
              <a:t>thướt</a:t>
            </a:r>
            <a:r>
              <a:rPr lang="en-US" sz="3800" kern="0" dirty="0" smtClean="0">
                <a:solidFill>
                  <a:srgbClr val="000000"/>
                </a:solidFill>
                <a:latin typeface="Calibri" panose="020F0502020204030204" pitchFamily="34" charset="0"/>
                <a:cs typeface="Calibri" panose="020F0502020204030204" pitchFamily="34" charset="0"/>
                <a:sym typeface="Arial"/>
              </a:rPr>
              <a:t> tha</a:t>
            </a:r>
            <a:r>
              <a:rPr lang="vi-VN" sz="3800" kern="0" dirty="0" smtClean="0">
                <a:solidFill>
                  <a:srgbClr val="000000"/>
                </a:solidFill>
                <a:latin typeface="Calibri" panose="020F0502020204030204" pitchFamily="34" charset="0"/>
                <a:cs typeface="Calibri" panose="020F0502020204030204" pitchFamily="34" charset="0"/>
                <a:sym typeface="Arial"/>
              </a:rPr>
              <a:t>, </a:t>
            </a:r>
            <a:r>
              <a:rPr lang="vi-VN" sz="3800" kern="0" dirty="0">
                <a:solidFill>
                  <a:srgbClr val="000000"/>
                </a:solidFill>
                <a:latin typeface="Calibri" panose="020F0502020204030204" pitchFamily="34" charset="0"/>
                <a:cs typeface="Calibri" panose="020F0502020204030204" pitchFamily="34" charset="0"/>
                <a:sym typeface="Arial"/>
              </a:rPr>
              <a:t>họa mi trông thật </a:t>
            </a:r>
            <a:r>
              <a:rPr lang="en-US" sz="3800" kern="0" dirty="0" smtClean="0">
                <a:solidFill>
                  <a:srgbClr val="000000"/>
                </a:solidFill>
                <a:latin typeface="Calibri" panose="020F0502020204030204" pitchFamily="34" charset="0"/>
                <a:cs typeface="Calibri" panose="020F0502020204030204" pitchFamily="34" charset="0"/>
                <a:sym typeface="Arial"/>
              </a:rPr>
              <a:t>        </a:t>
            </a:r>
            <a:r>
              <a:rPr lang="vi-VN" sz="3800" kern="0" dirty="0" smtClean="0">
                <a:solidFill>
                  <a:srgbClr val="000000"/>
                </a:solidFill>
                <a:latin typeface="Calibri" panose="020F0502020204030204" pitchFamily="34" charset="0"/>
                <a:cs typeface="Calibri" panose="020F0502020204030204" pitchFamily="34" charset="0"/>
                <a:sym typeface="Arial"/>
              </a:rPr>
              <a:t>dịu </a:t>
            </a:r>
            <a:r>
              <a:rPr lang="vi-VN" sz="3800" kern="0" dirty="0">
                <a:solidFill>
                  <a:srgbClr val="000000"/>
                </a:solidFill>
                <a:latin typeface="Calibri" panose="020F0502020204030204" pitchFamily="34" charset="0"/>
                <a:cs typeface="Calibri" panose="020F0502020204030204" pitchFamily="34" charset="0"/>
                <a:sym typeface="Arial"/>
              </a:rPr>
              <a:t>dàng, uyển chuyển. Bản nhạc “Mùa xuân” vang lên </a:t>
            </a:r>
            <a:r>
              <a:rPr lang="en-US" sz="3800" kern="0" dirty="0" smtClean="0">
                <a:solidFill>
                  <a:srgbClr val="000000"/>
                </a:solidFill>
                <a:latin typeface="Calibri" panose="020F0502020204030204" pitchFamily="34" charset="0"/>
                <a:cs typeface="Calibri" panose="020F0502020204030204" pitchFamily="34" charset="0"/>
                <a:sym typeface="Arial"/>
              </a:rPr>
              <a:t>    </a:t>
            </a:r>
            <a:r>
              <a:rPr lang="vi-VN" sz="3800" kern="0" dirty="0" smtClean="0">
                <a:solidFill>
                  <a:srgbClr val="000000"/>
                </a:solidFill>
                <a:latin typeface="Calibri" panose="020F0502020204030204" pitchFamily="34" charset="0"/>
                <a:cs typeface="Calibri" panose="020F0502020204030204" pitchFamily="34" charset="0"/>
                <a:sym typeface="Arial"/>
              </a:rPr>
              <a:t>réo </a:t>
            </a:r>
            <a:r>
              <a:rPr lang="vi-VN" sz="3800" kern="0" dirty="0">
                <a:solidFill>
                  <a:srgbClr val="000000"/>
                </a:solidFill>
                <a:latin typeface="Calibri" panose="020F0502020204030204" pitchFamily="34" charset="0"/>
                <a:cs typeface="Calibri" panose="020F0502020204030204" pitchFamily="34" charset="0"/>
                <a:sym typeface="Arial"/>
              </a:rPr>
              <a:t>rắt, say đắm, rồi dần chuyển sang tiết tấu rạo rực, tưng bừng. Những giọt mưa xuân rơi trên đôi má nóng rực. Những chiếc mầm bật khỏi cành. Hoa đào rộ lên </a:t>
            </a:r>
            <a:r>
              <a:rPr lang="en-US" sz="3800" kern="0" dirty="0" err="1">
                <a:solidFill>
                  <a:srgbClr val="000000"/>
                </a:solidFill>
                <a:latin typeface="Calibri" panose="020F0502020204030204" pitchFamily="34" charset="0"/>
                <a:cs typeface="Calibri" panose="020F0502020204030204" pitchFamily="34" charset="0"/>
                <a:sym typeface="Arial"/>
              </a:rPr>
              <a:t>khoe</a:t>
            </a:r>
            <a:r>
              <a:rPr lang="en-US" sz="3800" kern="0" dirty="0">
                <a:solidFill>
                  <a:srgbClr val="000000"/>
                </a:solidFill>
                <a:latin typeface="Calibri" panose="020F0502020204030204" pitchFamily="34" charset="0"/>
                <a:cs typeface="Calibri" panose="020F0502020204030204" pitchFamily="34" charset="0"/>
                <a:sym typeface="Arial"/>
              </a:rPr>
              <a:t> </a:t>
            </a:r>
            <a:r>
              <a:rPr lang="en-US" sz="3800" kern="0" dirty="0" err="1">
                <a:solidFill>
                  <a:srgbClr val="000000"/>
                </a:solidFill>
                <a:latin typeface="Calibri" panose="020F0502020204030204" pitchFamily="34" charset="0"/>
                <a:cs typeface="Calibri" panose="020F0502020204030204" pitchFamily="34" charset="0"/>
                <a:sym typeface="Arial"/>
              </a:rPr>
              <a:t>sắc</a:t>
            </a:r>
            <a:r>
              <a:rPr lang="vi-VN" sz="3800" kern="0" dirty="0">
                <a:solidFill>
                  <a:srgbClr val="000000"/>
                </a:solidFill>
                <a:latin typeface="Calibri" panose="020F0502020204030204" pitchFamily="34" charset="0"/>
                <a:cs typeface="Calibri" panose="020F0502020204030204" pitchFamily="34" charset="0"/>
                <a:sym typeface="Arial"/>
              </a:rPr>
              <a:t>…</a:t>
            </a:r>
            <a:endParaRPr kumimoji="0" lang="vi-VN" sz="3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cxnSp>
        <p:nvCxnSpPr>
          <p:cNvPr id="6" name="Straight Connector 5"/>
          <p:cNvCxnSpPr/>
          <p:nvPr/>
        </p:nvCxnSpPr>
        <p:spPr>
          <a:xfrm>
            <a:off x="5348237" y="1490252"/>
            <a:ext cx="200977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5000" y="1958956"/>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5000" y="2586271"/>
            <a:ext cx="1397000" cy="12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250616" y="2568575"/>
            <a:ext cx="1613818" cy="12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149557" y="2598971"/>
            <a:ext cx="1397000" cy="12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35000" y="3162300"/>
            <a:ext cx="2136775" cy="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57524" y="3753852"/>
            <a:ext cx="688358" cy="19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85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B1AE5EF-6486-425E-A863-E4059FF0D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6" y="-167271"/>
            <a:ext cx="13353143" cy="7025271"/>
          </a:xfrm>
          <a:prstGeom prst="rect">
            <a:avLst/>
          </a:prstGeom>
        </p:spPr>
      </p:pic>
      <p:sp>
        <p:nvSpPr>
          <p:cNvPr id="5" name="Rounded Rectangle 4"/>
          <p:cNvSpPr/>
          <p:nvPr/>
        </p:nvSpPr>
        <p:spPr>
          <a:xfrm>
            <a:off x="1104900" y="495300"/>
            <a:ext cx="4105275" cy="962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0000"/>
                </a:solidFill>
              </a:rPr>
              <a:t>Vận dụng</a:t>
            </a:r>
            <a:endParaRPr lang="en-US" sz="4400" b="1" dirty="0">
              <a:solidFill>
                <a:srgbClr val="FF0000"/>
              </a:solidFill>
            </a:endParaRPr>
          </a:p>
        </p:txBody>
      </p:sp>
      <p:sp>
        <p:nvSpPr>
          <p:cNvPr id="6" name="TextBox 5"/>
          <p:cNvSpPr txBox="1"/>
          <p:nvPr/>
        </p:nvSpPr>
        <p:spPr>
          <a:xfrm>
            <a:off x="1949381" y="1975851"/>
            <a:ext cx="9937820" cy="1200329"/>
          </a:xfrm>
          <a:prstGeom prst="rect">
            <a:avLst/>
          </a:prstGeom>
          <a:noFill/>
        </p:spPr>
        <p:txBody>
          <a:bodyPr wrap="square" rtlCol="0">
            <a:spAutoFit/>
          </a:bodyPr>
          <a:lstStyle/>
          <a:p>
            <a:pPr algn="ctr"/>
            <a:r>
              <a:rPr lang="nl-NL" sz="3600" dirty="0"/>
              <a:t>C</a:t>
            </a:r>
            <a:r>
              <a:rPr lang="nl-NL" sz="3600" dirty="0" smtClean="0"/>
              <a:t>ác </a:t>
            </a:r>
            <a:r>
              <a:rPr lang="nl-NL" sz="3600" dirty="0"/>
              <a:t>con hãy chia sẻ về thế mạnh, khả năng đặc biệt của con hoặc của bạn mà con biết với các bạn. </a:t>
            </a:r>
            <a:endParaRPr lang="en-US" sz="3600" dirty="0"/>
          </a:p>
        </p:txBody>
      </p:sp>
    </p:spTree>
    <p:extLst>
      <p:ext uri="{BB962C8B-B14F-4D97-AF65-F5344CB8AC3E}">
        <p14:creationId xmlns:p14="http://schemas.microsoft.com/office/powerpoint/2010/main" val="364778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04900" y="495300"/>
            <a:ext cx="4105275" cy="962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0000"/>
                </a:solidFill>
              </a:rPr>
              <a:t>Dặn dò</a:t>
            </a:r>
            <a:endParaRPr lang="en-US" sz="4400" b="1" dirty="0">
              <a:solidFill>
                <a:srgbClr val="FF0000"/>
              </a:solidFill>
            </a:endParaRPr>
          </a:p>
        </p:txBody>
      </p:sp>
      <p:sp>
        <p:nvSpPr>
          <p:cNvPr id="4" name="TextBox 3"/>
          <p:cNvSpPr txBox="1"/>
          <p:nvPr/>
        </p:nvSpPr>
        <p:spPr>
          <a:xfrm>
            <a:off x="1949381" y="1975851"/>
            <a:ext cx="9937820" cy="1200329"/>
          </a:xfrm>
          <a:prstGeom prst="rect">
            <a:avLst/>
          </a:prstGeom>
          <a:noFill/>
        </p:spPr>
        <p:txBody>
          <a:bodyPr wrap="square" rtlCol="0">
            <a:spAutoFit/>
          </a:bodyPr>
          <a:lstStyle/>
          <a:p>
            <a:pPr marL="571500" indent="-571500" algn="ctr">
              <a:buFontTx/>
              <a:buChar char="-"/>
            </a:pPr>
            <a:r>
              <a:rPr lang="nl-NL" sz="3600" dirty="0" smtClean="0"/>
              <a:t>Các </a:t>
            </a:r>
            <a:r>
              <a:rPr lang="nl-NL" sz="3600" dirty="0"/>
              <a:t>con hãy chia sẻ </a:t>
            </a:r>
            <a:r>
              <a:rPr lang="nl-NL" sz="3600" dirty="0" smtClean="0"/>
              <a:t>với người thân về </a:t>
            </a:r>
            <a:r>
              <a:rPr lang="nl-NL" sz="3600" dirty="0"/>
              <a:t>thế mạnh, khả năng đặc biệt của con </a:t>
            </a:r>
            <a:r>
              <a:rPr lang="nl-NL" sz="3600" dirty="0" smtClean="0"/>
              <a:t>và các bạn trong lớp. </a:t>
            </a:r>
          </a:p>
        </p:txBody>
      </p:sp>
      <p:sp>
        <p:nvSpPr>
          <p:cNvPr id="5" name="TextBox 4"/>
          <p:cNvSpPr txBox="1"/>
          <p:nvPr/>
        </p:nvSpPr>
        <p:spPr>
          <a:xfrm>
            <a:off x="444431" y="3371540"/>
            <a:ext cx="9937820" cy="646331"/>
          </a:xfrm>
          <a:prstGeom prst="rect">
            <a:avLst/>
          </a:prstGeom>
          <a:noFill/>
        </p:spPr>
        <p:txBody>
          <a:bodyPr wrap="square" rtlCol="0">
            <a:spAutoFit/>
          </a:bodyPr>
          <a:lstStyle/>
          <a:p>
            <a:pPr marL="571500" indent="-571500" algn="ctr">
              <a:buFontTx/>
              <a:buChar char="-"/>
            </a:pPr>
            <a:r>
              <a:rPr lang="nl-NL" sz="3600" dirty="0" smtClean="0"/>
              <a:t>Chuẩn bị bài 3. Anh em sinh đôi.</a:t>
            </a:r>
          </a:p>
        </p:txBody>
      </p:sp>
    </p:spTree>
    <p:extLst>
      <p:ext uri="{BB962C8B-B14F-4D97-AF65-F5344CB8AC3E}">
        <p14:creationId xmlns:p14="http://schemas.microsoft.com/office/powerpoint/2010/main" val="297111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5BCD44A-F205-E1FB-2666-9760B3DEF986}"/>
              </a:ext>
            </a:extLst>
          </p:cNvPr>
          <p:cNvSpPr txBox="1"/>
          <p:nvPr/>
        </p:nvSpPr>
        <p:spPr>
          <a:xfrm>
            <a:off x="779318" y="1703243"/>
            <a:ext cx="9693420" cy="3785652"/>
          </a:xfrm>
          <a:prstGeom prst="rect">
            <a:avLst/>
          </a:prstGeom>
          <a:noFill/>
        </p:spPr>
        <p:txBody>
          <a:bodyPr wrap="square" rtlCol="0">
            <a:spAutoFit/>
          </a:bodyPr>
          <a:lstStyle/>
          <a:p>
            <a:pPr algn="ctr">
              <a:lnSpc>
                <a:spcPct val="150000"/>
              </a:lnSpc>
            </a:pPr>
            <a:r>
              <a:rPr lang="en-US" sz="6000" dirty="0">
                <a:latin typeface="Times New Roman" panose="02020603050405020304" pitchFamily="18" charset="0"/>
                <a:cs typeface="Times New Roman" panose="02020603050405020304" pitchFamily="18" charset="0"/>
              </a:rPr>
              <a:t>CẢM ƠN QUÝ THẦY </a:t>
            </a:r>
            <a:r>
              <a:rPr lang="en-US" sz="6000" dirty="0" smtClean="0">
                <a:latin typeface="Times New Roman" panose="02020603050405020304" pitchFamily="18" charset="0"/>
                <a:cs typeface="Times New Roman" panose="02020603050405020304" pitchFamily="18" charset="0"/>
              </a:rPr>
              <a:t>CÔ VÀ CÁC CON </a:t>
            </a:r>
            <a:endParaRPr lang="en-US" sz="6000" dirty="0">
              <a:latin typeface="Times New Roman" panose="02020603050405020304" pitchFamily="18" charset="0"/>
              <a:cs typeface="Times New Roman" panose="02020603050405020304" pitchFamily="18" charset="0"/>
            </a:endParaRPr>
          </a:p>
          <a:p>
            <a:endParaRPr lang="en-US" sz="6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C9584222-A799-D11C-BCE8-1E860A7299CB}"/>
              </a:ext>
            </a:extLst>
          </p:cNvPr>
          <p:cNvPicPr>
            <a:picLocks noChangeAspect="1"/>
          </p:cNvPicPr>
          <p:nvPr/>
        </p:nvPicPr>
        <p:blipFill>
          <a:blip r:embed="rId2"/>
          <a:stretch>
            <a:fillRect/>
          </a:stretch>
        </p:blipFill>
        <p:spPr>
          <a:xfrm>
            <a:off x="477491" y="4882878"/>
            <a:ext cx="11250683" cy="1829217"/>
          </a:xfrm>
          <a:prstGeom prst="rect">
            <a:avLst/>
          </a:prstGeom>
        </p:spPr>
      </p:pic>
    </p:spTree>
    <p:extLst>
      <p:ext uri="{BB962C8B-B14F-4D97-AF65-F5344CB8AC3E}">
        <p14:creationId xmlns:p14="http://schemas.microsoft.com/office/powerpoint/2010/main" val="1726500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a:extLst>
              <a:ext uri="{FF2B5EF4-FFF2-40B4-BE49-F238E27FC236}">
                <a16:creationId xmlns="" xmlns:a16="http://schemas.microsoft.com/office/drawing/2014/main" id="{5EEA6111-6F88-8FE8-5E6E-1B7CABADC329}"/>
              </a:ext>
            </a:extLst>
          </p:cNvPr>
          <p:cNvSpPr txBox="1"/>
          <p:nvPr/>
        </p:nvSpPr>
        <p:spPr>
          <a:xfrm>
            <a:off x="674877" y="1437372"/>
            <a:ext cx="10731566" cy="1323439"/>
          </a:xfrm>
          <a:prstGeom prst="rect">
            <a:avLst/>
          </a:prstGeom>
          <a:noFill/>
        </p:spPr>
        <p:txBody>
          <a:bodyPr wrap="square">
            <a:spAutoFit/>
          </a:bodyPr>
          <a:lstStyle/>
          <a:p>
            <a:pPr algn="ctr">
              <a:spcAft>
                <a:spcPts val="800"/>
              </a:spcAft>
            </a:pPr>
            <a:r>
              <a:rPr lang="en-US" sz="4000" b="1" i="1" dirty="0" smtClean="0">
                <a:ln w="0">
                  <a:solidFill>
                    <a:sysClr val="windowText" lastClr="000000"/>
                  </a:solidFill>
                </a:ln>
                <a:solidFill>
                  <a:srgbClr val="0000FF"/>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Kể </a:t>
            </a:r>
            <a:r>
              <a:rPr lang="en-US" sz="4000" b="1" i="1" dirty="0">
                <a:ln w="0">
                  <a:solidFill>
                    <a:sysClr val="windowText" lastClr="000000"/>
                  </a:solidFill>
                </a:ln>
                <a:solidFill>
                  <a:srgbClr val="0000FF"/>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về tiết mục văn nghệ đáng nhớ nhất mà em đã được xem hoặc tham </a:t>
            </a:r>
            <a:r>
              <a:rPr lang="en-US" sz="4000" b="1" i="1" dirty="0" smtClean="0">
                <a:ln w="0">
                  <a:solidFill>
                    <a:sysClr val="windowText" lastClr="000000"/>
                  </a:solidFill>
                </a:ln>
                <a:solidFill>
                  <a:srgbClr val="0000FF"/>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gia.</a:t>
            </a:r>
            <a:endParaRPr lang="en-US" sz="4000" b="1" i="1" dirty="0">
              <a:ln w="0">
                <a:solidFill>
                  <a:sysClr val="windowText" lastClr="000000"/>
                </a:solidFill>
              </a:ln>
              <a:solidFill>
                <a:srgbClr val="0000FF"/>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Hình ảnh 2" descr="Ảnh có chứa văn bản&#10;&#10;Mô tả được tạo tự động">
            <a:extLst>
              <a:ext uri="{FF2B5EF4-FFF2-40B4-BE49-F238E27FC236}">
                <a16:creationId xmlns="" xmlns:a16="http://schemas.microsoft.com/office/drawing/2014/main" id="{3D503E51-C3F9-3AFC-0B5F-5D723C5E2C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89526"/>
            <a:ext cx="4285789" cy="2427803"/>
          </a:xfrm>
          <a:prstGeom prst="rect">
            <a:avLst/>
          </a:prstGeom>
        </p:spPr>
      </p:pic>
      <p:pic>
        <p:nvPicPr>
          <p:cNvPr id="8" name="Hình ảnh 8">
            <a:extLst>
              <a:ext uri="{FF2B5EF4-FFF2-40B4-BE49-F238E27FC236}">
                <a16:creationId xmlns="" xmlns:a16="http://schemas.microsoft.com/office/drawing/2014/main" id="{8C9CD3F9-F22C-8B96-B13D-2A72803F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7679" y="3168736"/>
            <a:ext cx="978321" cy="1073426"/>
          </a:xfrm>
          <a:prstGeom prst="rect">
            <a:avLst/>
          </a:prstGeom>
        </p:spPr>
      </p:pic>
      <p:sp>
        <p:nvSpPr>
          <p:cNvPr id="9" name="Hộp Văn bản 13">
            <a:extLst>
              <a:ext uri="{FF2B5EF4-FFF2-40B4-BE49-F238E27FC236}">
                <a16:creationId xmlns="" xmlns:a16="http://schemas.microsoft.com/office/drawing/2014/main" id="{659B5A5E-689F-1619-520E-7A81C7644E78}"/>
              </a:ext>
            </a:extLst>
          </p:cNvPr>
          <p:cNvSpPr txBox="1"/>
          <p:nvPr/>
        </p:nvSpPr>
        <p:spPr>
          <a:xfrm>
            <a:off x="5356000" y="3532152"/>
            <a:ext cx="6836000" cy="584775"/>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Tiết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nhớ</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gì</a:t>
            </a:r>
            <a:r>
              <a:rPr lang="en-US" sz="3200" dirty="0">
                <a:latin typeface="Calibri" panose="020F0502020204030204" pitchFamily="34" charset="0"/>
                <a:cs typeface="Calibri" panose="020F0502020204030204" pitchFamily="34" charset="0"/>
              </a:rPr>
              <a:t>?</a:t>
            </a:r>
          </a:p>
        </p:txBody>
      </p:sp>
      <p:pic>
        <p:nvPicPr>
          <p:cNvPr id="11" name="Hình ảnh 15">
            <a:extLst>
              <a:ext uri="{FF2B5EF4-FFF2-40B4-BE49-F238E27FC236}">
                <a16:creationId xmlns="" xmlns:a16="http://schemas.microsoft.com/office/drawing/2014/main" id="{8847967E-5EAA-EEC6-45F7-CAB44CD5A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862" y="4661555"/>
            <a:ext cx="978321" cy="1073426"/>
          </a:xfrm>
          <a:prstGeom prst="rect">
            <a:avLst/>
          </a:prstGeom>
        </p:spPr>
      </p:pic>
      <p:sp>
        <p:nvSpPr>
          <p:cNvPr id="12" name="Hộp Văn bản 16">
            <a:extLst>
              <a:ext uri="{FF2B5EF4-FFF2-40B4-BE49-F238E27FC236}">
                <a16:creationId xmlns="" xmlns:a16="http://schemas.microsoft.com/office/drawing/2014/main" id="{76968981-17A9-566B-5868-23F62F7B2D96}"/>
              </a:ext>
            </a:extLst>
          </p:cNvPr>
          <p:cNvSpPr txBox="1"/>
          <p:nvPr/>
        </p:nvSpPr>
        <p:spPr>
          <a:xfrm>
            <a:off x="5436183" y="4875398"/>
            <a:ext cx="5970260" cy="584775"/>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nhớ</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đó</a:t>
            </a:r>
            <a:r>
              <a:rPr lang="en-US" sz="3200" dirty="0">
                <a:latin typeface="Calibri" panose="020F0502020204030204" pitchFamily="34" charset="0"/>
                <a:cs typeface="Calibri" panose="020F0502020204030204" pitchFamily="34" charset="0"/>
              </a:rPr>
              <a:t>?</a:t>
            </a:r>
          </a:p>
        </p:txBody>
      </p:sp>
      <p:sp>
        <p:nvSpPr>
          <p:cNvPr id="10" name="Google Shape;4171;p44">
            <a:extLst>
              <a:ext uri="{FF2B5EF4-FFF2-40B4-BE49-F238E27FC236}">
                <a16:creationId xmlns="" xmlns:a16="http://schemas.microsoft.com/office/drawing/2014/main" id="{143EE7CF-F01E-6B3B-53C8-C3975FB9B40D}"/>
              </a:ext>
            </a:extLst>
          </p:cNvPr>
          <p:cNvSpPr/>
          <p:nvPr/>
        </p:nvSpPr>
        <p:spPr>
          <a:xfrm>
            <a:off x="4107730" y="31916"/>
            <a:ext cx="3514200" cy="1266092"/>
          </a:xfrm>
          <a:prstGeom prst="roundRect">
            <a:avLst>
              <a:gd name="adj" fmla="val 20578"/>
            </a:avLst>
          </a:prstGeom>
          <a:solidFill>
            <a:schemeClr val="accent6">
              <a:lumMod val="40000"/>
              <a:lumOff val="60000"/>
            </a:schemeClr>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4000" b="1" dirty="0">
                <a:solidFill>
                  <a:srgbClr val="FF0000"/>
                </a:solidFill>
                <a:latin typeface="+mj-lt"/>
                <a:ea typeface="AvantGarde" panose="00000400000000000000" pitchFamily="2" charset="0"/>
                <a:cs typeface="AvantGarde" panose="00000400000000000000" pitchFamily="2" charset="0"/>
              </a:rPr>
              <a:t>KHỞI ĐỘNG</a:t>
            </a:r>
            <a:endParaRPr sz="4000" b="1" dirty="0">
              <a:solidFill>
                <a:srgbClr val="FF0000"/>
              </a:solidFill>
              <a:latin typeface="+mj-lt"/>
            </a:endParaRPr>
          </a:p>
        </p:txBody>
      </p:sp>
    </p:spTree>
    <p:extLst>
      <p:ext uri="{BB962C8B-B14F-4D97-AF65-F5344CB8AC3E}">
        <p14:creationId xmlns:p14="http://schemas.microsoft.com/office/powerpoint/2010/main" val="20038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371475"/>
            <a:ext cx="5886450" cy="7715250"/>
          </a:xfrm>
          <a:prstGeom prst="rect">
            <a:avLst/>
          </a:prstGeom>
        </p:spPr>
      </p:pic>
      <p:pic>
        <p:nvPicPr>
          <p:cNvPr id="5" name="Picture 4"/>
          <p:cNvPicPr>
            <a:picLocks noChangeAspect="1"/>
          </p:cNvPicPr>
          <p:nvPr/>
        </p:nvPicPr>
        <p:blipFill>
          <a:blip r:embed="rId3"/>
          <a:stretch>
            <a:fillRect/>
          </a:stretch>
        </p:blipFill>
        <p:spPr>
          <a:xfrm>
            <a:off x="5962650" y="-180975"/>
            <a:ext cx="6305551" cy="7715250"/>
          </a:xfrm>
          <a:prstGeom prst="rect">
            <a:avLst/>
          </a:prstGeom>
        </p:spPr>
      </p:pic>
    </p:spTree>
    <p:extLst>
      <p:ext uri="{BB962C8B-B14F-4D97-AF65-F5344CB8AC3E}">
        <p14:creationId xmlns:p14="http://schemas.microsoft.com/office/powerpoint/2010/main" val="14651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869F310-DC03-32A1-CA11-4690140DF6CD}"/>
              </a:ext>
            </a:extLst>
          </p:cNvPr>
          <p:cNvPicPr>
            <a:picLocks noChangeAspect="1"/>
          </p:cNvPicPr>
          <p:nvPr/>
        </p:nvPicPr>
        <p:blipFill>
          <a:blip r:embed="rId2"/>
          <a:stretch>
            <a:fillRect/>
          </a:stretch>
        </p:blipFill>
        <p:spPr>
          <a:xfrm>
            <a:off x="903730" y="847725"/>
            <a:ext cx="4604101" cy="3267075"/>
          </a:xfrm>
          <a:prstGeom prst="rect">
            <a:avLst/>
          </a:prstGeom>
        </p:spPr>
      </p:pic>
      <p:pic>
        <p:nvPicPr>
          <p:cNvPr id="7" name="Picture 6">
            <a:extLst>
              <a:ext uri="{FF2B5EF4-FFF2-40B4-BE49-F238E27FC236}">
                <a16:creationId xmlns="" xmlns:a16="http://schemas.microsoft.com/office/drawing/2014/main" id="{F7F9F649-6C34-C5DD-04BD-E186D67E126F}"/>
              </a:ext>
            </a:extLst>
          </p:cNvPr>
          <p:cNvPicPr>
            <a:picLocks noChangeAspect="1"/>
          </p:cNvPicPr>
          <p:nvPr/>
        </p:nvPicPr>
        <p:blipFill>
          <a:blip r:embed="rId3"/>
          <a:stretch>
            <a:fillRect/>
          </a:stretch>
        </p:blipFill>
        <p:spPr>
          <a:xfrm>
            <a:off x="856415" y="3990215"/>
            <a:ext cx="4694279" cy="2867785"/>
          </a:xfrm>
          <a:prstGeom prst="rect">
            <a:avLst/>
          </a:prstGeom>
          <a:ln>
            <a:noFill/>
          </a:ln>
          <a:effectLst>
            <a:softEdge rad="112500"/>
          </a:effectLst>
        </p:spPr>
      </p:pic>
      <p:pic>
        <p:nvPicPr>
          <p:cNvPr id="8" name="Picture 7">
            <a:extLst>
              <a:ext uri="{FF2B5EF4-FFF2-40B4-BE49-F238E27FC236}">
                <a16:creationId xmlns="" xmlns:a16="http://schemas.microsoft.com/office/drawing/2014/main" id="{EAAE14D2-8F47-A26E-20DF-372E87589BF9}"/>
              </a:ext>
            </a:extLst>
          </p:cNvPr>
          <p:cNvPicPr>
            <a:picLocks noChangeAspect="1"/>
          </p:cNvPicPr>
          <p:nvPr/>
        </p:nvPicPr>
        <p:blipFill>
          <a:blip r:embed="rId4"/>
          <a:stretch>
            <a:fillRect/>
          </a:stretch>
        </p:blipFill>
        <p:spPr>
          <a:xfrm>
            <a:off x="6127376" y="847725"/>
            <a:ext cx="4797799" cy="3165576"/>
          </a:xfrm>
          <a:prstGeom prst="rect">
            <a:avLst/>
          </a:prstGeom>
          <a:ln>
            <a:noFill/>
          </a:ln>
          <a:effectLst>
            <a:softEdge rad="112500"/>
          </a:effectLst>
        </p:spPr>
      </p:pic>
      <p:pic>
        <p:nvPicPr>
          <p:cNvPr id="9" name="Picture 8">
            <a:extLst>
              <a:ext uri="{FF2B5EF4-FFF2-40B4-BE49-F238E27FC236}">
                <a16:creationId xmlns="" xmlns:a16="http://schemas.microsoft.com/office/drawing/2014/main" id="{60C32956-2E88-E5B1-F2D6-82399D4E1116}"/>
              </a:ext>
            </a:extLst>
          </p:cNvPr>
          <p:cNvPicPr>
            <a:picLocks noChangeAspect="1"/>
          </p:cNvPicPr>
          <p:nvPr/>
        </p:nvPicPr>
        <p:blipFill>
          <a:blip r:embed="rId5"/>
          <a:stretch>
            <a:fillRect/>
          </a:stretch>
        </p:blipFill>
        <p:spPr>
          <a:xfrm>
            <a:off x="6238875" y="3990215"/>
            <a:ext cx="4791075" cy="2867786"/>
          </a:xfrm>
          <a:prstGeom prst="rect">
            <a:avLst/>
          </a:prstGeom>
        </p:spPr>
      </p:pic>
      <p:sp>
        <p:nvSpPr>
          <p:cNvPr id="10" name="TextBox 9">
            <a:extLst>
              <a:ext uri="{FF2B5EF4-FFF2-40B4-BE49-F238E27FC236}">
                <a16:creationId xmlns="" xmlns:a16="http://schemas.microsoft.com/office/drawing/2014/main" id="{D6789F67-E4F2-26A6-37A2-0834BA6CCAD0}"/>
              </a:ext>
            </a:extLst>
          </p:cNvPr>
          <p:cNvSpPr txBox="1"/>
          <p:nvPr/>
        </p:nvSpPr>
        <p:spPr>
          <a:xfrm>
            <a:off x="1690688" y="76201"/>
            <a:ext cx="3608680" cy="584775"/>
          </a:xfrm>
          <a:prstGeom prst="rect">
            <a:avLst/>
          </a:prstGeom>
          <a:noFill/>
        </p:spPr>
        <p:txBody>
          <a:bodyPr wrap="none" rtlCol="0">
            <a:spAutoFit/>
          </a:bodyPr>
          <a:lstStyle/>
          <a:p>
            <a:r>
              <a:rPr lang="en-US" sz="3200" b="1" dirty="0" smtClean="0">
                <a:solidFill>
                  <a:srgbClr val="FF0000"/>
                </a:solidFill>
              </a:rPr>
              <a:t>Các bức tranh </a:t>
            </a:r>
            <a:r>
              <a:rPr lang="en-US" sz="3200" b="1" dirty="0">
                <a:solidFill>
                  <a:srgbClr val="FF0000"/>
                </a:solidFill>
              </a:rPr>
              <a:t>vẽ gì?</a:t>
            </a:r>
          </a:p>
        </p:txBody>
      </p:sp>
    </p:spTree>
    <p:extLst>
      <p:ext uri="{BB962C8B-B14F-4D97-AF65-F5344CB8AC3E}">
        <p14:creationId xmlns:p14="http://schemas.microsoft.com/office/powerpoint/2010/main" val="532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B1AE5EF-6486-425E-A863-E4059FF0D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271"/>
            <a:ext cx="13353143" cy="7025271"/>
          </a:xfrm>
          <a:prstGeom prst="rect">
            <a:avLst/>
          </a:prstGeom>
        </p:spPr>
      </p:pic>
      <p:sp>
        <p:nvSpPr>
          <p:cNvPr id="5" name="Rounded Rectangle 4"/>
          <p:cNvSpPr/>
          <p:nvPr/>
        </p:nvSpPr>
        <p:spPr>
          <a:xfrm>
            <a:off x="4000500" y="352425"/>
            <a:ext cx="4105275" cy="962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1. Luyện đọc</a:t>
            </a:r>
            <a:endParaRPr lang="en-US" sz="3600" b="1" dirty="0">
              <a:solidFill>
                <a:srgbClr val="FF0000"/>
              </a:solidFill>
            </a:endParaRPr>
          </a:p>
        </p:txBody>
      </p:sp>
    </p:spTree>
    <p:extLst>
      <p:ext uri="{BB962C8B-B14F-4D97-AF65-F5344CB8AC3E}">
        <p14:creationId xmlns:p14="http://schemas.microsoft.com/office/powerpoint/2010/main" val="18774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ECEDB7B3-9E72-17AC-DAB3-259CDA76C690}"/>
              </a:ext>
            </a:extLst>
          </p:cNvPr>
          <p:cNvGrpSpPr/>
          <p:nvPr/>
        </p:nvGrpSpPr>
        <p:grpSpPr>
          <a:xfrm>
            <a:off x="277091" y="1280585"/>
            <a:ext cx="11623964" cy="880726"/>
            <a:chOff x="2743199" y="1696221"/>
            <a:chExt cx="8432554" cy="880726"/>
          </a:xfrm>
          <a:solidFill>
            <a:schemeClr val="accent2">
              <a:lumMod val="20000"/>
              <a:lumOff val="80000"/>
              <a:alpha val="67000"/>
            </a:schemeClr>
          </a:solidFill>
        </p:grpSpPr>
        <p:grpSp>
          <p:nvGrpSpPr>
            <p:cNvPr id="5" name="Group 4">
              <a:extLst>
                <a:ext uri="{FF2B5EF4-FFF2-40B4-BE49-F238E27FC236}">
                  <a16:creationId xmlns="" xmlns:a16="http://schemas.microsoft.com/office/drawing/2014/main" id="{15B9A0F0-B57C-D167-FB1A-389CA5508341}"/>
                </a:ext>
              </a:extLst>
            </p:cNvPr>
            <p:cNvGrpSpPr/>
            <p:nvPr/>
          </p:nvGrpSpPr>
          <p:grpSpPr>
            <a:xfrm>
              <a:off x="2743199" y="1696221"/>
              <a:ext cx="8432554" cy="880726"/>
              <a:chOff x="5753100" y="1905000"/>
              <a:chExt cx="4876464" cy="460318"/>
            </a:xfrm>
            <a:grpFill/>
          </p:grpSpPr>
          <p:sp>
            <p:nvSpPr>
              <p:cNvPr id="7" name="Hexagon 6">
                <a:extLst>
                  <a:ext uri="{FF2B5EF4-FFF2-40B4-BE49-F238E27FC236}">
                    <a16:creationId xmlns="" xmlns:a16="http://schemas.microsoft.com/office/drawing/2014/main" id="{76F6BEEA-12B3-0EF6-7EC8-C003AB45A5BF}"/>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endParaRPr>
              </a:p>
            </p:txBody>
          </p:sp>
          <p:sp>
            <p:nvSpPr>
              <p:cNvPr id="8" name="Rectangle 7">
                <a:extLst>
                  <a:ext uri="{FF2B5EF4-FFF2-40B4-BE49-F238E27FC236}">
                    <a16:creationId xmlns="" xmlns:a16="http://schemas.microsoft.com/office/drawing/2014/main" id="{408A0D9E-6C4A-F837-AA91-754EBE43C3E8}"/>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cs typeface="Times New Roman" panose="02020603050405020304" pitchFamily="18" charset="0"/>
                  </a:rPr>
                  <a:t>   Đoạn 1:</a:t>
                </a:r>
                <a:r>
                  <a:rPr lang="en-US" sz="3200" dirty="0">
                    <a:solidFill>
                      <a:srgbClr val="002060"/>
                    </a:solidFill>
                    <a:cs typeface="Times New Roman" panose="02020603050405020304" pitchFamily="18" charset="0"/>
                  </a:rPr>
                  <a:t> </a:t>
                </a:r>
                <a:r>
                  <a:rPr lang="en-US" sz="3200" dirty="0" smtClean="0">
                    <a:solidFill>
                      <a:srgbClr val="002060"/>
                    </a:solidFill>
                    <a:cs typeface="Times New Roman" panose="02020603050405020304" pitchFamily="18" charset="0"/>
                  </a:rPr>
                  <a:t>Từ đầu đến </a:t>
                </a:r>
                <a:r>
                  <a:rPr lang="en-US" sz="3200" i="1" dirty="0" smtClean="0">
                    <a:solidFill>
                      <a:srgbClr val="002060"/>
                    </a:solidFill>
                    <a:cs typeface="Times New Roman" panose="02020603050405020304" pitchFamily="18" charset="0"/>
                  </a:rPr>
                  <a:t>ghi điểm</a:t>
                </a:r>
                <a:r>
                  <a:rPr lang="en-US" sz="3200" dirty="0" smtClean="0">
                    <a:solidFill>
                      <a:srgbClr val="002060"/>
                    </a:solidFill>
                    <a:cs typeface="Times New Roman" panose="02020603050405020304" pitchFamily="18" charset="0"/>
                  </a:rPr>
                  <a:t>.</a:t>
                </a:r>
                <a:endParaRPr lang="en-US" sz="3200" dirty="0">
                  <a:solidFill>
                    <a:srgbClr val="002060"/>
                  </a:solidFill>
                  <a:cs typeface="Times New Roman" panose="02020603050405020304" pitchFamily="18" charset="0"/>
                </a:endParaRPr>
              </a:p>
            </p:txBody>
          </p:sp>
        </p:grpSp>
        <p:sp>
          <p:nvSpPr>
            <p:cNvPr id="6" name="Hexagon 5">
              <a:extLst>
                <a:ext uri="{FF2B5EF4-FFF2-40B4-BE49-F238E27FC236}">
                  <a16:creationId xmlns="" xmlns:a16="http://schemas.microsoft.com/office/drawing/2014/main" id="{14906568-32B5-6B62-4ADA-4F2F1B0973AD}"/>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cs typeface="Times New Roman" panose="02020603050405020304" pitchFamily="18" charset="0"/>
                </a:rPr>
                <a:t>1</a:t>
              </a:r>
            </a:p>
          </p:txBody>
        </p:sp>
      </p:grpSp>
      <p:grpSp>
        <p:nvGrpSpPr>
          <p:cNvPr id="9" name="Group 8">
            <a:extLst>
              <a:ext uri="{FF2B5EF4-FFF2-40B4-BE49-F238E27FC236}">
                <a16:creationId xmlns="" xmlns:a16="http://schemas.microsoft.com/office/drawing/2014/main" id="{F50B1DC4-48C2-6D66-0656-890C753B5B71}"/>
              </a:ext>
            </a:extLst>
          </p:cNvPr>
          <p:cNvGrpSpPr/>
          <p:nvPr/>
        </p:nvGrpSpPr>
        <p:grpSpPr>
          <a:xfrm>
            <a:off x="255827" y="2337540"/>
            <a:ext cx="11623962" cy="874761"/>
            <a:chOff x="2743201" y="3008357"/>
            <a:chExt cx="8107950" cy="874761"/>
          </a:xfrm>
          <a:solidFill>
            <a:srgbClr val="7DBE57">
              <a:alpha val="67000"/>
            </a:srgbClr>
          </a:solidFill>
        </p:grpSpPr>
        <p:grpSp>
          <p:nvGrpSpPr>
            <p:cNvPr id="10" name="Group 9">
              <a:extLst>
                <a:ext uri="{FF2B5EF4-FFF2-40B4-BE49-F238E27FC236}">
                  <a16:creationId xmlns="" xmlns:a16="http://schemas.microsoft.com/office/drawing/2014/main" id="{63B55C68-A4D6-C33F-A110-987DCC5F72E1}"/>
                </a:ext>
              </a:extLst>
            </p:cNvPr>
            <p:cNvGrpSpPr/>
            <p:nvPr/>
          </p:nvGrpSpPr>
          <p:grpSpPr>
            <a:xfrm>
              <a:off x="2743201" y="3008357"/>
              <a:ext cx="8107950" cy="874761"/>
              <a:chOff x="5753100" y="1905000"/>
              <a:chExt cx="4688748" cy="457201"/>
            </a:xfrm>
            <a:grpFill/>
          </p:grpSpPr>
          <p:sp>
            <p:nvSpPr>
              <p:cNvPr id="12" name="Hexagon 11">
                <a:extLst>
                  <a:ext uri="{FF2B5EF4-FFF2-40B4-BE49-F238E27FC236}">
                    <a16:creationId xmlns="" xmlns:a16="http://schemas.microsoft.com/office/drawing/2014/main" id="{923B4F2B-E1B0-CF22-1DC7-FDDD7DA069B0}"/>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endParaRPr>
              </a:p>
            </p:txBody>
          </p:sp>
          <p:sp>
            <p:nvSpPr>
              <p:cNvPr id="13" name="Rectangle 12">
                <a:extLst>
                  <a:ext uri="{FF2B5EF4-FFF2-40B4-BE49-F238E27FC236}">
                    <a16:creationId xmlns="" xmlns:a16="http://schemas.microsoft.com/office/drawing/2014/main" id="{1D5398E2-DC6F-3546-6A12-1929CFC597CA}"/>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cs typeface="Calibri" panose="020F0502020204030204" pitchFamily="34" charset="0"/>
                  </a:rPr>
                  <a:t>   </a:t>
                </a:r>
                <a:r>
                  <a:rPr lang="en-US" sz="3200" b="1" dirty="0">
                    <a:solidFill>
                      <a:srgbClr val="002060"/>
                    </a:solidFill>
                    <a:cs typeface="Times New Roman" panose="02020603050405020304" pitchFamily="18" charset="0"/>
                  </a:rPr>
                  <a:t>Đoạn 2:</a:t>
                </a:r>
                <a:r>
                  <a:rPr lang="en-US" sz="3200" dirty="0">
                    <a:solidFill>
                      <a:srgbClr val="002060"/>
                    </a:solidFill>
                    <a:cs typeface="Times New Roman" panose="02020603050405020304" pitchFamily="18" charset="0"/>
                  </a:rPr>
                  <a:t> </a:t>
                </a:r>
                <a:r>
                  <a:rPr lang="en-US" sz="3200" dirty="0" smtClean="0">
                    <a:solidFill>
                      <a:srgbClr val="002060"/>
                    </a:solidFill>
                    <a:cs typeface="Times New Roman" panose="02020603050405020304" pitchFamily="18" charset="0"/>
                  </a:rPr>
                  <a:t>Từ </a:t>
                </a:r>
                <a:r>
                  <a:rPr lang="en-US" sz="3200" i="1" dirty="0" smtClean="0">
                    <a:solidFill>
                      <a:srgbClr val="002060"/>
                    </a:solidFill>
                    <a:cs typeface="Times New Roman" panose="02020603050405020304" pitchFamily="18" charset="0"/>
                  </a:rPr>
                  <a:t>Sau ve sầu </a:t>
                </a:r>
                <a:r>
                  <a:rPr lang="en-US" sz="3200" dirty="0" smtClean="0">
                    <a:solidFill>
                      <a:srgbClr val="002060"/>
                    </a:solidFill>
                    <a:cs typeface="Times New Roman" panose="02020603050405020304" pitchFamily="18" charset="0"/>
                  </a:rPr>
                  <a:t>đến  </a:t>
                </a:r>
                <a:r>
                  <a:rPr kumimoji="0" lang="vi-VN" sz="3200" b="0" i="1" u="none" strike="noStrike" kern="0" cap="none" spc="0" normalizeH="0" baseline="0" noProof="0" dirty="0" smtClean="0">
                    <a:ln>
                      <a:noFill/>
                    </a:ln>
                    <a:solidFill>
                      <a:srgbClr val="002060"/>
                    </a:solidFill>
                    <a:effectLst/>
                    <a:uLnTx/>
                    <a:uFillTx/>
                    <a:cs typeface="Times New Roman" panose="02020603050405020304" pitchFamily="18" charset="0"/>
                    <a:sym typeface="Arial"/>
                  </a:rPr>
                  <a:t>Cục </a:t>
                </a:r>
                <a:r>
                  <a:rPr kumimoji="0" lang="vi-VN" sz="3200" b="0" i="1" u="none" strike="noStrike" kern="0" cap="none" spc="0" normalizeH="0" baseline="0" noProof="0" dirty="0">
                    <a:ln>
                      <a:noFill/>
                    </a:ln>
                    <a:solidFill>
                      <a:srgbClr val="002060"/>
                    </a:solidFill>
                    <a:effectLst/>
                    <a:uLnTx/>
                    <a:uFillTx/>
                    <a:cs typeface="Times New Roman" panose="02020603050405020304" pitchFamily="18" charset="0"/>
                    <a:sym typeface="Arial"/>
                  </a:rPr>
                  <a:t>– cục!...</a:t>
                </a:r>
                <a:endParaRPr lang="en-US" sz="3200" i="1" dirty="0">
                  <a:solidFill>
                    <a:srgbClr val="002060"/>
                  </a:solidFill>
                  <a:cs typeface="Times New Roman" panose="02020603050405020304" pitchFamily="18" charset="0"/>
                </a:endParaRPr>
              </a:p>
            </p:txBody>
          </p:sp>
        </p:grpSp>
        <p:sp>
          <p:nvSpPr>
            <p:cNvPr id="11" name="Hexagon 10">
              <a:extLst>
                <a:ext uri="{FF2B5EF4-FFF2-40B4-BE49-F238E27FC236}">
                  <a16:creationId xmlns="" xmlns:a16="http://schemas.microsoft.com/office/drawing/2014/main" id="{40B817C6-71C8-4673-51EB-E6E7CDF4225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cs typeface="Times New Roman" panose="02020603050405020304" pitchFamily="18" charset="0"/>
                </a:rPr>
                <a:t>2</a:t>
              </a:r>
            </a:p>
          </p:txBody>
        </p:sp>
      </p:grpSp>
      <p:grpSp>
        <p:nvGrpSpPr>
          <p:cNvPr id="14" name="Group 13">
            <a:extLst>
              <a:ext uri="{FF2B5EF4-FFF2-40B4-BE49-F238E27FC236}">
                <a16:creationId xmlns="" xmlns:a16="http://schemas.microsoft.com/office/drawing/2014/main" id="{8312FB35-3F66-FC56-1FEC-06EB70375BD3}"/>
              </a:ext>
            </a:extLst>
          </p:cNvPr>
          <p:cNvGrpSpPr/>
          <p:nvPr/>
        </p:nvGrpSpPr>
        <p:grpSpPr>
          <a:xfrm>
            <a:off x="230374" y="3529177"/>
            <a:ext cx="11646221" cy="874760"/>
            <a:chOff x="2725447" y="4199994"/>
            <a:chExt cx="7945632" cy="874760"/>
          </a:xfrm>
          <a:solidFill>
            <a:srgbClr val="7DBE57">
              <a:alpha val="67000"/>
            </a:srgbClr>
          </a:solidFill>
        </p:grpSpPr>
        <p:grpSp>
          <p:nvGrpSpPr>
            <p:cNvPr id="15" name="Group 14">
              <a:extLst>
                <a:ext uri="{FF2B5EF4-FFF2-40B4-BE49-F238E27FC236}">
                  <a16:creationId xmlns="" xmlns:a16="http://schemas.microsoft.com/office/drawing/2014/main" id="{04F374A1-0BDB-BDE4-1C99-FE60B7946FC3}"/>
                </a:ext>
              </a:extLst>
            </p:cNvPr>
            <p:cNvGrpSpPr/>
            <p:nvPr/>
          </p:nvGrpSpPr>
          <p:grpSpPr>
            <a:xfrm>
              <a:off x="2725447" y="4199994"/>
              <a:ext cx="7945632" cy="874760"/>
              <a:chOff x="5742834" y="1909701"/>
              <a:chExt cx="4594881" cy="457200"/>
            </a:xfrm>
            <a:grpFill/>
          </p:grpSpPr>
          <p:sp>
            <p:nvSpPr>
              <p:cNvPr id="17" name="Hexagon 16">
                <a:extLst>
                  <a:ext uri="{FF2B5EF4-FFF2-40B4-BE49-F238E27FC236}">
                    <a16:creationId xmlns="" xmlns:a16="http://schemas.microsoft.com/office/drawing/2014/main" id="{20EAF4E2-6719-1C7F-A075-01F91FEE4D4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endParaRPr>
              </a:p>
            </p:txBody>
          </p:sp>
          <p:sp>
            <p:nvSpPr>
              <p:cNvPr id="18" name="Rectangle 17">
                <a:extLst>
                  <a:ext uri="{FF2B5EF4-FFF2-40B4-BE49-F238E27FC236}">
                    <a16:creationId xmlns="" xmlns:a16="http://schemas.microsoft.com/office/drawing/2014/main" id="{094CBA13-8FCF-58AF-160C-BCF4D726D5DC}"/>
                  </a:ext>
                </a:extLst>
              </p:cNvPr>
              <p:cNvSpPr/>
              <p:nvPr/>
            </p:nvSpPr>
            <p:spPr>
              <a:xfrm>
                <a:off x="6182366" y="1909701"/>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cs typeface="Times New Roman" panose="02020603050405020304" pitchFamily="18" charset="0"/>
                  </a:rPr>
                  <a:t>  Đoạn 3:</a:t>
                </a:r>
                <a:r>
                  <a:rPr lang="en-US" sz="3200" dirty="0">
                    <a:solidFill>
                      <a:srgbClr val="002060"/>
                    </a:solidFill>
                    <a:cs typeface="Times New Roman" panose="02020603050405020304" pitchFamily="18" charset="0"/>
                  </a:rPr>
                  <a:t> Từ </a:t>
                </a:r>
                <a:r>
                  <a:rPr lang="en-US" sz="3200" i="1" dirty="0">
                    <a:solidFill>
                      <a:srgbClr val="002060"/>
                    </a:solidFill>
                    <a:cs typeface="Times New Roman" panose="02020603050405020304" pitchFamily="18" charset="0"/>
                  </a:rPr>
                  <a:t>Đến lượt dế </a:t>
                </a:r>
                <a:r>
                  <a:rPr lang="en-US" sz="3200" i="1" dirty="0" smtClean="0">
                    <a:solidFill>
                      <a:srgbClr val="002060"/>
                    </a:solidFill>
                    <a:cs typeface="Times New Roman" panose="02020603050405020304" pitchFamily="18" charset="0"/>
                  </a:rPr>
                  <a:t>mèn</a:t>
                </a:r>
                <a:r>
                  <a:rPr lang="en-US" sz="3200" dirty="0" smtClean="0">
                    <a:solidFill>
                      <a:srgbClr val="002060"/>
                    </a:solidFill>
                    <a:cs typeface="Times New Roman" panose="02020603050405020304" pitchFamily="18" charset="0"/>
                  </a:rPr>
                  <a:t> đến </a:t>
                </a:r>
                <a:r>
                  <a:rPr lang="en-US" sz="3200" i="1" dirty="0">
                    <a:solidFill>
                      <a:srgbClr val="002060"/>
                    </a:solidFill>
                    <a:cs typeface="Times New Roman" panose="02020603050405020304" pitchFamily="18" charset="0"/>
                  </a:rPr>
                  <a:t>nhòa </a:t>
                </a:r>
                <a:r>
                  <a:rPr lang="en-US" sz="3200" i="1" dirty="0" smtClean="0">
                    <a:solidFill>
                      <a:srgbClr val="002060"/>
                    </a:solidFill>
                    <a:cs typeface="Times New Roman" panose="02020603050405020304" pitchFamily="18" charset="0"/>
                  </a:rPr>
                  <a:t>đi.</a:t>
                </a:r>
                <a:endParaRPr lang="en-US" sz="3200" i="1" dirty="0">
                  <a:solidFill>
                    <a:srgbClr val="002060"/>
                  </a:solidFill>
                  <a:cs typeface="Times New Roman" panose="02020603050405020304" pitchFamily="18" charset="0"/>
                </a:endParaRPr>
              </a:p>
            </p:txBody>
          </p:sp>
        </p:grpSp>
        <p:sp>
          <p:nvSpPr>
            <p:cNvPr id="16" name="Hexagon 15">
              <a:extLst>
                <a:ext uri="{FF2B5EF4-FFF2-40B4-BE49-F238E27FC236}">
                  <a16:creationId xmlns="" xmlns:a16="http://schemas.microsoft.com/office/drawing/2014/main" id="{CA36CB9B-78BD-A7BF-ED06-7EABF103CB9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cs typeface="Times New Roman" panose="02020603050405020304" pitchFamily="18" charset="0"/>
                </a:rPr>
                <a:t>3</a:t>
              </a:r>
            </a:p>
          </p:txBody>
        </p:sp>
      </p:grpSp>
      <p:grpSp>
        <p:nvGrpSpPr>
          <p:cNvPr id="19" name="Group 18">
            <a:extLst>
              <a:ext uri="{FF2B5EF4-FFF2-40B4-BE49-F238E27FC236}">
                <a16:creationId xmlns="" xmlns:a16="http://schemas.microsoft.com/office/drawing/2014/main" id="{D693BA01-6B56-59A9-6263-B550F734D7C3}"/>
              </a:ext>
            </a:extLst>
          </p:cNvPr>
          <p:cNvGrpSpPr/>
          <p:nvPr/>
        </p:nvGrpSpPr>
        <p:grpSpPr>
          <a:xfrm>
            <a:off x="262271" y="4613696"/>
            <a:ext cx="11649415" cy="874762"/>
            <a:chOff x="2725447" y="4199992"/>
            <a:chExt cx="7947811" cy="874762"/>
          </a:xfrm>
          <a:solidFill>
            <a:srgbClr val="7DBE57">
              <a:alpha val="67000"/>
            </a:srgbClr>
          </a:solidFill>
        </p:grpSpPr>
        <p:grpSp>
          <p:nvGrpSpPr>
            <p:cNvPr id="20" name="Group 19">
              <a:extLst>
                <a:ext uri="{FF2B5EF4-FFF2-40B4-BE49-F238E27FC236}">
                  <a16:creationId xmlns="" xmlns:a16="http://schemas.microsoft.com/office/drawing/2014/main" id="{531EEAB8-06EC-52DC-3593-3F39CE3BBFAD}"/>
                </a:ext>
              </a:extLst>
            </p:cNvPr>
            <p:cNvGrpSpPr/>
            <p:nvPr/>
          </p:nvGrpSpPr>
          <p:grpSpPr>
            <a:xfrm>
              <a:off x="2725447" y="4199992"/>
              <a:ext cx="7947811" cy="874762"/>
              <a:chOff x="5742834" y="1909700"/>
              <a:chExt cx="4596141" cy="457201"/>
            </a:xfrm>
            <a:grpFill/>
          </p:grpSpPr>
          <p:sp>
            <p:nvSpPr>
              <p:cNvPr id="22" name="Hexagon 21">
                <a:extLst>
                  <a:ext uri="{FF2B5EF4-FFF2-40B4-BE49-F238E27FC236}">
                    <a16:creationId xmlns="" xmlns:a16="http://schemas.microsoft.com/office/drawing/2014/main" id="{2173E91C-A5F9-6E44-0A48-63C6B5BA08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endParaRPr>
              </a:p>
            </p:txBody>
          </p:sp>
          <p:sp>
            <p:nvSpPr>
              <p:cNvPr id="23" name="Rectangle 22">
                <a:extLst>
                  <a:ext uri="{FF2B5EF4-FFF2-40B4-BE49-F238E27FC236}">
                    <a16:creationId xmlns="" xmlns:a16="http://schemas.microsoft.com/office/drawing/2014/main" id="{0D5ACD56-B7D7-8FF1-6C6B-AA5527760CE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cs typeface="Times New Roman" panose="02020603050405020304" pitchFamily="18" charset="0"/>
                  </a:rPr>
                  <a:t>  Đoạn 4:</a:t>
                </a:r>
                <a:r>
                  <a:rPr lang="en-US" sz="3200" dirty="0">
                    <a:solidFill>
                      <a:srgbClr val="002060"/>
                    </a:solidFill>
                    <a:cs typeface="Times New Roman" panose="02020603050405020304" pitchFamily="18" charset="0"/>
                  </a:rPr>
                  <a:t> Từ </a:t>
                </a:r>
                <a:r>
                  <a:rPr lang="en-US" sz="3200" i="1" dirty="0">
                    <a:solidFill>
                      <a:srgbClr val="002060"/>
                    </a:solidFill>
                    <a:cs typeface="Times New Roman" panose="02020603050405020304" pitchFamily="18" charset="0"/>
                  </a:rPr>
                  <a:t>Trong tà áo</a:t>
                </a:r>
                <a:r>
                  <a:rPr lang="en-US" sz="3200" dirty="0">
                    <a:solidFill>
                      <a:srgbClr val="002060"/>
                    </a:solidFill>
                    <a:cs typeface="Times New Roman" panose="02020603050405020304" pitchFamily="18" charset="0"/>
                  </a:rPr>
                  <a:t>…. </a:t>
                </a:r>
                <a:r>
                  <a:rPr lang="en-US" sz="3200" i="1" dirty="0">
                    <a:solidFill>
                      <a:srgbClr val="002060"/>
                    </a:solidFill>
                    <a:cs typeface="Times New Roman" panose="02020603050405020304" pitchFamily="18" charset="0"/>
                  </a:rPr>
                  <a:t>k</a:t>
                </a:r>
                <a:r>
                  <a:rPr lang="en-US" sz="3200" i="1" dirty="0" smtClean="0">
                    <a:solidFill>
                      <a:srgbClr val="002060"/>
                    </a:solidFill>
                    <a:cs typeface="Times New Roman" panose="02020603050405020304" pitchFamily="18" charset="0"/>
                  </a:rPr>
                  <a:t>hoe sắc.</a:t>
                </a:r>
                <a:endParaRPr lang="en-US" sz="3200" dirty="0">
                  <a:solidFill>
                    <a:srgbClr val="002060"/>
                  </a:solidFill>
                  <a:cs typeface="Times New Roman" panose="02020603050405020304" pitchFamily="18" charset="0"/>
                </a:endParaRPr>
              </a:p>
            </p:txBody>
          </p:sp>
        </p:grpSp>
        <p:sp>
          <p:nvSpPr>
            <p:cNvPr id="21" name="Hexagon 20">
              <a:extLst>
                <a:ext uri="{FF2B5EF4-FFF2-40B4-BE49-F238E27FC236}">
                  <a16:creationId xmlns="" xmlns:a16="http://schemas.microsoft.com/office/drawing/2014/main" id="{1430692C-17C6-4C4B-5B41-D3F9F33048A4}"/>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cs typeface="Times New Roman" panose="02020603050405020304" pitchFamily="18" charset="0"/>
                </a:rPr>
                <a:t>4</a:t>
              </a:r>
            </a:p>
          </p:txBody>
        </p:sp>
      </p:grpSp>
      <p:grpSp>
        <p:nvGrpSpPr>
          <p:cNvPr id="24" name="Group 23">
            <a:extLst>
              <a:ext uri="{FF2B5EF4-FFF2-40B4-BE49-F238E27FC236}">
                <a16:creationId xmlns="" xmlns:a16="http://schemas.microsoft.com/office/drawing/2014/main" id="{841FAD7A-74FE-E9EC-0BA4-6F800ECCA93C}"/>
              </a:ext>
            </a:extLst>
          </p:cNvPr>
          <p:cNvGrpSpPr/>
          <p:nvPr/>
        </p:nvGrpSpPr>
        <p:grpSpPr>
          <a:xfrm>
            <a:off x="262271" y="5719482"/>
            <a:ext cx="11649415" cy="874762"/>
            <a:chOff x="2725447" y="4199992"/>
            <a:chExt cx="7947811" cy="874762"/>
          </a:xfrm>
          <a:solidFill>
            <a:srgbClr val="7DBE57">
              <a:alpha val="67000"/>
            </a:srgbClr>
          </a:solidFill>
        </p:grpSpPr>
        <p:grpSp>
          <p:nvGrpSpPr>
            <p:cNvPr id="25" name="Group 24">
              <a:extLst>
                <a:ext uri="{FF2B5EF4-FFF2-40B4-BE49-F238E27FC236}">
                  <a16:creationId xmlns="" xmlns:a16="http://schemas.microsoft.com/office/drawing/2014/main" id="{1ED172B6-BE14-0EB9-DA9D-C0E45D7D4AED}"/>
                </a:ext>
              </a:extLst>
            </p:cNvPr>
            <p:cNvGrpSpPr/>
            <p:nvPr/>
          </p:nvGrpSpPr>
          <p:grpSpPr>
            <a:xfrm>
              <a:off x="2725447" y="4199992"/>
              <a:ext cx="7947811" cy="874762"/>
              <a:chOff x="5742834" y="1909700"/>
              <a:chExt cx="4596141" cy="457201"/>
            </a:xfrm>
            <a:grpFill/>
          </p:grpSpPr>
          <p:sp>
            <p:nvSpPr>
              <p:cNvPr id="27" name="Hexagon 26">
                <a:extLst>
                  <a:ext uri="{FF2B5EF4-FFF2-40B4-BE49-F238E27FC236}">
                    <a16:creationId xmlns="" xmlns:a16="http://schemas.microsoft.com/office/drawing/2014/main" id="{BAE4B5BA-477C-BDCD-AFBC-E627684E59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endParaRPr>
              </a:p>
            </p:txBody>
          </p:sp>
          <p:sp>
            <p:nvSpPr>
              <p:cNvPr id="28" name="Rectangle 27">
                <a:extLst>
                  <a:ext uri="{FF2B5EF4-FFF2-40B4-BE49-F238E27FC236}">
                    <a16:creationId xmlns="" xmlns:a16="http://schemas.microsoft.com/office/drawing/2014/main" id="{5313B837-4E11-DF98-FC62-5A2BD0321BBD}"/>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Đoạn</a:t>
                </a:r>
                <a:r>
                  <a:rPr lang="en-US" sz="3200" b="1" dirty="0">
                    <a:solidFill>
                      <a:srgbClr val="002060"/>
                    </a:solidFill>
                    <a:cs typeface="Times New Roman" panose="02020603050405020304" pitchFamily="18" charset="0"/>
                  </a:rPr>
                  <a:t> 5:</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Còn</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lại</a:t>
                </a:r>
                <a:endParaRPr lang="en-US" sz="3200" dirty="0">
                  <a:solidFill>
                    <a:srgbClr val="002060"/>
                  </a:solidFill>
                  <a:cs typeface="Times New Roman" panose="02020603050405020304" pitchFamily="18" charset="0"/>
                </a:endParaRPr>
              </a:p>
            </p:txBody>
          </p:sp>
        </p:grpSp>
        <p:sp>
          <p:nvSpPr>
            <p:cNvPr id="26" name="Hexagon 25">
              <a:extLst>
                <a:ext uri="{FF2B5EF4-FFF2-40B4-BE49-F238E27FC236}">
                  <a16:creationId xmlns="" xmlns:a16="http://schemas.microsoft.com/office/drawing/2014/main" id="{EEE10D1D-AF94-45D5-E780-853780C3733E}"/>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cs typeface="Times New Roman" panose="02020603050405020304" pitchFamily="18" charset="0"/>
                </a:rPr>
                <a:t>5</a:t>
              </a:r>
            </a:p>
          </p:txBody>
        </p:sp>
      </p:grpSp>
      <p:sp>
        <p:nvSpPr>
          <p:cNvPr id="30" name="Rounded Rectangle 29"/>
          <p:cNvSpPr/>
          <p:nvPr/>
        </p:nvSpPr>
        <p:spPr>
          <a:xfrm>
            <a:off x="3419475" y="262004"/>
            <a:ext cx="33337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FF0000"/>
                </a:solidFill>
              </a:rPr>
              <a:t>Bài chia 5 đoạn:</a:t>
            </a:r>
            <a:endParaRPr lang="en-US" sz="3600" b="1" dirty="0">
              <a:solidFill>
                <a:srgbClr val="FF0000"/>
              </a:solidFill>
            </a:endParaRPr>
          </a:p>
        </p:txBody>
      </p:sp>
    </p:spTree>
    <p:extLst>
      <p:ext uri="{BB962C8B-B14F-4D97-AF65-F5344CB8AC3E}">
        <p14:creationId xmlns:p14="http://schemas.microsoft.com/office/powerpoint/2010/main" val="160731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84;p34"/>
          <p:cNvPicPr preferRelativeResize="0"/>
          <p:nvPr/>
        </p:nvPicPr>
        <p:blipFill>
          <a:blip r:embed="rId2">
            <a:alphaModFix/>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5" name="Google Shape;285;p34"/>
          <p:cNvPicPr preferRelativeResize="0"/>
          <p:nvPr/>
        </p:nvPicPr>
        <p:blipFill>
          <a:blip r:embed="rId3">
            <a:alphaModFix/>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6" name="Google Shape;286;p34"/>
          <p:cNvPicPr preferRelativeResize="0"/>
          <p:nvPr/>
        </p:nvPicPr>
        <p:blipFill>
          <a:blip r:embed="rId4">
            <a:alphaModFix/>
          </a:blip>
          <a:stretch>
            <a:fillRect/>
          </a:stretch>
        </p:blipFill>
        <p:spPr>
          <a:xfrm flipH="1">
            <a:off x="-1742943" y="3647545"/>
            <a:ext cx="4395555" cy="4395560"/>
          </a:xfrm>
          <a:prstGeom prst="rect">
            <a:avLst/>
          </a:prstGeom>
          <a:noFill/>
          <a:ln>
            <a:noFill/>
          </a:ln>
        </p:spPr>
      </p:pic>
      <p:pic>
        <p:nvPicPr>
          <p:cNvPr id="7" name="Google Shape;287;p34"/>
          <p:cNvPicPr preferRelativeResize="0"/>
          <p:nvPr/>
        </p:nvPicPr>
        <p:blipFill>
          <a:blip r:embed="rId4">
            <a:alphaModFix/>
          </a:blip>
          <a:stretch>
            <a:fillRect/>
          </a:stretch>
        </p:blipFill>
        <p:spPr>
          <a:xfrm flipH="1">
            <a:off x="9395507" y="-435979"/>
            <a:ext cx="4395555" cy="4395560"/>
          </a:xfrm>
          <a:prstGeom prst="rect">
            <a:avLst/>
          </a:prstGeom>
          <a:noFill/>
          <a:ln>
            <a:noFill/>
          </a:ln>
        </p:spPr>
      </p:pic>
      <p:grpSp>
        <p:nvGrpSpPr>
          <p:cNvPr id="8" name="Group 7">
            <a:extLst>
              <a:ext uri="{FF2B5EF4-FFF2-40B4-BE49-F238E27FC236}">
                <a16:creationId xmlns="" xmlns:a16="http://schemas.microsoft.com/office/drawing/2014/main" id="{946913E7-A8E4-95F7-EECA-54FB26E40061}"/>
              </a:ext>
            </a:extLst>
          </p:cNvPr>
          <p:cNvGrpSpPr/>
          <p:nvPr/>
        </p:nvGrpSpPr>
        <p:grpSpPr>
          <a:xfrm>
            <a:off x="823132" y="2331668"/>
            <a:ext cx="11142483" cy="866617"/>
            <a:chOff x="307336" y="5234135"/>
            <a:chExt cx="7111821" cy="4158757"/>
          </a:xfrm>
          <a:solidFill>
            <a:srgbClr val="FCEAF1"/>
          </a:solidFill>
        </p:grpSpPr>
        <p:sp>
          <p:nvSpPr>
            <p:cNvPr id="9" name="Rectangle: Rounded Corners 10">
              <a:extLst>
                <a:ext uri="{FF2B5EF4-FFF2-40B4-BE49-F238E27FC236}">
                  <a16:creationId xmlns="" xmlns:a16="http://schemas.microsoft.com/office/drawing/2014/main" id="{96648BA9-400C-B7B2-5B1F-0951D5D63D58}"/>
                </a:ext>
              </a:extLst>
            </p:cNvPr>
            <p:cNvSpPr/>
            <p:nvPr/>
          </p:nvSpPr>
          <p:spPr>
            <a:xfrm>
              <a:off x="307336" y="5234135"/>
              <a:ext cx="6969829" cy="4158757"/>
            </a:xfrm>
            <a:custGeom>
              <a:avLst/>
              <a:gdLst>
                <a:gd name="connsiteX0" fmla="*/ 0 w 6969829"/>
                <a:gd name="connsiteY0" fmla="*/ 693140 h 4158757"/>
                <a:gd name="connsiteX1" fmla="*/ 693140 w 6969829"/>
                <a:gd name="connsiteY1" fmla="*/ 0 h 4158757"/>
                <a:gd name="connsiteX2" fmla="*/ 6276689 w 6969829"/>
                <a:gd name="connsiteY2" fmla="*/ 0 h 4158757"/>
                <a:gd name="connsiteX3" fmla="*/ 6969829 w 6969829"/>
                <a:gd name="connsiteY3" fmla="*/ 693140 h 4158757"/>
                <a:gd name="connsiteX4" fmla="*/ 6969829 w 6969829"/>
                <a:gd name="connsiteY4" fmla="*/ 3465617 h 4158757"/>
                <a:gd name="connsiteX5" fmla="*/ 6276689 w 6969829"/>
                <a:gd name="connsiteY5" fmla="*/ 4158757 h 4158757"/>
                <a:gd name="connsiteX6" fmla="*/ 693140 w 6969829"/>
                <a:gd name="connsiteY6" fmla="*/ 4158757 h 4158757"/>
                <a:gd name="connsiteX7" fmla="*/ 0 w 6969829"/>
                <a:gd name="connsiteY7" fmla="*/ 3465617 h 4158757"/>
                <a:gd name="connsiteX8" fmla="*/ 0 w 6969829"/>
                <a:gd name="connsiteY8" fmla="*/ 693140 h 41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4158757" fill="none" extrusionOk="0">
                  <a:moveTo>
                    <a:pt x="0" y="693140"/>
                  </a:moveTo>
                  <a:cubicBezTo>
                    <a:pt x="-74338" y="306993"/>
                    <a:pt x="264939" y="-48695"/>
                    <a:pt x="693140" y="0"/>
                  </a:cubicBezTo>
                  <a:cubicBezTo>
                    <a:pt x="2380931" y="-1575"/>
                    <a:pt x="3512651" y="140358"/>
                    <a:pt x="6276689" y="0"/>
                  </a:cubicBezTo>
                  <a:cubicBezTo>
                    <a:pt x="6585838" y="-4308"/>
                    <a:pt x="6938734" y="295388"/>
                    <a:pt x="6969829" y="693140"/>
                  </a:cubicBezTo>
                  <a:cubicBezTo>
                    <a:pt x="6955506" y="1161355"/>
                    <a:pt x="7086925" y="2764565"/>
                    <a:pt x="6969829" y="3465617"/>
                  </a:cubicBezTo>
                  <a:cubicBezTo>
                    <a:pt x="6951556" y="3818969"/>
                    <a:pt x="6666627" y="4141123"/>
                    <a:pt x="6276689" y="4158757"/>
                  </a:cubicBezTo>
                  <a:cubicBezTo>
                    <a:pt x="5592549" y="4210659"/>
                    <a:pt x="2438828" y="4143278"/>
                    <a:pt x="693140" y="4158757"/>
                  </a:cubicBezTo>
                  <a:cubicBezTo>
                    <a:pt x="253507" y="4145089"/>
                    <a:pt x="11192" y="3832467"/>
                    <a:pt x="0" y="3465617"/>
                  </a:cubicBezTo>
                  <a:cubicBezTo>
                    <a:pt x="-163057" y="2545696"/>
                    <a:pt x="-113002" y="1414528"/>
                    <a:pt x="0" y="693140"/>
                  </a:cubicBezTo>
                  <a:close/>
                </a:path>
                <a:path w="6969829" h="4158757" stroke="0" extrusionOk="0">
                  <a:moveTo>
                    <a:pt x="0" y="693140"/>
                  </a:moveTo>
                  <a:cubicBezTo>
                    <a:pt x="2787" y="322617"/>
                    <a:pt x="323933" y="-8854"/>
                    <a:pt x="693140" y="0"/>
                  </a:cubicBezTo>
                  <a:cubicBezTo>
                    <a:pt x="1418787" y="-154061"/>
                    <a:pt x="3910274" y="102967"/>
                    <a:pt x="6276689" y="0"/>
                  </a:cubicBezTo>
                  <a:cubicBezTo>
                    <a:pt x="6659731" y="11784"/>
                    <a:pt x="6965810" y="274007"/>
                    <a:pt x="6969829" y="693140"/>
                  </a:cubicBezTo>
                  <a:cubicBezTo>
                    <a:pt x="6919964" y="2007280"/>
                    <a:pt x="6854031" y="2751470"/>
                    <a:pt x="6969829" y="3465617"/>
                  </a:cubicBezTo>
                  <a:cubicBezTo>
                    <a:pt x="7035678" y="3882607"/>
                    <a:pt x="6715769" y="4122631"/>
                    <a:pt x="6276689" y="4158757"/>
                  </a:cubicBezTo>
                  <a:cubicBezTo>
                    <a:pt x="4135007" y="4275158"/>
                    <a:pt x="3326515" y="4220573"/>
                    <a:pt x="693140" y="4158757"/>
                  </a:cubicBezTo>
                  <a:cubicBezTo>
                    <a:pt x="289206" y="4133608"/>
                    <a:pt x="-17842" y="3871276"/>
                    <a:pt x="0" y="3465617"/>
                  </a:cubicBezTo>
                  <a:cubicBezTo>
                    <a:pt x="90416" y="2705879"/>
                    <a:pt x="-156882" y="1100672"/>
                    <a:pt x="0" y="693140"/>
                  </a:cubicBezTo>
                  <a:close/>
                </a:path>
              </a:pathLst>
            </a:custGeom>
            <a:solidFill>
              <a:srgbClr val="FCEAF1"/>
            </a:solidFill>
            <a:ln w="28575">
              <a:solidFill>
                <a:schemeClr val="accent4">
                  <a:lumMod val="75000"/>
                </a:schemeClr>
              </a:solidFill>
              <a:extLst>
                <a:ext uri="{C807C97D-BFC1-408E-A445-0C87EB9F89A2}">
                  <ask:lineSketchStyleProps xmln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 name="TextBox 9">
              <a:extLst>
                <a:ext uri="{FF2B5EF4-FFF2-40B4-BE49-F238E27FC236}">
                  <a16:creationId xmlns="" xmlns:a16="http://schemas.microsoft.com/office/drawing/2014/main" id="{0B45D323-C331-4C32-24A5-4704D1E77237}"/>
                </a:ext>
              </a:extLst>
            </p:cNvPr>
            <p:cNvSpPr txBox="1"/>
            <p:nvPr/>
          </p:nvSpPr>
          <p:spPr>
            <a:xfrm>
              <a:off x="633235" y="5405070"/>
              <a:ext cx="6785922" cy="398782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Vi-ô-</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lông</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cla-ri-nét</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xen-</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a:t>
              </a:r>
              <a:r>
                <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Tên</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nhạc</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cụ</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vi-VN"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2" name="Picture 11" descr="A violin with a bow&#10;&#10;Description automatically generated with medium confidence">
            <a:extLst>
              <a:ext uri="{FF2B5EF4-FFF2-40B4-BE49-F238E27FC236}">
                <a16:creationId xmlns="" xmlns:a16="http://schemas.microsoft.com/office/drawing/2014/main" id="{28F1285F-D995-6E02-219F-14CA017A7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478" y="3138787"/>
            <a:ext cx="3776870" cy="3776870"/>
          </a:xfrm>
          <a:prstGeom prst="rect">
            <a:avLst/>
          </a:prstGeom>
        </p:spPr>
      </p:pic>
      <p:pic>
        <p:nvPicPr>
          <p:cNvPr id="13" name="Picture 12" descr="A clarinet on a black background&#10;&#10;Description automatically generated with medium confidence">
            <a:extLst>
              <a:ext uri="{FF2B5EF4-FFF2-40B4-BE49-F238E27FC236}">
                <a16:creationId xmlns="" xmlns:a16="http://schemas.microsoft.com/office/drawing/2014/main" id="{43DF7F06-1EEA-822E-6955-A14A41DE3E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375" y="3230217"/>
            <a:ext cx="3309730" cy="3309730"/>
          </a:xfrm>
          <a:prstGeom prst="rect">
            <a:avLst/>
          </a:prstGeom>
        </p:spPr>
      </p:pic>
      <p:pic>
        <p:nvPicPr>
          <p:cNvPr id="14" name="Picture 13" descr="A picture containing bowed instrument, music, musical instrument, bowed string instrument&#10;&#10;Description automatically generated">
            <a:extLst>
              <a:ext uri="{FF2B5EF4-FFF2-40B4-BE49-F238E27FC236}">
                <a16:creationId xmlns="" xmlns:a16="http://schemas.microsoft.com/office/drawing/2014/main" id="{99D39688-3579-27BF-B9FC-DE253A1E7D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0459" y="3250096"/>
            <a:ext cx="1605132" cy="3607904"/>
          </a:xfrm>
          <a:prstGeom prst="rect">
            <a:avLst/>
          </a:prstGeom>
        </p:spPr>
      </p:pic>
      <p:sp>
        <p:nvSpPr>
          <p:cNvPr id="17" name="Rounded Rectangle 16"/>
          <p:cNvSpPr/>
          <p:nvPr/>
        </p:nvSpPr>
        <p:spPr>
          <a:xfrm>
            <a:off x="2652612" y="1145013"/>
            <a:ext cx="2926809" cy="962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Từ ngữ:</a:t>
            </a:r>
            <a:endParaRPr lang="en-US" sz="4000" b="1" dirty="0">
              <a:solidFill>
                <a:schemeClr val="tx1"/>
              </a:solidFill>
            </a:endParaRPr>
          </a:p>
        </p:txBody>
      </p:sp>
    </p:spTree>
    <p:extLst>
      <p:ext uri="{BB962C8B-B14F-4D97-AF65-F5344CB8AC3E}">
        <p14:creationId xmlns:p14="http://schemas.microsoft.com/office/powerpoint/2010/main" val="325886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B1AE5EF-6486-425E-A863-E4059FF0D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676"/>
            <a:ext cx="13353143" cy="7025271"/>
          </a:xfrm>
          <a:prstGeom prst="rect">
            <a:avLst/>
          </a:prstGeom>
        </p:spPr>
      </p:pic>
      <p:sp>
        <p:nvSpPr>
          <p:cNvPr id="3" name="Rounded Rectangle 2"/>
          <p:cNvSpPr/>
          <p:nvPr/>
        </p:nvSpPr>
        <p:spPr>
          <a:xfrm>
            <a:off x="3457575" y="69850"/>
            <a:ext cx="4105275" cy="962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rPr>
              <a:t>2. Trả lời câu hỏi</a:t>
            </a:r>
            <a:endParaRPr lang="en-US" sz="4000" b="1" dirty="0">
              <a:solidFill>
                <a:srgbClr val="FF0000"/>
              </a:solidFill>
            </a:endParaRPr>
          </a:p>
        </p:txBody>
      </p:sp>
    </p:spTree>
    <p:extLst>
      <p:ext uri="{BB962C8B-B14F-4D97-AF65-F5344CB8AC3E}">
        <p14:creationId xmlns:p14="http://schemas.microsoft.com/office/powerpoint/2010/main" val="296008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853</TotalTime>
  <Words>774</Words>
  <Application>Microsoft Office PowerPoint</Application>
  <PresentationFormat>Widescreen</PresentationFormat>
  <Paragraphs>70</Paragraphs>
  <Slides>27</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Arial-Rounded</vt:lpstr>
      <vt:lpstr>AvantGarde</vt:lpstr>
      <vt:lpstr>Calibri</vt:lpstr>
      <vt:lpstr>Calibri Light</vt:lpstr>
      <vt:lpstr>HP001 5H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182</cp:revision>
  <dcterms:created xsi:type="dcterms:W3CDTF">2023-08-12T04:24:15Z</dcterms:created>
  <dcterms:modified xsi:type="dcterms:W3CDTF">2024-06-26T09:52:34Z</dcterms:modified>
</cp:coreProperties>
</file>