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85" r:id="rId4"/>
  </p:sldMasterIdLst>
  <p:notesMasterIdLst>
    <p:notesMasterId r:id="rId42"/>
  </p:notesMasterIdLst>
  <p:sldIdLst>
    <p:sldId id="257" r:id="rId5"/>
    <p:sldId id="258" r:id="rId6"/>
    <p:sldId id="259" r:id="rId7"/>
    <p:sldId id="279" r:id="rId8"/>
    <p:sldId id="326" r:id="rId9"/>
    <p:sldId id="327" r:id="rId10"/>
    <p:sldId id="281" r:id="rId11"/>
    <p:sldId id="280" r:id="rId12"/>
    <p:sldId id="11694" r:id="rId13"/>
    <p:sldId id="11695" r:id="rId14"/>
    <p:sldId id="11696" r:id="rId15"/>
    <p:sldId id="282" r:id="rId16"/>
    <p:sldId id="11697" r:id="rId17"/>
    <p:sldId id="11698" r:id="rId18"/>
    <p:sldId id="11699" r:id="rId19"/>
    <p:sldId id="268" r:id="rId20"/>
    <p:sldId id="271" r:id="rId21"/>
    <p:sldId id="272" r:id="rId22"/>
    <p:sldId id="287" r:id="rId23"/>
    <p:sldId id="11700" r:id="rId24"/>
    <p:sldId id="11701" r:id="rId25"/>
    <p:sldId id="11702" r:id="rId26"/>
    <p:sldId id="11703" r:id="rId27"/>
    <p:sldId id="288" r:id="rId28"/>
    <p:sldId id="270" r:id="rId29"/>
    <p:sldId id="262" r:id="rId30"/>
    <p:sldId id="329" r:id="rId31"/>
    <p:sldId id="336" r:id="rId32"/>
    <p:sldId id="331" r:id="rId33"/>
    <p:sldId id="332" r:id="rId34"/>
    <p:sldId id="333" r:id="rId35"/>
    <p:sldId id="334" r:id="rId36"/>
    <p:sldId id="337" r:id="rId37"/>
    <p:sldId id="335" r:id="rId38"/>
    <p:sldId id="325" r:id="rId39"/>
    <p:sldId id="11704" r:id="rId40"/>
    <p:sldId id="26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1772-8D15-4AB4-853F-A876D7A725D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9CDCA-81FF-481D-BDA4-893F3D16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7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45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35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0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4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42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04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17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3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57110"/>
      </p:ext>
    </p:extLst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7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90" y="2708715"/>
            <a:ext cx="1622262" cy="14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3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563" y="3839769"/>
            <a:ext cx="1817563" cy="16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743" y="2964006"/>
            <a:ext cx="1585743" cy="1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95" y="3086735"/>
            <a:ext cx="1675895" cy="14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47.sv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48" y="609738"/>
            <a:ext cx="5267401" cy="1664352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DD941-3073-B022-F93C-0B80E9ADB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584" y="2396779"/>
            <a:ext cx="7760881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4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lược đồ.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2066925" y="3067722"/>
            <a:ext cx="5086350" cy="2062103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Lược đồ nghĩa quân Lam Sơn tấn công quân Minh trong trận Chi Lăng – Xương Giang (năm 1427). 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1064043" y="21399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56FEC-F7D6-16AD-8E0A-FEF8796AFFA4}"/>
              </a:ext>
            </a:extLst>
          </p:cNvPr>
          <p:cNvSpPr/>
          <p:nvPr/>
        </p:nvSpPr>
        <p:spPr>
          <a:xfrm>
            <a:off x="7686675" y="5981700"/>
            <a:ext cx="3390900" cy="6191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9" y="395447"/>
            <a:ext cx="6140501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lược đồ; kể tên các địa điểm nghĩa quân Lam Sơn tấn công quân Minh.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704850" y="3067722"/>
            <a:ext cx="6800850" cy="3416320"/>
          </a:xfrm>
          <a:custGeom>
            <a:avLst/>
            <a:gdLst>
              <a:gd name="connsiteX0" fmla="*/ 0 w 6800850"/>
              <a:gd name="connsiteY0" fmla="*/ 0 h 3416320"/>
              <a:gd name="connsiteX1" fmla="*/ 6800850 w 6800850"/>
              <a:gd name="connsiteY1" fmla="*/ 0 h 3416320"/>
              <a:gd name="connsiteX2" fmla="*/ 6800850 w 6800850"/>
              <a:gd name="connsiteY2" fmla="*/ 3416320 h 3416320"/>
              <a:gd name="connsiteX3" fmla="*/ 0 w 6800850"/>
              <a:gd name="connsiteY3" fmla="*/ 3416320 h 3416320"/>
              <a:gd name="connsiteX4" fmla="*/ 0 w 680085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0850" h="3416320" fill="none" extrusionOk="0">
                <a:moveTo>
                  <a:pt x="0" y="0"/>
                </a:moveTo>
                <a:cubicBezTo>
                  <a:pt x="2865981" y="5222"/>
                  <a:pt x="3799476" y="24918"/>
                  <a:pt x="6800850" y="0"/>
                </a:cubicBezTo>
                <a:cubicBezTo>
                  <a:pt x="6639605" y="1219428"/>
                  <a:pt x="6757090" y="2405311"/>
                  <a:pt x="6800850" y="3416320"/>
                </a:cubicBezTo>
                <a:cubicBezTo>
                  <a:pt x="4278285" y="3251559"/>
                  <a:pt x="960093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800850" h="3416320" stroke="0" extrusionOk="0">
                <a:moveTo>
                  <a:pt x="0" y="0"/>
                </a:moveTo>
                <a:cubicBezTo>
                  <a:pt x="2140062" y="11849"/>
                  <a:pt x="5439024" y="-161459"/>
                  <a:pt x="6800850" y="0"/>
                </a:cubicBezTo>
                <a:cubicBezTo>
                  <a:pt x="6803980" y="1548882"/>
                  <a:pt x="6699674" y="2955689"/>
                  <a:pt x="6800850" y="3416320"/>
                </a:cubicBezTo>
                <a:cubicBezTo>
                  <a:pt x="3629357" y="3270460"/>
                  <a:pt x="2968844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cam: nghĩa quân Lam Sơn mai phục.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đỏ có ba mũi tên hướng lên trên: nghĩa quân Lam Sơn phòng ngự.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màu đỏ úp vào nhau: nghĩa quân Lam Sơn bao vây.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dấu X màu đen: nơi quân Minh bị tiêu diệt.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 hiệu mũi tên màu đen: quân Minh hành quân,...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721143" y="220658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56FEC-F7D6-16AD-8E0A-FEF8796AFFA4}"/>
              </a:ext>
            </a:extLst>
          </p:cNvPr>
          <p:cNvSpPr/>
          <p:nvPr/>
        </p:nvSpPr>
        <p:spPr>
          <a:xfrm>
            <a:off x="7534274" y="609600"/>
            <a:ext cx="2047875" cy="2009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ABC2A580-6947-4142-218E-6E3A85C6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4578401" cy="44012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Đọc thông tin và quan sát hình 2, em hãy: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bản đồ.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bản đồ; kể tên thủ đô và các thành phố trực thuộc Trung ương của Việt Nam.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10010-704C-E79A-8E2B-53EA5802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1" y="557212"/>
            <a:ext cx="465772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biết nội dung thể hiện trên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đồ.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2066925" y="3067722"/>
            <a:ext cx="5086350" cy="2062103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hiện các đơn vị hành chính (tỉnh, thành phố trực thuộc Trung ương) của Việt Nam.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1064043" y="21399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CABA4-3DC5-1682-BC6C-F1435057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6" y="871537"/>
            <a:ext cx="4657724" cy="5781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A0838B-C460-11AC-875A-A7AAD855962E}"/>
              </a:ext>
            </a:extLst>
          </p:cNvPr>
          <p:cNvSpPr/>
          <p:nvPr/>
        </p:nvSpPr>
        <p:spPr>
          <a:xfrm>
            <a:off x="8362950" y="6448426"/>
            <a:ext cx="2266950" cy="247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99" y="290672"/>
            <a:ext cx="6140501" cy="181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bản đồ; kể tên thủ đô và các thành phố trực thuộc Trung ương của Việt Nam.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3490C-2A47-70BD-240E-66DCAEB3CF8A}"/>
              </a:ext>
            </a:extLst>
          </p:cNvPr>
          <p:cNvSpPr txBox="1"/>
          <p:nvPr/>
        </p:nvSpPr>
        <p:spPr>
          <a:xfrm>
            <a:off x="1750942" y="2689206"/>
            <a:ext cx="5449957" cy="1569660"/>
          </a:xfrm>
          <a:custGeom>
            <a:avLst/>
            <a:gdLst>
              <a:gd name="connsiteX0" fmla="*/ 0 w 5449957"/>
              <a:gd name="connsiteY0" fmla="*/ 0 h 1569660"/>
              <a:gd name="connsiteX1" fmla="*/ 5449957 w 5449957"/>
              <a:gd name="connsiteY1" fmla="*/ 0 h 1569660"/>
              <a:gd name="connsiteX2" fmla="*/ 5449957 w 5449957"/>
              <a:gd name="connsiteY2" fmla="*/ 1569660 h 1569660"/>
              <a:gd name="connsiteX3" fmla="*/ 0 w 5449957"/>
              <a:gd name="connsiteY3" fmla="*/ 1569660 h 1569660"/>
              <a:gd name="connsiteX4" fmla="*/ 0 w 54499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9957" h="1569660" fill="none" extrusionOk="0">
                <a:moveTo>
                  <a:pt x="0" y="0"/>
                </a:moveTo>
                <a:cubicBezTo>
                  <a:pt x="2034851" y="5222"/>
                  <a:pt x="3128097" y="24918"/>
                  <a:pt x="5449957" y="0"/>
                </a:cubicBezTo>
                <a:cubicBezTo>
                  <a:pt x="5547518" y="257633"/>
                  <a:pt x="5401566" y="890565"/>
                  <a:pt x="5449957" y="1569660"/>
                </a:cubicBezTo>
                <a:cubicBezTo>
                  <a:pt x="4122836" y="1404899"/>
                  <a:pt x="1145420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449957" h="1569660" stroke="0" extrusionOk="0">
                <a:moveTo>
                  <a:pt x="0" y="0"/>
                </a:moveTo>
                <a:cubicBezTo>
                  <a:pt x="2100010" y="11849"/>
                  <a:pt x="3072353" y="-161459"/>
                  <a:pt x="5449957" y="0"/>
                </a:cubicBezTo>
                <a:cubicBezTo>
                  <a:pt x="5424069" y="662121"/>
                  <a:pt x="5519369" y="1402874"/>
                  <a:pt x="5449957" y="1569660"/>
                </a:cubicBezTo>
                <a:cubicBezTo>
                  <a:pt x="3559439" y="1423800"/>
                  <a:pt x="136384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kí hiệu trên bản đồ gồm: kí hiệu hình ngôi sao màu đỏ là thủ đô; kí hiệu hai vòng tròn lồng vào nhau là thành phố trực thuộc Trung ương.....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8ED641F9-727E-7694-EC71-70FC6CEDA85E}"/>
              </a:ext>
            </a:extLst>
          </p:cNvPr>
          <p:cNvSpPr/>
          <p:nvPr/>
        </p:nvSpPr>
        <p:spPr>
          <a:xfrm>
            <a:off x="805211" y="2037617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CABA4-3DC5-1682-BC6C-F1435057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6" y="871537"/>
            <a:ext cx="4657724" cy="578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F3F33-4A51-8AD8-A201-69114D58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662" y="776287"/>
            <a:ext cx="2867025" cy="338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A75C13-CC37-064A-9F02-788D91375458}"/>
              </a:ext>
            </a:extLst>
          </p:cNvPr>
          <p:cNvSpPr txBox="1"/>
          <p:nvPr/>
        </p:nvSpPr>
        <p:spPr>
          <a:xfrm>
            <a:off x="2703442" y="4889481"/>
            <a:ext cx="4868933" cy="1569660"/>
          </a:xfrm>
          <a:custGeom>
            <a:avLst/>
            <a:gdLst>
              <a:gd name="connsiteX0" fmla="*/ 0 w 4868933"/>
              <a:gd name="connsiteY0" fmla="*/ 0 h 1569660"/>
              <a:gd name="connsiteX1" fmla="*/ 4868933 w 4868933"/>
              <a:gd name="connsiteY1" fmla="*/ 0 h 1569660"/>
              <a:gd name="connsiteX2" fmla="*/ 4868933 w 4868933"/>
              <a:gd name="connsiteY2" fmla="*/ 1569660 h 1569660"/>
              <a:gd name="connsiteX3" fmla="*/ 0 w 4868933"/>
              <a:gd name="connsiteY3" fmla="*/ 1569660 h 1569660"/>
              <a:gd name="connsiteX4" fmla="*/ 0 w 4868933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933" h="1569660" fill="none" extrusionOk="0">
                <a:moveTo>
                  <a:pt x="0" y="0"/>
                </a:moveTo>
                <a:cubicBezTo>
                  <a:pt x="737378" y="5222"/>
                  <a:pt x="2492164" y="24918"/>
                  <a:pt x="4868933" y="0"/>
                </a:cubicBezTo>
                <a:cubicBezTo>
                  <a:pt x="4966494" y="257633"/>
                  <a:pt x="4820542" y="890565"/>
                  <a:pt x="4868933" y="1569660"/>
                </a:cubicBezTo>
                <a:cubicBezTo>
                  <a:pt x="2500094" y="1404899"/>
                  <a:pt x="5506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868933" h="1569660" stroke="0" extrusionOk="0">
                <a:moveTo>
                  <a:pt x="0" y="0"/>
                </a:moveTo>
                <a:cubicBezTo>
                  <a:pt x="949856" y="11849"/>
                  <a:pt x="2492235" y="-161459"/>
                  <a:pt x="4868933" y="0"/>
                </a:cubicBezTo>
                <a:cubicBezTo>
                  <a:pt x="4843045" y="662121"/>
                  <a:pt x="4938345" y="1402874"/>
                  <a:pt x="4868933" y="1569660"/>
                </a:cubicBezTo>
                <a:cubicBezTo>
                  <a:pt x="3351280" y="1423800"/>
                  <a:pt x="191696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 đô của Việt Nam là Hà Nội; các thành phố trực thuộc Trung ương gồm: Hải Phòng, Đà Nẵng, Thành phố Hồ Chí Minh, Cần Thơ.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6E94AC28-84FF-D4B8-C7C9-AC2A49F0DE02}"/>
              </a:ext>
            </a:extLst>
          </p:cNvPr>
          <p:cNvSpPr/>
          <p:nvPr/>
        </p:nvSpPr>
        <p:spPr>
          <a:xfrm>
            <a:off x="1757711" y="4237892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821880" cy="1119884"/>
            <a:chOff x="1325366" y="976045"/>
            <a:chExt cx="9821880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8260208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2686050" y="969517"/>
            <a:ext cx="6652732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46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Kể được tên một số phương tiện hỗ trợ học tập môn Lịch sử và Địa lí: bản đồ, lược đồ, biểu đồ, tranh ảnh, hiện vật,...</a:t>
            </a:r>
          </a:p>
          <a:p>
            <a:pPr lvl="0" algn="just"/>
            <a:r>
              <a:rPr lang="vi-VN" sz="3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Sử dụng được một số phương tiện hỗ trợ vào học tập môn Lịch sử và Địa lí.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24" y="119222"/>
            <a:ext cx="10883951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3, em hãy: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biểu đồ thể hiện nội dung gì.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trục dọc, trục ngang của biểu đồ và đơn vị của mỗi trục.</a:t>
            </a:r>
          </a:p>
          <a:p>
            <a:pPr marL="457200" lvl="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độ cao của các cột và nhận xét về sự thay đổi số dân Việt Nam qua các năm.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2214562"/>
            <a:ext cx="82772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5922"/>
            <a:ext cx="664845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biết biểu đồ thể hiện nội dung gì.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185862"/>
            <a:ext cx="8277225" cy="4029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05B3AD-1DFD-C95D-004F-F8D77D2FA3EC}"/>
              </a:ext>
            </a:extLst>
          </p:cNvPr>
          <p:cNvSpPr/>
          <p:nvPr/>
        </p:nvSpPr>
        <p:spPr>
          <a:xfrm>
            <a:off x="3733799" y="4819650"/>
            <a:ext cx="4772025" cy="3428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619125" y="5499081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3 là biểu đồ cột, thể hiện số dân Việt Nam qua các năm.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38272"/>
            <a:ext cx="994410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3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trục dọc, trục ngang của biểu đồ và đơn vị của mỗi trục.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85863"/>
            <a:ext cx="7720012" cy="375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723900" y="5070456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dọc thể hiện số dân, đơn vị là triệu người;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B95A1-A928-A1DB-582D-412FF20EDA89}"/>
              </a:ext>
            </a:extLst>
          </p:cNvPr>
          <p:cNvSpPr/>
          <p:nvPr/>
        </p:nvSpPr>
        <p:spPr>
          <a:xfrm>
            <a:off x="3438524" y="1304925"/>
            <a:ext cx="1085851" cy="304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A7C20-D74C-545D-555C-8081F5D90ABC}"/>
              </a:ext>
            </a:extLst>
          </p:cNvPr>
          <p:cNvSpPr/>
          <p:nvPr/>
        </p:nvSpPr>
        <p:spPr>
          <a:xfrm rot="5400000">
            <a:off x="6191248" y="2419352"/>
            <a:ext cx="457204" cy="4610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7F6FB-8D5C-C2B8-7CCF-647B7909D8AE}"/>
              </a:ext>
            </a:extLst>
          </p:cNvPr>
          <p:cNvSpPr txBox="1"/>
          <p:nvPr/>
        </p:nvSpPr>
        <p:spPr>
          <a:xfrm>
            <a:off x="713961" y="5925221"/>
            <a:ext cx="10839450" cy="584775"/>
          </a:xfrm>
          <a:custGeom>
            <a:avLst/>
            <a:gdLst>
              <a:gd name="connsiteX0" fmla="*/ 0 w 10839450"/>
              <a:gd name="connsiteY0" fmla="*/ 0 h 584775"/>
              <a:gd name="connsiteX1" fmla="*/ 10839450 w 10839450"/>
              <a:gd name="connsiteY1" fmla="*/ 0 h 584775"/>
              <a:gd name="connsiteX2" fmla="*/ 10839450 w 10839450"/>
              <a:gd name="connsiteY2" fmla="*/ 584775 h 584775"/>
              <a:gd name="connsiteX3" fmla="*/ 0 w 10839450"/>
              <a:gd name="connsiteY3" fmla="*/ 584775 h 584775"/>
              <a:gd name="connsiteX4" fmla="*/ 0 w 108394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584775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796607" y="115750"/>
                  <a:pt x="10845125" y="445323"/>
                  <a:pt x="10839450" y="584775"/>
                </a:cubicBezTo>
                <a:cubicBezTo>
                  <a:pt x="6114313" y="420014"/>
                  <a:pt x="300958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0839450" h="584775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13004" y="254320"/>
                  <a:pt x="10797186" y="509640"/>
                  <a:pt x="10839450" y="584775"/>
                </a:cubicBezTo>
                <a:cubicBezTo>
                  <a:pt x="5465597" y="438915"/>
                  <a:pt x="197030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rục ngang thể hiện thời gian, đơn vị là năm.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F2A3DA44-8871-A2C1-D4A8-222258F4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71597"/>
            <a:ext cx="10201275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r>
              <a:rPr lang="vi-VN" altLang="en-US" sz="3200" b="1" i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độ cao của các cột và nhận xét về sự thay đổi số dân Việt Nam qua các năm.</a:t>
            </a:r>
            <a:endParaRPr lang="vi-VN" altLang="en-US" sz="3200" b="1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0B5DC-EC9B-E073-9DAA-5A06530A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185862"/>
            <a:ext cx="8277225" cy="402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8CA7F-BF6E-D0C9-D3B1-0179CB7831E8}"/>
              </a:ext>
            </a:extLst>
          </p:cNvPr>
          <p:cNvSpPr txBox="1"/>
          <p:nvPr/>
        </p:nvSpPr>
        <p:spPr>
          <a:xfrm>
            <a:off x="809625" y="5356206"/>
            <a:ext cx="10839450" cy="1077218"/>
          </a:xfrm>
          <a:custGeom>
            <a:avLst/>
            <a:gdLst>
              <a:gd name="connsiteX0" fmla="*/ 0 w 10839450"/>
              <a:gd name="connsiteY0" fmla="*/ 0 h 1077218"/>
              <a:gd name="connsiteX1" fmla="*/ 10839450 w 10839450"/>
              <a:gd name="connsiteY1" fmla="*/ 0 h 1077218"/>
              <a:gd name="connsiteX2" fmla="*/ 10839450 w 10839450"/>
              <a:gd name="connsiteY2" fmla="*/ 1077218 h 1077218"/>
              <a:gd name="connsiteX3" fmla="*/ 0 w 10839450"/>
              <a:gd name="connsiteY3" fmla="*/ 1077218 h 1077218"/>
              <a:gd name="connsiteX4" fmla="*/ 0 w 1083945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450" h="1077218" fill="none" extrusionOk="0">
                <a:moveTo>
                  <a:pt x="0" y="0"/>
                </a:moveTo>
                <a:cubicBezTo>
                  <a:pt x="3262452" y="5222"/>
                  <a:pt x="8364294" y="24918"/>
                  <a:pt x="10839450" y="0"/>
                </a:cubicBezTo>
                <a:cubicBezTo>
                  <a:pt x="10877312" y="476103"/>
                  <a:pt x="10780847" y="631043"/>
                  <a:pt x="10839450" y="1077218"/>
                </a:cubicBezTo>
                <a:cubicBezTo>
                  <a:pt x="6114313" y="912457"/>
                  <a:pt x="3009585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839450" h="1077218" stroke="0" extrusionOk="0">
                <a:moveTo>
                  <a:pt x="0" y="0"/>
                </a:moveTo>
                <a:cubicBezTo>
                  <a:pt x="1934358" y="11849"/>
                  <a:pt x="6346246" y="-161459"/>
                  <a:pt x="10839450" y="0"/>
                </a:cubicBezTo>
                <a:cubicBezTo>
                  <a:pt x="10891485" y="144312"/>
                  <a:pt x="10931593" y="673209"/>
                  <a:pt x="10839450" y="1077218"/>
                </a:cubicBezTo>
                <a:cubicBezTo>
                  <a:pt x="5465597" y="931358"/>
                  <a:pt x="1970304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cao của các cột tăng dần từ trái qua phải, thể hiện dân số Việt Nam liên tục tăng từ năm 1979 đến năm 2019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248026" y="2363056"/>
            <a:ext cx="8943974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073191" y="3368067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5C2E"/>
                </a:buClr>
                <a:buSzPts val="4800"/>
                <a:buFont typeface="Cairo"/>
                <a:buNone/>
                <a:tabLst/>
                <a:defRPr/>
              </a:pPr>
              <a:r>
                <a:rPr kumimoji="0" lang="vi-VN" sz="9600" b="0" i="0" u="none" strike="noStrike" kern="0" cap="none" spc="0" normalizeH="0" baseline="0" noProof="0" dirty="0">
                  <a:ln w="76200">
                    <a:solidFill>
                      <a:prstClr val="white">
                        <a:lumMod val="10000"/>
                      </a:prst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  <a:t/>
              </a:r>
              <a:br>
                <a:rPr kumimoji="0" lang="vi-VN" sz="9600" b="0" i="0" u="none" strike="noStrike" kern="0" cap="none" spc="0" normalizeH="0" baseline="0" noProof="0" dirty="0">
                  <a:ln w="76200">
                    <a:solidFill>
                      <a:prstClr val="white">
                        <a:lumMod val="10000"/>
                      </a:prst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</a:br>
              <a:r>
                <a:rPr kumimoji="0" lang="en-US" sz="9600" b="0" i="0" u="none" strike="noStrike" kern="0" cap="none" spc="0" normalizeH="0" baseline="0" noProof="0" dirty="0">
                  <a:ln w="76200">
                    <a:solidFill>
                      <a:prstClr val="white">
                        <a:lumMod val="10000"/>
                      </a:prst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sym typeface="Cairo"/>
                </a:rPr>
                <a:t>KHỞI ĐỘNG</a:t>
              </a:r>
              <a:endParaRPr kumimoji="0" lang="vi-VN" sz="9600" b="0" i="0" u="none" strike="noStrike" kern="0" cap="none" spc="0" normalizeH="0" baseline="0" noProof="0" dirty="0">
                <a:ln w="76200">
                  <a:solidFill>
                    <a:prstClr val="white">
                      <a:lumMod val="10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Cairo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5C2E"/>
                </a:buClr>
                <a:buSzPts val="4800"/>
                <a:buFont typeface="Cairo"/>
                <a:buNone/>
                <a:tabLst/>
                <a:defRPr/>
              </a:pPr>
              <a:r>
                <a:rPr kumimoji="0" lang="vi-VN" sz="9600" b="0" i="0" u="none" strike="noStrike" kern="0" cap="none" spc="0" normalizeH="0" baseline="0" noProof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  <a:t/>
              </a:r>
              <a:br>
                <a:rPr kumimoji="0" lang="vi-VN" sz="9600" b="0" i="0" u="none" strike="noStrike" kern="0" cap="none" spc="0" normalizeH="0" baseline="0" noProof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sym typeface="Cairo"/>
                </a:rPr>
              </a:br>
              <a:r>
                <a:rPr kumimoji="0" lang="en-US" sz="9600" b="0" i="0" u="none" strike="noStrike" kern="0" cap="none" spc="0" normalizeH="0" baseline="0" noProof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iny" panose="02000903060500060000" pitchFamily="2" charset="0"/>
                  <a:sym typeface="Cairo"/>
                </a:rPr>
                <a:t>KHỞI ĐỘNG</a:t>
              </a:r>
              <a:endParaRPr kumimoji="0" lang="vi-VN" sz="9600" b="0" i="0" u="none" strike="noStrike" kern="0" cap="none" spc="0" normalizeH="0" baseline="0" noProof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Cai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kumimoji="0" lang="vi-VN" sz="44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" y="37938"/>
            <a:ext cx="1585743" cy="1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80" y="227524"/>
            <a:ext cx="1585743" cy="1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762250"/>
            <a:ext cx="11804904" cy="1606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iểu đồ cột, biểu đồ tròn, biểu đồ đường…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44" y="930007"/>
            <a:ext cx="11457129" cy="16619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loại biểu đồ thường được sử dụng gồm</a:t>
            </a:r>
            <a:r>
              <a:rPr lang="en-US" alt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5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Ổ QUỐC VIỆT NAM">
            <a:hlinkClick r:id="" action="ppaction://media"/>
            <a:extLst>
              <a:ext uri="{FF2B5EF4-FFF2-40B4-BE49-F238E27FC236}">
                <a16:creationId xmlns:a16="http://schemas.microsoft.com/office/drawing/2014/main" id="{D8771A47-DC97-6C83-70FD-0151B9880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ABC2A580-6947-4142-218E-6E3A85C6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74" y="824072"/>
            <a:ext cx="6140501" cy="35394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Đọc thông tin và quan sát hình 1, em hãy: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nội dung thể hiện trên lược đồ.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vi-VN" altLang="en-US" sz="28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chú giải và nêu một số kí hiệu được sử dụng trong lược đồ; kể tên các địa điểm nghĩa quân Lam Sơn tấn công quân Minh.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D43D-E09E-6D18-C301-63698046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530578"/>
            <a:ext cx="4067175" cy="60892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D7C4FF-7B64-77F7-C33D-32A20852078B}"/>
              </a:ext>
            </a:extLst>
          </p:cNvPr>
          <p:cNvGrpSpPr/>
          <p:nvPr/>
        </p:nvGrpSpPr>
        <p:grpSpPr>
          <a:xfrm>
            <a:off x="3514630" y="4379807"/>
            <a:ext cx="4034557" cy="2411518"/>
            <a:chOff x="3489103" y="4071578"/>
            <a:chExt cx="4034557" cy="241151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7D5F610-22B6-9100-5909-4E3A9020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89103" y="4071578"/>
              <a:ext cx="4034557" cy="20686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2E62ABA-8B68-68C4-701C-A300AA2D57E0}"/>
                </a:ext>
              </a:extLst>
            </p:cNvPr>
            <p:cNvSpPr/>
            <p:nvPr/>
          </p:nvSpPr>
          <p:spPr>
            <a:xfrm>
              <a:off x="3803904" y="5952744"/>
              <a:ext cx="3529584" cy="530352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1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1064</Words>
  <Application>Microsoft Office PowerPoint</Application>
  <PresentationFormat>Widescreen</PresentationFormat>
  <Paragraphs>104</Paragraphs>
  <Slides>37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微软雅黑</vt:lpstr>
      <vt:lpstr>Arial</vt:lpstr>
      <vt:lpstr>Cairo</vt:lpstr>
      <vt:lpstr>Calibri</vt:lpstr>
      <vt:lpstr>Calibri Light</vt:lpstr>
      <vt:lpstr>Cambria</vt:lpstr>
      <vt:lpstr>Coiny</vt:lpstr>
      <vt:lpstr>等线</vt:lpstr>
      <vt:lpstr>等线 Light</vt:lpstr>
      <vt:lpstr>inpin heiti</vt:lpstr>
      <vt:lpstr>Times New Roman</vt:lpstr>
      <vt:lpstr>UTM Kabel KT</vt:lpstr>
      <vt:lpstr>Wingdings</vt:lpstr>
      <vt:lpstr>印品黑体</vt:lpstr>
      <vt:lpstr>字魂105号-简雅黑</vt:lpstr>
      <vt:lpstr>思源黑体 CN Bold</vt:lpstr>
      <vt:lpstr>千图网海量PPT模板www.58pic.com​​</vt:lpstr>
      <vt:lpstr>Custom Design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34</cp:revision>
  <dcterms:created xsi:type="dcterms:W3CDTF">2023-08-14T10:53:47Z</dcterms:created>
  <dcterms:modified xsi:type="dcterms:W3CDTF">2023-08-24T00:14:37Z</dcterms:modified>
</cp:coreProperties>
</file>