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31"/>
  </p:notesMasterIdLst>
  <p:sldIdLst>
    <p:sldId id="487" r:id="rId3"/>
    <p:sldId id="475" r:id="rId4"/>
    <p:sldId id="498" r:id="rId5"/>
    <p:sldId id="479" r:id="rId6"/>
    <p:sldId id="410" r:id="rId7"/>
    <p:sldId id="411" r:id="rId8"/>
    <p:sldId id="418" r:id="rId9"/>
    <p:sldId id="489" r:id="rId10"/>
    <p:sldId id="490" r:id="rId11"/>
    <p:sldId id="491" r:id="rId12"/>
    <p:sldId id="422" r:id="rId13"/>
    <p:sldId id="492" r:id="rId14"/>
    <p:sldId id="468" r:id="rId15"/>
    <p:sldId id="483" r:id="rId16"/>
    <p:sldId id="485" r:id="rId17"/>
    <p:sldId id="351" r:id="rId18"/>
    <p:sldId id="467" r:id="rId19"/>
    <p:sldId id="500" r:id="rId20"/>
    <p:sldId id="499" r:id="rId21"/>
    <p:sldId id="481" r:id="rId22"/>
    <p:sldId id="384" r:id="rId23"/>
    <p:sldId id="405" r:id="rId24"/>
    <p:sldId id="495" r:id="rId25"/>
    <p:sldId id="407" r:id="rId26"/>
    <p:sldId id="496" r:id="rId27"/>
    <p:sldId id="474" r:id="rId28"/>
    <p:sldId id="497" r:id="rId29"/>
    <p:sldId id="476" r:id="rId30"/>
  </p:sldIdLst>
  <p:sldSz cx="12192000" cy="6858000"/>
  <p:notesSz cx="6858000" cy="9144000"/>
  <p:embeddedFontLst>
    <p:embeddedFont>
      <p:font typeface=".VnAvant" panose="020B7200000000000000" pitchFamily="34" charset="0"/>
      <p:regular r:id="rId32"/>
      <p:bold r:id="rId33"/>
      <p:italic r:id="rId34"/>
      <p:boldItalic r:id="rId35"/>
    </p:embeddedFont>
    <p:embeddedFont>
      <p:font typeface=".VnCooper" panose="020B7200000000000000" pitchFamily="34" charset="0"/>
      <p:regular r:id="rId36"/>
    </p:embeddedFont>
    <p:embeddedFont>
      <p:font typeface="Arial-Rounded" panose="020B0500000000000000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DomCasual" panose="02020500000000000000" charset="0"/>
      <p:regular r:id="rId42"/>
    </p:embeddedFont>
    <p:embeddedFont>
      <p:font typeface="HP001" panose="020B0604020202020204" charset="0"/>
      <p:regular r:id="rId43"/>
      <p:bold r:id="rId44"/>
    </p:embeddedFont>
    <p:embeddedFont>
      <p:font typeface="HP-087" panose="020B0604020202020204" charset="0"/>
      <p:bold r:id="rId45"/>
    </p:embeddedFont>
    <p:embeddedFont>
      <p:font typeface="VNI-Avo" panose="020B0604020202020204"/>
      <p:regular r:id="rId46"/>
      <p:bold r:id="rId47"/>
      <p:italic r:id="rId48"/>
      <p:boldItalic r:id="rId49"/>
    </p:embeddedFont>
  </p:embeddedFontLst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0066"/>
    <a:srgbClr val="0066FF"/>
    <a:srgbClr val="FF9933"/>
    <a:srgbClr val="002060"/>
    <a:srgbClr val="0099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0" d="100"/>
          <a:sy n="60" d="100"/>
        </p:scale>
        <p:origin x="100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8.xml"/><Relationship Id="rId41" Type="http://schemas.openxmlformats.org/officeDocument/2006/relationships/font" Target="fonts/font10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19/12/2024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0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>
                <a:solidFill>
                  <a:prstClr val="black"/>
                </a:solidFill>
              </a:rPr>
              <a:pPr/>
              <a:t>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5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4673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640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học</a:t>
            </a:r>
            <a:r>
              <a:rPr lang="en-US" baseline="0"/>
              <a:t> sinh chưa hiểu từ “địa danh” nên người soạn chỉ dùng từ “địa điểm nổi tiếng”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4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19-12-2024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19-12-2024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19-12-2024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19-12-2024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19-12-2024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19-12-2024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19-12-2024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19-12-2024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19-12-2024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19-12-2024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19-12-2024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19-12-2024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7" Type="http://schemas.openxmlformats.org/officeDocument/2006/relationships/image" Target="../media/image11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18.xml"/><Relationship Id="rId4" Type="http://schemas.openxmlformats.org/officeDocument/2006/relationships/video" Target="../media/media2.wm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163286"/>
            <a:ext cx="12192000" cy="2878667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86947" tIns="43473" rIns="86947" bIns="4347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095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30206" y="603753"/>
            <a:ext cx="2044700" cy="178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0308" y="889002"/>
            <a:ext cx="9654040" cy="1262441"/>
          </a:xfrm>
        </p:spPr>
        <p:txBody>
          <a:bodyPr>
            <a:noAutofit/>
          </a:bodyPr>
          <a:lstStyle/>
          <a:p>
            <a:pPr algn="ctr"/>
            <a:r>
              <a:rPr lang="en-US" sz="10095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TIẾNG VIỆT 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64" y="4168344"/>
            <a:ext cx="4523317" cy="207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661392"/>
            <a:ext cx="3448048" cy="403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646442"/>
            <a:ext cx="12192000" cy="16127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07151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6200"/>
            <a:ext cx="7239000" cy="510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02378" y="5271449"/>
            <a:ext cx="40158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>
                <a:solidFill>
                  <a:srgbClr val="002060"/>
                </a:solidFill>
                <a:latin typeface="VNI-Avo" pitchFamily="2" charset="0"/>
              </a:rPr>
              <a:t>oác</a:t>
            </a:r>
            <a:r>
              <a:rPr lang="en-US" sz="72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VNI-Avo" pitchFamily="2" charset="0"/>
              </a:rPr>
              <a:t>böôu</a:t>
            </a:r>
            <a:endParaRPr lang="vi-VN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907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8458200" y="5332492"/>
            <a:ext cx="3585948" cy="1068308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>
                <a:solidFill>
                  <a:srgbClr val="0070C0"/>
                </a:solidFill>
                <a:latin typeface="VNI-Avo" pitchFamily="2" charset="0"/>
              </a:rPr>
              <a:t>oác</a:t>
            </a:r>
            <a:r>
              <a:rPr lang="en-US" sz="6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VNI-Avo" pitchFamily="2" charset="0"/>
              </a:rPr>
              <a:t>böôu</a:t>
            </a:r>
            <a:endParaRPr lang="vi-VN" sz="6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191000" y="5332492"/>
            <a:ext cx="3962400" cy="1068308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>
                <a:solidFill>
                  <a:srgbClr val="0070C0"/>
                </a:solidFill>
                <a:latin typeface="VNI-Avo" pitchFamily="2" charset="0"/>
              </a:rPr>
              <a:t>quaû</a:t>
            </a:r>
            <a:r>
              <a:rPr lang="en-US" sz="6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VNI-Avo" pitchFamily="2" charset="0"/>
              </a:rPr>
              <a:t>böôûi</a:t>
            </a:r>
            <a:endParaRPr lang="vi-VN" sz="6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28600" y="5332492"/>
            <a:ext cx="3733800" cy="1068308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>
                <a:solidFill>
                  <a:srgbClr val="0070C0"/>
                </a:solidFill>
                <a:latin typeface="VNI-Avo" pitchFamily="2" charset="0"/>
              </a:rPr>
              <a:t>töôi</a:t>
            </a:r>
            <a:r>
              <a:rPr lang="en-US" sz="6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VNI-Avo" pitchFamily="2" charset="0"/>
              </a:rPr>
              <a:t>cöôøi</a:t>
            </a:r>
            <a:endParaRPr lang="vi-VN" sz="6000" b="1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143000"/>
            <a:ext cx="3731525" cy="3581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43000"/>
            <a:ext cx="4114800" cy="3581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52" y="1143000"/>
            <a:ext cx="343354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4021391" y="228600"/>
            <a:ext cx="1693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68974" y="23429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48200" y="1295401"/>
            <a:ext cx="3250275" cy="220980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198272" y="2464766"/>
            <a:ext cx="21002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15141" y="1342831"/>
            <a:ext cx="1066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ng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6515341" y="1371600"/>
            <a:ext cx="1250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7086600" y="241466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5348" y="2398497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495541" y="3581400"/>
            <a:ext cx="1158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böôûi</a:t>
            </a:r>
            <a:r>
              <a:rPr lang="en-US" sz="60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cöôøi</a:t>
            </a:r>
            <a:r>
              <a:rPr lang="en-US" sz="60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löôùi</a:t>
            </a:r>
            <a:r>
              <a:rPr lang="en-US" sz="60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möôøi</a:t>
            </a:r>
            <a:endParaRPr lang="en-US" sz="6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468974" y="4419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böôùu</a:t>
            </a:r>
            <a:r>
              <a:rPr lang="en-US" sz="6000" b="1" dirty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höôu</a:t>
            </a:r>
            <a:r>
              <a:rPr lang="en-US" sz="60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6000" b="1" dirty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röôïu</a:t>
            </a:r>
            <a:endParaRPr lang="en-US" sz="6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8534400" y="5410200"/>
            <a:ext cx="3276600" cy="1068308"/>
          </a:xfrm>
          <a:prstGeom prst="roundRect">
            <a:avLst/>
          </a:prstGeom>
          <a:noFill/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008000"/>
                </a:solidFill>
                <a:latin typeface="VNI-Avo" pitchFamily="2" charset="0"/>
              </a:rPr>
              <a:t>oác</a:t>
            </a:r>
            <a:r>
              <a:rPr lang="en-US" sz="54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8000"/>
                </a:solidFill>
                <a:latin typeface="VNI-Avo" pitchFamily="2" charset="0"/>
              </a:rPr>
              <a:t>böôu</a:t>
            </a:r>
            <a:endParaRPr lang="vi-VN" sz="54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495800" y="5410200"/>
            <a:ext cx="3657600" cy="1068308"/>
          </a:xfrm>
          <a:prstGeom prst="roundRect">
            <a:avLst/>
          </a:prstGeom>
          <a:noFill/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008000"/>
                </a:solidFill>
                <a:latin typeface="VNI-Avo" pitchFamily="2" charset="0"/>
              </a:rPr>
              <a:t>quaû</a:t>
            </a:r>
            <a:r>
              <a:rPr lang="en-US" sz="54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8000"/>
                </a:solidFill>
                <a:latin typeface="VNI-Avo" pitchFamily="2" charset="0"/>
              </a:rPr>
              <a:t>böôûi</a:t>
            </a:r>
            <a:endParaRPr lang="vi-VN" sz="5400" b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304800" y="5410200"/>
            <a:ext cx="3733800" cy="1068308"/>
          </a:xfrm>
          <a:prstGeom prst="roundRect">
            <a:avLst/>
          </a:prstGeom>
          <a:noFill/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008000"/>
                </a:solidFill>
                <a:latin typeface="VNI-Avo" pitchFamily="2" charset="0"/>
              </a:rPr>
              <a:t>töôi</a:t>
            </a:r>
            <a:r>
              <a:rPr lang="en-US" sz="54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8000"/>
                </a:solidFill>
                <a:latin typeface="VNI-Avo" pitchFamily="2" charset="0"/>
              </a:rPr>
              <a:t>cöôøi</a:t>
            </a:r>
            <a:endParaRPr lang="vi-VN" sz="5400" b="1" dirty="0">
              <a:solidFill>
                <a:srgbClr val="008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42579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2841809" y="1130712"/>
            <a:ext cx="705077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88388" y="2647121"/>
            <a:ext cx="2751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b="1" dirty="0">
                <a:latin typeface="HP001" pitchFamily="34" charset="-93"/>
                <a:ea typeface="HP001" pitchFamily="34" charset="-93"/>
              </a:rPr>
              <a:t>    Ŕơ</a:t>
            </a:r>
            <a:r>
              <a:rPr lang="el-GR" sz="7200" b="1" dirty="0">
                <a:latin typeface="HP001" pitchFamily="34" charset="-93"/>
                <a:ea typeface="HP001" pitchFamily="34" charset="-93"/>
              </a:rPr>
              <a:t>Τ΅</a:t>
            </a:r>
            <a:endParaRPr lang="vi-VN" sz="7200" b="1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4343400"/>
            <a:ext cx="3304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b="1" dirty="0">
                <a:latin typeface="HP001" pitchFamily="34" charset="-93"/>
                <a:ea typeface="HP001" pitchFamily="34" charset="-93"/>
              </a:rPr>
              <a:t>    Ŕơ</a:t>
            </a:r>
            <a:r>
              <a:rPr lang="el-GR" sz="7200" b="1" dirty="0">
                <a:latin typeface="HP001" pitchFamily="34" charset="-93"/>
                <a:ea typeface="HP001" pitchFamily="34" charset="-93"/>
              </a:rPr>
              <a:t>Τί </a:t>
            </a:r>
            <a:endParaRPr lang="vi-VN" sz="7200" b="1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7194" y="4542833"/>
            <a:ext cx="3304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b="1" dirty="0">
                <a:latin typeface="HP001" pitchFamily="34" charset="-93"/>
                <a:ea typeface="HP001" pitchFamily="34" charset="-93"/>
              </a:rPr>
              <a:t>    Ŕơ</a:t>
            </a:r>
            <a:r>
              <a:rPr lang="el-GR" sz="7200" b="1" dirty="0">
                <a:latin typeface="HP001" pitchFamily="34" charset="-93"/>
                <a:ea typeface="HP001" pitchFamily="34" charset="-93"/>
              </a:rPr>
              <a:t>Τί </a:t>
            </a:r>
            <a:endParaRPr lang="vi-VN" sz="7200" b="1" dirty="0">
              <a:latin typeface="HP001" pitchFamily="34" charset="-93"/>
              <a:ea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1228426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uwow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636" y="1219200"/>
            <a:ext cx="6366164" cy="4038600"/>
          </a:xfrm>
          <a:prstGeom prst="rect">
            <a:avLst/>
          </a:prstGeom>
        </p:spPr>
      </p:pic>
      <p:pic>
        <p:nvPicPr>
          <p:cNvPr id="6" name="uou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29400" y="912503"/>
            <a:ext cx="5410200" cy="546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81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304801" y="1371600"/>
            <a:ext cx="1158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070" y="1436409"/>
            <a:ext cx="36327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6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9600" b="1" dirty="0">
                <a:latin typeface="HP001" pitchFamily="34" charset="-93"/>
                <a:ea typeface="HP001" pitchFamily="34" charset="-93"/>
              </a:rPr>
              <a:t>    Ŕơ</a:t>
            </a:r>
            <a:r>
              <a:rPr lang="el-GR" sz="9600" b="1" dirty="0">
                <a:latin typeface="HP001" pitchFamily="34" charset="-93"/>
                <a:ea typeface="HP001" pitchFamily="34" charset="-93"/>
              </a:rPr>
              <a:t>Τ΅</a:t>
            </a:r>
            <a:endParaRPr lang="vi-VN" sz="9600" b="1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7562" y="1433950"/>
            <a:ext cx="43765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6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9600" b="1" dirty="0">
                <a:latin typeface="HP001" pitchFamily="34" charset="-93"/>
                <a:ea typeface="HP001" pitchFamily="34" charset="-93"/>
              </a:rPr>
              <a:t>    Ŕơ</a:t>
            </a:r>
            <a:r>
              <a:rPr lang="el-GR" sz="9600" b="1" dirty="0">
                <a:latin typeface="HP001" pitchFamily="34" charset="-93"/>
                <a:ea typeface="HP001" pitchFamily="34" charset="-93"/>
              </a:rPr>
              <a:t>Τί </a:t>
            </a:r>
            <a:endParaRPr lang="vi-VN" sz="9600" b="1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950" y="3352805"/>
            <a:ext cx="47676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9600" b="1" dirty="0">
                <a:latin typeface="HP001" pitchFamily="34" charset="-93"/>
                <a:ea typeface="HP001" pitchFamily="34" charset="-93"/>
              </a:rPr>
              <a:t> ǇươΤ΅ cườΤ΅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85447" y="3347018"/>
            <a:ext cx="43380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9600" b="1" dirty="0">
                <a:latin typeface="HP001" pitchFamily="34" charset="-93"/>
                <a:ea typeface="HP001" pitchFamily="34" charset="-93"/>
              </a:rPr>
              <a:t> ốΟɖ λΰơΤί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3400" y="122904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88972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750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832"/>
            <a:ext cx="12039599" cy="1514168"/>
          </a:xfrm>
          <a:solidFill>
            <a:srgbClr val="0070C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öôi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öôu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1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2822133" y="-201464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8323" y="33602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0070C0"/>
                </a:solidFill>
                <a:latin typeface=".VnCooper" pitchFamily="34" charset="0"/>
              </a:rPr>
              <a:t>69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0707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ad9815aa27d4f30a93b58980de6751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76200"/>
            <a:ext cx="7848605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711200" y="152400"/>
            <a:ext cx="2413000" cy="749367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086" tIns="43543" rIns="87086" bIns="43543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714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4990" y="76200"/>
            <a:ext cx="2139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400" b="1" dirty="0" err="1">
                <a:solidFill>
                  <a:srgbClr val="FFFFFF"/>
                </a:solidFill>
                <a:latin typeface=".VnAvant" pitchFamily="34" charset="0"/>
              </a:rPr>
              <a:t>ViÕt</a:t>
            </a:r>
            <a:endParaRPr lang="en-US" sz="5400" b="1" dirty="0">
              <a:solidFill>
                <a:srgbClr val="FFFFFF"/>
              </a:solidFill>
              <a:latin typeface=".VnAvant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" y="152400"/>
            <a:ext cx="771908" cy="74936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7086" tIns="43543" rIns="87086" bIns="43543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429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20" y="7620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7760073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304801" y="1371600"/>
            <a:ext cx="1158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070" y="1436409"/>
            <a:ext cx="36327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6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9600" b="1" dirty="0">
                <a:latin typeface="HP001" pitchFamily="34" charset="-93"/>
                <a:ea typeface="HP001" pitchFamily="34" charset="-93"/>
              </a:rPr>
              <a:t>    Ŕơ</a:t>
            </a:r>
            <a:r>
              <a:rPr lang="el-GR" sz="9600" b="1" dirty="0">
                <a:latin typeface="HP001" pitchFamily="34" charset="-93"/>
                <a:ea typeface="HP001" pitchFamily="34" charset="-93"/>
              </a:rPr>
              <a:t>Τ΅</a:t>
            </a:r>
            <a:endParaRPr lang="vi-VN" sz="9600" b="1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7562" y="1433950"/>
            <a:ext cx="43765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6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9600" b="1" dirty="0">
                <a:latin typeface="HP001" pitchFamily="34" charset="-93"/>
                <a:ea typeface="HP001" pitchFamily="34" charset="-93"/>
              </a:rPr>
              <a:t>    Ŕơ</a:t>
            </a:r>
            <a:r>
              <a:rPr lang="el-GR" sz="9600" b="1" dirty="0">
                <a:latin typeface="HP001" pitchFamily="34" charset="-93"/>
                <a:ea typeface="HP001" pitchFamily="34" charset="-93"/>
              </a:rPr>
              <a:t>Τί </a:t>
            </a:r>
            <a:endParaRPr lang="vi-VN" sz="9600" b="1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950" y="3352805"/>
            <a:ext cx="47676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9600" b="1" dirty="0">
                <a:latin typeface="HP001" pitchFamily="34" charset="-93"/>
                <a:ea typeface="HP001" pitchFamily="34" charset="-93"/>
              </a:rPr>
              <a:t> ǇươΤ΅ cườΤ΅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85447" y="3347018"/>
            <a:ext cx="43380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9600" b="1" dirty="0">
                <a:latin typeface="HP001" pitchFamily="34" charset="-93"/>
                <a:ea typeface="HP001" pitchFamily="34" charset="-93"/>
              </a:rPr>
              <a:t> ốΟɖ λΰơΤί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3400" y="122904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97986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11506199" cy="19812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Khởi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!</a:t>
            </a:r>
            <a:endParaRPr lang="vi-VN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5733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2605548" y="3670925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2590800" y="1004086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930012" y="1034181"/>
            <a:ext cx="3607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>
                <a:latin typeface="HP001" pitchFamily="34" charset="-93"/>
                <a:ea typeface="HP001" pitchFamily="34" charset="-93"/>
              </a:rPr>
              <a:t> ǇươΤ΅ cườΤ΅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41665" y="2457249"/>
            <a:ext cx="3296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>
                <a:latin typeface="HP001" pitchFamily="34" charset="-93"/>
                <a:ea typeface="HP001" pitchFamily="34" charset="-93"/>
              </a:rPr>
              <a:t> ốΟɖ λΰơΤί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13504" y="122904"/>
            <a:ext cx="1782096" cy="762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Viết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81000" y="76200"/>
            <a:ext cx="914400" cy="838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3</a:t>
            </a:r>
            <a:endParaRPr lang="vi-VN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2302" y="2468138"/>
            <a:ext cx="37529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en-US" sz="7200" b="1" dirty="0" err="1">
                <a:latin typeface="HP001" pitchFamily="34" charset="-93"/>
                <a:ea typeface="HP001" pitchFamily="34" charset="-93"/>
              </a:rPr>
              <a:t>quả</a:t>
            </a:r>
            <a:r>
              <a:rPr lang="en-US" sz="72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en-US" sz="7200" b="1" dirty="0" err="1">
                <a:latin typeface="HP001" pitchFamily="34" charset="-93"/>
                <a:ea typeface="HP001" pitchFamily="34" charset="-93"/>
              </a:rPr>
              <a:t>bư</a:t>
            </a:r>
            <a:r>
              <a:rPr lang="en-US" sz="5400" dirty="0" err="1">
                <a:latin typeface="HP001" pitchFamily="34" charset="-93"/>
                <a:ea typeface="HP001" pitchFamily="34" charset="-93"/>
              </a:rPr>
              <a:t>ở</a:t>
            </a:r>
            <a:r>
              <a:rPr lang="en-US" sz="7200" b="1" dirty="0" err="1">
                <a:latin typeface="HP001" pitchFamily="34" charset="-93"/>
                <a:ea typeface="HP001" pitchFamily="34" charset="-93"/>
              </a:rPr>
              <a:t>i</a:t>
            </a:r>
            <a:endParaRPr lang="vi-VN" sz="7200" b="1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6548" y="4425302"/>
            <a:ext cx="5440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en-US" sz="7200" b="1" dirty="0" err="1">
                <a:latin typeface="HP001" pitchFamily="34" charset="-93"/>
                <a:ea typeface="HP001" pitchFamily="34" charset="-93"/>
              </a:rPr>
              <a:t>chim</a:t>
            </a:r>
            <a:r>
              <a:rPr lang="en-US" sz="72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en-US" sz="7200" b="1" dirty="0" err="1">
                <a:latin typeface="HP001" pitchFamily="34" charset="-93"/>
                <a:ea typeface="HP001" pitchFamily="34" charset="-93"/>
              </a:rPr>
              <a:t>khư</a:t>
            </a:r>
            <a:r>
              <a:rPr lang="en-US" sz="5400" dirty="0" err="1">
                <a:latin typeface="HP001" pitchFamily="34" charset="-93"/>
                <a:ea typeface="HP001" pitchFamily="34" charset="-93"/>
              </a:rPr>
              <a:t>ớ</a:t>
            </a:r>
            <a:r>
              <a:rPr lang="en-US" sz="7200" b="1" dirty="0" err="1">
                <a:latin typeface="HP001" pitchFamily="34" charset="-93"/>
                <a:ea typeface="HP001" pitchFamily="34" charset="-93"/>
              </a:rPr>
              <a:t>u</a:t>
            </a:r>
            <a:endParaRPr lang="vi-VN" sz="7200" b="1" dirty="0">
              <a:latin typeface="HP001" pitchFamily="34" charset="-93"/>
              <a:ea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94250652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13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2222" r="8594" b="65555"/>
          <a:stretch/>
        </p:blipFill>
        <p:spPr>
          <a:xfrm>
            <a:off x="1524000" y="0"/>
            <a:ext cx="9144000" cy="36318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24000" y="4572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600" y="3672818"/>
            <a:ext cx="1173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vaät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ñaëc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bieät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Noù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coù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caùi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böôùu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to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ôû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löng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Böôùu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cuûa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nôi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döï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tröõ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chaát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beùo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Nhôø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theá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noù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coù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theå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soáng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qua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nhieàu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ngaøy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caàn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aên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uoáng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giuùp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ngöôøi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baêng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qua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vuøng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maïc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caèn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0148248" y="4198960"/>
            <a:ext cx="1143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374408" y="4758349"/>
            <a:ext cx="9418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9296400" y="5882185"/>
            <a:ext cx="1144137" cy="179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7467600" y="3675567"/>
            <a:ext cx="152400" cy="513785"/>
            <a:chOff x="6400800" y="194146"/>
            <a:chExt cx="236483" cy="766958"/>
          </a:xfrm>
        </p:grpSpPr>
        <p:cxnSp>
          <p:nvCxnSpPr>
            <p:cNvPr id="14" name="Straight Connector 13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3071352" y="4321736"/>
            <a:ext cx="152400" cy="403936"/>
            <a:chOff x="6400800" y="194146"/>
            <a:chExt cx="236483" cy="766958"/>
          </a:xfrm>
        </p:grpSpPr>
        <p:cxnSp>
          <p:nvCxnSpPr>
            <p:cNvPr id="18" name="Straight Connector 1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19"/>
          <p:cNvGrpSpPr/>
          <p:nvPr/>
        </p:nvGrpSpPr>
        <p:grpSpPr>
          <a:xfrm>
            <a:off x="1308990" y="4873655"/>
            <a:ext cx="184355" cy="460648"/>
            <a:chOff x="6400800" y="194146"/>
            <a:chExt cx="236483" cy="766958"/>
          </a:xfrm>
        </p:grpSpPr>
        <p:cxnSp>
          <p:nvCxnSpPr>
            <p:cNvPr id="21" name="Straight Connector 20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up 22"/>
          <p:cNvGrpSpPr/>
          <p:nvPr/>
        </p:nvGrpSpPr>
        <p:grpSpPr>
          <a:xfrm>
            <a:off x="5029200" y="5459694"/>
            <a:ext cx="152400" cy="422491"/>
            <a:chOff x="6400800" y="194146"/>
            <a:chExt cx="236483" cy="766958"/>
          </a:xfrm>
        </p:grpSpPr>
        <p:cxnSp>
          <p:nvCxnSpPr>
            <p:cNvPr id="24" name="Straight Connector 23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oup 25"/>
          <p:cNvGrpSpPr/>
          <p:nvPr/>
        </p:nvGrpSpPr>
        <p:grpSpPr>
          <a:xfrm>
            <a:off x="8077200" y="5952564"/>
            <a:ext cx="152400" cy="460483"/>
            <a:chOff x="6400800" y="194146"/>
            <a:chExt cx="236483" cy="766958"/>
          </a:xfrm>
        </p:grpSpPr>
        <p:cxnSp>
          <p:nvCxnSpPr>
            <p:cNvPr id="27" name="Straight Connector 26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886263" y="5246912"/>
            <a:ext cx="10740571" cy="125950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 đà có bộ phận gì đặc biệt? Bộ phận đó nằm ở đâu?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381000" y="1447800"/>
            <a:ext cx="6477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162800" y="1447800"/>
            <a:ext cx="46109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99757" y="2075219"/>
            <a:ext cx="5856791" cy="374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63860" y="4136086"/>
            <a:ext cx="751334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63860" y="5275619"/>
            <a:ext cx="11209917" cy="125950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lạc đà có thể sống nhiều ngày mà không cần ăn uống</a:t>
            </a:r>
            <a:r>
              <a:rPr lang="en-US" sz="419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5341" y="5246912"/>
            <a:ext cx="11126954" cy="125950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 đà có lợi ích gì đối với con người?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209800" y="3429000"/>
            <a:ext cx="95224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285" y="140483"/>
            <a:ext cx="1173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vaät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ñaëc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bieät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Noù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coù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böôùu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to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ôû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löng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Böôùu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cuûa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döï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tröõ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chaát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beùo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Nhôø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theá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noù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coù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theå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soáng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qua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nhieàu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ngaøy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caàn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aên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uoáng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giuùp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ngöôøi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baêng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qua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vuøng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maïc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caèn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85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1" grpId="0" animBg="1"/>
      <p:bldP spid="15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3" t="79185" r="13021" b="5336"/>
          <a:stretch/>
        </p:blipFill>
        <p:spPr>
          <a:xfrm>
            <a:off x="6324601" y="3886200"/>
            <a:ext cx="2862617" cy="286261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81000" y="1524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57402" y="552451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>
                <a:latin typeface="VNI-Avo" pitchFamily="2" charset="0"/>
                <a:cs typeface="Times New Roman" panose="02020603050405020304" pitchFamily="18" charset="0"/>
              </a:rPr>
              <a:t>Lôïi</a:t>
            </a:r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VNI-Avo" pitchFamily="2" charset="0"/>
                <a:cs typeface="Times New Roman" panose="02020603050405020304" pitchFamily="18" charset="0"/>
              </a:rPr>
              <a:t>ích</a:t>
            </a:r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VNI-Avo" pitchFamily="2" charset="0"/>
                <a:cs typeface="Times New Roman" panose="02020603050405020304" pitchFamily="18" charset="0"/>
              </a:rPr>
              <a:t>cuûa</a:t>
            </a:r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VNI-Avo" pitchFamily="2" charset="0"/>
                <a:cs typeface="Times New Roman" panose="02020603050405020304" pitchFamily="18" charset="0"/>
              </a:rPr>
              <a:t>vaät</a:t>
            </a:r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VNI-Avo" pitchFamily="2" charset="0"/>
                <a:cs typeface="Times New Roman" panose="02020603050405020304" pitchFamily="18" charset="0"/>
              </a:rPr>
              <a:t>nuoâi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69231" r="41099" b="4396"/>
          <a:stretch/>
        </p:blipFill>
        <p:spPr>
          <a:xfrm>
            <a:off x="1752601" y="3543302"/>
            <a:ext cx="4419601" cy="33146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187" b="75622" l="48696" r="90087">
                        <a14:foregroundMark x1="57565" y1="67253" x2="71739" y2="66950"/>
                        <a14:foregroundMark x1="52348" y1="62887" x2="53565" y2="71013"/>
                        <a14:foregroundMark x1="52870" y1="61189" x2="62783" y2="59794"/>
                        <a14:foregroundMark x1="81826" y1="61552" x2="86348" y2="64645"/>
                        <a14:foregroundMark x1="82174" y1="66343" x2="83652" y2="73802"/>
                        <a14:foregroundMark x1="76783" y1="70831" x2="79391" y2="69618"/>
                        <a14:foregroundMark x1="49478" y1="69012" x2="55130" y2="72044"/>
                        <a14:foregroundMark x1="58435" y1="72226" x2="68609" y2="73681"/>
                        <a14:foregroundMark x1="72783" y1="74833" x2="82870" y2="74227"/>
                        <a14:foregroundMark x1="84522" y1="72589" x2="85217" y2="74469"/>
                        <a14:foregroundMark x1="83652" y1="72589" x2="86174" y2="73196"/>
                        <a14:foregroundMark x1="64522" y1="60946" x2="78522" y2="59551"/>
                        <a14:foregroundMark x1="82174" y1="60703" x2="85304" y2="62705"/>
                        <a14:foregroundMark x1="51391" y1="61795" x2="50609" y2="65130"/>
                        <a14:foregroundMark x1="50957" y1="61492" x2="55478" y2="60036"/>
                        <a14:foregroundMark x1="49826" y1="62159" x2="50957" y2="65070"/>
                        <a14:foregroundMark x1="51391" y1="66707" x2="50870" y2="70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65" t="59276" r="9857" b="24649"/>
          <a:stretch/>
        </p:blipFill>
        <p:spPr>
          <a:xfrm>
            <a:off x="5138738" y="1905000"/>
            <a:ext cx="552926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2451729" y="5383078"/>
            <a:ext cx="1585616" cy="1311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 t="22078" r="4789" b="37455"/>
          <a:stretch/>
        </p:blipFill>
        <p:spPr>
          <a:xfrm>
            <a:off x="3622096" y="-54428"/>
            <a:ext cx="5098965" cy="176082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7455" y="1075375"/>
            <a:ext cx="4913402" cy="491072"/>
          </a:xfrm>
        </p:spPr>
        <p:txBody>
          <a:bodyPr>
            <a:noAutofit/>
          </a:bodyPr>
          <a:lstStyle/>
          <a:p>
            <a:pPr algn="ctr"/>
            <a:r>
              <a:rPr lang="en-US" sz="5714" b="1" dirty="0" err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Đọc</a:t>
            </a:r>
            <a:r>
              <a:rPr lang="en-US" sz="5714" b="1" dirty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 </a:t>
            </a:r>
            <a:r>
              <a:rPr lang="en-US" sz="5714" b="1" dirty="0" err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sách</a:t>
            </a:r>
            <a:r>
              <a:rPr lang="en-US" sz="5714" b="1" dirty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 </a:t>
            </a:r>
            <a:r>
              <a:rPr lang="en-US" sz="5714" b="1" dirty="0" err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nhé</a:t>
            </a:r>
            <a:endParaRPr lang="en-US" sz="5714" b="1" dirty="0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8305814" y="5383077"/>
            <a:ext cx="1445895" cy="12884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45" y="1566452"/>
            <a:ext cx="4268468" cy="498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9867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436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84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4574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55578" y="163286"/>
            <a:ext cx="12191999" cy="631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1150" y="1805776"/>
            <a:ext cx="10081120" cy="114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70788"/>
            <a:r>
              <a:rPr lang="en-US" sz="6857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Củng</a:t>
            </a:r>
            <a:r>
              <a:rPr lang="en-US" sz="6857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6857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cố</a:t>
            </a:r>
            <a:r>
              <a:rPr lang="en-US" sz="6857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, </a:t>
            </a:r>
            <a:r>
              <a:rPr lang="en-US" sz="6857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nhận</a:t>
            </a:r>
            <a:r>
              <a:rPr lang="en-US" sz="6857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6857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xét</a:t>
            </a:r>
            <a:endParaRPr lang="en-US" sz="6857" b="1" dirty="0"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5117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91" y="2036078"/>
            <a:ext cx="23622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ộp Văn bản 14"/>
          <p:cNvSpPr txBox="1">
            <a:spLocks noChangeArrowheads="1"/>
          </p:cNvSpPr>
          <p:nvPr/>
        </p:nvSpPr>
        <p:spPr bwMode="auto">
          <a:xfrm>
            <a:off x="838200" y="942976"/>
            <a:ext cx="92202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5400" dirty="0">
                <a:latin typeface="Arial-Rounded"/>
                <a:ea typeface="Arial-Rounded"/>
                <a:cs typeface="Arial-Rounded"/>
              </a:rPr>
              <a:t>  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Tìm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từ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ngữ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chứa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vần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ươi</a:t>
            </a:r>
            <a:r>
              <a:rPr lang="en-US" sz="5400" dirty="0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, </a:t>
            </a:r>
            <a:r>
              <a:rPr lang="en-US" sz="5400" dirty="0" err="1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ươu</a:t>
            </a:r>
            <a:endParaRPr lang="vi-VN" sz="5400" dirty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4" name="Hộp Văn bản 16"/>
          <p:cNvSpPr txBox="1">
            <a:spLocks noChangeArrowheads="1"/>
          </p:cNvSpPr>
          <p:nvPr/>
        </p:nvSpPr>
        <p:spPr bwMode="auto">
          <a:xfrm>
            <a:off x="990600" y="4887323"/>
            <a:ext cx="9677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5400" dirty="0" err="1">
                <a:latin typeface="Arial-Rounded"/>
                <a:ea typeface="Arial-Rounded"/>
                <a:cs typeface="Arial-Rounded"/>
              </a:rPr>
              <a:t>Đặt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câu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với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từ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ngữ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vừa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tìm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5400" dirty="0" err="1">
                <a:latin typeface="Arial-Rounded"/>
                <a:ea typeface="Arial-Rounded"/>
                <a:cs typeface="Arial-Rounded"/>
              </a:rPr>
              <a:t>được</a:t>
            </a:r>
            <a:r>
              <a:rPr lang="en-US" sz="5400" dirty="0">
                <a:latin typeface="Arial-Rounded"/>
                <a:ea typeface="Arial-Rounded"/>
                <a:cs typeface="Arial-Rounded"/>
              </a:rPr>
              <a:t>.</a:t>
            </a:r>
            <a:endParaRPr lang="vi-VN" sz="5400" dirty="0">
              <a:latin typeface="Arial-Rounded"/>
              <a:ea typeface="Arial-Rounded"/>
              <a:cs typeface="Arial-Rounded"/>
            </a:endParaRPr>
          </a:p>
        </p:txBody>
      </p:sp>
      <p:pic>
        <p:nvPicPr>
          <p:cNvPr id="10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810" y="2015257"/>
            <a:ext cx="2438399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7251904" y="2683481"/>
            <a:ext cx="1702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494965" y="2700541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5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313399" y="456631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52051" y="84235"/>
            <a:ext cx="1600200" cy="762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4800" b="1" dirty="0" err="1">
                <a:solidFill>
                  <a:srgbClr val="FFFFFF"/>
                </a:solidFill>
              </a:rPr>
              <a:t>Đọc</a:t>
            </a:r>
            <a:endParaRPr lang="vi-VN" sz="4800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346631" y="465235"/>
            <a:ext cx="265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228597" y="2286000"/>
            <a:ext cx="11813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khuoân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muoán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muoän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nguoàn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buoàng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luoáng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thuoång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vuoâng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228597" y="4343401"/>
            <a:ext cx="11813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8000"/>
                </a:solidFill>
                <a:latin typeface="VNI-Avo" pitchFamily="2" charset="0"/>
              </a:rPr>
              <a:t>cuoän</a:t>
            </a:r>
            <a:r>
              <a:rPr lang="en-US" sz="48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VNI-Avo" pitchFamily="2" charset="0"/>
              </a:rPr>
              <a:t>chæ</a:t>
            </a:r>
            <a:r>
              <a:rPr lang="en-US" sz="4800" b="1" dirty="0">
                <a:solidFill>
                  <a:srgbClr val="008000"/>
                </a:solidFill>
                <a:latin typeface="VNI-Avo" pitchFamily="2" charset="0"/>
              </a:rPr>
              <a:t>    </a:t>
            </a:r>
            <a:r>
              <a:rPr lang="en-US" sz="4800" b="1" dirty="0" err="1">
                <a:solidFill>
                  <a:srgbClr val="008000"/>
                </a:solidFill>
                <a:latin typeface="VNI-Avo" pitchFamily="2" charset="0"/>
              </a:rPr>
              <a:t>buoàng</a:t>
            </a:r>
            <a:r>
              <a:rPr lang="en-US" sz="48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VNI-Avo" pitchFamily="2" charset="0"/>
              </a:rPr>
              <a:t>chuoái</a:t>
            </a:r>
            <a:r>
              <a:rPr lang="en-US" sz="4800" b="1" dirty="0">
                <a:solidFill>
                  <a:srgbClr val="008000"/>
                </a:solidFill>
                <a:latin typeface="VNI-Avo" pitchFamily="2" charset="0"/>
              </a:rPr>
              <a:t>   </a:t>
            </a:r>
            <a:r>
              <a:rPr lang="en-US" sz="4800" b="1" dirty="0" err="1">
                <a:solidFill>
                  <a:srgbClr val="008000"/>
                </a:solidFill>
                <a:latin typeface="VNI-Avo" pitchFamily="2" charset="0"/>
              </a:rPr>
              <a:t>quaû</a:t>
            </a:r>
            <a:r>
              <a:rPr lang="en-US" sz="48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VNI-Avo" pitchFamily="2" charset="0"/>
              </a:rPr>
              <a:t>chuoâng</a:t>
            </a:r>
            <a:r>
              <a:rPr lang="en-US" sz="4800" b="1" dirty="0">
                <a:solidFill>
                  <a:srgbClr val="008000"/>
                </a:solidFill>
                <a:latin typeface="VNI-Av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2488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62000" y="152400"/>
            <a:ext cx="1782096" cy="762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Đọc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939421"/>
            <a:ext cx="115823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saép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Chuoàn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chuoàn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bay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thaáp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kòt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Gioù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thoåi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maïnh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theo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ñaùm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laù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Roài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aøo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aøo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truùt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xuoáng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</a:p>
          <a:p>
            <a:pPr algn="just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taïnh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haït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long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lanh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ñoïng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caùc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laù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xanh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khí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maùt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meû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359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12191999" cy="1514168"/>
          </a:xfrm>
          <a:solidFill>
            <a:srgbClr val="0070C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NI-Avo" pitchFamily="2" charset="0"/>
              </a:rPr>
              <a:t>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1349" y="336029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0070C0"/>
                </a:solidFill>
                <a:latin typeface=".VnCooper" pitchFamily="34" charset="0"/>
              </a:rPr>
              <a:t>69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8889" r="374" b="68519"/>
          <a:stretch/>
        </p:blipFill>
        <p:spPr>
          <a:xfrm>
            <a:off x="1527469" y="1295399"/>
            <a:ext cx="9137062" cy="42672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5867400"/>
            <a:ext cx="11988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VNI-Avo" pitchFamily="2" charset="0"/>
              </a:rPr>
              <a:t>Chim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khöôùu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bieát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baét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chöôùc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tieáng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ngöôøi</a:t>
            </a:r>
            <a:r>
              <a:rPr lang="en-US" sz="4400" b="1" dirty="0">
                <a:latin typeface="VNI-Avo" pitchFamily="2" charset="0"/>
              </a:rPr>
              <a:t>.</a:t>
            </a:r>
            <a:endParaRPr lang="vi-VN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1546803" y="2033649"/>
            <a:ext cx="3048000" cy="777667"/>
            <a:chOff x="27709" y="762000"/>
            <a:chExt cx="3048000" cy="777667"/>
          </a:xfrm>
          <a:solidFill>
            <a:schemeClr val="tx2"/>
          </a:solidFill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24857" y="5867400"/>
            <a:ext cx="1551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C0462"/>
                </a:solidFill>
                <a:latin typeface="VNI-Avo" pitchFamily="2" charset="0"/>
              </a:rPr>
              <a:t>öôu</a:t>
            </a:r>
            <a:endParaRPr lang="vi-VN" sz="44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91464" y="5867400"/>
            <a:ext cx="1191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C0462"/>
                </a:solidFill>
                <a:latin typeface="VNI-Avo" pitchFamily="2" charset="0"/>
              </a:rPr>
              <a:t>öôi</a:t>
            </a:r>
            <a:r>
              <a:rPr lang="en-US" sz="4400" b="1" dirty="0">
                <a:solidFill>
                  <a:srgbClr val="FC0462"/>
                </a:solidFill>
                <a:latin typeface="VNI-Avo" pitchFamily="2" charset="0"/>
              </a:rPr>
              <a:t> </a:t>
            </a:r>
            <a:endParaRPr lang="vi-VN" sz="4400" dirty="0">
              <a:solidFill>
                <a:srgbClr val="FC046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5524"/>
            <a:ext cx="12192000" cy="151416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72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2090029" y="-216819"/>
            <a:ext cx="2524961" cy="19367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76997" y="-5524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prstClr val="white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prstClr val="white"/>
                </a:solidFill>
                <a:latin typeface=".VnCooper" pitchFamily="34" charset="0"/>
              </a:rPr>
              <a:t> </a:t>
            </a:r>
            <a:endParaRPr lang="vi-VN" sz="5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6219" y="289480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>
                <a:solidFill>
                  <a:srgbClr val="0070C0"/>
                </a:solidFill>
                <a:latin typeface=".VnCooper" pitchFamily="34" charset="0"/>
              </a:rPr>
              <a:t>69</a:t>
            </a:r>
            <a:endParaRPr lang="vi-VN" sz="50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4876800" y="-26273"/>
            <a:ext cx="6026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chemeClr val="bg1"/>
                </a:solidFill>
                <a:latin typeface="VNI-Avo" pitchFamily="2" charset="0"/>
              </a:rPr>
              <a:t>öôi    öôu</a:t>
            </a:r>
            <a:endParaRPr lang="en-US" sz="72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  <p:bldP spid="17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4021391" y="163147"/>
            <a:ext cx="1693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81000" y="76200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48200" y="1229947"/>
            <a:ext cx="4343400" cy="2275253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600717" y="2366124"/>
            <a:ext cx="3314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36553" y="1265500"/>
            <a:ext cx="1669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VNI-Avo" pitchFamily="2" charset="0"/>
              </a:rPr>
              <a:t>ng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7201141" y="1306147"/>
            <a:ext cx="1790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7086600" y="176013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4505" y="2286000"/>
            <a:ext cx="631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6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04800" y="3409022"/>
            <a:ext cx="1158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böôûi</a:t>
            </a:r>
            <a:r>
              <a:rPr lang="en-US" sz="60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cöôøi</a:t>
            </a:r>
            <a:r>
              <a:rPr lang="en-US" sz="60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löôùi</a:t>
            </a:r>
            <a:r>
              <a:rPr lang="en-US" sz="60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möôøi</a:t>
            </a:r>
            <a:endParaRPr lang="en-US" sz="6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3821222" y="3399176"/>
            <a:ext cx="1526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6484822" y="3404898"/>
            <a:ext cx="1639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9919371" y="3404956"/>
            <a:ext cx="1443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837170" y="3405013"/>
            <a:ext cx="1531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304800" y="4355235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böôùu</a:t>
            </a:r>
            <a:r>
              <a:rPr lang="en-US" sz="6000" b="1" dirty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höôu</a:t>
            </a:r>
            <a:r>
              <a:rPr lang="en-US" sz="60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6000" b="1" dirty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röôïu</a:t>
            </a:r>
            <a:endParaRPr lang="en-US" sz="6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9598558" y="4363728"/>
            <a:ext cx="1723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7016497" y="4353803"/>
            <a:ext cx="1723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599543" y="4353803"/>
            <a:ext cx="1723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831275" y="4360804"/>
            <a:ext cx="1723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2" grpId="0"/>
      <p:bldP spid="33" grpId="0"/>
      <p:bldP spid="16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"/>
            <a:ext cx="7086600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9474" y="5410200"/>
            <a:ext cx="41264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>
                <a:solidFill>
                  <a:srgbClr val="002060"/>
                </a:solidFill>
                <a:latin typeface="VNI-Avo" pitchFamily="2" charset="0"/>
              </a:rPr>
              <a:t>töôi</a:t>
            </a:r>
            <a:r>
              <a:rPr lang="en-US" sz="72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VNI-Avo" pitchFamily="2" charset="0"/>
              </a:rPr>
              <a:t>cöôøi</a:t>
            </a:r>
            <a:endParaRPr lang="vi-VN" sz="72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43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199"/>
            <a:ext cx="6705600" cy="48551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70155" y="5124271"/>
            <a:ext cx="43236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>
                <a:solidFill>
                  <a:srgbClr val="002060"/>
                </a:solidFill>
                <a:latin typeface="VNI-Avo" pitchFamily="2" charset="0"/>
              </a:rPr>
              <a:t>quaû</a:t>
            </a:r>
            <a:r>
              <a:rPr lang="en-US" sz="72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VNI-Avo" pitchFamily="2" charset="0"/>
              </a:rPr>
              <a:t>böôûi</a:t>
            </a:r>
            <a:endParaRPr lang="vi-VN" sz="72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47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5187</TotalTime>
  <Words>481</Words>
  <Application>Microsoft Office PowerPoint</Application>
  <PresentationFormat>Widescreen</PresentationFormat>
  <Paragraphs>120</Paragraphs>
  <Slides>28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Times New Roman</vt:lpstr>
      <vt:lpstr>HP-087</vt:lpstr>
      <vt:lpstr>HP001</vt:lpstr>
      <vt:lpstr>Calibri</vt:lpstr>
      <vt:lpstr>UTM Avo</vt:lpstr>
      <vt:lpstr>Arial</vt:lpstr>
      <vt:lpstr>.VnCooper</vt:lpstr>
      <vt:lpstr>.VnAvant</vt:lpstr>
      <vt:lpstr>Arial-Rounded</vt:lpstr>
      <vt:lpstr>VNI-Avo</vt:lpstr>
      <vt:lpstr>DomCasual</vt:lpstr>
      <vt:lpstr>Office Theme</vt:lpstr>
      <vt:lpstr>1_Default Design</vt:lpstr>
      <vt:lpstr>TIẾNG VIỆT 1</vt:lpstr>
      <vt:lpstr>PowerPoint Presentation</vt:lpstr>
      <vt:lpstr>PowerPoint Presentation</vt:lpstr>
      <vt:lpstr>PowerPoint Presentation</vt:lpstr>
      <vt:lpstr>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öôi    öôu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Lôïi ích cuûa vaät nuoâi</vt:lpstr>
      <vt:lpstr>Đọc sách nhé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Administrator</cp:lastModifiedBy>
  <cp:revision>413</cp:revision>
  <dcterms:created xsi:type="dcterms:W3CDTF">2006-08-16T00:00:00Z</dcterms:created>
  <dcterms:modified xsi:type="dcterms:W3CDTF">2024-12-19T00:14:59Z</dcterms:modified>
</cp:coreProperties>
</file>