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9" r:id="rId2"/>
    <p:sldId id="265" r:id="rId3"/>
    <p:sldId id="267" r:id="rId4"/>
    <p:sldId id="272" r:id="rId5"/>
    <p:sldId id="271" r:id="rId6"/>
    <p:sldId id="273" r:id="rId7"/>
    <p:sldId id="270" r:id="rId8"/>
    <p:sldId id="293" r:id="rId9"/>
    <p:sldId id="274" r:id="rId10"/>
    <p:sldId id="294" r:id="rId11"/>
    <p:sldId id="264" r:id="rId12"/>
    <p:sldId id="295" r:id="rId13"/>
    <p:sldId id="296" r:id="rId14"/>
    <p:sldId id="297" r:id="rId15"/>
    <p:sldId id="298" r:id="rId16"/>
    <p:sldId id="299" r:id="rId17"/>
    <p:sldId id="279" r:id="rId18"/>
    <p:sldId id="280" r:id="rId19"/>
    <p:sldId id="281" r:id="rId20"/>
    <p:sldId id="304" r:id="rId21"/>
    <p:sldId id="284" r:id="rId22"/>
    <p:sldId id="303" r:id="rId23"/>
    <p:sldId id="301" r:id="rId24"/>
    <p:sldId id="302" r:id="rId25"/>
    <p:sldId id="300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F486F-44E9-40C1-BA96-8BF8177970A6}" type="datetimeFigureOut">
              <a:rPr lang="en-US" smtClean="0"/>
              <a:t>07/12/2025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F9050-7FEF-4344-9668-ABE83E5D3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9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20-A66D-4789-A98A-0ADFF6EEE4FF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5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174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838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8389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8389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992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F88-CE5A-4459-92E4-593E1761B3BA}" type="datetimeFigureOut">
              <a:rPr lang="en-US" smtClean="0"/>
              <a:t>07/12/2025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DDE8-4E16-47CA-A2E0-53DDE632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F88-CE5A-4459-92E4-593E1761B3BA}" type="datetimeFigureOut">
              <a:rPr lang="en-US" smtClean="0"/>
              <a:t>07/12/2025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DDE8-4E16-47CA-A2E0-53DDE632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F88-CE5A-4459-92E4-593E1761B3BA}" type="datetimeFigureOut">
              <a:rPr lang="en-US" smtClean="0"/>
              <a:t>07/12/2025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DDE8-4E16-47CA-A2E0-53DDE632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26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绿优格设计专用\成品\电子小报\积累素材\背景.png"/>
          <p:cNvPicPr>
            <a:picLocks noChangeAspect="1" noChangeArrowheads="1"/>
          </p:cNvPicPr>
          <p:nvPr userDrawn="1"/>
        </p:nvPicPr>
        <p:blipFill>
          <a:blip r:embed="rId2"/>
          <a:srcRect t="204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1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F88-CE5A-4459-92E4-593E1761B3BA}" type="datetimeFigureOut">
              <a:rPr lang="en-US" smtClean="0"/>
              <a:t>07/12/2025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DDE8-4E16-47CA-A2E0-53DDE632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4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F88-CE5A-4459-92E4-593E1761B3BA}" type="datetimeFigureOut">
              <a:rPr lang="en-US" smtClean="0"/>
              <a:t>07/12/2025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DDE8-4E16-47CA-A2E0-53DDE632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F88-CE5A-4459-92E4-593E1761B3BA}" type="datetimeFigureOut">
              <a:rPr lang="en-US" smtClean="0"/>
              <a:t>07/12/2025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DDE8-4E16-47CA-A2E0-53DDE632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4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F88-CE5A-4459-92E4-593E1761B3BA}" type="datetimeFigureOut">
              <a:rPr lang="en-US" smtClean="0"/>
              <a:t>07/12/2025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DDE8-4E16-47CA-A2E0-53DDE632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0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F88-CE5A-4459-92E4-593E1761B3BA}" type="datetimeFigureOut">
              <a:rPr lang="en-US" smtClean="0"/>
              <a:t>07/12/2025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DDE8-4E16-47CA-A2E0-53DDE632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8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F88-CE5A-4459-92E4-593E1761B3BA}" type="datetimeFigureOut">
              <a:rPr lang="en-US" smtClean="0"/>
              <a:t>07/12/2025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DDE8-4E16-47CA-A2E0-53DDE632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0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F88-CE5A-4459-92E4-593E1761B3BA}" type="datetimeFigureOut">
              <a:rPr lang="en-US" smtClean="0"/>
              <a:t>07/12/2025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DDE8-4E16-47CA-A2E0-53DDE632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0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F88-CE5A-4459-92E4-593E1761B3BA}" type="datetimeFigureOut">
              <a:rPr lang="en-US" smtClean="0"/>
              <a:t>07/12/2025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DDE8-4E16-47CA-A2E0-53DDE632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5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CF88-CE5A-4459-92E4-593E1761B3BA}" type="datetimeFigureOut">
              <a:rPr lang="en-US" smtClean="0"/>
              <a:t>07/12/2025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9DDE8-4E16-47CA-A2E0-53DDE632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4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8637" y="2563550"/>
            <a:ext cx="9341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25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052489"/>
            <a:ext cx="3200399" cy="2786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63" y="1052489"/>
            <a:ext cx="2928663" cy="2928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860044"/>
            <a:ext cx="3200400" cy="2894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63" y="3981151"/>
            <a:ext cx="2928664" cy="2742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366592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93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143000"/>
            <a:ext cx="629920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914400"/>
            <a:ext cx="2209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9400" y="3505200"/>
            <a:ext cx="220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199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2598251" y="-44803"/>
            <a:ext cx="316366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1979" y="0"/>
            <a:ext cx="2553554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85333" y="32580"/>
            <a:ext cx="2510666" cy="204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Clr>
                <a:srgbClr val="000000"/>
              </a:buClr>
              <a:buSzPts val="2700"/>
            </a:pP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25109" y="0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199" y="0"/>
            <a:ext cx="5707923" cy="66282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" y="1676400"/>
            <a:ext cx="2390775" cy="2419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5" y="4199342"/>
            <a:ext cx="24193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545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2598251" y="-44803"/>
            <a:ext cx="316366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1979" y="0"/>
            <a:ext cx="2553554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85333" y="32580"/>
            <a:ext cx="2510666" cy="204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Clr>
                <a:srgbClr val="000000"/>
              </a:buClr>
              <a:buSzPts val="2700"/>
            </a:pP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25109" y="0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199" y="0"/>
            <a:ext cx="5707923" cy="66282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 con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trốn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52601"/>
            <a:ext cx="2527426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91001"/>
            <a:ext cx="251661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840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D1C1A2-E25B-46B1-B3DA-B11AA8FEED05}"/>
              </a:ext>
            </a:extLst>
          </p:cNvPr>
          <p:cNvSpPr txBox="1"/>
          <p:nvPr/>
        </p:nvSpPr>
        <p:spPr>
          <a:xfrm>
            <a:off x="0" y="-6927"/>
            <a:ext cx="9144000" cy="698652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+mj-lt"/>
              </a:rPr>
              <a:t>THẢO LUẬN NHÓM</a:t>
            </a:r>
          </a:p>
          <a:p>
            <a:r>
              <a:rPr lang="vi-VN" sz="3200" b="1" dirty="0">
                <a:solidFill>
                  <a:srgbClr val="7030A0"/>
                </a:solidFill>
                <a:latin typeface="+mj-lt"/>
                <a:sym typeface="Wingdings 2"/>
              </a:rPr>
              <a:t></a:t>
            </a:r>
            <a:r>
              <a:rPr lang="en-US" sz="3200" b="1" dirty="0">
                <a:solidFill>
                  <a:srgbClr val="7030A0"/>
                </a:solidFill>
                <a:latin typeface="+mj-lt"/>
                <a:sym typeface="Wingdings 2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+mj-lt"/>
              </a:rPr>
              <a:t>Thời gian: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6</a:t>
            </a:r>
            <a:r>
              <a:rPr lang="vi-VN" sz="3200" dirty="0">
                <a:solidFill>
                  <a:srgbClr val="7030A0"/>
                </a:solidFill>
                <a:latin typeface="+mj-lt"/>
              </a:rPr>
              <a:t> phút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.</a:t>
            </a:r>
            <a:endParaRPr lang="vi-VN" sz="3200" dirty="0">
              <a:solidFill>
                <a:srgbClr val="7030A0"/>
              </a:solidFill>
              <a:latin typeface="+mj-lt"/>
            </a:endParaRP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+mj-lt"/>
                <a:sym typeface="Wingdings 2"/>
              </a:rPr>
              <a:t></a:t>
            </a:r>
            <a:r>
              <a:rPr lang="en-US" sz="3200" b="1" dirty="0">
                <a:solidFill>
                  <a:srgbClr val="002060"/>
                </a:solidFill>
                <a:latin typeface="+mj-lt"/>
                <a:sym typeface="Wingdings 2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Nhiệm vụ: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hảo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luận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theo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nhóm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điền</a:t>
            </a:r>
            <a:r>
              <a:rPr lang="vi-VN" sz="3200" kern="100" dirty="0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vào phiếu học tập sau: </a:t>
            </a:r>
            <a:endParaRPr lang="en-US" sz="3200" kern="100" dirty="0">
              <a:solidFill>
                <a:srgbClr val="002060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  <a:p>
            <a:pPr algn="just"/>
            <a:r>
              <a:rPr lang="en-US" sz="3200" kern="100" dirty="0">
                <a:solidFill>
                  <a:srgbClr val="FF0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-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Nhóm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1, 2: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kern="100" dirty="0">
              <a:solidFill>
                <a:srgbClr val="002060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  <a:p>
            <a:pPr algn="just"/>
            <a:r>
              <a:rPr lang="en-US" sz="3200" kern="100" dirty="0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- </a:t>
            </a:r>
            <a:r>
              <a:rPr lang="en-US" sz="3200" kern="100" dirty="0" err="1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Nhóm</a:t>
            </a:r>
            <a:r>
              <a:rPr lang="en-US" sz="3200" kern="100" dirty="0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3, 4:</a:t>
            </a:r>
            <a:r>
              <a:rPr lang="en-US" sz="3200" kern="100" dirty="0">
                <a:solidFill>
                  <a:srgbClr val="00206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cha 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qua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D1C1A2-E25B-46B1-B3DA-B11AA8FEED05}"/>
              </a:ext>
            </a:extLst>
          </p:cNvPr>
          <p:cNvSpPr txBox="1"/>
          <p:nvPr/>
        </p:nvSpPr>
        <p:spPr>
          <a:xfrm>
            <a:off x="0" y="-6927"/>
            <a:ext cx="9144000" cy="698652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+mj-lt"/>
              </a:rPr>
              <a:t>THẢO LUẬN NHÓM</a:t>
            </a:r>
          </a:p>
          <a:p>
            <a:r>
              <a:rPr lang="vi-VN" sz="3200" b="1" dirty="0">
                <a:solidFill>
                  <a:srgbClr val="7030A0"/>
                </a:solidFill>
                <a:latin typeface="+mj-lt"/>
                <a:sym typeface="Wingdings 2"/>
              </a:rPr>
              <a:t></a:t>
            </a:r>
            <a:r>
              <a:rPr lang="en-US" sz="3200" b="1" dirty="0">
                <a:solidFill>
                  <a:srgbClr val="7030A0"/>
                </a:solidFill>
                <a:latin typeface="+mj-lt"/>
                <a:sym typeface="Wingdings 2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+mj-lt"/>
              </a:rPr>
              <a:t>Thời gian: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6</a:t>
            </a:r>
            <a:r>
              <a:rPr lang="vi-VN" sz="3200" dirty="0">
                <a:solidFill>
                  <a:srgbClr val="7030A0"/>
                </a:solidFill>
                <a:latin typeface="+mj-lt"/>
              </a:rPr>
              <a:t> phút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.</a:t>
            </a:r>
            <a:endParaRPr lang="vi-VN" sz="3200" dirty="0">
              <a:solidFill>
                <a:srgbClr val="7030A0"/>
              </a:solidFill>
              <a:latin typeface="+mj-lt"/>
            </a:endParaRP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+mj-lt"/>
                <a:sym typeface="Wingdings 2"/>
              </a:rPr>
              <a:t></a:t>
            </a:r>
            <a:r>
              <a:rPr lang="en-US" sz="3200" b="1" dirty="0">
                <a:solidFill>
                  <a:srgbClr val="002060"/>
                </a:solidFill>
                <a:latin typeface="+mj-lt"/>
                <a:sym typeface="Wingdings 2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Nhiệm vụ: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hảo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luận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theo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nhóm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điền</a:t>
            </a:r>
            <a:r>
              <a:rPr lang="vi-VN" sz="3200" kern="100" dirty="0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vào phiếu học tập sau: </a:t>
            </a:r>
            <a:endParaRPr lang="en-US" sz="3200" kern="100" dirty="0">
              <a:solidFill>
                <a:srgbClr val="002060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  <a:p>
            <a:pPr algn="just"/>
            <a:r>
              <a:rPr lang="en-US" sz="3200" kern="100" dirty="0">
                <a:solidFill>
                  <a:srgbClr val="FF0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-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Nhóm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1, 2: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kern="100" dirty="0">
              <a:solidFill>
                <a:srgbClr val="002060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  <a:p>
            <a:pPr algn="just"/>
            <a:r>
              <a:rPr lang="en-US" sz="3200" kern="100" dirty="0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- </a:t>
            </a:r>
            <a:r>
              <a:rPr lang="en-US" sz="3200" kern="100" dirty="0" err="1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Nhóm</a:t>
            </a:r>
            <a:r>
              <a:rPr lang="en-US" sz="3200" kern="100" dirty="0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3, 4:</a:t>
            </a:r>
            <a:r>
              <a:rPr lang="en-US" sz="3200" kern="100" dirty="0">
                <a:solidFill>
                  <a:srgbClr val="00206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cha 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qua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B1755EBB-47CC-BA62-9172-23B3DFD533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72159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3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D1C1A2-E25B-46B1-B3DA-B11AA8FEED05}"/>
              </a:ext>
            </a:extLst>
          </p:cNvPr>
          <p:cNvSpPr txBox="1"/>
          <p:nvPr/>
        </p:nvSpPr>
        <p:spPr>
          <a:xfrm>
            <a:off x="0" y="-6927"/>
            <a:ext cx="9144000" cy="698652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+mj-lt"/>
              </a:rPr>
              <a:t>THẢO LUẬN NHÓM</a:t>
            </a:r>
          </a:p>
          <a:p>
            <a:r>
              <a:rPr lang="vi-VN" sz="3200" b="1" dirty="0">
                <a:solidFill>
                  <a:srgbClr val="7030A0"/>
                </a:solidFill>
                <a:latin typeface="+mj-lt"/>
                <a:sym typeface="Wingdings 2"/>
              </a:rPr>
              <a:t></a:t>
            </a:r>
            <a:r>
              <a:rPr lang="en-US" sz="3200" b="1" dirty="0">
                <a:solidFill>
                  <a:srgbClr val="7030A0"/>
                </a:solidFill>
                <a:latin typeface="+mj-lt"/>
                <a:sym typeface="Wingdings 2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+mj-lt"/>
              </a:rPr>
              <a:t>Thời gian: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6</a:t>
            </a:r>
            <a:r>
              <a:rPr lang="vi-VN" sz="3200" dirty="0">
                <a:solidFill>
                  <a:srgbClr val="7030A0"/>
                </a:solidFill>
                <a:latin typeface="+mj-lt"/>
              </a:rPr>
              <a:t> phút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.</a:t>
            </a:r>
            <a:endParaRPr lang="vi-VN" sz="3200" dirty="0">
              <a:solidFill>
                <a:srgbClr val="7030A0"/>
              </a:solidFill>
              <a:latin typeface="+mj-lt"/>
            </a:endParaRP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+mj-lt"/>
                <a:sym typeface="Wingdings 2"/>
              </a:rPr>
              <a:t></a:t>
            </a:r>
            <a:r>
              <a:rPr lang="en-US" sz="3200" b="1" dirty="0">
                <a:solidFill>
                  <a:srgbClr val="002060"/>
                </a:solidFill>
                <a:latin typeface="+mj-lt"/>
                <a:sym typeface="Wingdings 2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Nhiệm vụ: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hảo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luận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theo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nhóm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điền</a:t>
            </a:r>
            <a:r>
              <a:rPr lang="vi-VN" sz="3200" kern="100" dirty="0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vào phiếu học tập sau: </a:t>
            </a:r>
            <a:endParaRPr lang="en-US" sz="3200" kern="100" dirty="0">
              <a:solidFill>
                <a:srgbClr val="002060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  <a:p>
            <a:pPr algn="just"/>
            <a:r>
              <a:rPr lang="en-US" sz="3200" kern="100" dirty="0">
                <a:solidFill>
                  <a:srgbClr val="FF0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-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Nhóm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1, 2: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kern="100" dirty="0">
              <a:solidFill>
                <a:srgbClr val="002060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  <a:p>
            <a:pPr algn="just"/>
            <a:r>
              <a:rPr lang="en-US" sz="3200" kern="100" dirty="0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- </a:t>
            </a:r>
            <a:r>
              <a:rPr lang="en-US" sz="3200" kern="100" dirty="0" err="1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Nhóm</a:t>
            </a:r>
            <a:r>
              <a:rPr lang="en-US" sz="3200" kern="100" dirty="0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3, 4:</a:t>
            </a:r>
            <a:r>
              <a:rPr lang="en-US" sz="3200" kern="100" dirty="0">
                <a:solidFill>
                  <a:srgbClr val="00206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cha 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qua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B1755EBB-47CC-BA62-9172-23B3DFD533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72159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0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2598251" y="-44803"/>
            <a:ext cx="316366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1979" y="0"/>
            <a:ext cx="2553554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30909" y="184980"/>
            <a:ext cx="2567341" cy="238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món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thằng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Tý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Clr>
                <a:srgbClr val="000000"/>
              </a:buClr>
              <a:buSzPts val="2700"/>
            </a:pP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25109" y="0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5780" y="1"/>
            <a:ext cx="5879620" cy="4191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món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món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08" y="4191001"/>
            <a:ext cx="5833492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" y="1828800"/>
            <a:ext cx="2499997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" y="4218710"/>
            <a:ext cx="2473927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620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2498688" y="0"/>
            <a:ext cx="316366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11979" y="0"/>
            <a:ext cx="2553554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-109691" y="609600"/>
            <a:ext cx="2815053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Tx/>
              <a:buNone/>
              <a:tabLst/>
              <a:defRPr/>
            </a:pP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055" y="184980"/>
            <a:ext cx="6328946" cy="62158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ban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ngửi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" y="3120736"/>
            <a:ext cx="2428875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" y="1478540"/>
            <a:ext cx="2428875" cy="16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23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7200" y="1052380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tất cả các giác quan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mở cánh cửa tâm hồn mình để cảm nhận yêu thương và thấu hiểu vẻ đẹp của thiên nhiên, con người.</a:t>
            </a:r>
            <a:endParaRPr lang="en-US" sz="2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06614"/>
            <a:ext cx="6858000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" y="972842"/>
            <a:ext cx="4205042" cy="560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2" y="4245430"/>
            <a:ext cx="8376557" cy="2224358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638447" y="836024"/>
            <a:ext cx="7867106" cy="3291840"/>
          </a:xfrm>
          <a:prstGeom prst="flowChartAlternate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món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sổ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0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707"/>
            <a:ext cx="9144000" cy="4116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206614"/>
            <a:ext cx="6858000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9592"/>
            <a:ext cx="6477000" cy="66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7214" y="2967335"/>
            <a:ext cx="975844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2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68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3143"/>
              </p:ext>
            </p:extLst>
          </p:nvPr>
        </p:nvGraphicFramePr>
        <p:xfrm>
          <a:off x="41564" y="1295400"/>
          <a:ext cx="8991600" cy="4190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 hiện qua VB Cô Gió mất tên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 Gió mất tên................................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8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..................,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.................................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Gió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mất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...................................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822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.................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...............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chặt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chẽ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sự việc trong Cô Gió mất tên là: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(1)........................................................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(2)........................................................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(3)........................................................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8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.......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................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Gió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mất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:..........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8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...............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gió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mất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.................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6364" y="-13856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Đọc trước văn bản </a:t>
            </a:r>
            <a:r>
              <a:rPr lang="it-IT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 gió mất tên, </a:t>
            </a:r>
            <a:r>
              <a:rPr lang="it-IT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 ra những đặc điểm của truyện đồng thoại được thể hiện trong văn bản bằng cách hoàn thành Phiếu học tập 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654" y="5657671"/>
            <a:ext cx="8596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Tìm thông điệp mà tác giả gửi gắm qua văn bản.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81000"/>
            <a:ext cx="8915400" cy="769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8515" y="2438400"/>
            <a:ext cx="5106975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SỨC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KHỎE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QUÝ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THẦY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CÔ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378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69" y="2132174"/>
            <a:ext cx="7716031" cy="460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52400" y="1066800"/>
            <a:ext cx="9504076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VỪA</a:t>
            </a:r>
            <a:r>
              <a:rPr lang="en-US" sz="5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NHẮM</a:t>
            </a:r>
            <a:r>
              <a:rPr lang="en-US" sz="5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MẮT</a:t>
            </a:r>
            <a:r>
              <a:rPr lang="en-US" sz="5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en-US" sz="5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VỪA</a:t>
            </a:r>
            <a:r>
              <a:rPr lang="en-US" sz="5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MỞ</a:t>
            </a:r>
            <a:r>
              <a:rPr lang="en-US" sz="5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CỬA</a:t>
            </a:r>
            <a:r>
              <a:rPr lang="en-US" sz="5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SỔ</a:t>
            </a:r>
            <a:endParaRPr lang="en-US" sz="5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81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0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Callout 6"/>
          <p:cNvSpPr/>
          <p:nvPr/>
        </p:nvSpPr>
        <p:spPr>
          <a:xfrm>
            <a:off x="609600" y="2318657"/>
            <a:ext cx="4953000" cy="4234543"/>
          </a:xfrm>
          <a:prstGeom prst="rightArrowCallou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/>
              </a:rPr>
              <a:t>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Qua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việc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liệu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chuẩn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điều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Nguyễn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Thuần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nét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riêng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2" descr="nxbtre_thumb_25442016_114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102" y="2410691"/>
            <a:ext cx="360626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0" y="804039"/>
            <a:ext cx="685800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Thuần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2498688" y="0"/>
            <a:ext cx="316366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w="9525" cap="flat" cmpd="sng">
            <a:solidFill>
              <a:srgbClr val="EFD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47421" y="-44462"/>
            <a:ext cx="2553554" cy="6858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30909" y="184979"/>
            <a:ext cx="2625962" cy="675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endParaRPr lang="en-US" sz="2800" b="1" dirty="0">
              <a:solidFill>
                <a:srgbClr val="0D0D0D"/>
              </a:solidFill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endParaRPr lang="en-US" sz="2800" b="1" dirty="0">
              <a:solidFill>
                <a:srgbClr val="0D0D0D"/>
              </a:solidFill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endParaRPr lang="en-US" sz="2800" b="1" dirty="0">
              <a:solidFill>
                <a:srgbClr val="0D0D0D"/>
              </a:solidFill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endParaRPr lang="en-US" sz="2800" b="1" dirty="0">
              <a:solidFill>
                <a:srgbClr val="0D0D0D"/>
              </a:solidFill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endParaRPr lang="en-US" sz="2800" b="1" dirty="0">
              <a:solidFill>
                <a:srgbClr val="0D0D0D"/>
              </a:solidFill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endParaRPr lang="en-US" sz="2800" b="1" dirty="0">
              <a:solidFill>
                <a:srgbClr val="0D0D0D"/>
              </a:solidFill>
              <a:latin typeface="Times New Roman" panose="02020603050405020304" pitchFamily="18" charset="0"/>
              <a:ea typeface="MS Mincho"/>
            </a:endParaRPr>
          </a:p>
          <a:p>
            <a:pPr algn="ctr">
              <a:spcAft>
                <a:spcPts val="0"/>
              </a:spcAft>
              <a:tabLst>
                <a:tab pos="1386840" algn="l"/>
              </a:tabLst>
            </a:pPr>
            <a:endParaRPr lang="en-US" sz="2800" b="1" dirty="0">
              <a:solidFill>
                <a:srgbClr val="0D0D0D"/>
              </a:solidFill>
              <a:latin typeface="Times New Roman" panose="02020603050405020304" pitchFamily="18" charset="0"/>
              <a:ea typeface="MS Mincho"/>
            </a:endParaRPr>
          </a:p>
          <a:p>
            <a:pPr algn="ctr">
              <a:spcAft>
                <a:spcPts val="0"/>
              </a:spcAft>
              <a:tabLst>
                <a:tab pos="1386840" algn="l"/>
              </a:tabLst>
            </a:pPr>
            <a:endParaRPr lang="en-US" sz="2800" b="1" dirty="0">
              <a:solidFill>
                <a:srgbClr val="0D0D0D"/>
              </a:solidFill>
              <a:latin typeface="Times New Roman" panose="02020603050405020304" pitchFamily="18" charset="0"/>
              <a:ea typeface="MS Mincho"/>
            </a:endParaRPr>
          </a:p>
          <a:p>
            <a:pPr algn="ctr">
              <a:spcAft>
                <a:spcPts val="0"/>
              </a:spcAft>
              <a:tabLst>
                <a:tab pos="1386840" algn="l"/>
              </a:tabLst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MS Mincho"/>
            </a:endParaRPr>
          </a:p>
          <a:p>
            <a:pPr algn="ctr">
              <a:spcAft>
                <a:spcPts val="0"/>
              </a:spcAft>
              <a:tabLst>
                <a:tab pos="1386840" algn="l"/>
              </a:tabLst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MS Mincho"/>
            </a:endParaRPr>
          </a:p>
          <a:p>
            <a:pPr algn="ctr">
              <a:spcAft>
                <a:spcPts val="0"/>
              </a:spcAft>
              <a:tabLst>
                <a:tab pos="1386840" algn="l"/>
              </a:tabLst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MS Mincho"/>
            </a:endParaRPr>
          </a:p>
          <a:p>
            <a:pPr algn="ctr"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S Mincho"/>
              </a:rPr>
              <a:t>Nguyễn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S Mincho"/>
              </a:rPr>
              <a:t>Ngọc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S Mincho"/>
              </a:rPr>
              <a:t>Thuần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tabLst/>
              <a:defRPr/>
            </a:pP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037114" y="1"/>
            <a:ext cx="5878286" cy="681353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386840" algn="l"/>
              </a:tabLst>
            </a:pP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1972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386840" algn="l"/>
              </a:tabLst>
            </a:pP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đương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386840" algn="l"/>
              </a:tabLst>
            </a:pP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Thuần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ngộ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Qua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ngòi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Thuần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mẻ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 viết cho thiếu nhi của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rong trẻo,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ươi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ấm áp và đầy chất thơ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1"/>
            <a:ext cx="249221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113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181600"/>
            <a:ext cx="845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i="1" dirty="0">
                <a:latin typeface="+mj-lt"/>
              </a:rPr>
              <a:t>Vừa nhắm mắt vừa mở cửa sổ</a:t>
            </a:r>
            <a:r>
              <a:rPr lang="vi-VN" sz="2400" dirty="0">
                <a:latin typeface="+mj-lt"/>
              </a:rPr>
              <a:t>, NXB Trẻ 2000, giải nhất cuộc thi Văn học Thiếu nhi lần III, giải Peter Pan (giải thưởng của Thụy Điển dành cho tác phẩm thiếu nhi hay nhất).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30606"/>
            <a:ext cx="2909455" cy="414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206614"/>
            <a:ext cx="6858000" cy="4770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5466"/>
            <a:ext cx="3009046" cy="40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4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76684"/>
            <a:ext cx="3962400" cy="496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6388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solidFill>
                  <a:srgbClr val="FFFF00"/>
                </a:solidFill>
              </a:rPr>
              <a:t>Một </a:t>
            </a:r>
            <a:r>
              <a:rPr lang="vi-VN" sz="2800" b="1" i="1" dirty="0">
                <a:solidFill>
                  <a:srgbClr val="FFFF00"/>
                </a:solidFill>
                <a:latin typeface="+mj-lt"/>
              </a:rPr>
              <a:t>thiên nằm mộng</a:t>
            </a:r>
            <a:r>
              <a:rPr lang="vi-VN" sz="2800" dirty="0">
                <a:solidFill>
                  <a:srgbClr val="FFFF00"/>
                </a:solidFill>
                <a:latin typeface="+mj-lt"/>
              </a:rPr>
              <a:t>, NXB Kim Đồng 2002, giải A cuộc vận động sáng tác Thiếu nhi 2003 </a:t>
            </a:r>
            <a:br>
              <a:rPr lang="vi-VN" sz="2800" dirty="0">
                <a:solidFill>
                  <a:srgbClr val="FFFF00"/>
                </a:solidFill>
                <a:latin typeface="+mj-lt"/>
              </a:rPr>
            </a:b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36425"/>
            <a:ext cx="6858000" cy="4770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3" y="594407"/>
            <a:ext cx="3696637" cy="462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285097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đồi cao chăn bầy thiên sứ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giải B (không có giải A), sáng tác văn học dành cho Tuổi trẻ (NXB Thanh niên và báo Văn nghệ).</a:t>
            </a:r>
          </a:p>
          <a:p>
            <a:pPr algn="ctr"/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0"/>
            <a:ext cx="6858000" cy="4770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9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0" y="997089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nhắm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sổ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2004.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206614"/>
            <a:ext cx="685800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" y="988305"/>
            <a:ext cx="4128842" cy="55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8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1471</Words>
  <Application>Microsoft Office PowerPoint</Application>
  <PresentationFormat>On-screen Show (4:3)</PresentationFormat>
  <Paragraphs>104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Twentieth Century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This MC</cp:lastModifiedBy>
  <cp:revision>101</cp:revision>
  <dcterms:created xsi:type="dcterms:W3CDTF">2024-11-16T08:38:24Z</dcterms:created>
  <dcterms:modified xsi:type="dcterms:W3CDTF">2025-12-07T15:06:31Z</dcterms:modified>
</cp:coreProperties>
</file>