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sldIdLst>
    <p:sldId id="338" r:id="rId2"/>
    <p:sldId id="339" r:id="rId3"/>
    <p:sldId id="272" r:id="rId4"/>
    <p:sldId id="257" r:id="rId5"/>
    <p:sldId id="309" r:id="rId6"/>
    <p:sldId id="334" r:id="rId7"/>
    <p:sldId id="313" r:id="rId8"/>
    <p:sldId id="336" r:id="rId9"/>
    <p:sldId id="315" r:id="rId10"/>
    <p:sldId id="335" r:id="rId11"/>
    <p:sldId id="317" r:id="rId12"/>
    <p:sldId id="318" r:id="rId13"/>
    <p:sldId id="319" r:id="rId14"/>
    <p:sldId id="337" r:id="rId15"/>
    <p:sldId id="320" r:id="rId16"/>
    <p:sldId id="322" r:id="rId17"/>
    <p:sldId id="321" r:id="rId18"/>
    <p:sldId id="323" r:id="rId19"/>
    <p:sldId id="324" r:id="rId20"/>
    <p:sldId id="327" r:id="rId21"/>
    <p:sldId id="329" r:id="rId22"/>
    <p:sldId id="331" r:id="rId23"/>
    <p:sldId id="292" r:id="rId24"/>
    <p:sldId id="332" r:id="rId25"/>
    <p:sldId id="302" r:id="rId26"/>
    <p:sldId id="333" r:id="rId27"/>
    <p:sldId id="307" r:id="rId28"/>
    <p:sldId id="308" r:id="rId29"/>
  </p:sldIdLst>
  <p:sldSz cx="12192000" cy="6858000"/>
  <p:notesSz cx="6858000" cy="9144000"/>
  <p:custDataLst>
    <p:tags r:id="rId30"/>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77" autoAdjust="0"/>
    <p:restoredTop sz="94660"/>
  </p:normalViewPr>
  <p:slideViewPr>
    <p:cSldViewPr snapToGrid="0">
      <p:cViewPr>
        <p:scale>
          <a:sx n="76" d="100"/>
          <a:sy n="76" d="100"/>
        </p:scale>
        <p:origin x="-288" y="-1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958F40-FE36-4A85-B61D-4FE3EDEC4AFF}" type="datetimeFigureOut">
              <a:rPr lang="vi-VN" smtClean="0"/>
              <a:t>27/12/2023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747552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958F40-FE36-4A85-B61D-4FE3EDEC4AFF}" type="datetimeFigureOut">
              <a:rPr lang="vi-VN" smtClean="0"/>
              <a:t>27/12/2023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2613566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958F40-FE36-4A85-B61D-4FE3EDEC4AFF}" type="datetimeFigureOut">
              <a:rPr lang="vi-VN" smtClean="0"/>
              <a:t>27/12/2023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2540669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958F40-FE36-4A85-B61D-4FE3EDEC4AFF}" type="datetimeFigureOut">
              <a:rPr lang="vi-VN" smtClean="0"/>
              <a:t>27/12/2023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2299773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958F40-FE36-4A85-B61D-4FE3EDEC4AFF}" type="datetimeFigureOut">
              <a:rPr lang="vi-VN" smtClean="0"/>
              <a:t>27/12/2023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1781683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958F40-FE36-4A85-B61D-4FE3EDEC4AFF}" type="datetimeFigureOut">
              <a:rPr lang="vi-VN" smtClean="0"/>
              <a:t>27/12/2023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2857873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958F40-FE36-4A85-B61D-4FE3EDEC4AFF}" type="datetimeFigureOut">
              <a:rPr lang="vi-VN" smtClean="0"/>
              <a:t>27/12/2023</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2704778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958F40-FE36-4A85-B61D-4FE3EDEC4AFF}" type="datetimeFigureOut">
              <a:rPr lang="vi-VN" smtClean="0"/>
              <a:t>27/12/2023</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136478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958F40-FE36-4A85-B61D-4FE3EDEC4AFF}" type="datetimeFigureOut">
              <a:rPr lang="vi-VN" smtClean="0"/>
              <a:t>27/12/2023</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370675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958F40-FE36-4A85-B61D-4FE3EDEC4AFF}" type="datetimeFigureOut">
              <a:rPr lang="vi-VN" smtClean="0"/>
              <a:t>27/12/2023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1095121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958F40-FE36-4A85-B61D-4FE3EDEC4AFF}" type="datetimeFigureOut">
              <a:rPr lang="vi-VN" smtClean="0"/>
              <a:t>27/12/2023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648891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958F40-FE36-4A85-B61D-4FE3EDEC4AFF}" type="datetimeFigureOut">
              <a:rPr lang="vi-VN" smtClean="0"/>
              <a:t>27/12/2023</a:t>
            </a:fld>
            <a:endParaRPr lang="vi-VN"/>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53267B-4687-4B0C-B13D-72587F018838}" type="slidenum">
              <a:rPr lang="vi-VN" smtClean="0"/>
              <a:t>‹#›</a:t>
            </a:fld>
            <a:endParaRPr lang="vi-VN"/>
          </a:p>
        </p:txBody>
      </p:sp>
    </p:spTree>
    <p:extLst>
      <p:ext uri="{BB962C8B-B14F-4D97-AF65-F5344CB8AC3E}">
        <p14:creationId xmlns:p14="http://schemas.microsoft.com/office/powerpoint/2010/main" val="17017738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hyperlink" Target="https://vi.wikipedia.org/wiki/27_TCN" TargetMode="External"/><Relationship Id="rId3" Type="http://schemas.openxmlformats.org/officeDocument/2006/relationships/hyperlink" Target="https://vi.wikipedia.org/wiki/23_th%C3%A1ng_9" TargetMode="External"/><Relationship Id="rId7" Type="http://schemas.openxmlformats.org/officeDocument/2006/relationships/hyperlink" Target="https://vi.wikipedia.org/wiki/%C4%90%E1%BA%BF_qu%E1%BB%91c_La_M%C3%A3" TargetMode="External"/><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hyperlink" Target="https://vi.wikipedia.org/wiki/Ho%C3%A0ng_%C4%91%E1%BA%BF_La_M%C3%A3" TargetMode="External"/><Relationship Id="rId5" Type="http://schemas.openxmlformats.org/officeDocument/2006/relationships/hyperlink" Target="https://vi.wikipedia.org/wiki/14" TargetMode="External"/><Relationship Id="rId4" Type="http://schemas.openxmlformats.org/officeDocument/2006/relationships/hyperlink" Target="https://vi.wikipedia.org/wiki/63_TCN" TargetMode="External"/><Relationship Id="rId9" Type="http://schemas.openxmlformats.org/officeDocument/2006/relationships/hyperlink" Target="https://vi.wikipedia.org/wiki/Ch%E1%BA%BFt"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 xmlns:a16="http://schemas.microsoft.com/office/drawing/2014/main" id="{1EB835CD-8565-46A3-84FD-49AD6B037596}"/>
              </a:ext>
            </a:extLst>
          </p:cNvPr>
          <p:cNvSpPr/>
          <p:nvPr/>
        </p:nvSpPr>
        <p:spPr>
          <a:xfrm>
            <a:off x="259663" y="255323"/>
            <a:ext cx="4215357" cy="1246945"/>
          </a:xfrm>
          <a:prstGeom prst="ellipse">
            <a:avLst/>
          </a:prstGeom>
          <a:solidFill>
            <a:schemeClr val="accent5">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vi-VN">
              <a:solidFill>
                <a:prstClr val="black"/>
              </a:solidFill>
            </a:endParaRPr>
          </a:p>
        </p:txBody>
      </p:sp>
      <p:sp>
        <p:nvSpPr>
          <p:cNvPr id="3" name="TextBox 2">
            <a:extLst>
              <a:ext uri="{FF2B5EF4-FFF2-40B4-BE49-F238E27FC236}">
                <a16:creationId xmlns="" xmlns:a16="http://schemas.microsoft.com/office/drawing/2014/main" id="{FC5194BB-5A8B-46C0-BB7F-6968E25ADDA3}"/>
              </a:ext>
            </a:extLst>
          </p:cNvPr>
          <p:cNvSpPr txBox="1"/>
          <p:nvPr/>
        </p:nvSpPr>
        <p:spPr>
          <a:xfrm>
            <a:off x="780994" y="507527"/>
            <a:ext cx="3569335" cy="677108"/>
          </a:xfrm>
          <a:prstGeom prst="rect">
            <a:avLst/>
          </a:prstGeom>
          <a:noFill/>
        </p:spPr>
        <p:txBody>
          <a:bodyPr wrap="square" rtlCol="0">
            <a:spAutoFit/>
          </a:bodyPr>
          <a:lstStyle/>
          <a:p>
            <a:r>
              <a:rPr lang="vi-VN" sz="3800" b="1">
                <a:solidFill>
                  <a:srgbClr val="7030A0"/>
                </a:solidFill>
                <a:latin typeface="Times New Roman" panose="02020603050405020304" pitchFamily="18" charset="0"/>
                <a:cs typeface="Times New Roman" panose="02020603050405020304" pitchFamily="18" charset="0"/>
              </a:rPr>
              <a:t>KHỞI ĐỘNG</a:t>
            </a:r>
          </a:p>
        </p:txBody>
      </p:sp>
      <p:sp>
        <p:nvSpPr>
          <p:cNvPr id="10" name="Cloud 9">
            <a:extLst>
              <a:ext uri="{FF2B5EF4-FFF2-40B4-BE49-F238E27FC236}">
                <a16:creationId xmlns="" xmlns:a16="http://schemas.microsoft.com/office/drawing/2014/main" id="{F342D932-3324-499E-A426-5193885EE424}"/>
              </a:ext>
            </a:extLst>
          </p:cNvPr>
          <p:cNvSpPr/>
          <p:nvPr/>
        </p:nvSpPr>
        <p:spPr>
          <a:xfrm>
            <a:off x="130020" y="2403232"/>
            <a:ext cx="4267200" cy="3435209"/>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130000"/>
              </a:lnSpc>
            </a:pPr>
            <a:r>
              <a:rPr lang="nl-NL" sz="2800" i="1" dirty="0">
                <a:solidFill>
                  <a:srgbClr val="FF0000"/>
                </a:solidFill>
                <a:latin typeface="Times New Roman"/>
                <a:ea typeface="Calibri"/>
              </a:rPr>
              <a:t>Em có biết đây là vật gì không và nó thường được con người sử dụng để làm gì?</a:t>
            </a:r>
            <a:endParaRPr lang="en-US" sz="2800" dirty="0">
              <a:solidFill>
                <a:srgbClr val="FF0000"/>
              </a:solidFill>
              <a:ea typeface="Calibri"/>
              <a:cs typeface="Times New Roman"/>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5021" y="420385"/>
            <a:ext cx="3496673" cy="5253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2370" y="420385"/>
            <a:ext cx="3591047" cy="5253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877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287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90142" y="865278"/>
            <a:ext cx="9866527" cy="461665"/>
          </a:xfrm>
          <a:prstGeom prst="rect">
            <a:avLst/>
          </a:prstGeom>
        </p:spPr>
        <p:txBody>
          <a:bodyPr wrap="square">
            <a:spAutoFit/>
          </a:bodyPr>
          <a:lstStyle/>
          <a:p>
            <a:r>
              <a:rPr lang="en-US" sz="2400" b="1" dirty="0">
                <a:solidFill>
                  <a:srgbClr val="FF0000"/>
                </a:solidFill>
                <a:latin typeface="Times New Roman" pitchFamily="18" charset="0"/>
                <a:cs typeface="Times New Roman" pitchFamily="18" charset="0"/>
              </a:rPr>
              <a:t>2</a:t>
            </a:r>
            <a:r>
              <a:rPr lang="en-US" sz="2400" b="1" dirty="0" smtClean="0">
                <a:solidFill>
                  <a:srgbClr val="FF0000"/>
                </a:solidFill>
                <a:latin typeface="Times New Roman" pitchFamily="18" charset="0"/>
                <a:cs typeface="Times New Roman" pitchFamily="18" charset="0"/>
              </a:rPr>
              <a:t> </a:t>
            </a:r>
            <a:r>
              <a:rPr lang="vi-VN" sz="2400" b="1" dirty="0" smtClean="0">
                <a:solidFill>
                  <a:srgbClr val="FF0000"/>
                </a:solidFill>
                <a:latin typeface="Times New Roman" pitchFamily="18" charset="0"/>
                <a:cs typeface="Times New Roman" pitchFamily="18" charset="0"/>
              </a:rPr>
              <a:t>NHÀ NƯỚC THÀNH BANG</a:t>
            </a:r>
            <a:r>
              <a:rPr lang="en-US" sz="2400" b="1" dirty="0">
                <a:solidFill>
                  <a:srgbClr val="FF0000"/>
                </a:solidFill>
                <a:latin typeface="Times New Roman" pitchFamily="18" charset="0"/>
                <a:cs typeface="Times New Roman" pitchFamily="18" charset="0"/>
              </a:rPr>
              <a:t> VÀ NỀN DÂN CHỦ CỔ ĐẠI Ở HI LẠP.</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583" y="1594338"/>
            <a:ext cx="3802271" cy="1822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8775" y="1594338"/>
            <a:ext cx="3810000" cy="4032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915131" y="3610709"/>
            <a:ext cx="6096000" cy="2554545"/>
          </a:xfrm>
          <a:prstGeom prst="rect">
            <a:avLst/>
          </a:prstGeom>
        </p:spPr>
        <p:txBody>
          <a:bodyPr>
            <a:spAutoFit/>
          </a:bodyPr>
          <a:lstStyle/>
          <a:p>
            <a:pPr algn="just"/>
            <a:r>
              <a:rPr lang="en-US" sz="3200" dirty="0">
                <a:solidFill>
                  <a:srgbClr val="FF0000"/>
                </a:solidFill>
                <a:latin typeface="Times New Roman" pitchFamily="18" charset="0"/>
                <a:cs typeface="Times New Roman" pitchFamily="18" charset="0"/>
              </a:rPr>
              <a:t>1</a:t>
            </a:r>
            <a:r>
              <a:rPr lang="vi-VN" sz="3200" dirty="0" smtClean="0">
                <a:solidFill>
                  <a:srgbClr val="FF0000"/>
                </a:solidFill>
                <a:latin typeface="Times New Roman" pitchFamily="18" charset="0"/>
                <a:cs typeface="Times New Roman" pitchFamily="18" charset="0"/>
              </a:rPr>
              <a:t>. </a:t>
            </a:r>
            <a:r>
              <a:rPr lang="vi-VN" sz="3200" i="1" dirty="0" smtClean="0">
                <a:solidFill>
                  <a:srgbClr val="FF0000"/>
                </a:solidFill>
                <a:latin typeface="Times New Roman" pitchFamily="18" charset="0"/>
                <a:cs typeface="Times New Roman" pitchFamily="18" charset="0"/>
              </a:rPr>
              <a:t>Trình bày những nét chính v</a:t>
            </a:r>
            <a:r>
              <a:rPr lang="en-US" sz="3200" i="1" dirty="0" smtClean="0">
                <a:solidFill>
                  <a:srgbClr val="FF0000"/>
                </a:solidFill>
                <a:latin typeface="Times New Roman" pitchFamily="18" charset="0"/>
                <a:cs typeface="Times New Roman" pitchFamily="18" charset="0"/>
              </a:rPr>
              <a:t>ề</a:t>
            </a:r>
            <a:r>
              <a:rPr lang="vi-VN" sz="3200" i="1" dirty="0" smtClean="0">
                <a:solidFill>
                  <a:srgbClr val="FF0000"/>
                </a:solidFill>
                <a:latin typeface="Times New Roman" pitchFamily="18" charset="0"/>
                <a:cs typeface="Times New Roman" pitchFamily="18" charset="0"/>
              </a:rPr>
              <a:t> tổ chức nhà nước thành bang ở Hy Lạp</a:t>
            </a:r>
            <a:r>
              <a:rPr lang="en-US" sz="3200" i="1" dirty="0" smtClean="0">
                <a:solidFill>
                  <a:srgbClr val="FF0000"/>
                </a:solidFill>
                <a:latin typeface="Times New Roman" pitchFamily="18" charset="0"/>
                <a:cs typeface="Times New Roman" pitchFamily="18" charset="0"/>
              </a:rPr>
              <a:t>.</a:t>
            </a:r>
            <a:r>
              <a:rPr lang="nl-NL" sz="3200" i="1" dirty="0">
                <a:latin typeface="Times New Roman"/>
                <a:ea typeface="Calibri"/>
              </a:rPr>
              <a:t> </a:t>
            </a:r>
            <a:endParaRPr lang="nl-NL" sz="3200" i="1" dirty="0" smtClean="0">
              <a:latin typeface="Times New Roman"/>
              <a:ea typeface="Calibri"/>
            </a:endParaRPr>
          </a:p>
          <a:p>
            <a:pPr algn="just"/>
            <a:r>
              <a:rPr lang="nl-NL" sz="3200" i="1" dirty="0" smtClean="0">
                <a:solidFill>
                  <a:srgbClr val="FF0000"/>
                </a:solidFill>
                <a:latin typeface="Times New Roman"/>
                <a:ea typeface="Calibri"/>
              </a:rPr>
              <a:t>2. Những </a:t>
            </a:r>
            <a:r>
              <a:rPr lang="nl-NL" sz="3200" i="1" dirty="0">
                <a:solidFill>
                  <a:srgbClr val="FF0000"/>
                </a:solidFill>
                <a:latin typeface="Times New Roman"/>
                <a:ea typeface="Calibri"/>
              </a:rPr>
              <a:t>ưu điểm của tổ chức thành bang là gì?</a:t>
            </a:r>
            <a:r>
              <a:rPr lang="nl-NL" sz="3200" dirty="0">
                <a:solidFill>
                  <a:srgbClr val="FF0000"/>
                </a:solidFill>
                <a:latin typeface="Times New Roman"/>
                <a:ea typeface="Calibri"/>
              </a:rPr>
              <a:t> </a:t>
            </a:r>
            <a:endParaRPr lang="vi-VN" sz="3200" dirty="0">
              <a:solidFill>
                <a:srgbClr val="FF0000"/>
              </a:solidFill>
              <a:latin typeface="Times New Roman" pitchFamily="18" charset="0"/>
              <a:cs typeface="Times New Roman" pitchFamily="18" charset="0"/>
            </a:endParaRPr>
          </a:p>
        </p:txBody>
      </p:sp>
      <p:sp>
        <p:nvSpPr>
          <p:cNvPr id="7" name="Rectangle 6"/>
          <p:cNvSpPr/>
          <p:nvPr/>
        </p:nvSpPr>
        <p:spPr>
          <a:xfrm>
            <a:off x="2129351" y="2623011"/>
            <a:ext cx="1289135" cy="369332"/>
          </a:xfrm>
          <a:prstGeom prst="rect">
            <a:avLst/>
          </a:prstGeom>
        </p:spPr>
        <p:txBody>
          <a:bodyPr wrap="none">
            <a:spAutoFit/>
          </a:bodyPr>
          <a:lstStyle/>
          <a:p>
            <a:r>
              <a:rPr lang="en-US" dirty="0" smtClean="0">
                <a:solidFill>
                  <a:prstClr val="black"/>
                </a:solidFill>
              </a:rPr>
              <a:t> </a:t>
            </a:r>
            <a:r>
              <a:rPr lang="en-US" dirty="0">
                <a:solidFill>
                  <a:prstClr val="black"/>
                </a:solidFill>
              </a:rPr>
              <a:t>(</a:t>
            </a:r>
            <a:r>
              <a:rPr lang="en-US" dirty="0">
                <a:solidFill>
                  <a:srgbClr val="FF0000"/>
                </a:solidFill>
                <a:latin typeface="Times New Roman" pitchFamily="18" charset="0"/>
                <a:cs typeface="Times New Roman" pitchFamily="18" charset="0"/>
              </a:rPr>
              <a:t>4P) </a:t>
            </a:r>
            <a:r>
              <a:rPr lang="en-US" dirty="0" smtClean="0">
                <a:solidFill>
                  <a:srgbClr val="FF0000"/>
                </a:solidFill>
                <a:latin typeface="Times New Roman" pitchFamily="18" charset="0"/>
                <a:cs typeface="Times New Roman" pitchFamily="18" charset="0"/>
              </a:rPr>
              <a:t>4-5HS</a:t>
            </a:r>
            <a:endParaRPr lang="en-US"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967384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466493" y="593053"/>
            <a:ext cx="4957761" cy="981075"/>
          </a:xfrm>
          <a:prstGeom prst="roundRect">
            <a:avLst/>
          </a:prstGeom>
          <a:solidFill>
            <a:sysClr val="window" lastClr="FFFFFF"/>
          </a:solidFill>
          <a:ln w="25400" cap="flat" cmpd="sng" algn="ctr">
            <a:solidFill>
              <a:srgbClr val="F79646"/>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30000"/>
              </a:lnSpc>
              <a:spcBef>
                <a:spcPts val="300"/>
              </a:spcBef>
              <a:spcAft>
                <a:spcPts val="300"/>
              </a:spcAft>
              <a:buClrTx/>
              <a:buSzTx/>
              <a:buFontTx/>
              <a:buNone/>
              <a:tabLst/>
              <a:defRPr/>
            </a:pPr>
            <a:r>
              <a:rPr kumimoji="0" lang="en-US" sz="2400" b="1" i="0" u="none" strike="noStrike" kern="0" cap="none" spc="0" normalizeH="0" baseline="0" noProof="0" dirty="0">
                <a:ln>
                  <a:noFill/>
                </a:ln>
                <a:solidFill>
                  <a:srgbClr val="FF0000"/>
                </a:solidFill>
                <a:effectLst/>
                <a:uLnTx/>
                <a:uFillTx/>
                <a:latin typeface="Times New Roman"/>
                <a:ea typeface="Calibri"/>
                <a:cs typeface="+mn-cs"/>
              </a:rPr>
              <a:t>ĐẠI HỘI NHÂN DÂN</a:t>
            </a:r>
          </a:p>
        </p:txBody>
      </p:sp>
      <p:sp>
        <p:nvSpPr>
          <p:cNvPr id="6" name="Rounded Rectangle 5"/>
          <p:cNvSpPr/>
          <p:nvPr/>
        </p:nvSpPr>
        <p:spPr>
          <a:xfrm>
            <a:off x="6252798" y="2554834"/>
            <a:ext cx="1414095" cy="2368062"/>
          </a:xfrm>
          <a:prstGeom prst="roundRect">
            <a:avLst/>
          </a:prstGeom>
          <a:solidFill>
            <a:sysClr val="window" lastClr="FFFFFF"/>
          </a:solidFill>
          <a:ln w="25400" cap="flat" cmpd="sng" algn="ctr">
            <a:solidFill>
              <a:srgbClr val="F79646"/>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30000"/>
              </a:lnSpc>
              <a:spcBef>
                <a:spcPts val="300"/>
              </a:spcBef>
              <a:spcAft>
                <a:spcPts val="300"/>
              </a:spcAft>
              <a:buClrTx/>
              <a:buSzTx/>
              <a:buFontTx/>
              <a:buNone/>
              <a:tabLst/>
              <a:defRPr/>
            </a:pPr>
            <a:r>
              <a:rPr kumimoji="0" lang="en-US" sz="2400" b="1" i="0" u="none" strike="noStrike" kern="0" cap="none" spc="0" normalizeH="0" baseline="0" noProof="0" dirty="0" err="1">
                <a:ln>
                  <a:noFill/>
                </a:ln>
                <a:solidFill>
                  <a:srgbClr val="FF0000"/>
                </a:solidFill>
                <a:effectLst/>
                <a:uLnTx/>
                <a:uFillTx/>
                <a:latin typeface="Times New Roman"/>
                <a:ea typeface="Calibri"/>
                <a:cs typeface="+mn-cs"/>
              </a:rPr>
              <a:t>Tòa</a:t>
            </a:r>
            <a:r>
              <a:rPr kumimoji="0" lang="en-US" sz="2400" b="1" i="0" u="none" strike="noStrike" kern="0" cap="none" spc="0" normalizeH="0" baseline="0" noProof="0" dirty="0">
                <a:ln>
                  <a:noFill/>
                </a:ln>
                <a:solidFill>
                  <a:srgbClr val="FF0000"/>
                </a:solidFill>
                <a:effectLst/>
                <a:uLnTx/>
                <a:uFillTx/>
                <a:latin typeface="Times New Roman"/>
                <a:ea typeface="Calibri"/>
                <a:cs typeface="+mn-cs"/>
              </a:rPr>
              <a:t> </a:t>
            </a:r>
            <a:r>
              <a:rPr kumimoji="0" lang="en-US" sz="2400" b="1" i="0" u="none" strike="noStrike" kern="0" cap="none" spc="0" normalizeH="0" baseline="0" noProof="0" dirty="0" err="1">
                <a:ln>
                  <a:noFill/>
                </a:ln>
                <a:solidFill>
                  <a:srgbClr val="FF0000"/>
                </a:solidFill>
                <a:effectLst/>
                <a:uLnTx/>
                <a:uFillTx/>
                <a:latin typeface="Times New Roman"/>
                <a:ea typeface="Calibri"/>
                <a:cs typeface="+mn-cs"/>
              </a:rPr>
              <a:t>án</a:t>
            </a:r>
            <a:r>
              <a:rPr kumimoji="0" lang="en-US" sz="2400" b="1" i="0" u="none" strike="noStrike" kern="0" cap="none" spc="0" normalizeH="0" baseline="0" noProof="0" dirty="0">
                <a:ln>
                  <a:noFill/>
                </a:ln>
                <a:solidFill>
                  <a:srgbClr val="FF0000"/>
                </a:solidFill>
                <a:effectLst/>
                <a:uLnTx/>
                <a:uFillTx/>
                <a:latin typeface="Times New Roman"/>
                <a:ea typeface="Calibri"/>
                <a:cs typeface="+mn-cs"/>
              </a:rPr>
              <a:t> 6000 </a:t>
            </a:r>
            <a:r>
              <a:rPr kumimoji="0" lang="en-US" sz="2400" b="1" i="0" u="none" strike="noStrike" kern="0" cap="none" spc="0" normalizeH="0" baseline="0" noProof="0" dirty="0" err="1">
                <a:ln>
                  <a:noFill/>
                </a:ln>
                <a:solidFill>
                  <a:srgbClr val="FF0000"/>
                </a:solidFill>
                <a:effectLst/>
                <a:uLnTx/>
                <a:uFillTx/>
                <a:latin typeface="Times New Roman"/>
                <a:ea typeface="Calibri"/>
                <a:cs typeface="+mn-cs"/>
              </a:rPr>
              <a:t>thẩm</a:t>
            </a:r>
            <a:r>
              <a:rPr kumimoji="0" lang="en-US" sz="2400" b="1" i="0" u="none" strike="noStrike" kern="0" cap="none" spc="0" normalizeH="0" baseline="0" noProof="0" dirty="0">
                <a:ln>
                  <a:noFill/>
                </a:ln>
                <a:solidFill>
                  <a:srgbClr val="FF0000"/>
                </a:solidFill>
                <a:effectLst/>
                <a:uLnTx/>
                <a:uFillTx/>
                <a:latin typeface="Times New Roman"/>
                <a:ea typeface="Calibri"/>
                <a:cs typeface="+mn-cs"/>
              </a:rPr>
              <a:t> </a:t>
            </a:r>
            <a:r>
              <a:rPr kumimoji="0" lang="en-US" sz="2400" b="1" i="0" u="none" strike="noStrike" kern="0" cap="none" spc="0" normalizeH="0" baseline="0" noProof="0" dirty="0" err="1">
                <a:ln>
                  <a:noFill/>
                </a:ln>
                <a:solidFill>
                  <a:srgbClr val="FF0000"/>
                </a:solidFill>
                <a:effectLst/>
                <a:uLnTx/>
                <a:uFillTx/>
                <a:latin typeface="Times New Roman"/>
                <a:ea typeface="Calibri"/>
                <a:cs typeface="+mn-cs"/>
              </a:rPr>
              <a:t>phán</a:t>
            </a:r>
            <a:endParaRPr kumimoji="0" lang="en-US" sz="2400" b="1" i="0" u="none" strike="noStrike" kern="0" cap="none" spc="0" normalizeH="0" baseline="0" noProof="0" dirty="0">
              <a:ln>
                <a:noFill/>
              </a:ln>
              <a:solidFill>
                <a:srgbClr val="FF0000"/>
              </a:solidFill>
              <a:effectLst/>
              <a:uLnTx/>
              <a:uFillTx/>
              <a:latin typeface="Times New Roman"/>
              <a:ea typeface="Calibri"/>
              <a:cs typeface="+mn-cs"/>
            </a:endParaRPr>
          </a:p>
        </p:txBody>
      </p:sp>
      <p:sp>
        <p:nvSpPr>
          <p:cNvPr id="7" name="Rounded Rectangle 6"/>
          <p:cNvSpPr/>
          <p:nvPr/>
        </p:nvSpPr>
        <p:spPr>
          <a:xfrm>
            <a:off x="4486091" y="2561062"/>
            <a:ext cx="1448533" cy="2361834"/>
          </a:xfrm>
          <a:prstGeom prst="roundRect">
            <a:avLst/>
          </a:prstGeom>
          <a:solidFill>
            <a:sysClr val="window" lastClr="FFFFFF"/>
          </a:solidFill>
          <a:ln w="25400" cap="flat" cmpd="sng" algn="ctr">
            <a:solidFill>
              <a:srgbClr val="F79646"/>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30000"/>
              </a:lnSpc>
              <a:spcBef>
                <a:spcPts val="300"/>
              </a:spcBef>
              <a:spcAft>
                <a:spcPts val="300"/>
              </a:spcAft>
              <a:buClrTx/>
              <a:buSzTx/>
              <a:buFontTx/>
              <a:buNone/>
              <a:tabLst/>
              <a:defRPr/>
            </a:pPr>
            <a:r>
              <a:rPr kumimoji="0" lang="en-US" sz="2800" b="1" i="0" u="none" strike="noStrike" kern="0" cap="none" spc="0" normalizeH="0" baseline="0" noProof="0" dirty="0" err="1">
                <a:ln>
                  <a:noFill/>
                </a:ln>
                <a:solidFill>
                  <a:srgbClr val="FF0000"/>
                </a:solidFill>
                <a:effectLst/>
                <a:uLnTx/>
                <a:uFillTx/>
                <a:latin typeface="Times New Roman"/>
                <a:ea typeface="Calibri"/>
                <a:cs typeface="+mn-cs"/>
              </a:rPr>
              <a:t>Hội</a:t>
            </a:r>
            <a:r>
              <a:rPr kumimoji="0" lang="en-US" sz="2800" b="1" i="0" u="none" strike="noStrike" kern="0" cap="none" spc="0" normalizeH="0" baseline="0" noProof="0" dirty="0">
                <a:ln>
                  <a:noFill/>
                </a:ln>
                <a:solidFill>
                  <a:srgbClr val="FF0000"/>
                </a:solidFill>
                <a:effectLst/>
                <a:uLnTx/>
                <a:uFillTx/>
                <a:latin typeface="Times New Roman"/>
                <a:ea typeface="Calibri"/>
                <a:cs typeface="+mn-cs"/>
              </a:rPr>
              <a:t> </a:t>
            </a:r>
            <a:r>
              <a:rPr kumimoji="0" lang="en-US" sz="2800" b="1" i="0" u="none" strike="noStrike" kern="0" cap="none" spc="0" normalizeH="0" baseline="0" noProof="0" dirty="0" err="1">
                <a:ln>
                  <a:noFill/>
                </a:ln>
                <a:solidFill>
                  <a:srgbClr val="FF0000"/>
                </a:solidFill>
                <a:effectLst/>
                <a:uLnTx/>
                <a:uFillTx/>
                <a:latin typeface="Times New Roman"/>
                <a:ea typeface="Calibri"/>
                <a:cs typeface="+mn-cs"/>
              </a:rPr>
              <a:t>đồng</a:t>
            </a:r>
            <a:r>
              <a:rPr kumimoji="0" lang="en-US" sz="2800" b="1" i="0" u="none" strike="noStrike" kern="0" cap="none" spc="0" normalizeH="0" baseline="0" noProof="0" dirty="0">
                <a:ln>
                  <a:noFill/>
                </a:ln>
                <a:solidFill>
                  <a:srgbClr val="FF0000"/>
                </a:solidFill>
                <a:effectLst/>
                <a:uLnTx/>
                <a:uFillTx/>
                <a:latin typeface="Times New Roman"/>
                <a:ea typeface="Calibri"/>
                <a:cs typeface="+mn-cs"/>
              </a:rPr>
              <a:t> 500 </a:t>
            </a:r>
            <a:r>
              <a:rPr kumimoji="0" lang="en-US" sz="2800" b="1" i="0" u="none" strike="noStrike" kern="0" cap="none" spc="0" normalizeH="0" baseline="0" noProof="0" dirty="0" err="1">
                <a:ln>
                  <a:noFill/>
                </a:ln>
                <a:solidFill>
                  <a:srgbClr val="FF0000"/>
                </a:solidFill>
                <a:effectLst/>
                <a:uLnTx/>
                <a:uFillTx/>
                <a:latin typeface="Times New Roman"/>
                <a:ea typeface="Calibri"/>
                <a:cs typeface="+mn-cs"/>
              </a:rPr>
              <a:t>người</a:t>
            </a:r>
            <a:endParaRPr kumimoji="0" lang="en-US" sz="2800" b="1" i="0" u="none" strike="noStrike" kern="0" cap="none" spc="0" normalizeH="0" baseline="0" noProof="0" dirty="0">
              <a:ln>
                <a:noFill/>
              </a:ln>
              <a:solidFill>
                <a:srgbClr val="FF0000"/>
              </a:solidFill>
              <a:effectLst/>
              <a:uLnTx/>
              <a:uFillTx/>
              <a:latin typeface="Times New Roman"/>
              <a:ea typeface="Calibri"/>
              <a:cs typeface="+mn-cs"/>
            </a:endParaRPr>
          </a:p>
        </p:txBody>
      </p:sp>
      <p:sp>
        <p:nvSpPr>
          <p:cNvPr id="8" name="Rounded Rectangle 7"/>
          <p:cNvSpPr/>
          <p:nvPr/>
        </p:nvSpPr>
        <p:spPr>
          <a:xfrm>
            <a:off x="7950993" y="2525893"/>
            <a:ext cx="1357132" cy="2368063"/>
          </a:xfrm>
          <a:prstGeom prst="roundRect">
            <a:avLst/>
          </a:prstGeom>
          <a:solidFill>
            <a:sysClr val="window" lastClr="FFFFFF"/>
          </a:solidFill>
          <a:ln w="25400" cap="flat" cmpd="sng" algn="ctr">
            <a:solidFill>
              <a:srgbClr val="F79646"/>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30000"/>
              </a:lnSpc>
              <a:spcBef>
                <a:spcPts val="300"/>
              </a:spcBef>
              <a:spcAft>
                <a:spcPts val="300"/>
              </a:spcAft>
              <a:buClrTx/>
              <a:buSzTx/>
              <a:buFontTx/>
              <a:buNone/>
              <a:tabLst/>
              <a:defRPr/>
            </a:pPr>
            <a:r>
              <a:rPr kumimoji="0" lang="en-US" sz="2800" b="1" i="0" u="none" strike="noStrike" kern="0" cap="none" spc="0" normalizeH="0" baseline="0" noProof="0" dirty="0" err="1">
                <a:ln>
                  <a:noFill/>
                </a:ln>
                <a:solidFill>
                  <a:srgbClr val="FF0000"/>
                </a:solidFill>
                <a:effectLst/>
                <a:uLnTx/>
                <a:uFillTx/>
                <a:latin typeface="Times New Roman"/>
                <a:ea typeface="Calibri"/>
                <a:cs typeface="+mn-cs"/>
              </a:rPr>
              <a:t>Hội</a:t>
            </a:r>
            <a:r>
              <a:rPr kumimoji="0" lang="en-US" sz="2800" b="1" i="0" u="none" strike="noStrike" kern="0" cap="none" spc="0" normalizeH="0" baseline="0" noProof="0" dirty="0">
                <a:ln>
                  <a:noFill/>
                </a:ln>
                <a:solidFill>
                  <a:srgbClr val="FF0000"/>
                </a:solidFill>
                <a:effectLst/>
                <a:uLnTx/>
                <a:uFillTx/>
                <a:latin typeface="Times New Roman"/>
                <a:ea typeface="Calibri"/>
                <a:cs typeface="+mn-cs"/>
              </a:rPr>
              <a:t> </a:t>
            </a:r>
            <a:r>
              <a:rPr kumimoji="0" lang="en-US" sz="2800" b="1" i="0" u="none" strike="noStrike" kern="0" cap="none" spc="0" normalizeH="0" baseline="0" noProof="0" dirty="0" err="1">
                <a:ln>
                  <a:noFill/>
                </a:ln>
                <a:solidFill>
                  <a:srgbClr val="FF0000"/>
                </a:solidFill>
                <a:effectLst/>
                <a:uLnTx/>
                <a:uFillTx/>
                <a:latin typeface="Times New Roman"/>
                <a:ea typeface="Calibri"/>
                <a:cs typeface="+mn-cs"/>
              </a:rPr>
              <a:t>đồng</a:t>
            </a:r>
            <a:r>
              <a:rPr kumimoji="0" lang="en-US" sz="2800" b="1" i="0" u="none" strike="noStrike" kern="0" cap="none" spc="0" normalizeH="0" baseline="0" noProof="0" dirty="0">
                <a:ln>
                  <a:noFill/>
                </a:ln>
                <a:solidFill>
                  <a:srgbClr val="FF0000"/>
                </a:solidFill>
                <a:effectLst/>
                <a:uLnTx/>
                <a:uFillTx/>
                <a:latin typeface="Times New Roman"/>
                <a:ea typeface="Calibri"/>
                <a:cs typeface="+mn-cs"/>
              </a:rPr>
              <a:t> 10 </a:t>
            </a:r>
            <a:r>
              <a:rPr kumimoji="0" lang="en-US" sz="2800" b="1" i="0" u="none" strike="noStrike" kern="0" cap="none" spc="0" normalizeH="0" baseline="0" noProof="0" dirty="0" err="1">
                <a:ln>
                  <a:noFill/>
                </a:ln>
                <a:solidFill>
                  <a:srgbClr val="FF0000"/>
                </a:solidFill>
                <a:effectLst/>
                <a:uLnTx/>
                <a:uFillTx/>
                <a:latin typeface="Times New Roman"/>
                <a:ea typeface="Calibri"/>
                <a:cs typeface="+mn-cs"/>
              </a:rPr>
              <a:t>tư</a:t>
            </a:r>
            <a:r>
              <a:rPr kumimoji="0" lang="en-US" sz="2800" b="1" i="0" u="none" strike="noStrike" kern="0" cap="none" spc="0" normalizeH="0" baseline="0" noProof="0" dirty="0">
                <a:ln>
                  <a:noFill/>
                </a:ln>
                <a:solidFill>
                  <a:srgbClr val="FF0000"/>
                </a:solidFill>
                <a:effectLst/>
                <a:uLnTx/>
                <a:uFillTx/>
                <a:latin typeface="Times New Roman"/>
                <a:ea typeface="Calibri"/>
                <a:cs typeface="+mn-cs"/>
              </a:rPr>
              <a:t> </a:t>
            </a:r>
            <a:r>
              <a:rPr kumimoji="0" lang="en-US" sz="2800" b="1" i="0" u="none" strike="noStrike" kern="0" cap="none" spc="0" normalizeH="0" baseline="0" noProof="0" dirty="0" err="1">
                <a:ln>
                  <a:noFill/>
                </a:ln>
                <a:solidFill>
                  <a:srgbClr val="FF0000"/>
                </a:solidFill>
                <a:effectLst/>
                <a:uLnTx/>
                <a:uFillTx/>
                <a:latin typeface="Times New Roman"/>
                <a:ea typeface="Calibri"/>
                <a:cs typeface="+mn-cs"/>
              </a:rPr>
              <a:t>lệnh</a:t>
            </a:r>
            <a:endParaRPr kumimoji="0" lang="en-US" sz="2800" b="1" i="0" u="none" strike="noStrike" kern="0" cap="none" spc="0" normalizeH="0" baseline="0" noProof="0" dirty="0">
              <a:ln>
                <a:noFill/>
              </a:ln>
              <a:solidFill>
                <a:srgbClr val="FF0000"/>
              </a:solidFill>
              <a:effectLst/>
              <a:uLnTx/>
              <a:uFillTx/>
              <a:latin typeface="Times New Roman"/>
              <a:ea typeface="Calibri"/>
              <a:cs typeface="+mn-cs"/>
            </a:endParaRPr>
          </a:p>
        </p:txBody>
      </p:sp>
      <p:sp>
        <p:nvSpPr>
          <p:cNvPr id="9" name="Rectangle 8"/>
          <p:cNvSpPr/>
          <p:nvPr/>
        </p:nvSpPr>
        <p:spPr>
          <a:xfrm rot="16200000">
            <a:off x="6455017" y="1826720"/>
            <a:ext cx="980708" cy="475519"/>
          </a:xfrm>
          <a:prstGeom prst="rect">
            <a:avLst/>
          </a:prstGeom>
          <a:solidFill>
            <a:sysClr val="window" lastClr="FFFFFF"/>
          </a:solidFill>
          <a:ln w="25400" cap="flat" cmpd="sng" algn="ctr">
            <a:solidFill>
              <a:srgbClr val="F79646"/>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30000"/>
              </a:lnSpc>
              <a:spcBef>
                <a:spcPts val="300"/>
              </a:spcBef>
              <a:spcAft>
                <a:spcPts val="300"/>
              </a:spcAft>
              <a:buClrTx/>
              <a:buSzTx/>
              <a:buFontTx/>
              <a:buNone/>
              <a:tabLst/>
              <a:defRPr/>
            </a:pPr>
            <a:r>
              <a:rPr kumimoji="0" lang="en-US" sz="2000" b="1" i="0" u="none" strike="noStrike" kern="0" cap="none" spc="0" normalizeH="0" baseline="0" noProof="0" dirty="0" err="1">
                <a:ln>
                  <a:noFill/>
                </a:ln>
                <a:solidFill>
                  <a:srgbClr val="FF0000"/>
                </a:solidFill>
                <a:effectLst/>
                <a:uLnTx/>
                <a:uFillTx/>
                <a:latin typeface="Times New Roman"/>
                <a:ea typeface="Calibri"/>
                <a:cs typeface="+mn-cs"/>
              </a:rPr>
              <a:t>Bầu</a:t>
            </a:r>
            <a:r>
              <a:rPr kumimoji="0" lang="en-US" sz="2000" b="1" i="0" u="none" strike="noStrike" kern="0" cap="none" spc="0" normalizeH="0" baseline="0" noProof="0" dirty="0">
                <a:ln>
                  <a:noFill/>
                </a:ln>
                <a:solidFill>
                  <a:srgbClr val="FF0000"/>
                </a:solidFill>
                <a:effectLst/>
                <a:uLnTx/>
                <a:uFillTx/>
                <a:latin typeface="Times New Roman"/>
                <a:ea typeface="Calibri"/>
                <a:cs typeface="+mn-cs"/>
              </a:rPr>
              <a:t> </a:t>
            </a:r>
            <a:r>
              <a:rPr kumimoji="0" lang="en-US" sz="2000" b="1" i="0" u="none" strike="noStrike" kern="0" cap="none" spc="0" normalizeH="0" baseline="0" noProof="0" dirty="0" err="1">
                <a:ln>
                  <a:noFill/>
                </a:ln>
                <a:solidFill>
                  <a:srgbClr val="FF0000"/>
                </a:solidFill>
                <a:effectLst/>
                <a:uLnTx/>
                <a:uFillTx/>
                <a:latin typeface="Times New Roman"/>
                <a:ea typeface="Calibri"/>
                <a:cs typeface="+mn-cs"/>
              </a:rPr>
              <a:t>ra</a:t>
            </a:r>
            <a:endParaRPr kumimoji="0" lang="en-US" sz="2000" b="1" i="0" u="none" strike="noStrike" kern="0" cap="none" spc="0" normalizeH="0" baseline="0" noProof="0" dirty="0">
              <a:ln>
                <a:noFill/>
              </a:ln>
              <a:solidFill>
                <a:srgbClr val="FF0000"/>
              </a:solidFill>
              <a:effectLst/>
              <a:uLnTx/>
              <a:uFillTx/>
              <a:latin typeface="Times New Roman"/>
              <a:ea typeface="Calibri"/>
              <a:cs typeface="+mn-cs"/>
            </a:endParaRPr>
          </a:p>
        </p:txBody>
      </p:sp>
      <p:cxnSp>
        <p:nvCxnSpPr>
          <p:cNvPr id="4" name="Straight Arrow Connector 3"/>
          <p:cNvCxnSpPr/>
          <p:nvPr/>
        </p:nvCxnSpPr>
        <p:spPr>
          <a:xfrm>
            <a:off x="5190759" y="2010075"/>
            <a:ext cx="0" cy="5158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8702915" y="2039018"/>
            <a:ext cx="0" cy="5158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224829" y="2021795"/>
            <a:ext cx="3470031"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2907323" y="5121168"/>
            <a:ext cx="8335108" cy="1212640"/>
          </a:xfrm>
          <a:prstGeom prst="rect">
            <a:avLst/>
          </a:prstGeom>
        </p:spPr>
        <p:txBody>
          <a:bodyPr wrap="square">
            <a:spAutoFit/>
          </a:bodyPr>
          <a:lstStyle/>
          <a:p>
            <a:pPr algn="just">
              <a:lnSpc>
                <a:spcPct val="130000"/>
              </a:lnSpc>
            </a:pPr>
            <a:r>
              <a:rPr lang="nl-NL" sz="2800" dirty="0" smtClean="0">
                <a:latin typeface="Times New Roman"/>
                <a:ea typeface="Arial"/>
              </a:rPr>
              <a:t>          </a:t>
            </a:r>
            <a:r>
              <a:rPr lang="nl-NL" sz="2800" i="1" dirty="0" smtClean="0">
                <a:latin typeface="Times New Roman"/>
                <a:ea typeface="Arial"/>
              </a:rPr>
              <a:t>Sơ </a:t>
            </a:r>
            <a:r>
              <a:rPr lang="nl-NL" sz="2800" i="1" dirty="0">
                <a:latin typeface="Times New Roman"/>
                <a:ea typeface="Arial"/>
              </a:rPr>
              <a:t>đồ tổ chức Nhà nước thành bang A-ten.</a:t>
            </a:r>
            <a:endParaRPr lang="en-US" sz="2800" i="1" dirty="0">
              <a:latin typeface="Arial"/>
              <a:ea typeface="Arial"/>
            </a:endParaRPr>
          </a:p>
          <a:p>
            <a:pPr algn="just">
              <a:lnSpc>
                <a:spcPct val="130000"/>
              </a:lnSpc>
            </a:pPr>
            <a:r>
              <a:rPr lang="nl-NL" sz="2800" i="1" dirty="0">
                <a:latin typeface="Times New Roman"/>
                <a:ea typeface="Arial"/>
              </a:rPr>
              <a:t> </a:t>
            </a:r>
            <a:endParaRPr lang="en-US" sz="2800" i="1" dirty="0">
              <a:effectLst/>
              <a:latin typeface="Arial"/>
              <a:ea typeface="Arial"/>
            </a:endParaRPr>
          </a:p>
        </p:txBody>
      </p:sp>
      <p:cxnSp>
        <p:nvCxnSpPr>
          <p:cNvPr id="5" name="Straight Arrow Connector 4"/>
          <p:cNvCxnSpPr/>
          <p:nvPr/>
        </p:nvCxnSpPr>
        <p:spPr>
          <a:xfrm>
            <a:off x="7098321" y="1570096"/>
            <a:ext cx="0" cy="9847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03291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randon Harvey (bharvey0757) - Profile | Pinterest"/>
          <p:cNvPicPr/>
          <p:nvPr/>
        </p:nvPicPr>
        <p:blipFill>
          <a:blip r:embed="rId2">
            <a:extLst>
              <a:ext uri="{28A0092B-C50C-407E-A947-70E740481C1C}">
                <a14:useLocalDpi xmlns:a14="http://schemas.microsoft.com/office/drawing/2010/main" val="0"/>
              </a:ext>
            </a:extLst>
          </a:blip>
          <a:srcRect/>
          <a:stretch>
            <a:fillRect/>
          </a:stretch>
        </p:blipFill>
        <p:spPr bwMode="auto">
          <a:xfrm>
            <a:off x="7971692" y="1517711"/>
            <a:ext cx="3892061" cy="3933520"/>
          </a:xfrm>
          <a:prstGeom prst="rect">
            <a:avLst/>
          </a:prstGeom>
          <a:noFill/>
          <a:ln>
            <a:noFill/>
          </a:ln>
        </p:spPr>
      </p:pic>
      <p:sp>
        <p:nvSpPr>
          <p:cNvPr id="3" name="Rectangle 2"/>
          <p:cNvSpPr/>
          <p:nvPr/>
        </p:nvSpPr>
        <p:spPr>
          <a:xfrm>
            <a:off x="621323" y="1807579"/>
            <a:ext cx="6096000" cy="2653034"/>
          </a:xfrm>
          <a:prstGeom prst="rect">
            <a:avLst/>
          </a:prstGeom>
        </p:spPr>
        <p:txBody>
          <a:bodyPr>
            <a:spAutoFit/>
          </a:bodyPr>
          <a:lstStyle/>
          <a:p>
            <a:pPr algn="just">
              <a:lnSpc>
                <a:spcPct val="130000"/>
              </a:lnSpc>
              <a:tabLst>
                <a:tab pos="448310" algn="l"/>
              </a:tabLst>
            </a:pPr>
            <a:r>
              <a:rPr lang="nl-NL" sz="3200" i="1" dirty="0" smtClean="0">
                <a:solidFill>
                  <a:srgbClr val="7030A0"/>
                </a:solidFill>
                <a:latin typeface="Times New Roman"/>
                <a:ea typeface="Arial"/>
              </a:rPr>
              <a:t>Nền dân chủ A-ten được biểu hiện thế nào? Tại sao nói A-ten là điển hình mẫu mực của nền dân chủ trong thế giới cổ đại?</a:t>
            </a:r>
            <a:r>
              <a:rPr lang="nl-NL" sz="3200" dirty="0" smtClean="0">
                <a:solidFill>
                  <a:srgbClr val="7030A0"/>
                </a:solidFill>
                <a:latin typeface="Times New Roman"/>
                <a:ea typeface="Arial"/>
              </a:rPr>
              <a:t> </a:t>
            </a:r>
            <a:endParaRPr lang="en-US" sz="3200" dirty="0">
              <a:solidFill>
                <a:srgbClr val="7030A0"/>
              </a:solidFill>
              <a:effectLst/>
              <a:latin typeface="Arial"/>
              <a:ea typeface="Arial"/>
            </a:endParaRPr>
          </a:p>
        </p:txBody>
      </p:sp>
      <p:sp>
        <p:nvSpPr>
          <p:cNvPr id="4" name="Rectangle 3"/>
          <p:cNvSpPr/>
          <p:nvPr/>
        </p:nvSpPr>
        <p:spPr>
          <a:xfrm>
            <a:off x="8607533" y="5564069"/>
            <a:ext cx="2954216" cy="1012585"/>
          </a:xfrm>
          <a:prstGeom prst="rect">
            <a:avLst/>
          </a:prstGeom>
        </p:spPr>
        <p:txBody>
          <a:bodyPr wrap="square">
            <a:spAutoFit/>
          </a:bodyPr>
          <a:lstStyle/>
          <a:p>
            <a:pPr algn="just">
              <a:lnSpc>
                <a:spcPct val="130000"/>
              </a:lnSpc>
              <a:tabLst>
                <a:tab pos="448310" algn="l"/>
              </a:tabLst>
            </a:pPr>
            <a:r>
              <a:rPr lang="nl-NL" i="1" dirty="0" smtClean="0">
                <a:latin typeface="Times New Roman"/>
                <a:ea typeface="Arial"/>
              </a:rPr>
              <a:t> </a:t>
            </a:r>
            <a:r>
              <a:rPr lang="nl-NL" sz="1400" b="1" i="1" dirty="0">
                <a:latin typeface="Times New Roman"/>
                <a:ea typeface="Arial"/>
              </a:rPr>
              <a:t>Tượng Pê-ri-clet (495 – 429 TCN)</a:t>
            </a:r>
            <a:endParaRPr lang="en-US" sz="1400" b="1" dirty="0">
              <a:latin typeface="Arial"/>
              <a:ea typeface="Arial"/>
            </a:endParaRPr>
          </a:p>
          <a:p>
            <a:pPr algn="just">
              <a:lnSpc>
                <a:spcPct val="130000"/>
              </a:lnSpc>
              <a:tabLst>
                <a:tab pos="448310" algn="l"/>
              </a:tabLst>
            </a:pPr>
            <a:r>
              <a:rPr lang="nl-NL" sz="1400" b="1" i="1" dirty="0">
                <a:latin typeface="Times New Roman"/>
                <a:ea typeface="Arial"/>
              </a:rPr>
              <a:t>Chấp hành quan trong thời đại hoàng kim của A-ten. </a:t>
            </a:r>
            <a:endParaRPr lang="en-US" sz="1400" b="1" dirty="0">
              <a:effectLst/>
              <a:latin typeface="Arial"/>
              <a:ea typeface="Arial"/>
            </a:endParaRPr>
          </a:p>
        </p:txBody>
      </p:sp>
    </p:spTree>
    <p:extLst>
      <p:ext uri="{BB962C8B-B14F-4D97-AF65-F5344CB8AC3E}">
        <p14:creationId xmlns:p14="http://schemas.microsoft.com/office/powerpoint/2010/main" val="30467682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4734" y="530252"/>
            <a:ext cx="10310069" cy="2246769"/>
          </a:xfrm>
          <a:prstGeom prst="rect">
            <a:avLst/>
          </a:prstGeom>
        </p:spPr>
        <p:txBody>
          <a:bodyPr wrap="square">
            <a:spAutoFit/>
          </a:bodyPr>
          <a:lstStyle/>
          <a:p>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Từ</a:t>
            </a:r>
            <a:r>
              <a:rPr lang="en-US" sz="2800" b="1" dirty="0"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thế</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kỉ</a:t>
            </a:r>
            <a:r>
              <a:rPr lang="en-US" sz="2800" b="1" dirty="0">
                <a:latin typeface="Times New Roman" pitchFamily="18" charset="0"/>
                <a:cs typeface="Times New Roman" pitchFamily="18" charset="0"/>
              </a:rPr>
              <a:t> VIII </a:t>
            </a:r>
            <a:r>
              <a:rPr lang="en-US" sz="2800" b="1" dirty="0" err="1">
                <a:latin typeface="Times New Roman" pitchFamily="18" charset="0"/>
                <a:cs typeface="Times New Roman" pitchFamily="18" charset="0"/>
              </a:rPr>
              <a:t>đến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thế</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kỉ</a:t>
            </a:r>
            <a:r>
              <a:rPr lang="en-US" sz="2800" b="1" dirty="0">
                <a:latin typeface="Times New Roman" pitchFamily="18" charset="0"/>
                <a:cs typeface="Times New Roman" pitchFamily="18" charset="0"/>
              </a:rPr>
              <a:t> IV TCN, </a:t>
            </a:r>
            <a:r>
              <a:rPr lang="en-US" sz="2800" b="1" dirty="0" err="1">
                <a:latin typeface="Times New Roman" pitchFamily="18" charset="0"/>
                <a:cs typeface="Times New Roman" pitchFamily="18" charset="0"/>
              </a:rPr>
              <a:t>Hy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Lạp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hình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thành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hàng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trăm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nước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nhỏ</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được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gọi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nước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thành</a:t>
            </a:r>
            <a:r>
              <a:rPr lang="en-US" sz="2800" b="1" dirty="0">
                <a:latin typeface="Times New Roman" pitchFamily="18" charset="0"/>
                <a:cs typeface="Times New Roman" pitchFamily="18" charset="0"/>
              </a:rPr>
              <a:t> bang.</a:t>
            </a:r>
          </a:p>
          <a:p>
            <a:pPr marL="342900" indent="-342900">
              <a:buFontTx/>
              <a:buChar char="-"/>
            </a:pPr>
            <a:r>
              <a:rPr lang="en-US" sz="2800" b="1" dirty="0" smtClean="0">
                <a:latin typeface="Times New Roman" pitchFamily="18" charset="0"/>
                <a:cs typeface="Times New Roman" pitchFamily="18" charset="0"/>
              </a:rPr>
              <a:t>A-ten </a:t>
            </a:r>
            <a:r>
              <a:rPr lang="en-US" sz="2800" b="1" dirty="0" err="1">
                <a:latin typeface="Times New Roman" pitchFamily="18" charset="0"/>
                <a:cs typeface="Times New Roman" pitchFamily="18" charset="0"/>
              </a:rPr>
              <a:t>là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thành</a:t>
            </a:r>
            <a:r>
              <a:rPr lang="en-US" sz="2800" b="1" dirty="0">
                <a:latin typeface="Times New Roman" pitchFamily="18" charset="0"/>
                <a:cs typeface="Times New Roman" pitchFamily="18" charset="0"/>
              </a:rPr>
              <a:t> bang </a:t>
            </a:r>
            <a:r>
              <a:rPr lang="en-US" sz="2800" b="1" dirty="0" err="1">
                <a:latin typeface="Times New Roman" pitchFamily="18" charset="0"/>
                <a:cs typeface="Times New Roman" pitchFamily="18" charset="0"/>
              </a:rPr>
              <a:t>quan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trọng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nhất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tiêu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biểu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chế</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độ</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dân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chủ</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Lạp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cổ</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đại</a:t>
            </a:r>
            <a:r>
              <a:rPr lang="en-US" sz="2800" b="1" dirty="0" smtClean="0">
                <a:latin typeface="Times New Roman" pitchFamily="18" charset="0"/>
                <a:cs typeface="Times New Roman" pitchFamily="18" charset="0"/>
              </a:rPr>
              <a:t>.</a:t>
            </a:r>
          </a:p>
          <a:p>
            <a:pPr marL="342900" indent="-342900">
              <a:buFontTx/>
              <a:buChar char="-"/>
            </a:pPr>
            <a:r>
              <a:rPr lang="en-US" sz="2800" b="1" dirty="0" err="1" smtClean="0">
                <a:latin typeface="Times New Roman" pitchFamily="18" charset="0"/>
                <a:cs typeface="Times New Roman" pitchFamily="18" charset="0"/>
              </a:rPr>
              <a:t>Đến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thế</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kỉ</a:t>
            </a:r>
            <a:r>
              <a:rPr lang="en-US" sz="2800" b="1" dirty="0" smtClean="0">
                <a:latin typeface="Times New Roman" pitchFamily="18" charset="0"/>
                <a:cs typeface="Times New Roman" pitchFamily="18" charset="0"/>
              </a:rPr>
              <a:t> ITCN, Hi </a:t>
            </a:r>
            <a:r>
              <a:rPr lang="en-US" sz="2800" b="1" dirty="0" err="1" smtClean="0">
                <a:latin typeface="Times New Roman" pitchFamily="18" charset="0"/>
                <a:cs typeface="Times New Roman" pitchFamily="18" charset="0"/>
              </a:rPr>
              <a:t>Lạp</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bị</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đế</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quốc</a:t>
            </a:r>
            <a:r>
              <a:rPr lang="en-US" sz="2800" b="1" dirty="0" smtClean="0">
                <a:latin typeface="Times New Roman" pitchFamily="18" charset="0"/>
                <a:cs typeface="Times New Roman" pitchFamily="18" charset="0"/>
              </a:rPr>
              <a:t> La </a:t>
            </a:r>
            <a:r>
              <a:rPr lang="en-US" sz="2800" b="1" dirty="0" err="1" smtClean="0">
                <a:latin typeface="Times New Roman" pitchFamily="18" charset="0"/>
                <a:cs typeface="Times New Roman" pitchFamily="18" charset="0"/>
              </a:rPr>
              <a:t>Mã</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thôn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tính</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1970085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4769" y="457872"/>
            <a:ext cx="6096000" cy="738664"/>
          </a:xfrm>
          <a:prstGeom prst="rect">
            <a:avLst/>
          </a:prstGeom>
        </p:spPr>
        <p:txBody>
          <a:bodyPr>
            <a:spAutoFit/>
          </a:bodyPr>
          <a:lstStyle/>
          <a:p>
            <a:pPr lvl="0"/>
            <a:r>
              <a:rPr lang="en-US" sz="2400" b="1" dirty="0">
                <a:solidFill>
                  <a:srgbClr val="FF0000"/>
                </a:solidFill>
                <a:latin typeface="Times New Roman" pitchFamily="18" charset="0"/>
                <a:cs typeface="Times New Roman" pitchFamily="18" charset="0"/>
              </a:rPr>
              <a:t>3</a:t>
            </a:r>
            <a:r>
              <a:rPr lang="vi-VN" sz="2400" b="1" dirty="0" smtClean="0">
                <a:solidFill>
                  <a:srgbClr val="FF0000"/>
                </a:solidFill>
                <a:latin typeface="Times New Roman" pitchFamily="18" charset="0"/>
                <a:cs typeface="Times New Roman" pitchFamily="18" charset="0"/>
              </a:rPr>
              <a:t>.</a:t>
            </a:r>
            <a:r>
              <a:rPr lang="en-US" sz="2400" b="1" dirty="0" smtClean="0">
                <a:solidFill>
                  <a:srgbClr val="FF0000"/>
                </a:solidFill>
                <a:latin typeface="Times New Roman" pitchFamily="18" charset="0"/>
                <a:cs typeface="Times New Roman" pitchFamily="18" charset="0"/>
              </a:rPr>
              <a:t> </a:t>
            </a:r>
            <a:r>
              <a:rPr lang="vi-VN" sz="2400" b="1" dirty="0">
                <a:solidFill>
                  <a:srgbClr val="FF0000"/>
                </a:solidFill>
                <a:latin typeface="Times New Roman" pitchFamily="18" charset="0"/>
                <a:cs typeface="Times New Roman" pitchFamily="18" charset="0"/>
              </a:rPr>
              <a:t>NHÀ </a:t>
            </a:r>
            <a:r>
              <a:rPr lang="vi-VN" sz="2400" b="1" dirty="0" smtClean="0">
                <a:solidFill>
                  <a:srgbClr val="FF0000"/>
                </a:solidFill>
                <a:latin typeface="Times New Roman" pitchFamily="18" charset="0"/>
                <a:cs typeface="Times New Roman" pitchFamily="18" charset="0"/>
              </a:rPr>
              <a:t>NƯỚC</a:t>
            </a:r>
            <a:r>
              <a:rPr lang="en-US" sz="2400" b="1" dirty="0" smtClean="0">
                <a:solidFill>
                  <a:srgbClr val="FF0000"/>
                </a:solidFill>
                <a:latin typeface="Times New Roman" pitchFamily="18" charset="0"/>
                <a:cs typeface="Times New Roman" pitchFamily="18" charset="0"/>
              </a:rPr>
              <a:t> </a:t>
            </a:r>
            <a:r>
              <a:rPr lang="vi-VN" sz="2400" b="1" dirty="0">
                <a:solidFill>
                  <a:srgbClr val="FF0000"/>
                </a:solidFill>
                <a:latin typeface="Times New Roman" pitchFamily="18" charset="0"/>
                <a:cs typeface="Times New Roman" pitchFamily="18" charset="0"/>
              </a:rPr>
              <a:t> ĐẾ CHẾ LA MÃ CỔ ĐẠI</a:t>
            </a:r>
          </a:p>
          <a:p>
            <a:pPr lvl="0"/>
            <a:endParaRPr lang="en-US" dirty="0">
              <a:solidFill>
                <a:prstClr val="black"/>
              </a:solidFill>
            </a:endParaRPr>
          </a:p>
        </p:txBody>
      </p:sp>
      <p:sp>
        <p:nvSpPr>
          <p:cNvPr id="4" name="Rectangle 3"/>
          <p:cNvSpPr/>
          <p:nvPr/>
        </p:nvSpPr>
        <p:spPr>
          <a:xfrm>
            <a:off x="984737" y="1071248"/>
            <a:ext cx="8745417" cy="1156279"/>
          </a:xfrm>
          <a:prstGeom prst="rect">
            <a:avLst/>
          </a:prstGeom>
        </p:spPr>
        <p:txBody>
          <a:bodyPr wrap="square">
            <a:spAutoFit/>
          </a:bodyPr>
          <a:lstStyle/>
          <a:p>
            <a:pPr algn="just">
              <a:lnSpc>
                <a:spcPct val="130000"/>
              </a:lnSpc>
              <a:tabLst>
                <a:tab pos="456565" algn="l"/>
              </a:tabLst>
            </a:pPr>
            <a:r>
              <a:rPr lang="nl-NL" sz="2800" dirty="0" smtClean="0">
                <a:latin typeface="Times New Roman"/>
                <a:ea typeface="Arial"/>
              </a:rPr>
              <a:t>Nhiệm vu: </a:t>
            </a:r>
            <a:r>
              <a:rPr lang="nl-NL" sz="2800" dirty="0">
                <a:latin typeface="Times New Roman"/>
                <a:ea typeface="Arial"/>
              </a:rPr>
              <a:t>đọc thông tin trong SGK và quan sát Sơ đồ tổ chức Nhà nước đế chế ở La Mã</a:t>
            </a:r>
            <a:endParaRPr lang="en-US" sz="2800" dirty="0">
              <a:effectLst/>
              <a:latin typeface="Arial"/>
              <a:ea typeface="Aria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0770" y="1752356"/>
            <a:ext cx="4747845" cy="3991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846386" y="2812759"/>
            <a:ext cx="4460631" cy="2062103"/>
          </a:xfrm>
          <a:prstGeom prst="rect">
            <a:avLst/>
          </a:prstGeom>
        </p:spPr>
        <p:txBody>
          <a:bodyPr wrap="square">
            <a:spAutoFit/>
          </a:bodyPr>
          <a:lstStyle/>
          <a:p>
            <a:r>
              <a:rPr lang="nl-NL" sz="3200" i="1" dirty="0">
                <a:solidFill>
                  <a:srgbClr val="7030A0"/>
                </a:solidFill>
                <a:latin typeface="Times New Roman"/>
                <a:ea typeface="Calibri"/>
              </a:rPr>
              <a:t>Dựa vào thông tin trong mục và sơ đồ trên, hãy trình bày tổ chức nhà nước đế chế ở la Mã</a:t>
            </a:r>
            <a:r>
              <a:rPr lang="nl-NL" sz="3200" dirty="0">
                <a:solidFill>
                  <a:srgbClr val="7030A0"/>
                </a:solidFill>
                <a:latin typeface="Times New Roman"/>
                <a:ea typeface="Calibri"/>
              </a:rPr>
              <a:t> ?</a:t>
            </a:r>
            <a:endParaRPr lang="en-US" sz="3200" dirty="0">
              <a:solidFill>
                <a:srgbClr val="7030A0"/>
              </a:solidFill>
            </a:endParaRPr>
          </a:p>
        </p:txBody>
      </p:sp>
    </p:spTree>
    <p:extLst>
      <p:ext uri="{BB962C8B-B14F-4D97-AF65-F5344CB8AC3E}">
        <p14:creationId xmlns:p14="http://schemas.microsoft.com/office/powerpoint/2010/main" val="34648650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8586" y="485810"/>
            <a:ext cx="5012592" cy="5078313"/>
          </a:xfrm>
          <a:prstGeom prst="rect">
            <a:avLst/>
          </a:prstGeom>
        </p:spPr>
        <p:txBody>
          <a:bodyPr wrap="square">
            <a:spAutoFit/>
          </a:bodyPr>
          <a:lstStyle/>
          <a:p>
            <a:r>
              <a:rPr lang="nl-NL" sz="3600" dirty="0" smtClean="0">
                <a:solidFill>
                  <a:srgbClr val="7030A0"/>
                </a:solidFill>
                <a:latin typeface="Times New Roman"/>
                <a:ea typeface="Calibri"/>
              </a:rPr>
              <a:t>Quyền </a:t>
            </a:r>
            <a:r>
              <a:rPr lang="nl-NL" sz="3600" dirty="0">
                <a:solidFill>
                  <a:srgbClr val="7030A0"/>
                </a:solidFill>
                <a:latin typeface="Times New Roman"/>
                <a:ea typeface="Calibri"/>
              </a:rPr>
              <a:t>lực tập trung vào trong tay hoàng đế. Viện Nguyên lão vẫn được duy trì, nhưng chỉ mang tính hình thức. Cơ quan Đại hội nhân dân không còn </a:t>
            </a:r>
            <a:r>
              <a:rPr lang="nl-NL" sz="3600" dirty="0" smtClean="0">
                <a:solidFill>
                  <a:srgbClr val="7030A0"/>
                </a:solidFill>
                <a:latin typeface="Times New Roman"/>
                <a:ea typeface="Calibri"/>
              </a:rPr>
              <a:t>quyền </a:t>
            </a:r>
            <a:r>
              <a:rPr lang="nl-NL" sz="3600" dirty="0">
                <a:solidFill>
                  <a:srgbClr val="7030A0"/>
                </a:solidFill>
                <a:latin typeface="Times New Roman"/>
                <a:ea typeface="Calibri"/>
              </a:rPr>
              <a:t>biểu quyết những vấn đề hệ trọng của </a:t>
            </a:r>
            <a:r>
              <a:rPr lang="nl-NL" sz="3600" dirty="0" smtClean="0">
                <a:solidFill>
                  <a:srgbClr val="7030A0"/>
                </a:solidFill>
                <a:latin typeface="Times New Roman"/>
                <a:ea typeface="Calibri"/>
              </a:rPr>
              <a:t>đất </a:t>
            </a:r>
            <a:r>
              <a:rPr lang="nl-NL" sz="3600" dirty="0">
                <a:solidFill>
                  <a:srgbClr val="7030A0"/>
                </a:solidFill>
                <a:latin typeface="Times New Roman"/>
                <a:ea typeface="Calibri"/>
              </a:rPr>
              <a:t>nước như trước đây nữa.</a:t>
            </a:r>
            <a:endParaRPr lang="en-US" sz="3600" dirty="0">
              <a:solidFill>
                <a:srgbClr val="7030A0"/>
              </a:solidFill>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0085" y="1324708"/>
            <a:ext cx="4414715" cy="4461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31792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8647" y="386863"/>
            <a:ext cx="4489939" cy="5181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838330" y="5568462"/>
            <a:ext cx="1877437" cy="452432"/>
          </a:xfrm>
          <a:prstGeom prst="rect">
            <a:avLst/>
          </a:prstGeom>
        </p:spPr>
        <p:txBody>
          <a:bodyPr wrap="none">
            <a:spAutoFit/>
          </a:bodyPr>
          <a:lstStyle/>
          <a:p>
            <a:pPr algn="just">
              <a:lnSpc>
                <a:spcPct val="130000"/>
              </a:lnSpc>
            </a:pPr>
            <a:r>
              <a:rPr lang="en-US" i="1" dirty="0" err="1">
                <a:latin typeface="Times New Roman"/>
                <a:ea typeface="Calibri"/>
              </a:rPr>
              <a:t>Tượng</a:t>
            </a:r>
            <a:r>
              <a:rPr lang="en-US" i="1" dirty="0">
                <a:latin typeface="Times New Roman"/>
                <a:ea typeface="Calibri"/>
              </a:rPr>
              <a:t> </a:t>
            </a:r>
            <a:r>
              <a:rPr lang="en-US" i="1" dirty="0" err="1">
                <a:latin typeface="Times New Roman"/>
                <a:ea typeface="Calibri"/>
              </a:rPr>
              <a:t>Ốc</a:t>
            </a:r>
            <a:r>
              <a:rPr lang="en-US" i="1" dirty="0">
                <a:latin typeface="Times New Roman"/>
                <a:ea typeface="Calibri"/>
              </a:rPr>
              <a:t>-ta-vi-</a:t>
            </a:r>
            <a:r>
              <a:rPr lang="en-US" i="1" dirty="0" err="1">
                <a:latin typeface="Times New Roman"/>
                <a:ea typeface="Calibri"/>
              </a:rPr>
              <a:t>út</a:t>
            </a:r>
            <a:endParaRPr lang="en-US" dirty="0">
              <a:effectLst/>
              <a:latin typeface="Times New Roman"/>
              <a:ea typeface="Calibri"/>
            </a:endParaRPr>
          </a:p>
        </p:txBody>
      </p:sp>
      <p:sp>
        <p:nvSpPr>
          <p:cNvPr id="3" name="Rectangle 3"/>
          <p:cNvSpPr>
            <a:spLocks noChangeArrowheads="1"/>
          </p:cNvSpPr>
          <p:nvPr/>
        </p:nvSpPr>
        <p:spPr bwMode="auto">
          <a:xfrm>
            <a:off x="855786" y="1615731"/>
            <a:ext cx="6271847" cy="401340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nSpc>
                <a:spcPct val="130000"/>
              </a:lnSpc>
            </a:pPr>
            <a:r>
              <a:rPr lang="en-US" sz="3600" dirty="0" err="1" smtClean="0">
                <a:solidFill>
                  <a:srgbClr val="7030A0"/>
                </a:solidFill>
                <a:latin typeface="Times New Roman"/>
                <a:ea typeface="Calibri"/>
              </a:rPr>
              <a:t>Ốc</a:t>
            </a:r>
            <a:r>
              <a:rPr lang="en-US" sz="3600" dirty="0" smtClean="0">
                <a:solidFill>
                  <a:srgbClr val="7030A0"/>
                </a:solidFill>
                <a:latin typeface="Times New Roman"/>
                <a:ea typeface="Calibri"/>
              </a:rPr>
              <a:t>-ta-vi-</a:t>
            </a:r>
            <a:r>
              <a:rPr lang="en-US" sz="3600" dirty="0" err="1" smtClean="0">
                <a:solidFill>
                  <a:srgbClr val="7030A0"/>
                </a:solidFill>
                <a:latin typeface="Times New Roman"/>
                <a:ea typeface="Calibri"/>
              </a:rPr>
              <a:t>út</a:t>
            </a:r>
            <a:r>
              <a:rPr lang="en-US" sz="3600" dirty="0" smtClean="0">
                <a:solidFill>
                  <a:srgbClr val="7030A0"/>
                </a:solidFill>
                <a:latin typeface="Times New Roman"/>
                <a:ea typeface="Calibri"/>
              </a:rPr>
              <a:t> </a:t>
            </a:r>
            <a:r>
              <a:rPr lang="en-US" sz="3200" dirty="0" err="1" smtClean="0">
                <a:solidFill>
                  <a:srgbClr val="7030A0"/>
                </a:solidFill>
                <a:latin typeface="Times New Roman" pitchFamily="18" charset="0"/>
                <a:cs typeface="Times New Roman" pitchFamily="18" charset="0"/>
              </a:rPr>
              <a:t>tên</a:t>
            </a:r>
            <a:r>
              <a:rPr lang="en-US" sz="3200" dirty="0" smtClean="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khai</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sinh</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là</a:t>
            </a:r>
            <a:r>
              <a:rPr lang="en-US" sz="3200" dirty="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Gaius </a:t>
            </a:r>
            <a:r>
              <a:rPr lang="en-US" sz="3200" b="1" dirty="0" err="1">
                <a:solidFill>
                  <a:srgbClr val="7030A0"/>
                </a:solidFill>
                <a:latin typeface="Times New Roman" pitchFamily="18" charset="0"/>
                <a:cs typeface="Times New Roman" pitchFamily="18" charset="0"/>
              </a:rPr>
              <a:t>Octavius</a:t>
            </a:r>
            <a:r>
              <a:rPr lang="en-US" sz="3200" dirty="0">
                <a:solidFill>
                  <a:srgbClr val="7030A0"/>
                </a:solidFill>
                <a:latin typeface="Times New Roman" pitchFamily="18" charset="0"/>
                <a:cs typeface="Times New Roman" pitchFamily="18" charset="0"/>
              </a:rPr>
              <a:t> </a:t>
            </a:r>
            <a:r>
              <a:rPr kumimoji="0" lang="en-US" sz="3200" b="0" i="0" u="none" strike="noStrike" cap="none" normalizeH="0" baseline="0" dirty="0" err="1" smtClean="0">
                <a:ln>
                  <a:noFill/>
                </a:ln>
                <a:solidFill>
                  <a:srgbClr val="7030A0"/>
                </a:solidFill>
                <a:effectLst/>
                <a:latin typeface="Times New Roman" pitchFamily="18" charset="0"/>
                <a:cs typeface="Times New Roman" pitchFamily="18" charset="0"/>
              </a:rPr>
              <a:t>sinh</a:t>
            </a:r>
            <a:r>
              <a:rPr kumimoji="0" lang="en-US" sz="3200" b="0" i="0" u="none" strike="noStrike" cap="none" normalizeH="0" baseline="0" dirty="0" smtClean="0">
                <a:ln>
                  <a:noFill/>
                </a:ln>
                <a:effectLst/>
                <a:latin typeface="Times New Roman" pitchFamily="18" charset="0"/>
                <a:cs typeface="Times New Roman" pitchFamily="18" charset="0"/>
              </a:rPr>
              <a:t> </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hlinkClick r:id="rId3" tooltip="23 tháng 9"/>
              </a:rPr>
              <a:t>23 </a:t>
            </a:r>
            <a:r>
              <a:rPr kumimoji="0" lang="en-US" sz="3200" b="0" i="0" u="none" strike="noStrike" cap="none" normalizeH="0" baseline="0" dirty="0" err="1" smtClean="0">
                <a:ln>
                  <a:noFill/>
                </a:ln>
                <a:solidFill>
                  <a:srgbClr val="7030A0"/>
                </a:solidFill>
                <a:effectLst/>
                <a:latin typeface="Times New Roman" pitchFamily="18" charset="0"/>
                <a:cs typeface="Times New Roman" pitchFamily="18" charset="0"/>
                <a:hlinkClick r:id="rId3" tooltip="23 tháng 9"/>
              </a:rPr>
              <a:t>tháng</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hlinkClick r:id="rId3" tooltip="23 tháng 9"/>
              </a:rPr>
              <a:t> 9</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rgbClr val="7030A0"/>
                </a:solidFill>
                <a:effectLst/>
                <a:latin typeface="Times New Roman" pitchFamily="18" charset="0"/>
                <a:cs typeface="Times New Roman" pitchFamily="18" charset="0"/>
              </a:rPr>
              <a:t>năm</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rPr>
              <a:t> </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hlinkClick r:id="rId4" tooltip="63 TCN"/>
              </a:rPr>
              <a:t>63 TCN</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rPr>
              <a:t> </a:t>
            </a:r>
            <a:r>
              <a:rPr lang="en-US" sz="3200" dirty="0" smtClean="0">
                <a:solidFill>
                  <a:srgbClr val="7030A0"/>
                </a:solidFill>
                <a:latin typeface="Times New Roman" pitchFamily="18" charset="0"/>
                <a:cs typeface="Times New Roman" pitchFamily="18" charset="0"/>
              </a:rPr>
              <a:t>- </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hlinkClick r:id="rId5" tooltip="14"/>
              </a:rPr>
              <a:t>14</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rgbClr val="7030A0"/>
                </a:solidFill>
                <a:effectLst/>
                <a:latin typeface="Times New Roman" pitchFamily="18" charset="0"/>
                <a:cs typeface="Times New Roman" pitchFamily="18" charset="0"/>
              </a:rPr>
              <a:t>là</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rgbClr val="7030A0"/>
                </a:solidFill>
                <a:effectLst/>
                <a:latin typeface="Times New Roman" pitchFamily="18" charset="0"/>
                <a:cs typeface="Times New Roman" pitchFamily="18" charset="0"/>
                <a:hlinkClick r:id="rId6" tooltip="Hoàng đế La Mã"/>
              </a:rPr>
              <a:t>Hoàng</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hlinkClick r:id="rId6" tooltip="Hoàng đế La Mã"/>
              </a:rPr>
              <a:t> </a:t>
            </a:r>
            <a:r>
              <a:rPr kumimoji="0" lang="en-US" sz="3200" b="0" i="0" u="none" strike="noStrike" cap="none" normalizeH="0" baseline="0" dirty="0" err="1" smtClean="0">
                <a:ln>
                  <a:noFill/>
                </a:ln>
                <a:solidFill>
                  <a:srgbClr val="7030A0"/>
                </a:solidFill>
                <a:effectLst/>
                <a:latin typeface="Times New Roman" pitchFamily="18" charset="0"/>
                <a:cs typeface="Times New Roman" pitchFamily="18" charset="0"/>
                <a:hlinkClick r:id="rId6" tooltip="Hoàng đế La Mã"/>
              </a:rPr>
              <a:t>đế</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rgbClr val="7030A0"/>
                </a:solidFill>
                <a:effectLst/>
                <a:latin typeface="Times New Roman" pitchFamily="18" charset="0"/>
                <a:cs typeface="Times New Roman" pitchFamily="18" charset="0"/>
              </a:rPr>
              <a:t>đầu</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rgbClr val="7030A0"/>
                </a:solidFill>
                <a:effectLst/>
                <a:latin typeface="Times New Roman" pitchFamily="18" charset="0"/>
                <a:cs typeface="Times New Roman" pitchFamily="18" charset="0"/>
              </a:rPr>
              <a:t>tiên</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rgbClr val="7030A0"/>
                </a:solidFill>
                <a:effectLst/>
                <a:latin typeface="Times New Roman" pitchFamily="18" charset="0"/>
                <a:cs typeface="Times New Roman" pitchFamily="18" charset="0"/>
              </a:rPr>
              <a:t>của</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rgbClr val="7030A0"/>
                </a:solidFill>
                <a:effectLst/>
                <a:latin typeface="Times New Roman" pitchFamily="18" charset="0"/>
                <a:cs typeface="Times New Roman" pitchFamily="18" charset="0"/>
                <a:hlinkClick r:id="rId7" tooltip="Đế quốc La Mã"/>
              </a:rPr>
              <a:t>Đế</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hlinkClick r:id="rId7" tooltip="Đế quốc La Mã"/>
              </a:rPr>
              <a:t> </a:t>
            </a:r>
            <a:r>
              <a:rPr kumimoji="0" lang="en-US" sz="3200" b="0" i="0" u="none" strike="noStrike" cap="none" normalizeH="0" baseline="0" dirty="0" err="1" smtClean="0">
                <a:ln>
                  <a:noFill/>
                </a:ln>
                <a:solidFill>
                  <a:srgbClr val="7030A0"/>
                </a:solidFill>
                <a:effectLst/>
                <a:latin typeface="Times New Roman" pitchFamily="18" charset="0"/>
                <a:cs typeface="Times New Roman" pitchFamily="18" charset="0"/>
                <a:hlinkClick r:id="rId7" tooltip="Đế quốc La Mã"/>
              </a:rPr>
              <a:t>quốc</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hlinkClick r:id="rId7" tooltip="Đế quốc La Mã"/>
              </a:rPr>
              <a:t> La </a:t>
            </a:r>
            <a:r>
              <a:rPr kumimoji="0" lang="en-US" sz="3200" b="0" i="0" u="none" strike="noStrike" cap="none" normalizeH="0" baseline="0" dirty="0" err="1" smtClean="0">
                <a:ln>
                  <a:noFill/>
                </a:ln>
                <a:solidFill>
                  <a:srgbClr val="7030A0"/>
                </a:solidFill>
                <a:effectLst/>
                <a:latin typeface="Times New Roman" pitchFamily="18" charset="0"/>
                <a:cs typeface="Times New Roman" pitchFamily="18" charset="0"/>
                <a:hlinkClick r:id="rId7" tooltip="Đế quốc La Mã"/>
              </a:rPr>
              <a:t>Mã</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rgbClr val="7030A0"/>
                </a:solidFill>
                <a:effectLst/>
                <a:latin typeface="Times New Roman" pitchFamily="18" charset="0"/>
                <a:cs typeface="Times New Roman" pitchFamily="18" charset="0"/>
              </a:rPr>
              <a:t>trị</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rgbClr val="7030A0"/>
                </a:solidFill>
                <a:effectLst/>
                <a:latin typeface="Times New Roman" pitchFamily="18" charset="0"/>
                <a:cs typeface="Times New Roman" pitchFamily="18" charset="0"/>
              </a:rPr>
              <a:t>vì</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rgbClr val="7030A0"/>
                </a:solidFill>
                <a:effectLst/>
                <a:latin typeface="Times New Roman" pitchFamily="18" charset="0"/>
                <a:cs typeface="Times New Roman" pitchFamily="18" charset="0"/>
              </a:rPr>
              <a:t>từ</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rgbClr val="7030A0"/>
                </a:solidFill>
                <a:effectLst/>
                <a:latin typeface="Times New Roman" pitchFamily="18" charset="0"/>
                <a:cs typeface="Times New Roman" pitchFamily="18" charset="0"/>
              </a:rPr>
              <a:t>năm</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rPr>
              <a:t> </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hlinkClick r:id="rId8"/>
              </a:rPr>
              <a:t>27 </a:t>
            </a:r>
            <a:r>
              <a:rPr kumimoji="0" lang="en-US" sz="3200" b="0" i="0" u="none" strike="noStrike" cap="none" normalizeH="0" baseline="0" dirty="0" err="1" smtClean="0">
                <a:ln>
                  <a:noFill/>
                </a:ln>
                <a:solidFill>
                  <a:srgbClr val="7030A0"/>
                </a:solidFill>
                <a:effectLst/>
                <a:latin typeface="Times New Roman" pitchFamily="18" charset="0"/>
                <a:cs typeface="Times New Roman" pitchFamily="18" charset="0"/>
                <a:hlinkClick r:id="rId8"/>
              </a:rPr>
              <a:t>trước</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hlinkClick r:id="rId8"/>
              </a:rPr>
              <a:t> </a:t>
            </a:r>
            <a:r>
              <a:rPr kumimoji="0" lang="en-US" sz="3200" b="0" i="0" u="none" strike="noStrike" cap="none" normalizeH="0" baseline="0" dirty="0" err="1" smtClean="0">
                <a:ln>
                  <a:noFill/>
                </a:ln>
                <a:solidFill>
                  <a:srgbClr val="7030A0"/>
                </a:solidFill>
                <a:effectLst/>
                <a:latin typeface="Times New Roman" pitchFamily="18" charset="0"/>
                <a:cs typeface="Times New Roman" pitchFamily="18" charset="0"/>
                <a:hlinkClick r:id="rId8"/>
              </a:rPr>
              <a:t>Công</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hlinkClick r:id="rId8"/>
              </a:rPr>
              <a:t> </a:t>
            </a:r>
            <a:r>
              <a:rPr kumimoji="0" lang="en-US" sz="3200" b="0" i="0" u="none" strike="noStrike" cap="none" normalizeH="0" baseline="0" dirty="0" err="1" smtClean="0">
                <a:ln>
                  <a:noFill/>
                </a:ln>
                <a:solidFill>
                  <a:srgbClr val="7030A0"/>
                </a:solidFill>
                <a:effectLst/>
                <a:latin typeface="Times New Roman" pitchFamily="18" charset="0"/>
                <a:cs typeface="Times New Roman" pitchFamily="18" charset="0"/>
                <a:hlinkClick r:id="rId8"/>
              </a:rPr>
              <a:t>nguyên</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rgbClr val="7030A0"/>
                </a:solidFill>
                <a:effectLst/>
                <a:latin typeface="Times New Roman" pitchFamily="18" charset="0"/>
                <a:cs typeface="Times New Roman" pitchFamily="18" charset="0"/>
              </a:rPr>
              <a:t>đến</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rgbClr val="7030A0"/>
                </a:solidFill>
                <a:effectLst/>
                <a:latin typeface="Times New Roman" pitchFamily="18" charset="0"/>
                <a:cs typeface="Times New Roman" pitchFamily="18" charset="0"/>
              </a:rPr>
              <a:t>khi</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rPr>
              <a:t> </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hlinkClick r:id="rId9"/>
              </a:rPr>
              <a:t>qua </a:t>
            </a:r>
            <a:r>
              <a:rPr kumimoji="0" lang="en-US" sz="3200" b="0" i="0" u="none" strike="noStrike" cap="none" normalizeH="0" baseline="0" dirty="0" err="1" smtClean="0">
                <a:ln>
                  <a:noFill/>
                </a:ln>
                <a:solidFill>
                  <a:srgbClr val="7030A0"/>
                </a:solidFill>
                <a:effectLst/>
                <a:latin typeface="Times New Roman" pitchFamily="18" charset="0"/>
                <a:cs typeface="Times New Roman" pitchFamily="18" charset="0"/>
                <a:hlinkClick r:id="rId9"/>
              </a:rPr>
              <a:t>đời</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rgbClr val="7030A0"/>
                </a:solidFill>
                <a:effectLst/>
                <a:latin typeface="Times New Roman" pitchFamily="18" charset="0"/>
                <a:cs typeface="Times New Roman" pitchFamily="18" charset="0"/>
              </a:rPr>
              <a:t>năm</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rPr>
              <a:t> 14 </a:t>
            </a:r>
            <a:r>
              <a:rPr kumimoji="0" lang="en-US" sz="3200" b="0" i="0" u="none" strike="noStrike" cap="none" normalizeH="0" baseline="0" dirty="0" err="1" smtClean="0">
                <a:ln>
                  <a:noFill/>
                </a:ln>
                <a:solidFill>
                  <a:srgbClr val="7030A0"/>
                </a:solidFill>
                <a:effectLst/>
                <a:latin typeface="Times New Roman" pitchFamily="18" charset="0"/>
                <a:cs typeface="Times New Roman" pitchFamily="18" charset="0"/>
              </a:rPr>
              <a:t>Công</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rgbClr val="7030A0"/>
                </a:solidFill>
                <a:effectLst/>
                <a:latin typeface="Times New Roman" pitchFamily="18" charset="0"/>
                <a:cs typeface="Times New Roman" pitchFamily="18" charset="0"/>
              </a:rPr>
              <a:t>nguyên</a:t>
            </a:r>
            <a:endParaRPr kumimoji="0" lang="en-US" sz="3200" b="0" i="0" u="none" strike="noStrike" cap="none" normalizeH="0" baseline="0" dirty="0" smtClean="0">
              <a:ln>
                <a:noFill/>
              </a:ln>
              <a:solidFill>
                <a:srgbClr val="7030A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190546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3346" y="827169"/>
            <a:ext cx="9425355" cy="4413516"/>
          </a:xfrm>
          <a:prstGeom prst="rect">
            <a:avLst/>
          </a:prstGeom>
        </p:spPr>
        <p:txBody>
          <a:bodyPr wrap="square">
            <a:spAutoFit/>
          </a:bodyPr>
          <a:lstStyle/>
          <a:p>
            <a:pPr algn="just">
              <a:lnSpc>
                <a:spcPct val="130000"/>
              </a:lnSpc>
            </a:pPr>
            <a:r>
              <a:rPr lang="nl-NL" sz="3600" dirty="0">
                <a:latin typeface="Times New Roman"/>
                <a:ea typeface="Calibri"/>
              </a:rPr>
              <a:t>- Từ một thành bang nhỏ bé ở miền trung bán đảo </a:t>
            </a:r>
            <a:r>
              <a:rPr lang="nl-NL" sz="3600" dirty="0" smtClean="0">
                <a:latin typeface="Times New Roman"/>
                <a:ea typeface="Calibri"/>
              </a:rPr>
              <a:t>l-ta-ly-a, </a:t>
            </a:r>
            <a:r>
              <a:rPr lang="nl-NL" sz="3600" dirty="0">
                <a:latin typeface="Times New Roman"/>
                <a:ea typeface="Calibri"/>
              </a:rPr>
              <a:t>La Mã đã </a:t>
            </a:r>
            <a:r>
              <a:rPr lang="nl-NL" sz="3600" dirty="0" smtClean="0">
                <a:latin typeface="Times New Roman"/>
                <a:ea typeface="Calibri"/>
              </a:rPr>
              <a:t>dần </a:t>
            </a:r>
            <a:r>
              <a:rPr lang="nl-NL" sz="3600" dirty="0">
                <a:latin typeface="Times New Roman"/>
                <a:ea typeface="Calibri"/>
              </a:rPr>
              <a:t>mở rộng lãnh thổ và trở thành một đế chế rộng lớn. </a:t>
            </a:r>
            <a:endParaRPr lang="en-US" sz="3600" dirty="0">
              <a:latin typeface="Times New Roman"/>
              <a:ea typeface="Calibri"/>
            </a:endParaRPr>
          </a:p>
          <a:p>
            <a:pPr algn="just">
              <a:lnSpc>
                <a:spcPct val="130000"/>
              </a:lnSpc>
            </a:pPr>
            <a:r>
              <a:rPr lang="nl-NL" sz="3600" dirty="0">
                <a:latin typeface="Times New Roman"/>
                <a:ea typeface="Calibri"/>
              </a:rPr>
              <a:t>- Từ năm 27 TCN, dưới thời của Ôc-ta-vi-út (Octavius), La Mã chuyển sang hình thức nhà nước đế chế. </a:t>
            </a:r>
            <a:endParaRPr lang="en-US" sz="3600" dirty="0">
              <a:effectLst/>
              <a:latin typeface="Times New Roman"/>
              <a:ea typeface="Calibri"/>
            </a:endParaRPr>
          </a:p>
        </p:txBody>
      </p:sp>
    </p:spTree>
    <p:extLst>
      <p:ext uri="{BB962C8B-B14F-4D97-AF65-F5344CB8AC3E}">
        <p14:creationId xmlns:p14="http://schemas.microsoft.com/office/powerpoint/2010/main" val="12806471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3693" y="1029812"/>
            <a:ext cx="9999785" cy="572464"/>
          </a:xfrm>
          <a:prstGeom prst="rect">
            <a:avLst/>
          </a:prstGeom>
        </p:spPr>
        <p:txBody>
          <a:bodyPr wrap="square">
            <a:spAutoFit/>
          </a:bodyPr>
          <a:lstStyle/>
          <a:p>
            <a:pPr algn="just">
              <a:lnSpc>
                <a:spcPct val="130000"/>
              </a:lnSpc>
            </a:pPr>
            <a:r>
              <a:rPr lang="nl-NL" sz="2400" b="1" dirty="0">
                <a:solidFill>
                  <a:srgbClr val="FA151E"/>
                </a:solidFill>
                <a:latin typeface="Times New Roman"/>
                <a:ea typeface="Arial"/>
              </a:rPr>
              <a:t>4</a:t>
            </a:r>
            <a:r>
              <a:rPr lang="nl-NL" sz="2400" b="1" dirty="0" smtClean="0">
                <a:solidFill>
                  <a:srgbClr val="FA151E"/>
                </a:solidFill>
                <a:latin typeface="Times New Roman"/>
                <a:ea typeface="Arial"/>
              </a:rPr>
              <a:t> - MỘT </a:t>
            </a:r>
            <a:r>
              <a:rPr lang="nl-NL" sz="2400" b="1" dirty="0">
                <a:solidFill>
                  <a:srgbClr val="FA151E"/>
                </a:solidFill>
                <a:latin typeface="Times New Roman"/>
                <a:ea typeface="Arial"/>
              </a:rPr>
              <a:t>SỐ THÀNH TỰU VĂN HÓA TIÊU BIỂU CỦA HI LẠP, LA MÃ</a:t>
            </a:r>
            <a:endParaRPr lang="en-US" sz="2400" b="1" dirty="0">
              <a:solidFill>
                <a:srgbClr val="FA151E"/>
              </a:solidFill>
              <a:effectLst/>
              <a:latin typeface="Arial"/>
              <a:ea typeface="Arial"/>
            </a:endParaRPr>
          </a:p>
        </p:txBody>
      </p:sp>
      <p:pic>
        <p:nvPicPr>
          <p:cNvPr id="3" name="Picture 2" descr="Lịch sử 6 - Bài 6 - Văn hoá cổ đại - Áo kiểu đẹ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3691" y="2538042"/>
            <a:ext cx="4999892" cy="3593129"/>
          </a:xfrm>
          <a:prstGeom prst="rect">
            <a:avLst/>
          </a:prstGeom>
          <a:noFill/>
          <a:ln>
            <a:noFill/>
          </a:ln>
        </p:spPr>
      </p:pic>
      <p:pic>
        <p:nvPicPr>
          <p:cNvPr id="4" name="Picture 3" descr="Số La Mã: Các ký tự, quy tắc viết và bảng số chi tiết"/>
          <p:cNvPicPr/>
          <p:nvPr/>
        </p:nvPicPr>
        <p:blipFill>
          <a:blip r:embed="rId3">
            <a:extLst>
              <a:ext uri="{28A0092B-C50C-407E-A947-70E740481C1C}">
                <a14:useLocalDpi xmlns:a14="http://schemas.microsoft.com/office/drawing/2010/main" val="0"/>
              </a:ext>
            </a:extLst>
          </a:blip>
          <a:srcRect/>
          <a:stretch>
            <a:fillRect/>
          </a:stretch>
        </p:blipFill>
        <p:spPr bwMode="auto">
          <a:xfrm>
            <a:off x="6851405" y="2538042"/>
            <a:ext cx="4519979" cy="3593129"/>
          </a:xfrm>
          <a:prstGeom prst="rect">
            <a:avLst/>
          </a:prstGeom>
          <a:noFill/>
          <a:ln>
            <a:noFill/>
          </a:ln>
        </p:spPr>
      </p:pic>
      <p:sp>
        <p:nvSpPr>
          <p:cNvPr id="5" name="Rectangle 4"/>
          <p:cNvSpPr/>
          <p:nvPr/>
        </p:nvSpPr>
        <p:spPr>
          <a:xfrm>
            <a:off x="1084382" y="1745958"/>
            <a:ext cx="9947141" cy="523220"/>
          </a:xfrm>
          <a:prstGeom prst="rect">
            <a:avLst/>
          </a:prstGeom>
        </p:spPr>
        <p:txBody>
          <a:bodyPr wrap="square">
            <a:spAutoFit/>
          </a:bodyPr>
          <a:lstStyle/>
          <a:p>
            <a:r>
              <a:rPr lang="nl-NL" sz="2000" dirty="0">
                <a:solidFill>
                  <a:srgbClr val="FF0000"/>
                </a:solidFill>
                <a:latin typeface="Times New Roman"/>
                <a:ea typeface="Calibri"/>
              </a:rPr>
              <a:t> </a:t>
            </a:r>
            <a:r>
              <a:rPr lang="nl-NL" sz="2800" dirty="0" smtClean="0">
                <a:latin typeface="Times New Roman"/>
                <a:ea typeface="Calibri"/>
              </a:rPr>
              <a:t>HS quan sát các nội </a:t>
            </a:r>
            <a:r>
              <a:rPr lang="nl-NL" sz="2800" dirty="0">
                <a:latin typeface="Times New Roman"/>
                <a:ea typeface="Calibri"/>
              </a:rPr>
              <a:t>dung thông tin trong SGK và thực hiện yêu cầu</a:t>
            </a:r>
            <a:endParaRPr lang="en-US" sz="2800" dirty="0"/>
          </a:p>
        </p:txBody>
      </p:sp>
      <p:sp>
        <p:nvSpPr>
          <p:cNvPr id="6" name="Rectangle 5"/>
          <p:cNvSpPr/>
          <p:nvPr/>
        </p:nvSpPr>
        <p:spPr>
          <a:xfrm>
            <a:off x="1201615" y="6258463"/>
            <a:ext cx="3849131" cy="452432"/>
          </a:xfrm>
          <a:prstGeom prst="rect">
            <a:avLst/>
          </a:prstGeom>
        </p:spPr>
        <p:txBody>
          <a:bodyPr wrap="none">
            <a:spAutoFit/>
          </a:bodyPr>
          <a:lstStyle/>
          <a:p>
            <a:pPr algn="just">
              <a:lnSpc>
                <a:spcPct val="130000"/>
              </a:lnSpc>
            </a:pPr>
            <a:r>
              <a:rPr lang="nl-NL" i="1" dirty="0">
                <a:latin typeface="Times New Roman"/>
                <a:ea typeface="Arial"/>
              </a:rPr>
              <a:t>Bảng chữ cái chữ cổ Hy Lạp và La-tinh</a:t>
            </a:r>
            <a:endParaRPr lang="en-US" sz="1400" dirty="0">
              <a:effectLst/>
              <a:latin typeface="Arial"/>
              <a:ea typeface="Arial"/>
            </a:endParaRPr>
          </a:p>
        </p:txBody>
      </p:sp>
      <p:sp>
        <p:nvSpPr>
          <p:cNvPr id="7" name="Rectangle 6"/>
          <p:cNvSpPr/>
          <p:nvPr/>
        </p:nvSpPr>
        <p:spPr>
          <a:xfrm>
            <a:off x="6851407" y="6295654"/>
            <a:ext cx="2260555" cy="452432"/>
          </a:xfrm>
          <a:prstGeom prst="rect">
            <a:avLst/>
          </a:prstGeom>
        </p:spPr>
        <p:txBody>
          <a:bodyPr wrap="none">
            <a:spAutoFit/>
          </a:bodyPr>
          <a:lstStyle/>
          <a:p>
            <a:pPr indent="254000" algn="just">
              <a:lnSpc>
                <a:spcPct val="130000"/>
              </a:lnSpc>
            </a:pPr>
            <a:r>
              <a:rPr lang="nl-NL" i="1" dirty="0">
                <a:latin typeface="Times New Roman"/>
                <a:ea typeface="Arial"/>
              </a:rPr>
              <a:t>Bảng chữ số La Mã</a:t>
            </a:r>
            <a:endParaRPr lang="en-US" sz="1400" dirty="0">
              <a:effectLst/>
              <a:latin typeface="Arial"/>
              <a:ea typeface="Arial"/>
            </a:endParaRPr>
          </a:p>
        </p:txBody>
      </p:sp>
    </p:spTree>
    <p:extLst>
      <p:ext uri="{BB962C8B-B14F-4D97-AF65-F5344CB8AC3E}">
        <p14:creationId xmlns:p14="http://schemas.microsoft.com/office/powerpoint/2010/main" val="10423190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D49596-540F-4D45-A56F-925730339632}"/>
              </a:ext>
            </a:extLst>
          </p:cNvPr>
          <p:cNvSpPr>
            <a:spLocks noGrp="1"/>
          </p:cNvSpPr>
          <p:nvPr>
            <p:ph type="ctrTitle"/>
          </p:nvPr>
        </p:nvSpPr>
        <p:spPr>
          <a:xfrm>
            <a:off x="924432" y="1282546"/>
            <a:ext cx="9823863" cy="929058"/>
          </a:xfrm>
        </p:spPr>
        <p:txBody>
          <a:bodyPr>
            <a:noAutofit/>
          </a:bodyPr>
          <a:lstStyle/>
          <a:p>
            <a:r>
              <a:rPr lang="en-US" sz="4800" dirty="0" err="1" smtClean="0">
                <a:latin typeface="Times New Roman" pitchFamily="18" charset="0"/>
                <a:cs typeface="Times New Roman" pitchFamily="18" charset="0"/>
              </a:rPr>
              <a:t>Tiết</a:t>
            </a:r>
            <a:r>
              <a:rPr lang="en-US" sz="4800" dirty="0" smtClean="0">
                <a:latin typeface="Times New Roman" pitchFamily="18" charset="0"/>
                <a:cs typeface="Times New Roman" pitchFamily="18" charset="0"/>
              </a:rPr>
              <a:t> 23,24,25 </a:t>
            </a:r>
            <a:r>
              <a:rPr lang="en-US" sz="4800" dirty="0" smtClean="0"/>
              <a:t/>
            </a:r>
            <a:br>
              <a:rPr lang="en-US" sz="4800" dirty="0" smtClean="0"/>
            </a:br>
            <a:r>
              <a:rPr lang="vi-VN" sz="4800" dirty="0" smtClean="0"/>
              <a:t>BÀI </a:t>
            </a:r>
            <a:r>
              <a:rPr lang="en-US" sz="4800" dirty="0" smtClean="0">
                <a:latin typeface="Times New Roman" pitchFamily="18" charset="0"/>
                <a:cs typeface="Times New Roman" pitchFamily="18" charset="0"/>
              </a:rPr>
              <a:t>10: HI LẠP VÀ LA MÃ CỔ ĐẠI</a:t>
            </a:r>
            <a:endParaRPr lang="vi-VN" sz="4800" dirty="0">
              <a:latin typeface="Times New Roman" pitchFamily="18" charset="0"/>
              <a:cs typeface="Times New Roman" pitchFamily="18" charset="0"/>
            </a:endParaRPr>
          </a:p>
        </p:txBody>
      </p:sp>
    </p:spTree>
    <p:extLst>
      <p:ext uri="{BB962C8B-B14F-4D97-AF65-F5344CB8AC3E}">
        <p14:creationId xmlns:p14="http://schemas.microsoft.com/office/powerpoint/2010/main" val="294184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3693" y="1029812"/>
            <a:ext cx="9999785" cy="572464"/>
          </a:xfrm>
          <a:prstGeom prst="rect">
            <a:avLst/>
          </a:prstGeom>
        </p:spPr>
        <p:txBody>
          <a:bodyPr wrap="square">
            <a:spAutoFit/>
          </a:bodyPr>
          <a:lstStyle/>
          <a:p>
            <a:pPr algn="just">
              <a:lnSpc>
                <a:spcPct val="130000"/>
              </a:lnSpc>
            </a:pPr>
            <a:r>
              <a:rPr lang="nl-NL" sz="2400" b="1" dirty="0" smtClean="0">
                <a:solidFill>
                  <a:srgbClr val="FA151E"/>
                </a:solidFill>
                <a:latin typeface="Times New Roman"/>
                <a:ea typeface="Arial"/>
              </a:rPr>
              <a:t>IV - MỘT </a:t>
            </a:r>
            <a:r>
              <a:rPr lang="nl-NL" sz="2400" b="1" dirty="0">
                <a:solidFill>
                  <a:srgbClr val="FA151E"/>
                </a:solidFill>
                <a:latin typeface="Times New Roman"/>
                <a:ea typeface="Arial"/>
              </a:rPr>
              <a:t>SỐ THÀNH TỰU VĂN HÓA TIÊU BIỂU CỦA HI LẠP, LA MÃ</a:t>
            </a:r>
            <a:endParaRPr lang="en-US" sz="2400" b="1" dirty="0">
              <a:solidFill>
                <a:srgbClr val="FA151E"/>
              </a:solidFill>
              <a:latin typeface="Arial"/>
              <a:ea typeface="Arial"/>
            </a:endParaRPr>
          </a:p>
        </p:txBody>
      </p:sp>
      <p:sp>
        <p:nvSpPr>
          <p:cNvPr id="5" name="Rectangle 4"/>
          <p:cNvSpPr/>
          <p:nvPr/>
        </p:nvSpPr>
        <p:spPr>
          <a:xfrm>
            <a:off x="1084382" y="1745958"/>
            <a:ext cx="9337433" cy="400110"/>
          </a:xfrm>
          <a:prstGeom prst="rect">
            <a:avLst/>
          </a:prstGeom>
        </p:spPr>
        <p:txBody>
          <a:bodyPr wrap="square">
            <a:spAutoFit/>
          </a:bodyPr>
          <a:lstStyle/>
          <a:p>
            <a:r>
              <a:rPr lang="nl-NL" sz="2000" dirty="0">
                <a:solidFill>
                  <a:srgbClr val="FF0000"/>
                </a:solidFill>
                <a:latin typeface="Times New Roman"/>
                <a:ea typeface="Calibri"/>
              </a:rPr>
              <a:t>K</a:t>
            </a:r>
            <a:r>
              <a:rPr lang="nl-NL" sz="2000" dirty="0" smtClean="0">
                <a:solidFill>
                  <a:srgbClr val="FF0000"/>
                </a:solidFill>
                <a:latin typeface="Times New Roman"/>
                <a:ea typeface="Calibri"/>
              </a:rPr>
              <a:t>hai </a:t>
            </a:r>
            <a:r>
              <a:rPr lang="nl-NL" sz="2000" dirty="0">
                <a:solidFill>
                  <a:srgbClr val="FF0000"/>
                </a:solidFill>
                <a:latin typeface="Times New Roman"/>
                <a:ea typeface="Calibri"/>
              </a:rPr>
              <a:t>thác hình và nội dung thông tin trong SGK và thực hiện yêu cầu</a:t>
            </a:r>
            <a:endParaRPr lang="en-US" sz="2000" dirty="0">
              <a:solidFill>
                <a:srgbClr val="FF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691" y="2146068"/>
            <a:ext cx="4783017" cy="40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5294" y="2146068"/>
            <a:ext cx="4712676" cy="40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6696547" y="6230816"/>
            <a:ext cx="2922595" cy="452432"/>
          </a:xfrm>
          <a:prstGeom prst="rect">
            <a:avLst/>
          </a:prstGeom>
        </p:spPr>
        <p:txBody>
          <a:bodyPr wrap="none">
            <a:spAutoFit/>
          </a:bodyPr>
          <a:lstStyle/>
          <a:p>
            <a:pPr lvl="0" algn="just">
              <a:lnSpc>
                <a:spcPct val="130000"/>
              </a:lnSpc>
            </a:pPr>
            <a:r>
              <a:rPr lang="nl-NL" i="1" dirty="0">
                <a:solidFill>
                  <a:prstClr val="black"/>
                </a:solidFill>
                <a:latin typeface="Times New Roman"/>
                <a:ea typeface="Arial"/>
              </a:rPr>
              <a:t>Đấu trường Cô-li-dê (La Mã)</a:t>
            </a:r>
            <a:endParaRPr lang="en-US" sz="1400" i="1" dirty="0">
              <a:solidFill>
                <a:prstClr val="black"/>
              </a:solidFill>
              <a:latin typeface="Arial"/>
              <a:ea typeface="Arial"/>
            </a:endParaRPr>
          </a:p>
        </p:txBody>
      </p:sp>
      <p:sp>
        <p:nvSpPr>
          <p:cNvPr id="9" name="Rectangle 8"/>
          <p:cNvSpPr/>
          <p:nvPr/>
        </p:nvSpPr>
        <p:spPr>
          <a:xfrm>
            <a:off x="832339" y="6194588"/>
            <a:ext cx="3921293" cy="452432"/>
          </a:xfrm>
          <a:prstGeom prst="rect">
            <a:avLst/>
          </a:prstGeom>
        </p:spPr>
        <p:txBody>
          <a:bodyPr wrap="square">
            <a:spAutoFit/>
          </a:bodyPr>
          <a:lstStyle/>
          <a:p>
            <a:pPr lvl="0" algn="just">
              <a:lnSpc>
                <a:spcPct val="130000"/>
              </a:lnSpc>
            </a:pPr>
            <a:r>
              <a:rPr lang="nl-NL" i="1" dirty="0" smtClean="0">
                <a:solidFill>
                  <a:prstClr val="black"/>
                </a:solidFill>
                <a:latin typeface="Times New Roman"/>
                <a:ea typeface="Arial"/>
              </a:rPr>
              <a:t>   Tượng lực sĩ ném đĩa cẩm thạch trắng</a:t>
            </a:r>
            <a:endParaRPr lang="en-US" sz="1400" i="1" dirty="0">
              <a:solidFill>
                <a:prstClr val="black"/>
              </a:solidFill>
              <a:latin typeface="Arial"/>
              <a:ea typeface="Arial"/>
            </a:endParaRPr>
          </a:p>
        </p:txBody>
      </p:sp>
    </p:spTree>
    <p:extLst>
      <p:ext uri="{BB962C8B-B14F-4D97-AF65-F5344CB8AC3E}">
        <p14:creationId xmlns:p14="http://schemas.microsoft.com/office/powerpoint/2010/main" val="39966467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Callout 11"/>
          <p:cNvSpPr/>
          <p:nvPr/>
        </p:nvSpPr>
        <p:spPr>
          <a:xfrm>
            <a:off x="3868616" y="562709"/>
            <a:ext cx="5685691" cy="4724401"/>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tabLst>
                <a:tab pos="448310" algn="l"/>
              </a:tabLst>
            </a:pPr>
            <a:r>
              <a:rPr lang="nl-NL" sz="3600" i="1" dirty="0">
                <a:latin typeface="Times New Roman"/>
                <a:ea typeface="Arial"/>
              </a:rPr>
              <a:t>Kể một số thành tựu văn hoá tiêu biểu của Hy Lạp và La Mã cổ đại.</a:t>
            </a:r>
            <a:endParaRPr lang="en-US" sz="3600" dirty="0">
              <a:effectLst/>
              <a:latin typeface="Arial"/>
              <a:ea typeface="Arial"/>
            </a:endParaRPr>
          </a:p>
        </p:txBody>
      </p:sp>
      <p:pic>
        <p:nvPicPr>
          <p:cNvPr id="3074" name="Picture 2" descr="Cô Giáo Hình ảnh PNG | Vector và các tập tin PSD | Tải về miễn phí trên  Png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9452" y="483284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047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4960" y="239490"/>
            <a:ext cx="10032362" cy="461665"/>
          </a:xfrm>
          <a:prstGeom prst="rect">
            <a:avLst/>
          </a:prstGeom>
        </p:spPr>
        <p:txBody>
          <a:bodyPr wrap="none">
            <a:spAutoFit/>
          </a:bodyPr>
          <a:lstStyle/>
          <a:p>
            <a:r>
              <a:rPr lang="vi-VN" sz="2400" b="1" dirty="0" smtClean="0">
                <a:solidFill>
                  <a:srgbClr val="FF0000"/>
                </a:solidFill>
                <a:latin typeface="Times New Roman" pitchFamily="18" charset="0"/>
                <a:cs typeface="Times New Roman" pitchFamily="18" charset="0"/>
              </a:rPr>
              <a:t>IV. MỘT SỐ THÀNH TỰU </a:t>
            </a:r>
            <a:r>
              <a:rPr lang="en-US" sz="2400" b="1" dirty="0" smtClean="0">
                <a:solidFill>
                  <a:srgbClr val="FF0000"/>
                </a:solidFill>
                <a:latin typeface="Times New Roman" pitchFamily="18" charset="0"/>
                <a:cs typeface="Times New Roman" pitchFamily="18" charset="0"/>
              </a:rPr>
              <a:t>VĂN HÓA </a:t>
            </a:r>
            <a:r>
              <a:rPr lang="vi-VN" sz="2400" b="1" dirty="0" smtClean="0">
                <a:solidFill>
                  <a:srgbClr val="FF0000"/>
                </a:solidFill>
                <a:latin typeface="Times New Roman" pitchFamily="18" charset="0"/>
                <a:cs typeface="Times New Roman" pitchFamily="18" charset="0"/>
              </a:rPr>
              <a:t>TIÊU BIỂU CỦA HY LẠP</a:t>
            </a:r>
            <a:r>
              <a:rPr lang="en-US" sz="2400" b="1" dirty="0" smtClean="0">
                <a:solidFill>
                  <a:srgbClr val="FF0000"/>
                </a:solidFill>
                <a:latin typeface="Times New Roman" pitchFamily="18" charset="0"/>
                <a:cs typeface="Times New Roman" pitchFamily="18" charset="0"/>
              </a:rPr>
              <a:t>, </a:t>
            </a:r>
            <a:r>
              <a:rPr lang="vi-VN" sz="2400" b="1" dirty="0" smtClean="0">
                <a:solidFill>
                  <a:srgbClr val="FF0000"/>
                </a:solidFill>
                <a:latin typeface="Times New Roman" pitchFamily="18" charset="0"/>
                <a:cs typeface="Times New Roman" pitchFamily="18" charset="0"/>
              </a:rPr>
              <a:t>LA MÃ</a:t>
            </a:r>
            <a:endParaRPr lang="en-US" sz="2400" b="1" dirty="0">
              <a:solidFill>
                <a:srgbClr val="FF0000"/>
              </a:solidFill>
              <a:latin typeface="Times New Roman" pitchFamily="18" charset="0"/>
              <a:cs typeface="Times New Roman" pitchFamily="18" charset="0"/>
            </a:endParaRPr>
          </a:p>
        </p:txBody>
      </p:sp>
      <p:sp>
        <p:nvSpPr>
          <p:cNvPr id="5" name="Rectangle 4"/>
          <p:cNvSpPr/>
          <p:nvPr/>
        </p:nvSpPr>
        <p:spPr>
          <a:xfrm>
            <a:off x="618255" y="814755"/>
            <a:ext cx="10823468" cy="1212640"/>
          </a:xfrm>
          <a:prstGeom prst="rect">
            <a:avLst/>
          </a:prstGeom>
        </p:spPr>
        <p:txBody>
          <a:bodyPr wrap="square">
            <a:spAutoFit/>
          </a:bodyPr>
          <a:lstStyle/>
          <a:p>
            <a:pPr algn="just">
              <a:lnSpc>
                <a:spcPct val="130000"/>
              </a:lnSpc>
            </a:pPr>
            <a:r>
              <a:rPr lang="nl-NL" sz="2800" dirty="0" smtClean="0">
                <a:solidFill>
                  <a:prstClr val="black"/>
                </a:solidFill>
                <a:latin typeface="Times New Roman"/>
                <a:ea typeface="Calibri"/>
                <a:cs typeface="Times New Roman"/>
              </a:rPr>
              <a:t> </a:t>
            </a:r>
            <a:r>
              <a:rPr lang="vi-VN" sz="2800" dirty="0" smtClean="0">
                <a:solidFill>
                  <a:prstClr val="black"/>
                </a:solidFill>
                <a:latin typeface="Times New Roman"/>
                <a:ea typeface="Calibri"/>
                <a:cs typeface="Times New Roman"/>
              </a:rPr>
              <a:t> Thảo luận nhóm: 5p (4 bạn)</a:t>
            </a:r>
          </a:p>
          <a:p>
            <a:pPr algn="just">
              <a:lnSpc>
                <a:spcPct val="130000"/>
              </a:lnSpc>
            </a:pPr>
            <a:r>
              <a:rPr lang="nl-NL" sz="2800" dirty="0" smtClean="0">
                <a:solidFill>
                  <a:prstClr val="black"/>
                </a:solidFill>
                <a:latin typeface="Times New Roman"/>
                <a:ea typeface="Calibri"/>
                <a:cs typeface="Times New Roman"/>
              </a:rPr>
              <a:t>HS </a:t>
            </a:r>
            <a:r>
              <a:rPr lang="nl-NL" sz="2800" dirty="0">
                <a:solidFill>
                  <a:prstClr val="black"/>
                </a:solidFill>
                <a:latin typeface="Times New Roman"/>
                <a:ea typeface="Calibri"/>
                <a:cs typeface="Times New Roman"/>
              </a:rPr>
              <a:t>vẽ sơ đồ tư duy về những thành tựu văn hóa của </a:t>
            </a:r>
            <a:r>
              <a:rPr lang="nl-NL" sz="2800" dirty="0" smtClean="0">
                <a:solidFill>
                  <a:prstClr val="black"/>
                </a:solidFill>
                <a:latin typeface="Times New Roman"/>
                <a:ea typeface="Calibri"/>
                <a:cs typeface="Times New Roman"/>
              </a:rPr>
              <a:t>Hy Lạp và La Mã.</a:t>
            </a:r>
            <a:endParaRPr lang="en-US" sz="2800" dirty="0">
              <a:solidFill>
                <a:prstClr val="black"/>
              </a:solidFill>
              <a:ea typeface="Calibri"/>
              <a:cs typeface="Times New Roman"/>
            </a:endParaRPr>
          </a:p>
        </p:txBody>
      </p:sp>
      <p:pic>
        <p:nvPicPr>
          <p:cNvPr id="11268" name="Picture 4" descr="Thảo Luận Nhóm Học Tập Vẽ Tay Tài Liệu Hoạt Hình Hình ảnh | Định dạng hình  ảnh PSD 611521576| vn.lovepik.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426" y="2596664"/>
            <a:ext cx="3667313" cy="3851031"/>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5474915" y="4574931"/>
            <a:ext cx="2191979" cy="19108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FFFF00"/>
                </a:solidFill>
                <a:latin typeface="Times New Roman"/>
              </a:rPr>
              <a:t>Kiến trúc, điêu  khắc</a:t>
            </a:r>
            <a:endParaRPr lang="en-US" sz="2800" dirty="0">
              <a:solidFill>
                <a:srgbClr val="FFFF00"/>
              </a:solidFill>
              <a:latin typeface="Calibri Light"/>
            </a:endParaRPr>
          </a:p>
        </p:txBody>
      </p:sp>
      <p:pic>
        <p:nvPicPr>
          <p:cNvPr id="112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5055" y="4507526"/>
            <a:ext cx="2200275"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5055" y="1911470"/>
            <a:ext cx="2200275"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4997" y="3047302"/>
            <a:ext cx="2200275"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6617" y="1878276"/>
            <a:ext cx="2200275"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7436274" y="3474199"/>
            <a:ext cx="1395047" cy="1366528"/>
          </a:xfrm>
          <a:prstGeom prst="rect">
            <a:avLst/>
          </a:prstGeom>
        </p:spPr>
        <p:txBody>
          <a:bodyPr wrap="square">
            <a:spAutoFit/>
          </a:bodyPr>
          <a:lstStyle/>
          <a:p>
            <a:pPr algn="ctr">
              <a:lnSpc>
                <a:spcPct val="115000"/>
              </a:lnSpc>
              <a:spcAft>
                <a:spcPts val="1000"/>
              </a:spcAft>
            </a:pPr>
            <a:r>
              <a:rPr lang="en-US" dirty="0" err="1">
                <a:solidFill>
                  <a:srgbClr val="FFFF00"/>
                </a:solidFill>
                <a:latin typeface="Times New Roman" pitchFamily="18" charset="0"/>
                <a:ea typeface="Calibri"/>
                <a:cs typeface="Times New Roman" pitchFamily="18" charset="0"/>
              </a:rPr>
              <a:t>Thành</a:t>
            </a:r>
            <a:r>
              <a:rPr lang="en-US" dirty="0">
                <a:solidFill>
                  <a:srgbClr val="FFFF00"/>
                </a:solidFill>
                <a:latin typeface="Times New Roman" pitchFamily="18" charset="0"/>
                <a:ea typeface="Calibri"/>
                <a:cs typeface="Times New Roman" pitchFamily="18" charset="0"/>
              </a:rPr>
              <a:t> </a:t>
            </a:r>
            <a:r>
              <a:rPr lang="en-US" dirty="0" err="1">
                <a:solidFill>
                  <a:srgbClr val="FFFF00"/>
                </a:solidFill>
                <a:latin typeface="Times New Roman" pitchFamily="18" charset="0"/>
                <a:ea typeface="Calibri"/>
                <a:cs typeface="Times New Roman" pitchFamily="18" charset="0"/>
              </a:rPr>
              <a:t>tựu</a:t>
            </a:r>
            <a:r>
              <a:rPr lang="en-US" dirty="0">
                <a:solidFill>
                  <a:srgbClr val="FFFF00"/>
                </a:solidFill>
                <a:latin typeface="Times New Roman" pitchFamily="18" charset="0"/>
                <a:ea typeface="Calibri"/>
                <a:cs typeface="Times New Roman" pitchFamily="18" charset="0"/>
              </a:rPr>
              <a:t> </a:t>
            </a:r>
            <a:r>
              <a:rPr lang="en-US" dirty="0" err="1">
                <a:solidFill>
                  <a:srgbClr val="FFFF00"/>
                </a:solidFill>
                <a:latin typeface="Times New Roman" pitchFamily="18" charset="0"/>
                <a:ea typeface="Calibri"/>
                <a:cs typeface="Times New Roman" pitchFamily="18" charset="0"/>
              </a:rPr>
              <a:t>văn</a:t>
            </a:r>
            <a:r>
              <a:rPr lang="en-US" dirty="0">
                <a:solidFill>
                  <a:srgbClr val="FFFF00"/>
                </a:solidFill>
                <a:latin typeface="Times New Roman" pitchFamily="18" charset="0"/>
                <a:ea typeface="Calibri"/>
                <a:cs typeface="Times New Roman" pitchFamily="18" charset="0"/>
              </a:rPr>
              <a:t> </a:t>
            </a:r>
            <a:r>
              <a:rPr lang="en-US" dirty="0" err="1">
                <a:solidFill>
                  <a:srgbClr val="FFFF00"/>
                </a:solidFill>
                <a:latin typeface="Times New Roman" pitchFamily="18" charset="0"/>
                <a:ea typeface="Calibri"/>
                <a:cs typeface="Times New Roman" pitchFamily="18" charset="0"/>
              </a:rPr>
              <a:t>hóa</a:t>
            </a:r>
            <a:r>
              <a:rPr lang="en-US" dirty="0">
                <a:solidFill>
                  <a:srgbClr val="FFFF00"/>
                </a:solidFill>
                <a:latin typeface="Times New Roman" pitchFamily="18" charset="0"/>
                <a:ea typeface="Calibri"/>
                <a:cs typeface="Times New Roman" pitchFamily="18" charset="0"/>
              </a:rPr>
              <a:t> </a:t>
            </a:r>
            <a:r>
              <a:rPr lang="en-US" dirty="0" smtClean="0">
                <a:solidFill>
                  <a:srgbClr val="FFFF00"/>
                </a:solidFill>
                <a:latin typeface="Times New Roman" pitchFamily="18" charset="0"/>
                <a:ea typeface="Calibri"/>
                <a:cs typeface="Times New Roman" pitchFamily="18" charset="0"/>
              </a:rPr>
              <a:t>H</a:t>
            </a:r>
            <a:r>
              <a:rPr lang="vi-VN" dirty="0" smtClean="0">
                <a:solidFill>
                  <a:srgbClr val="FFFF00"/>
                </a:solidFill>
                <a:latin typeface="Times New Roman" pitchFamily="18" charset="0"/>
                <a:ea typeface="Calibri"/>
                <a:cs typeface="Times New Roman" pitchFamily="18" charset="0"/>
              </a:rPr>
              <a:t>y </a:t>
            </a:r>
            <a:r>
              <a:rPr lang="en-US" dirty="0" smtClean="0">
                <a:solidFill>
                  <a:srgbClr val="FFFF00"/>
                </a:solidFill>
                <a:latin typeface="Times New Roman" pitchFamily="18" charset="0"/>
                <a:ea typeface="Calibri"/>
                <a:cs typeface="Times New Roman" pitchFamily="18" charset="0"/>
              </a:rPr>
              <a:t>L</a:t>
            </a:r>
            <a:r>
              <a:rPr lang="vi-VN" dirty="0" smtClean="0">
                <a:solidFill>
                  <a:srgbClr val="FFFF00"/>
                </a:solidFill>
                <a:latin typeface="Times New Roman" pitchFamily="18" charset="0"/>
                <a:ea typeface="Calibri"/>
                <a:cs typeface="Times New Roman" pitchFamily="18" charset="0"/>
              </a:rPr>
              <a:t>ạp </a:t>
            </a:r>
            <a:r>
              <a:rPr lang="en-US" dirty="0" smtClean="0">
                <a:solidFill>
                  <a:srgbClr val="FFFF00"/>
                </a:solidFill>
                <a:latin typeface="Times New Roman" pitchFamily="18" charset="0"/>
                <a:ea typeface="Calibri"/>
                <a:cs typeface="Times New Roman" pitchFamily="18" charset="0"/>
              </a:rPr>
              <a:t> </a:t>
            </a:r>
            <a:r>
              <a:rPr lang="en-US" dirty="0" err="1">
                <a:solidFill>
                  <a:srgbClr val="FFFF00"/>
                </a:solidFill>
                <a:latin typeface="Times New Roman" pitchFamily="18" charset="0"/>
                <a:ea typeface="Calibri"/>
                <a:cs typeface="Times New Roman" pitchFamily="18" charset="0"/>
              </a:rPr>
              <a:t>và</a:t>
            </a:r>
            <a:r>
              <a:rPr lang="en-US" dirty="0">
                <a:solidFill>
                  <a:srgbClr val="FFFF00"/>
                </a:solidFill>
                <a:latin typeface="Times New Roman" pitchFamily="18" charset="0"/>
                <a:ea typeface="Calibri"/>
                <a:cs typeface="Times New Roman" pitchFamily="18" charset="0"/>
              </a:rPr>
              <a:t> </a:t>
            </a:r>
            <a:r>
              <a:rPr lang="en-US" dirty="0" smtClean="0">
                <a:solidFill>
                  <a:srgbClr val="FFFF00"/>
                </a:solidFill>
                <a:latin typeface="Times New Roman" pitchFamily="18" charset="0"/>
                <a:ea typeface="Calibri"/>
                <a:cs typeface="Times New Roman" pitchFamily="18" charset="0"/>
              </a:rPr>
              <a:t>L</a:t>
            </a:r>
            <a:r>
              <a:rPr lang="vi-VN" dirty="0" smtClean="0">
                <a:solidFill>
                  <a:srgbClr val="FFFF00"/>
                </a:solidFill>
                <a:latin typeface="Times New Roman" pitchFamily="18" charset="0"/>
                <a:ea typeface="Calibri"/>
                <a:cs typeface="Times New Roman" pitchFamily="18" charset="0"/>
              </a:rPr>
              <a:t>a Mã</a:t>
            </a:r>
            <a:endParaRPr lang="en-US" sz="2400" dirty="0">
              <a:solidFill>
                <a:srgbClr val="FFFF00"/>
              </a:solidFill>
              <a:latin typeface="Times New Roman" pitchFamily="18" charset="0"/>
              <a:ea typeface="Calibri"/>
              <a:cs typeface="Times New Roman" pitchFamily="18" charset="0"/>
            </a:endParaRPr>
          </a:p>
        </p:txBody>
      </p:sp>
      <p:sp>
        <p:nvSpPr>
          <p:cNvPr id="8" name="Rectangle 7"/>
          <p:cNvSpPr/>
          <p:nvPr/>
        </p:nvSpPr>
        <p:spPr>
          <a:xfrm>
            <a:off x="9269257" y="2484596"/>
            <a:ext cx="1324401" cy="1070037"/>
          </a:xfrm>
          <a:prstGeom prst="rect">
            <a:avLst/>
          </a:prstGeom>
        </p:spPr>
        <p:txBody>
          <a:bodyPr wrap="none">
            <a:spAutoFit/>
          </a:bodyPr>
          <a:lstStyle/>
          <a:p>
            <a:pPr algn="ctr">
              <a:lnSpc>
                <a:spcPct val="115000"/>
              </a:lnSpc>
              <a:spcAft>
                <a:spcPts val="1000"/>
              </a:spcAft>
            </a:pPr>
            <a:r>
              <a:rPr lang="en-US" sz="2400" dirty="0" err="1">
                <a:solidFill>
                  <a:srgbClr val="FFFF00"/>
                </a:solidFill>
                <a:latin typeface="Times New Roman" pitchFamily="18" charset="0"/>
                <a:ea typeface="Calibri"/>
                <a:cs typeface="Times New Roman" pitchFamily="18" charset="0"/>
              </a:rPr>
              <a:t>Chữ</a:t>
            </a:r>
            <a:r>
              <a:rPr lang="en-US" sz="2400" dirty="0">
                <a:solidFill>
                  <a:srgbClr val="FFFF00"/>
                </a:solidFill>
                <a:latin typeface="Times New Roman" pitchFamily="18" charset="0"/>
                <a:ea typeface="Calibri"/>
                <a:cs typeface="Times New Roman" pitchFamily="18" charset="0"/>
              </a:rPr>
              <a:t> </a:t>
            </a:r>
            <a:r>
              <a:rPr lang="en-US" sz="2400" dirty="0" err="1">
                <a:solidFill>
                  <a:srgbClr val="FFFF00"/>
                </a:solidFill>
                <a:latin typeface="Times New Roman" pitchFamily="18" charset="0"/>
                <a:ea typeface="Calibri"/>
                <a:cs typeface="Times New Roman" pitchFamily="18" charset="0"/>
              </a:rPr>
              <a:t>viết</a:t>
            </a:r>
            <a:r>
              <a:rPr lang="en-US" sz="2400" dirty="0" smtClean="0">
                <a:solidFill>
                  <a:srgbClr val="FFFF00"/>
                </a:solidFill>
                <a:latin typeface="Times New Roman" pitchFamily="18" charset="0"/>
                <a:ea typeface="Calibri"/>
                <a:cs typeface="Times New Roman" pitchFamily="18" charset="0"/>
              </a:rPr>
              <a:t>,</a:t>
            </a:r>
            <a:endParaRPr lang="vi-VN" sz="2400" dirty="0" smtClean="0">
              <a:solidFill>
                <a:srgbClr val="FFFF00"/>
              </a:solidFill>
              <a:latin typeface="Times New Roman" pitchFamily="18" charset="0"/>
              <a:ea typeface="Calibri"/>
              <a:cs typeface="Times New Roman" pitchFamily="18" charset="0"/>
            </a:endParaRPr>
          </a:p>
          <a:p>
            <a:pPr algn="ctr">
              <a:lnSpc>
                <a:spcPct val="115000"/>
              </a:lnSpc>
              <a:spcAft>
                <a:spcPts val="1000"/>
              </a:spcAft>
            </a:pPr>
            <a:r>
              <a:rPr lang="en-US" sz="2400" dirty="0" smtClean="0">
                <a:solidFill>
                  <a:srgbClr val="FFFF00"/>
                </a:solidFill>
                <a:latin typeface="Times New Roman" pitchFamily="18" charset="0"/>
                <a:ea typeface="Calibri"/>
                <a:cs typeface="Times New Roman" pitchFamily="18" charset="0"/>
              </a:rPr>
              <a:t> </a:t>
            </a:r>
            <a:r>
              <a:rPr lang="en-US" sz="2400" dirty="0" err="1">
                <a:solidFill>
                  <a:srgbClr val="FFFF00"/>
                </a:solidFill>
                <a:latin typeface="Times New Roman" pitchFamily="18" charset="0"/>
                <a:ea typeface="Calibri"/>
                <a:cs typeface="Times New Roman" pitchFamily="18" charset="0"/>
              </a:rPr>
              <a:t>văn</a:t>
            </a:r>
            <a:r>
              <a:rPr lang="en-US" sz="2400" dirty="0">
                <a:solidFill>
                  <a:srgbClr val="FFFF00"/>
                </a:solidFill>
                <a:latin typeface="Times New Roman" pitchFamily="18" charset="0"/>
                <a:ea typeface="Calibri"/>
                <a:cs typeface="Times New Roman" pitchFamily="18" charset="0"/>
              </a:rPr>
              <a:t> </a:t>
            </a:r>
            <a:r>
              <a:rPr lang="en-US" sz="2400" dirty="0" err="1">
                <a:solidFill>
                  <a:srgbClr val="FFFF00"/>
                </a:solidFill>
                <a:latin typeface="Times New Roman" pitchFamily="18" charset="0"/>
                <a:ea typeface="Calibri"/>
                <a:cs typeface="Times New Roman" pitchFamily="18" charset="0"/>
              </a:rPr>
              <a:t>học</a:t>
            </a:r>
            <a:endParaRPr lang="en-US" sz="2400" dirty="0">
              <a:solidFill>
                <a:srgbClr val="FFFF00"/>
              </a:solidFill>
              <a:latin typeface="Times New Roman" pitchFamily="18" charset="0"/>
              <a:ea typeface="Calibri"/>
              <a:cs typeface="Times New Roman" pitchFamily="18" charset="0"/>
            </a:endParaRPr>
          </a:p>
        </p:txBody>
      </p:sp>
      <p:sp>
        <p:nvSpPr>
          <p:cNvPr id="10" name="Rectangle 9"/>
          <p:cNvSpPr/>
          <p:nvPr/>
        </p:nvSpPr>
        <p:spPr>
          <a:xfrm>
            <a:off x="5646470" y="2379212"/>
            <a:ext cx="1840568" cy="1070037"/>
          </a:xfrm>
          <a:prstGeom prst="rect">
            <a:avLst/>
          </a:prstGeom>
        </p:spPr>
        <p:txBody>
          <a:bodyPr wrap="none">
            <a:spAutoFit/>
          </a:bodyPr>
          <a:lstStyle/>
          <a:p>
            <a:pPr algn="ctr">
              <a:lnSpc>
                <a:spcPct val="115000"/>
              </a:lnSpc>
              <a:spcAft>
                <a:spcPts val="1000"/>
              </a:spcAft>
            </a:pPr>
            <a:r>
              <a:rPr lang="en-US" sz="2400" dirty="0" err="1" smtClean="0">
                <a:solidFill>
                  <a:srgbClr val="FFFF00"/>
                </a:solidFill>
                <a:latin typeface="Times New Roman" pitchFamily="18" charset="0"/>
                <a:ea typeface="Calibri"/>
                <a:cs typeface="Times New Roman" pitchFamily="18" charset="0"/>
              </a:rPr>
              <a:t>Lịch</a:t>
            </a:r>
            <a:r>
              <a:rPr lang="en-US" sz="2400" dirty="0" smtClean="0">
                <a:solidFill>
                  <a:srgbClr val="FFFF00"/>
                </a:solidFill>
                <a:latin typeface="Times New Roman" pitchFamily="18" charset="0"/>
                <a:ea typeface="Calibri"/>
                <a:cs typeface="Times New Roman" pitchFamily="18" charset="0"/>
              </a:rPr>
              <a:t> </a:t>
            </a:r>
            <a:r>
              <a:rPr lang="en-US" sz="2400" dirty="0" err="1">
                <a:solidFill>
                  <a:srgbClr val="FFFF00"/>
                </a:solidFill>
                <a:latin typeface="Times New Roman" pitchFamily="18" charset="0"/>
                <a:ea typeface="Calibri"/>
                <a:cs typeface="Times New Roman" pitchFamily="18" charset="0"/>
              </a:rPr>
              <a:t>và</a:t>
            </a:r>
            <a:r>
              <a:rPr lang="en-US" sz="2400" dirty="0">
                <a:solidFill>
                  <a:srgbClr val="FFFF00"/>
                </a:solidFill>
                <a:latin typeface="Times New Roman" pitchFamily="18" charset="0"/>
                <a:ea typeface="Calibri"/>
                <a:cs typeface="Times New Roman" pitchFamily="18" charset="0"/>
              </a:rPr>
              <a:t> </a:t>
            </a:r>
            <a:endParaRPr lang="vi-VN" sz="2400" dirty="0" smtClean="0">
              <a:solidFill>
                <a:srgbClr val="FFFF00"/>
              </a:solidFill>
              <a:latin typeface="Times New Roman" pitchFamily="18" charset="0"/>
              <a:ea typeface="Calibri"/>
              <a:cs typeface="Times New Roman" pitchFamily="18" charset="0"/>
            </a:endParaRPr>
          </a:p>
          <a:p>
            <a:pPr algn="ctr">
              <a:lnSpc>
                <a:spcPct val="115000"/>
              </a:lnSpc>
              <a:spcAft>
                <a:spcPts val="1000"/>
              </a:spcAft>
            </a:pPr>
            <a:r>
              <a:rPr lang="en-US" sz="2400" dirty="0" err="1" smtClean="0">
                <a:solidFill>
                  <a:srgbClr val="FFFF00"/>
                </a:solidFill>
                <a:latin typeface="Times New Roman" pitchFamily="18" charset="0"/>
                <a:ea typeface="Calibri"/>
                <a:cs typeface="Times New Roman" pitchFamily="18" charset="0"/>
              </a:rPr>
              <a:t>thiên</a:t>
            </a:r>
            <a:r>
              <a:rPr lang="en-US" sz="2400" dirty="0" smtClean="0">
                <a:solidFill>
                  <a:srgbClr val="FFFF00"/>
                </a:solidFill>
                <a:latin typeface="Times New Roman" pitchFamily="18" charset="0"/>
                <a:ea typeface="Calibri"/>
                <a:cs typeface="Times New Roman" pitchFamily="18" charset="0"/>
              </a:rPr>
              <a:t> </a:t>
            </a:r>
            <a:r>
              <a:rPr lang="en-US" sz="2400" dirty="0" err="1">
                <a:solidFill>
                  <a:srgbClr val="FFFF00"/>
                </a:solidFill>
                <a:latin typeface="Times New Roman" pitchFamily="18" charset="0"/>
                <a:ea typeface="Calibri"/>
                <a:cs typeface="Times New Roman" pitchFamily="18" charset="0"/>
              </a:rPr>
              <a:t>văn</a:t>
            </a:r>
            <a:r>
              <a:rPr lang="en-US" sz="2400" dirty="0">
                <a:solidFill>
                  <a:srgbClr val="FFFF00"/>
                </a:solidFill>
                <a:latin typeface="Times New Roman" pitchFamily="18" charset="0"/>
                <a:ea typeface="Calibri"/>
                <a:cs typeface="Times New Roman" pitchFamily="18" charset="0"/>
              </a:rPr>
              <a:t> </a:t>
            </a:r>
            <a:r>
              <a:rPr lang="en-US" sz="2400" dirty="0" err="1">
                <a:solidFill>
                  <a:srgbClr val="FFFF00"/>
                </a:solidFill>
                <a:latin typeface="Times New Roman" pitchFamily="18" charset="0"/>
                <a:ea typeface="Calibri"/>
                <a:cs typeface="Times New Roman" pitchFamily="18" charset="0"/>
              </a:rPr>
              <a:t>học</a:t>
            </a:r>
            <a:endParaRPr lang="en-US" sz="2400" dirty="0">
              <a:solidFill>
                <a:srgbClr val="FFFF00"/>
              </a:solidFill>
              <a:latin typeface="Times New Roman" pitchFamily="18" charset="0"/>
              <a:ea typeface="Calibri"/>
              <a:cs typeface="Times New Roman" pitchFamily="18" charset="0"/>
            </a:endParaRPr>
          </a:p>
        </p:txBody>
      </p:sp>
      <p:sp>
        <p:nvSpPr>
          <p:cNvPr id="12" name="Rectangle 11"/>
          <p:cNvSpPr/>
          <p:nvPr/>
        </p:nvSpPr>
        <p:spPr>
          <a:xfrm>
            <a:off x="9241203" y="5057081"/>
            <a:ext cx="1380506" cy="1070037"/>
          </a:xfrm>
          <a:prstGeom prst="rect">
            <a:avLst/>
          </a:prstGeom>
        </p:spPr>
        <p:txBody>
          <a:bodyPr wrap="none">
            <a:spAutoFit/>
          </a:bodyPr>
          <a:lstStyle/>
          <a:p>
            <a:pPr algn="ctr">
              <a:lnSpc>
                <a:spcPct val="115000"/>
              </a:lnSpc>
              <a:spcAft>
                <a:spcPts val="1000"/>
              </a:spcAft>
            </a:pPr>
            <a:r>
              <a:rPr lang="en-US" sz="2400" dirty="0" err="1">
                <a:solidFill>
                  <a:srgbClr val="FFFF00"/>
                </a:solidFill>
                <a:latin typeface="Times New Roman" pitchFamily="18" charset="0"/>
                <a:ea typeface="Calibri"/>
                <a:cs typeface="Times New Roman" pitchFamily="18" charset="0"/>
              </a:rPr>
              <a:t>Sử</a:t>
            </a:r>
            <a:r>
              <a:rPr lang="en-US" sz="2400" dirty="0">
                <a:solidFill>
                  <a:srgbClr val="FFFF00"/>
                </a:solidFill>
                <a:latin typeface="Times New Roman" pitchFamily="18" charset="0"/>
                <a:ea typeface="Calibri"/>
                <a:cs typeface="Times New Roman" pitchFamily="18" charset="0"/>
              </a:rPr>
              <a:t> </a:t>
            </a:r>
            <a:r>
              <a:rPr lang="en-US" sz="2400" dirty="0" err="1">
                <a:solidFill>
                  <a:srgbClr val="FFFF00"/>
                </a:solidFill>
                <a:latin typeface="Times New Roman" pitchFamily="18" charset="0"/>
                <a:ea typeface="Calibri"/>
                <a:cs typeface="Times New Roman" pitchFamily="18" charset="0"/>
              </a:rPr>
              <a:t>học</a:t>
            </a:r>
            <a:r>
              <a:rPr lang="en-US" sz="2400" dirty="0" smtClean="0">
                <a:solidFill>
                  <a:srgbClr val="FFFF00"/>
                </a:solidFill>
                <a:latin typeface="Times New Roman" pitchFamily="18" charset="0"/>
                <a:ea typeface="Calibri"/>
                <a:cs typeface="Times New Roman" pitchFamily="18" charset="0"/>
              </a:rPr>
              <a:t>,</a:t>
            </a:r>
            <a:endParaRPr lang="vi-VN" sz="2400" dirty="0" smtClean="0">
              <a:solidFill>
                <a:srgbClr val="FFFF00"/>
              </a:solidFill>
              <a:latin typeface="Times New Roman" pitchFamily="18" charset="0"/>
              <a:ea typeface="Calibri"/>
              <a:cs typeface="Times New Roman" pitchFamily="18" charset="0"/>
            </a:endParaRPr>
          </a:p>
          <a:p>
            <a:pPr algn="ctr">
              <a:lnSpc>
                <a:spcPct val="115000"/>
              </a:lnSpc>
              <a:spcAft>
                <a:spcPts val="1000"/>
              </a:spcAft>
            </a:pPr>
            <a:r>
              <a:rPr lang="en-US" sz="2400" dirty="0" smtClean="0">
                <a:solidFill>
                  <a:srgbClr val="FFFF00"/>
                </a:solidFill>
                <a:latin typeface="Times New Roman" pitchFamily="18" charset="0"/>
                <a:ea typeface="Calibri"/>
                <a:cs typeface="Times New Roman" pitchFamily="18" charset="0"/>
              </a:rPr>
              <a:t> </a:t>
            </a:r>
            <a:r>
              <a:rPr lang="en-US" sz="2400" dirty="0" err="1">
                <a:solidFill>
                  <a:srgbClr val="FFFF00"/>
                </a:solidFill>
                <a:latin typeface="Times New Roman" pitchFamily="18" charset="0"/>
                <a:ea typeface="Calibri"/>
                <a:cs typeface="Times New Roman" pitchFamily="18" charset="0"/>
              </a:rPr>
              <a:t>khoa</a:t>
            </a:r>
            <a:r>
              <a:rPr lang="en-US" sz="2400" dirty="0">
                <a:solidFill>
                  <a:srgbClr val="FFFF00"/>
                </a:solidFill>
                <a:latin typeface="Times New Roman" pitchFamily="18" charset="0"/>
                <a:ea typeface="Calibri"/>
                <a:cs typeface="Times New Roman" pitchFamily="18" charset="0"/>
              </a:rPr>
              <a:t> </a:t>
            </a:r>
            <a:r>
              <a:rPr lang="en-US" sz="2400" dirty="0" err="1">
                <a:solidFill>
                  <a:srgbClr val="FFFF00"/>
                </a:solidFill>
                <a:latin typeface="Times New Roman" pitchFamily="18" charset="0"/>
                <a:ea typeface="Calibri"/>
                <a:cs typeface="Times New Roman" pitchFamily="18" charset="0"/>
              </a:rPr>
              <a:t>học</a:t>
            </a:r>
            <a:endParaRPr lang="en-US" sz="2400" dirty="0">
              <a:solidFill>
                <a:srgbClr val="FFFF00"/>
              </a:solidFill>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13476098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Ứng dụng sơ đồ tư duy vào học tập và giảng dạ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325" y="1472845"/>
            <a:ext cx="11031415" cy="47403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 y="395628"/>
            <a:ext cx="11465169" cy="1077218"/>
          </a:xfrm>
          <a:prstGeom prst="rect">
            <a:avLst/>
          </a:prstGeom>
        </p:spPr>
        <p:txBody>
          <a:bodyPr wrap="square">
            <a:spAutoFit/>
          </a:bodyPr>
          <a:lstStyle/>
          <a:p>
            <a:r>
              <a:rPr lang="en-US" sz="3200" dirty="0" smtClean="0">
                <a:solidFill>
                  <a:srgbClr val="FF0000"/>
                </a:solidFill>
                <a:latin typeface="Times New Roman" pitchFamily="18" charset="0"/>
                <a:cs typeface="Times New Roman" pitchFamily="18" charset="0"/>
              </a:rPr>
              <a:t>GV </a:t>
            </a:r>
            <a:r>
              <a:rPr lang="en-US" sz="3200" dirty="0" err="1" smtClean="0">
                <a:solidFill>
                  <a:srgbClr val="FF0000"/>
                </a:solidFill>
                <a:latin typeface="Times New Roman" pitchFamily="18" charset="0"/>
                <a:cs typeface="Times New Roman" pitchFamily="18" charset="0"/>
              </a:rPr>
              <a:t>giới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thiệu</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cho</a:t>
            </a:r>
            <a:r>
              <a:rPr lang="en-US" sz="3200" dirty="0" smtClean="0">
                <a:solidFill>
                  <a:srgbClr val="FF0000"/>
                </a:solidFill>
                <a:latin typeface="Times New Roman" pitchFamily="18" charset="0"/>
                <a:cs typeface="Times New Roman" pitchFamily="18" charset="0"/>
              </a:rPr>
              <a:t> HS  </a:t>
            </a:r>
            <a:r>
              <a:rPr lang="en-US" sz="3200" dirty="0" err="1" smtClean="0">
                <a:solidFill>
                  <a:srgbClr val="FF0000"/>
                </a:solidFill>
                <a:latin typeface="Times New Roman" pitchFamily="18" charset="0"/>
                <a:cs typeface="Times New Roman" pitchFamily="18" charset="0"/>
              </a:rPr>
              <a:t>tham</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khảo</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một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vài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dạng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sơ</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đồ</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tư</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duy</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và</a:t>
            </a:r>
            <a:r>
              <a:rPr lang="en-US" sz="3200" dirty="0" smtClean="0">
                <a:solidFill>
                  <a:srgbClr val="FF0000"/>
                </a:solidFill>
                <a:latin typeface="Times New Roman" pitchFamily="18" charset="0"/>
                <a:cs typeface="Times New Roman" pitchFamily="18" charset="0"/>
              </a:rPr>
              <a:t> </a:t>
            </a:r>
            <a:endParaRPr lang="vi-VN" sz="3200" dirty="0" smtClean="0">
              <a:solidFill>
                <a:srgbClr val="FF0000"/>
              </a:solidFill>
              <a:latin typeface="Times New Roman" pitchFamily="18" charset="0"/>
              <a:cs typeface="Times New Roman" pitchFamily="18" charset="0"/>
            </a:endParaRPr>
          </a:p>
          <a:p>
            <a:r>
              <a:rPr lang="en-US" sz="3200" dirty="0" err="1" smtClean="0">
                <a:solidFill>
                  <a:srgbClr val="FF0000"/>
                </a:solidFill>
                <a:latin typeface="Times New Roman" pitchFamily="18" charset="0"/>
                <a:cs typeface="Times New Roman" pitchFamily="18" charset="0"/>
              </a:rPr>
              <a:t>hướng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dẫn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các</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em</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làm</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nội</a:t>
            </a:r>
            <a:r>
              <a:rPr lang="en-US" sz="3200" dirty="0" smtClean="0">
                <a:solidFill>
                  <a:srgbClr val="FF0000"/>
                </a:solidFill>
                <a:latin typeface="Times New Roman" pitchFamily="18" charset="0"/>
                <a:cs typeface="Times New Roman" pitchFamily="18" charset="0"/>
              </a:rPr>
              <a:t> dung </a:t>
            </a:r>
            <a:r>
              <a:rPr lang="vi-VN" sz="3200" dirty="0" smtClean="0">
                <a:solidFill>
                  <a:srgbClr val="FF0000"/>
                </a:solidFill>
                <a:latin typeface="Times New Roman" pitchFamily="18" charset="0"/>
                <a:cs typeface="Times New Roman" pitchFamily="18" charset="0"/>
              </a:rPr>
              <a:t>trên dưới dạng sơ đồ tư duy:</a:t>
            </a:r>
            <a:endParaRPr lang="en-US" sz="3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7598881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4770" y="446150"/>
            <a:ext cx="10996245" cy="461665"/>
          </a:xfrm>
          <a:prstGeom prst="rect">
            <a:avLst/>
          </a:prstGeom>
        </p:spPr>
        <p:txBody>
          <a:bodyPr wrap="square">
            <a:spAutoFit/>
          </a:bodyPr>
          <a:lstStyle/>
          <a:p>
            <a:pPr lvl="0"/>
            <a:r>
              <a:rPr lang="en-US" sz="2400" b="1" smtClean="0">
                <a:solidFill>
                  <a:srgbClr val="FF0000"/>
                </a:solidFill>
                <a:latin typeface="Times New Roman" pitchFamily="18" charset="0"/>
                <a:cs typeface="Times New Roman" pitchFamily="18" charset="0"/>
              </a:rPr>
              <a:t>4.</a:t>
            </a:r>
            <a:r>
              <a:rPr lang="vi-VN" sz="2400" b="1" smtClean="0">
                <a:solidFill>
                  <a:srgbClr val="FF0000"/>
                </a:solidFill>
                <a:latin typeface="Times New Roman" pitchFamily="18" charset="0"/>
                <a:cs typeface="Times New Roman" pitchFamily="18" charset="0"/>
              </a:rPr>
              <a:t>MỘT </a:t>
            </a:r>
            <a:r>
              <a:rPr lang="vi-VN" sz="2400" b="1" dirty="0">
                <a:solidFill>
                  <a:srgbClr val="FF0000"/>
                </a:solidFill>
                <a:latin typeface="Times New Roman" pitchFamily="18" charset="0"/>
                <a:cs typeface="Times New Roman" pitchFamily="18" charset="0"/>
              </a:rPr>
              <a:t>SỐ THÀNH TỰU </a:t>
            </a:r>
            <a:r>
              <a:rPr lang="en-US" sz="2400" b="1" dirty="0">
                <a:solidFill>
                  <a:srgbClr val="FF0000"/>
                </a:solidFill>
                <a:latin typeface="Times New Roman" pitchFamily="18" charset="0"/>
                <a:cs typeface="Times New Roman" pitchFamily="18" charset="0"/>
              </a:rPr>
              <a:t>VĂN HÓA </a:t>
            </a:r>
            <a:r>
              <a:rPr lang="vi-VN" sz="2400" b="1" dirty="0">
                <a:solidFill>
                  <a:srgbClr val="FF0000"/>
                </a:solidFill>
                <a:latin typeface="Times New Roman" pitchFamily="18" charset="0"/>
                <a:cs typeface="Times New Roman" pitchFamily="18" charset="0"/>
              </a:rPr>
              <a:t>TIÊU BIỂU CỦA HY LẠP</a:t>
            </a:r>
            <a:r>
              <a:rPr lang="en-US" sz="2400" b="1" dirty="0">
                <a:solidFill>
                  <a:srgbClr val="FF0000"/>
                </a:solidFill>
                <a:latin typeface="Times New Roman" pitchFamily="18" charset="0"/>
                <a:cs typeface="Times New Roman" pitchFamily="18" charset="0"/>
              </a:rPr>
              <a:t>, </a:t>
            </a:r>
            <a:r>
              <a:rPr lang="vi-VN" sz="2400" b="1" dirty="0">
                <a:solidFill>
                  <a:srgbClr val="FF0000"/>
                </a:solidFill>
                <a:latin typeface="Times New Roman" pitchFamily="18" charset="0"/>
                <a:cs typeface="Times New Roman" pitchFamily="18" charset="0"/>
              </a:rPr>
              <a:t>LA MÃ</a:t>
            </a:r>
            <a:endParaRPr lang="en-US" sz="2400" b="1" dirty="0">
              <a:solidFill>
                <a:srgbClr val="FF0000"/>
              </a:solidFill>
              <a:latin typeface="Times New Roman" pitchFamily="18" charset="0"/>
              <a:cs typeface="Times New Roman" pitchFamily="18" charset="0"/>
            </a:endParaRPr>
          </a:p>
        </p:txBody>
      </p:sp>
      <p:sp>
        <p:nvSpPr>
          <p:cNvPr id="3" name="Rectangle 2"/>
          <p:cNvSpPr/>
          <p:nvPr/>
        </p:nvSpPr>
        <p:spPr>
          <a:xfrm>
            <a:off x="187355" y="907815"/>
            <a:ext cx="11783735" cy="4801314"/>
          </a:xfrm>
          <a:prstGeom prst="rect">
            <a:avLst/>
          </a:prstGeom>
        </p:spPr>
        <p:txBody>
          <a:bodyPr wrap="square">
            <a:spAutoFit/>
          </a:bodyPr>
          <a:lstStyle/>
          <a:p>
            <a:r>
              <a:rPr lang="nl-NL" sz="3200" dirty="0" smtClean="0">
                <a:solidFill>
                  <a:srgbClr val="002060"/>
                </a:solidFill>
                <a:latin typeface="Times New Roman"/>
                <a:ea typeface="Times New Roman"/>
                <a:cs typeface="Times New Roman"/>
              </a:rPr>
              <a:t>+ Chữ viết: Tạo ra hệ chữ cái La-tinh( a,b,c..) và chữ số La Mã mà ngày nay ( I,II.III...)</a:t>
            </a:r>
            <a:r>
              <a:rPr lang="nl-NL" sz="3200" dirty="0">
                <a:solidFill>
                  <a:srgbClr val="002060"/>
                </a:solidFill>
                <a:latin typeface="Times New Roman"/>
                <a:ea typeface="Times New Roman"/>
                <a:cs typeface="Times New Roman"/>
              </a:rPr>
              <a:t> </a:t>
            </a:r>
            <a:r>
              <a:rPr lang="nl-NL" sz="3200" dirty="0" smtClean="0">
                <a:solidFill>
                  <a:srgbClr val="002060"/>
                </a:solidFill>
                <a:latin typeface="Times New Roman"/>
                <a:ea typeface="Times New Roman"/>
                <a:cs typeface="Times New Roman"/>
              </a:rPr>
              <a:t>chúng ta đang sử dụng. </a:t>
            </a:r>
          </a:p>
          <a:p>
            <a:r>
              <a:rPr lang="nl-NL" sz="3200" dirty="0" smtClean="0">
                <a:solidFill>
                  <a:srgbClr val="002060"/>
                </a:solidFill>
                <a:latin typeface="Times New Roman"/>
                <a:cs typeface="Times New Roman"/>
              </a:rPr>
              <a:t>+ Văn học: Phong phú về thể thoại (thần thoại, kịch, thơ)</a:t>
            </a:r>
          </a:p>
          <a:p>
            <a:r>
              <a:rPr lang="nl-NL" sz="3200" dirty="0" smtClean="0">
                <a:solidFill>
                  <a:srgbClr val="002060"/>
                </a:solidFill>
                <a:latin typeface="Times New Roman"/>
                <a:cs typeface="Times New Roman"/>
              </a:rPr>
              <a:t>+ Khoa học: Hy Lạp là quê hương của các nhà khoa học </a:t>
            </a:r>
            <a:r>
              <a:rPr lang="nl-NL" sz="3200" dirty="0" smtClean="0">
                <a:solidFill>
                  <a:srgbClr val="002060"/>
                </a:solidFill>
                <a:latin typeface="Times New Roman"/>
                <a:cs typeface="Times New Roman"/>
              </a:rPr>
              <a:t>nổi </a:t>
            </a:r>
            <a:r>
              <a:rPr lang="nl-NL" sz="3200" dirty="0" smtClean="0">
                <a:solidFill>
                  <a:srgbClr val="002060"/>
                </a:solidFill>
                <a:latin typeface="Times New Roman"/>
                <a:cs typeface="Times New Roman"/>
              </a:rPr>
              <a:t>tiếng</a:t>
            </a:r>
          </a:p>
          <a:p>
            <a:r>
              <a:rPr lang="nl-NL" sz="3200" dirty="0" smtClean="0">
                <a:solidFill>
                  <a:srgbClr val="002060"/>
                </a:solidFill>
                <a:latin typeface="Times New Roman"/>
                <a:cs typeface="Times New Roman"/>
              </a:rPr>
              <a:t> (Pi-ta-go, Ta-let, Ác-si-met).</a:t>
            </a:r>
          </a:p>
          <a:p>
            <a:r>
              <a:rPr lang="nl-NL" sz="3200" dirty="0" smtClean="0">
                <a:solidFill>
                  <a:srgbClr val="002060"/>
                </a:solidFill>
                <a:latin typeface="Times New Roman"/>
                <a:cs typeface="Times New Roman"/>
              </a:rPr>
              <a:t>+ Lịch: Người Hy Lạp và La Mã sáng tạo ra dương lịch.</a:t>
            </a:r>
          </a:p>
          <a:p>
            <a:r>
              <a:rPr lang="nl-NL" sz="3200" dirty="0" smtClean="0">
                <a:solidFill>
                  <a:srgbClr val="002060"/>
                </a:solidFill>
                <a:latin typeface="Times New Roman"/>
                <a:cs typeface="Times New Roman"/>
              </a:rPr>
              <a:t>+ Sử học: Nhà sử học: Hê-rô-đốt, Tuy-xi-đít...với nhiều bộ sử đồ sộ.</a:t>
            </a:r>
          </a:p>
          <a:p>
            <a:r>
              <a:rPr lang="nl-NL" sz="3200" dirty="0" smtClean="0">
                <a:solidFill>
                  <a:srgbClr val="002060"/>
                </a:solidFill>
                <a:latin typeface="Times New Roman"/>
                <a:cs typeface="Times New Roman"/>
              </a:rPr>
              <a:t>+  Điêu khắc, kiến trúc: Tác phẩm nổi tiếng: Lực sĩ ném đĩa, Nữ thần A-tê-na...và nhiều công trình kiến trúc được bảo tồn cho đến ngày nay.</a:t>
            </a:r>
          </a:p>
          <a:p>
            <a:endParaRPr lang="en-US" dirty="0"/>
          </a:p>
        </p:txBody>
      </p:sp>
    </p:spTree>
    <p:extLst>
      <p:ext uri="{BB962C8B-B14F-4D97-AF65-F5344CB8AC3E}">
        <p14:creationId xmlns:p14="http://schemas.microsoft.com/office/powerpoint/2010/main" val="2620536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751" y="330660"/>
            <a:ext cx="3367331" cy="125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264190" y="752566"/>
            <a:ext cx="2538452" cy="584775"/>
          </a:xfrm>
          <a:prstGeom prst="rect">
            <a:avLst/>
          </a:prstGeom>
        </p:spPr>
        <p:txBody>
          <a:bodyPr wrap="none">
            <a:spAutoFit/>
          </a:bodyPr>
          <a:lstStyle/>
          <a:p>
            <a:pPr lvl="0"/>
            <a:r>
              <a:rPr lang="vi-VN" sz="3200" b="1" dirty="0">
                <a:solidFill>
                  <a:srgbClr val="70AD47">
                    <a:lumMod val="50000"/>
                  </a:srgbClr>
                </a:solidFill>
                <a:latin typeface="Times New Roman" panose="02020603050405020304" pitchFamily="18" charset="0"/>
                <a:cs typeface="Times New Roman" panose="02020603050405020304" pitchFamily="18" charset="0"/>
              </a:rPr>
              <a:t>LUYỆN TẬP</a:t>
            </a:r>
          </a:p>
        </p:txBody>
      </p:sp>
      <p:sp>
        <p:nvSpPr>
          <p:cNvPr id="3" name="Rectangle 2"/>
          <p:cNvSpPr/>
          <p:nvPr/>
        </p:nvSpPr>
        <p:spPr>
          <a:xfrm>
            <a:off x="1101969" y="1674030"/>
            <a:ext cx="9425355" cy="1772793"/>
          </a:xfrm>
          <a:prstGeom prst="rect">
            <a:avLst/>
          </a:prstGeom>
        </p:spPr>
        <p:txBody>
          <a:bodyPr wrap="square">
            <a:spAutoFit/>
          </a:bodyPr>
          <a:lstStyle/>
          <a:p>
            <a:pPr algn="just">
              <a:lnSpc>
                <a:spcPct val="130000"/>
              </a:lnSpc>
            </a:pPr>
            <a:r>
              <a:rPr lang="nl-NL" sz="2800" dirty="0" smtClean="0">
                <a:solidFill>
                  <a:srgbClr val="7030A0"/>
                </a:solidFill>
                <a:latin typeface="Times New Roman"/>
                <a:ea typeface="Times New Roman"/>
                <a:cs typeface="Times New Roman"/>
              </a:rPr>
              <a:t>1.Lập </a:t>
            </a:r>
            <a:r>
              <a:rPr lang="nl-NL" sz="2800" dirty="0">
                <a:solidFill>
                  <a:srgbClr val="7030A0"/>
                </a:solidFill>
                <a:latin typeface="Times New Roman"/>
                <a:ea typeface="Times New Roman"/>
                <a:cs typeface="Times New Roman"/>
              </a:rPr>
              <a:t>bảng thống kê các thành tựu văn </a:t>
            </a:r>
            <a:r>
              <a:rPr lang="nl-NL" sz="2800" dirty="0" smtClean="0">
                <a:solidFill>
                  <a:srgbClr val="7030A0"/>
                </a:solidFill>
                <a:latin typeface="Times New Roman"/>
                <a:ea typeface="Times New Roman"/>
                <a:cs typeface="Times New Roman"/>
              </a:rPr>
              <a:t>hóa </a:t>
            </a:r>
            <a:r>
              <a:rPr lang="nl-NL" sz="2800" dirty="0">
                <a:solidFill>
                  <a:srgbClr val="7030A0"/>
                </a:solidFill>
                <a:latin typeface="Times New Roman"/>
                <a:ea typeface="Times New Roman"/>
                <a:cs typeface="Times New Roman"/>
              </a:rPr>
              <a:t>tiêu biểu của Hy Lạp và La Mã thời cổ đại. </a:t>
            </a:r>
            <a:endParaRPr lang="vi-VN" sz="2800" dirty="0" smtClean="0">
              <a:solidFill>
                <a:srgbClr val="7030A0"/>
              </a:solidFill>
              <a:latin typeface="Times New Roman"/>
              <a:ea typeface="Times New Roman"/>
              <a:cs typeface="Times New Roman"/>
            </a:endParaRPr>
          </a:p>
          <a:p>
            <a:pPr algn="just">
              <a:lnSpc>
                <a:spcPct val="130000"/>
              </a:lnSpc>
            </a:pPr>
            <a:endParaRPr lang="en-US" sz="2800" dirty="0">
              <a:solidFill>
                <a:srgbClr val="002060"/>
              </a:solidFill>
              <a:ea typeface="Calibri"/>
              <a:cs typeface="Times New Roman"/>
            </a:endParaRPr>
          </a:p>
        </p:txBody>
      </p:sp>
      <p:graphicFrame>
        <p:nvGraphicFramePr>
          <p:cNvPr id="4" name="Table 3"/>
          <p:cNvGraphicFramePr>
            <a:graphicFrameLocks noGrp="1"/>
          </p:cNvGraphicFramePr>
          <p:nvPr>
            <p:extLst>
              <p:ext uri="{D42A27DB-BD31-4B8C-83A1-F6EECF244321}">
                <p14:modId xmlns:p14="http://schemas.microsoft.com/office/powerpoint/2010/main" val="328661812"/>
              </p:ext>
            </p:extLst>
          </p:nvPr>
        </p:nvGraphicFramePr>
        <p:xfrm>
          <a:off x="1197077" y="3161543"/>
          <a:ext cx="9494368" cy="2857985"/>
        </p:xfrm>
        <a:graphic>
          <a:graphicData uri="http://schemas.openxmlformats.org/drawingml/2006/table">
            <a:tbl>
              <a:tblPr firstRow="1" firstCol="1" bandRow="1"/>
              <a:tblGrid>
                <a:gridCol w="1048280">
                  <a:extLst>
                    <a:ext uri="{9D8B030D-6E8A-4147-A177-3AD203B41FA5}">
                      <a16:colId xmlns="" xmlns:a16="http://schemas.microsoft.com/office/drawing/2014/main" val="20000"/>
                    </a:ext>
                  </a:extLst>
                </a:gridCol>
                <a:gridCol w="2725527">
                  <a:extLst>
                    <a:ext uri="{9D8B030D-6E8A-4147-A177-3AD203B41FA5}">
                      <a16:colId xmlns="" xmlns:a16="http://schemas.microsoft.com/office/drawing/2014/main" val="20001"/>
                    </a:ext>
                  </a:extLst>
                </a:gridCol>
                <a:gridCol w="2767460">
                  <a:extLst>
                    <a:ext uri="{9D8B030D-6E8A-4147-A177-3AD203B41FA5}">
                      <a16:colId xmlns="" xmlns:a16="http://schemas.microsoft.com/office/drawing/2014/main" val="20002"/>
                    </a:ext>
                  </a:extLst>
                </a:gridCol>
                <a:gridCol w="2953101">
                  <a:extLst>
                    <a:ext uri="{9D8B030D-6E8A-4147-A177-3AD203B41FA5}">
                      <a16:colId xmlns="" xmlns:a16="http://schemas.microsoft.com/office/drawing/2014/main" val="20003"/>
                    </a:ext>
                  </a:extLst>
                </a:gridCol>
              </a:tblGrid>
              <a:tr h="571597">
                <a:tc>
                  <a:txBody>
                    <a:bodyPr/>
                    <a:lstStyle/>
                    <a:p>
                      <a:pPr marL="0" marR="0" algn="ctr">
                        <a:lnSpc>
                          <a:spcPct val="130000"/>
                        </a:lnSpc>
                        <a:spcBef>
                          <a:spcPts val="0"/>
                        </a:spcBef>
                        <a:spcAft>
                          <a:spcPts val="0"/>
                        </a:spcAft>
                      </a:pPr>
                      <a:r>
                        <a:rPr lang="nl-NL" sz="1400" b="1" dirty="0">
                          <a:solidFill>
                            <a:srgbClr val="002060"/>
                          </a:solidFill>
                          <a:effectLst/>
                          <a:latin typeface="Times New Roman"/>
                          <a:ea typeface="Arial"/>
                          <a:cs typeface="Times New Roman"/>
                        </a:rPr>
                        <a:t>STT</a:t>
                      </a:r>
                      <a:endParaRPr lang="en-US" sz="1100" dirty="0">
                        <a:solidFill>
                          <a:srgbClr val="002060"/>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0"/>
                        </a:spcAft>
                      </a:pPr>
                      <a:r>
                        <a:rPr lang="nl-NL" sz="1400" b="1" dirty="0">
                          <a:solidFill>
                            <a:srgbClr val="002060"/>
                          </a:solidFill>
                          <a:effectLst/>
                          <a:latin typeface="Times New Roman"/>
                          <a:ea typeface="Arial"/>
                          <a:cs typeface="Times New Roman"/>
                        </a:rPr>
                        <a:t>LĨNH VỰC</a:t>
                      </a:r>
                      <a:endParaRPr lang="en-US" sz="1100" dirty="0">
                        <a:solidFill>
                          <a:srgbClr val="002060"/>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0"/>
                        </a:spcAft>
                      </a:pPr>
                      <a:r>
                        <a:rPr lang="nl-NL" sz="1400" b="1" dirty="0">
                          <a:solidFill>
                            <a:srgbClr val="002060"/>
                          </a:solidFill>
                          <a:effectLst/>
                          <a:latin typeface="Times New Roman"/>
                          <a:ea typeface="Arial"/>
                          <a:cs typeface="Times New Roman"/>
                        </a:rPr>
                        <a:t>THÀNH TỰU</a:t>
                      </a:r>
                      <a:endParaRPr lang="en-US" sz="1100" dirty="0">
                        <a:solidFill>
                          <a:srgbClr val="002060"/>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0"/>
                        </a:spcAft>
                      </a:pPr>
                      <a:r>
                        <a:rPr lang="nl-NL" sz="1400" b="1" dirty="0">
                          <a:solidFill>
                            <a:srgbClr val="002060"/>
                          </a:solidFill>
                          <a:effectLst/>
                          <a:latin typeface="Times New Roman"/>
                          <a:ea typeface="Arial"/>
                          <a:cs typeface="Times New Roman"/>
                        </a:rPr>
                        <a:t>NHẬN XÉT</a:t>
                      </a:r>
                      <a:endParaRPr lang="en-US" sz="1100" dirty="0">
                        <a:solidFill>
                          <a:srgbClr val="002060"/>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571597">
                <a:tc>
                  <a:txBody>
                    <a:bodyPr/>
                    <a:lstStyle/>
                    <a:p>
                      <a:pPr marL="0" marR="0" algn="just">
                        <a:lnSpc>
                          <a:spcPct val="130000"/>
                        </a:lnSpc>
                        <a:spcBef>
                          <a:spcPts val="0"/>
                        </a:spcBef>
                        <a:spcAft>
                          <a:spcPts val="0"/>
                        </a:spcAft>
                      </a:pPr>
                      <a:r>
                        <a:rPr lang="nl-NL" sz="1400">
                          <a:effectLst/>
                          <a:latin typeface="Times New Roman"/>
                          <a:ea typeface="Arial"/>
                          <a:cs typeface="Times New Roman"/>
                        </a:rPr>
                        <a:t>1</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nl-NL" sz="1400">
                          <a:effectLst/>
                          <a:latin typeface="Times New Roman"/>
                          <a:ea typeface="Arial"/>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nl-NL" sz="1400">
                          <a:effectLst/>
                          <a:latin typeface="Times New Roman"/>
                          <a:ea typeface="Arial"/>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nl-NL" sz="1400" dirty="0">
                          <a:effectLst/>
                          <a:latin typeface="Times New Roman"/>
                          <a:ea typeface="Arial"/>
                          <a:cs typeface="Times New Roman"/>
                        </a:rPr>
                        <a:t> </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571597">
                <a:tc>
                  <a:txBody>
                    <a:bodyPr/>
                    <a:lstStyle/>
                    <a:p>
                      <a:pPr marL="0" marR="0" algn="just">
                        <a:lnSpc>
                          <a:spcPct val="130000"/>
                        </a:lnSpc>
                        <a:spcBef>
                          <a:spcPts val="0"/>
                        </a:spcBef>
                        <a:spcAft>
                          <a:spcPts val="0"/>
                        </a:spcAft>
                      </a:pPr>
                      <a:r>
                        <a:rPr lang="nl-NL" sz="1400">
                          <a:effectLst/>
                          <a:latin typeface="Times New Roman"/>
                          <a:ea typeface="Arial"/>
                          <a:cs typeface="Times New Roman"/>
                        </a:rPr>
                        <a:t>2</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nl-NL" sz="1400" dirty="0">
                          <a:effectLst/>
                          <a:latin typeface="Times New Roman"/>
                          <a:ea typeface="Arial"/>
                          <a:cs typeface="Times New Roman"/>
                        </a:rPr>
                        <a:t> </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nl-NL" sz="1400">
                          <a:effectLst/>
                          <a:latin typeface="Times New Roman"/>
                          <a:ea typeface="Arial"/>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nl-NL" sz="1400" dirty="0">
                          <a:effectLst/>
                          <a:latin typeface="Times New Roman"/>
                          <a:ea typeface="Arial"/>
                          <a:cs typeface="Times New Roman"/>
                        </a:rPr>
                        <a:t> </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571597">
                <a:tc>
                  <a:txBody>
                    <a:bodyPr/>
                    <a:lstStyle/>
                    <a:p>
                      <a:pPr marL="0" marR="0" algn="just">
                        <a:lnSpc>
                          <a:spcPct val="130000"/>
                        </a:lnSpc>
                        <a:spcBef>
                          <a:spcPts val="0"/>
                        </a:spcBef>
                        <a:spcAft>
                          <a:spcPts val="0"/>
                        </a:spcAft>
                      </a:pPr>
                      <a:r>
                        <a:rPr lang="nl-NL" sz="1400">
                          <a:effectLst/>
                          <a:latin typeface="Times New Roman"/>
                          <a:ea typeface="Arial"/>
                          <a:cs typeface="Times New Roman"/>
                        </a:rPr>
                        <a:t>3</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nl-NL" sz="1400">
                          <a:effectLst/>
                          <a:latin typeface="Times New Roman"/>
                          <a:ea typeface="Arial"/>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nl-NL" sz="1400">
                          <a:effectLst/>
                          <a:latin typeface="Times New Roman"/>
                          <a:ea typeface="Arial"/>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nl-NL" sz="1400">
                          <a:effectLst/>
                          <a:latin typeface="Times New Roman"/>
                          <a:ea typeface="Arial"/>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571597">
                <a:tc>
                  <a:txBody>
                    <a:bodyPr/>
                    <a:lstStyle/>
                    <a:p>
                      <a:pPr marL="0" marR="0" algn="just">
                        <a:lnSpc>
                          <a:spcPct val="130000"/>
                        </a:lnSpc>
                        <a:spcBef>
                          <a:spcPts val="0"/>
                        </a:spcBef>
                        <a:spcAft>
                          <a:spcPts val="0"/>
                        </a:spcAft>
                      </a:pPr>
                      <a:r>
                        <a:rPr lang="nl-NL" sz="1400" dirty="0" smtClean="0">
                          <a:effectLst/>
                          <a:latin typeface="Times New Roman"/>
                          <a:ea typeface="Calibri"/>
                          <a:cs typeface="Times New Roman"/>
                        </a:rPr>
                        <a:t>4</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nl-NL" sz="1400" dirty="0">
                          <a:effectLst/>
                          <a:latin typeface="Times New Roman"/>
                          <a:ea typeface="Arial"/>
                          <a:cs typeface="Times New Roman"/>
                        </a:rPr>
                        <a:t> </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nl-NL" sz="1400" dirty="0">
                          <a:effectLst/>
                          <a:latin typeface="Times New Roman"/>
                          <a:ea typeface="Arial"/>
                          <a:cs typeface="Times New Roman"/>
                        </a:rPr>
                        <a:t> </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nl-NL" sz="1400" dirty="0">
                          <a:effectLst/>
                          <a:latin typeface="Times New Roman"/>
                          <a:ea typeface="Arial"/>
                          <a:cs typeface="Times New Roman"/>
                        </a:rPr>
                        <a:t> </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sp>
        <p:nvSpPr>
          <p:cNvPr id="5" name="Rectangle 4"/>
          <p:cNvSpPr>
            <a:spLocks noChangeArrowheads="1"/>
          </p:cNvSpPr>
          <p:nvPr/>
        </p:nvSpPr>
        <p:spPr bwMode="auto">
          <a:xfrm>
            <a:off x="3032126" y="335228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3780070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7219" y="1596500"/>
            <a:ext cx="10231428" cy="3170099"/>
          </a:xfrm>
          <a:prstGeom prst="rect">
            <a:avLst/>
          </a:prstGeom>
        </p:spPr>
        <p:txBody>
          <a:bodyPr wrap="square">
            <a:spAutoFit/>
          </a:bodyPr>
          <a:lstStyle/>
          <a:p>
            <a:r>
              <a:rPr lang="nl-NL" sz="4000" b="1" dirty="0" smtClean="0">
                <a:latin typeface="Times New Roman"/>
                <a:cs typeface="Times New Roman"/>
              </a:rPr>
              <a:t>2. Có ý kiến cho rằng: Người Hy Lạp và La Mã cổ đại đạt được những thành tựu văn hóa rực rỡ là do tiếp thu những thành tựu của người phương Đông cổ đại. Em có đồng ý với ý kiến trên không? Vì sao? </a:t>
            </a:r>
            <a:endParaRPr lang="en-US" sz="4000" b="1" dirty="0"/>
          </a:p>
        </p:txBody>
      </p:sp>
    </p:spTree>
    <p:extLst>
      <p:ext uri="{BB962C8B-B14F-4D97-AF65-F5344CB8AC3E}">
        <p14:creationId xmlns:p14="http://schemas.microsoft.com/office/powerpoint/2010/main" val="23577833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 xmlns:a16="http://schemas.microsoft.com/office/drawing/2014/main" id="{5E2FA7F9-DD22-4E6F-A01B-4EF8A57C16E3}"/>
              </a:ext>
            </a:extLst>
          </p:cNvPr>
          <p:cNvSpPr/>
          <p:nvPr/>
        </p:nvSpPr>
        <p:spPr>
          <a:xfrm>
            <a:off x="235528" y="342408"/>
            <a:ext cx="3425647" cy="1246945"/>
          </a:xfrm>
          <a:prstGeom prst="ellipse">
            <a:avLst/>
          </a:prstGeom>
          <a:solidFill>
            <a:schemeClr val="accent5">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vi-VN" sz="3200" b="1" dirty="0">
                <a:solidFill>
                  <a:srgbClr val="70AD47">
                    <a:lumMod val="75000"/>
                  </a:srgbClr>
                </a:solidFill>
                <a:latin typeface="Times New Roman" panose="02020603050405020304" pitchFamily="18" charset="0"/>
                <a:cs typeface="Times New Roman" panose="02020603050405020304" pitchFamily="18" charset="0"/>
              </a:rPr>
              <a:t>VẬN DỤNG</a:t>
            </a:r>
          </a:p>
        </p:txBody>
      </p:sp>
      <p:sp>
        <p:nvSpPr>
          <p:cNvPr id="9" name="Rectangle 2"/>
          <p:cNvSpPr>
            <a:spLocks noChangeArrowheads="1"/>
          </p:cNvSpPr>
          <p:nvPr/>
        </p:nvSpPr>
        <p:spPr bwMode="auto">
          <a:xfrm>
            <a:off x="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3" name="Rectangle 2"/>
          <p:cNvSpPr/>
          <p:nvPr/>
        </p:nvSpPr>
        <p:spPr>
          <a:xfrm>
            <a:off x="1184031" y="2274620"/>
            <a:ext cx="9437077" cy="1569660"/>
          </a:xfrm>
          <a:prstGeom prst="rect">
            <a:avLst/>
          </a:prstGeom>
        </p:spPr>
        <p:txBody>
          <a:bodyPr wrap="square">
            <a:spAutoFit/>
          </a:bodyPr>
          <a:lstStyle/>
          <a:p>
            <a:r>
              <a:rPr lang="vi-VN" sz="3200" dirty="0" smtClean="0">
                <a:solidFill>
                  <a:srgbClr val="002060"/>
                </a:solidFill>
                <a:latin typeface="Times New Roman"/>
                <a:ea typeface="Arial"/>
              </a:rPr>
              <a:t>Em hãy</a:t>
            </a:r>
            <a:r>
              <a:rPr lang="nl-NL" sz="3200" dirty="0" smtClean="0">
                <a:solidFill>
                  <a:srgbClr val="002060"/>
                </a:solidFill>
                <a:latin typeface="Times New Roman"/>
                <a:ea typeface="Arial"/>
              </a:rPr>
              <a:t> </a:t>
            </a:r>
            <a:r>
              <a:rPr lang="vi-VN" sz="3200" dirty="0" smtClean="0">
                <a:solidFill>
                  <a:srgbClr val="002060"/>
                </a:solidFill>
                <a:latin typeface="Times New Roman"/>
                <a:ea typeface="Arial"/>
              </a:rPr>
              <a:t>chọn và </a:t>
            </a:r>
            <a:r>
              <a:rPr lang="nl-NL" sz="3200" dirty="0" smtClean="0">
                <a:solidFill>
                  <a:srgbClr val="002060"/>
                </a:solidFill>
                <a:latin typeface="Times New Roman"/>
                <a:ea typeface="Arial"/>
              </a:rPr>
              <a:t>giới </a:t>
            </a:r>
            <a:r>
              <a:rPr lang="nl-NL" sz="3200" dirty="0">
                <a:solidFill>
                  <a:srgbClr val="002060"/>
                </a:solidFill>
                <a:latin typeface="Times New Roman"/>
                <a:ea typeface="Arial"/>
              </a:rPr>
              <a:t>thiệu </a:t>
            </a:r>
            <a:r>
              <a:rPr lang="vi-VN" sz="3200" dirty="0" smtClean="0">
                <a:solidFill>
                  <a:srgbClr val="002060"/>
                </a:solidFill>
                <a:latin typeface="Times New Roman"/>
                <a:ea typeface="Arial"/>
              </a:rPr>
              <a:t>một trong </a:t>
            </a:r>
            <a:r>
              <a:rPr lang="nl-NL" sz="3200" dirty="0" smtClean="0">
                <a:solidFill>
                  <a:srgbClr val="002060"/>
                </a:solidFill>
                <a:latin typeface="Times New Roman"/>
                <a:ea typeface="Arial"/>
              </a:rPr>
              <a:t>những </a:t>
            </a:r>
            <a:r>
              <a:rPr lang="nl-NL" sz="3200" dirty="0">
                <a:solidFill>
                  <a:srgbClr val="002060"/>
                </a:solidFill>
                <a:latin typeface="Times New Roman"/>
                <a:ea typeface="Arial"/>
              </a:rPr>
              <a:t>thành tựu văn hoá </a:t>
            </a:r>
            <a:r>
              <a:rPr lang="vi-VN" sz="3200" dirty="0" smtClean="0">
                <a:solidFill>
                  <a:srgbClr val="002060"/>
                </a:solidFill>
                <a:latin typeface="Times New Roman"/>
                <a:ea typeface="Arial"/>
              </a:rPr>
              <a:t>của Hy Lạp hoặc La Mã cổ đại còn được bảo tồn đến ngày nay.</a:t>
            </a:r>
            <a:endParaRPr lang="en-US" sz="3200" dirty="0">
              <a:solidFill>
                <a:srgbClr val="002060"/>
              </a:solidFill>
            </a:endParaRPr>
          </a:p>
        </p:txBody>
      </p:sp>
      <p:sp>
        <p:nvSpPr>
          <p:cNvPr id="4" name="Rectangle 3"/>
          <p:cNvSpPr/>
          <p:nvPr/>
        </p:nvSpPr>
        <p:spPr>
          <a:xfrm>
            <a:off x="1184031" y="3827432"/>
            <a:ext cx="9542584" cy="2691506"/>
          </a:xfrm>
          <a:prstGeom prst="rect">
            <a:avLst/>
          </a:prstGeom>
        </p:spPr>
        <p:txBody>
          <a:bodyPr wrap="square">
            <a:spAutoFit/>
          </a:bodyPr>
          <a:lstStyle/>
          <a:p>
            <a:pPr algn="just">
              <a:lnSpc>
                <a:spcPct val="130000"/>
              </a:lnSpc>
            </a:pPr>
            <a:r>
              <a:rPr lang="vi-VN" sz="3200" dirty="0" smtClean="0">
                <a:latin typeface="Times New Roman"/>
                <a:ea typeface="Arial"/>
                <a:cs typeface="Times New Roman"/>
              </a:rPr>
              <a:t>Lưu ý: </a:t>
            </a:r>
            <a:r>
              <a:rPr lang="nl-NL" sz="3200" dirty="0" smtClean="0">
                <a:latin typeface="Times New Roman"/>
                <a:ea typeface="Arial"/>
                <a:cs typeface="Times New Roman"/>
              </a:rPr>
              <a:t>HS </a:t>
            </a:r>
            <a:r>
              <a:rPr lang="nl-NL" sz="3200" dirty="0">
                <a:latin typeface="Times New Roman"/>
                <a:ea typeface="Arial"/>
                <a:cs typeface="Times New Roman"/>
              </a:rPr>
              <a:t>có thể tự do sáng tạo các hình thức giới thiệu nhưng đảm bảo được nội dung thông tin, kèm hình ảnh minh hoạ cho nội dung</a:t>
            </a:r>
            <a:r>
              <a:rPr lang="nl-NL" sz="3200" dirty="0" smtClean="0">
                <a:latin typeface="Times New Roman"/>
                <a:ea typeface="Arial"/>
                <a:cs typeface="Times New Roman"/>
              </a:rPr>
              <a:t>.</a:t>
            </a:r>
            <a:r>
              <a:rPr lang="vi-VN" sz="3200" dirty="0" smtClean="0">
                <a:latin typeface="Times New Roman"/>
                <a:ea typeface="Arial"/>
                <a:cs typeface="Times New Roman"/>
              </a:rPr>
              <a:t> Ví dụ: video, sơ đồ, tranh vẽ...</a:t>
            </a:r>
            <a:endParaRPr lang="en-US" sz="3200" dirty="0">
              <a:ea typeface="Calibri"/>
              <a:cs typeface="Times New Roman"/>
            </a:endParaRPr>
          </a:p>
          <a:p>
            <a:pPr algn="just">
              <a:lnSpc>
                <a:spcPct val="130000"/>
              </a:lnSpc>
              <a:spcBef>
                <a:spcPts val="300"/>
              </a:spcBef>
              <a:spcAft>
                <a:spcPts val="300"/>
              </a:spcAft>
            </a:pPr>
            <a:r>
              <a:rPr lang="en-US" sz="3200" dirty="0">
                <a:latin typeface="Times New Roman"/>
                <a:ea typeface="Calibri"/>
                <a:cs typeface="Times New Roman"/>
              </a:rPr>
              <a:t> </a:t>
            </a:r>
            <a:endParaRPr lang="en-US" sz="3200" dirty="0">
              <a:ea typeface="Calibri"/>
              <a:cs typeface="Times New Roman"/>
            </a:endParaRPr>
          </a:p>
        </p:txBody>
      </p:sp>
    </p:spTree>
    <p:extLst>
      <p:ext uri="{BB962C8B-B14F-4D97-AF65-F5344CB8AC3E}">
        <p14:creationId xmlns:p14="http://schemas.microsoft.com/office/powerpoint/2010/main" val="293111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66117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BC147B-0ECF-444F-ADBC-8ECEC7D2FC57}"/>
              </a:ext>
            </a:extLst>
          </p:cNvPr>
          <p:cNvSpPr>
            <a:spLocks noGrp="1"/>
          </p:cNvSpPr>
          <p:nvPr>
            <p:ph type="ctrTitle"/>
          </p:nvPr>
        </p:nvSpPr>
        <p:spPr>
          <a:xfrm>
            <a:off x="-395748" y="1643960"/>
            <a:ext cx="5805947" cy="757570"/>
          </a:xfrm>
        </p:spPr>
        <p:txBody>
          <a:bodyPr>
            <a:normAutofit/>
          </a:bodyPr>
          <a:lstStyle/>
          <a:p>
            <a:r>
              <a:rPr lang="vi-VN" sz="3500" b="1" u="sng" dirty="0"/>
              <a:t>Mục tiêu bài học</a:t>
            </a:r>
          </a:p>
        </p:txBody>
      </p:sp>
      <p:sp>
        <p:nvSpPr>
          <p:cNvPr id="5" name="Subtitle 4"/>
          <p:cNvSpPr>
            <a:spLocks noGrp="1"/>
          </p:cNvSpPr>
          <p:nvPr>
            <p:ph type="subTitle" idx="1"/>
          </p:nvPr>
        </p:nvSpPr>
        <p:spPr>
          <a:xfrm>
            <a:off x="867509" y="2497015"/>
            <a:ext cx="9800492" cy="3997570"/>
          </a:xfrm>
        </p:spPr>
        <p:txBody>
          <a:bodyPr>
            <a:noAutofit/>
          </a:bodyPr>
          <a:lstStyle/>
          <a:p>
            <a:pPr marR="0" lvl="0" algn="just">
              <a:lnSpc>
                <a:spcPct val="130000"/>
              </a:lnSpc>
              <a:spcBef>
                <a:spcPts val="0"/>
              </a:spcBef>
              <a:spcAft>
                <a:spcPts val="0"/>
              </a:spcAft>
              <a:buClr>
                <a:srgbClr val="000000"/>
              </a:buClr>
              <a:buSzPts val="1100"/>
              <a:tabLst>
                <a:tab pos="489585" algn="l"/>
              </a:tabLst>
            </a:pPr>
            <a:r>
              <a:rPr lang="nl-NL" sz="2800" dirty="0" smtClean="0">
                <a:solidFill>
                  <a:schemeClr val="tx1"/>
                </a:solidFill>
                <a:latin typeface="Times New Roman"/>
                <a:ea typeface="Times New Roman"/>
                <a:cs typeface="Times New Roman"/>
              </a:rPr>
              <a:t>- Giới </a:t>
            </a:r>
            <a:r>
              <a:rPr lang="nl-NL" sz="2800" dirty="0">
                <a:solidFill>
                  <a:schemeClr val="tx1"/>
                </a:solidFill>
                <a:latin typeface="Times New Roman"/>
                <a:ea typeface="Times New Roman"/>
                <a:cs typeface="Times New Roman"/>
              </a:rPr>
              <a:t>thiệu và phân tích được những tác động của điều kiện tự nhiên (hải cảng, biển đảo) đối với sự hình thành, phát triển của nền văn minh Hy Lạp, La </a:t>
            </a:r>
            <a:r>
              <a:rPr lang="nl-NL" sz="2800" dirty="0" smtClean="0">
                <a:solidFill>
                  <a:schemeClr val="tx1"/>
                </a:solidFill>
                <a:latin typeface="Times New Roman"/>
                <a:ea typeface="Times New Roman"/>
                <a:cs typeface="Times New Roman"/>
              </a:rPr>
              <a:t>Mã.</a:t>
            </a:r>
            <a:endParaRPr lang="en-US" sz="2800" dirty="0" smtClean="0">
              <a:solidFill>
                <a:schemeClr val="tx1"/>
              </a:solidFill>
              <a:latin typeface="Times New Roman"/>
              <a:ea typeface="Times New Roman"/>
              <a:cs typeface="Times New Roman"/>
            </a:endParaRPr>
          </a:p>
          <a:p>
            <a:pPr marR="0" lvl="0" algn="just">
              <a:lnSpc>
                <a:spcPct val="130000"/>
              </a:lnSpc>
              <a:spcBef>
                <a:spcPts val="0"/>
              </a:spcBef>
              <a:spcAft>
                <a:spcPts val="0"/>
              </a:spcAft>
              <a:buClr>
                <a:srgbClr val="000000"/>
              </a:buClr>
              <a:buSzPts val="1100"/>
              <a:tabLst>
                <a:tab pos="489585" algn="l"/>
              </a:tabLst>
            </a:pPr>
            <a:r>
              <a:rPr lang="en-US" sz="2800" dirty="0" smtClean="0">
                <a:solidFill>
                  <a:schemeClr val="tx1"/>
                </a:solidFill>
                <a:latin typeface="Times New Roman"/>
                <a:ea typeface="Times New Roman"/>
                <a:cs typeface="Times New Roman"/>
              </a:rPr>
              <a:t>- </a:t>
            </a:r>
            <a:r>
              <a:rPr lang="nl-NL" sz="2800" dirty="0" smtClean="0">
                <a:solidFill>
                  <a:schemeClr val="tx1"/>
                </a:solidFill>
                <a:latin typeface="Times New Roman"/>
                <a:ea typeface="Times New Roman"/>
                <a:cs typeface="Times New Roman"/>
              </a:rPr>
              <a:t>Trình </a:t>
            </a:r>
            <a:r>
              <a:rPr lang="nl-NL" sz="2800" dirty="0">
                <a:solidFill>
                  <a:schemeClr val="tx1"/>
                </a:solidFill>
                <a:latin typeface="Times New Roman"/>
                <a:ea typeface="Times New Roman"/>
                <a:cs typeface="Times New Roman"/>
              </a:rPr>
              <a:t>bày được tổ chức nhà nước thành bang, nhà nước đế chế ở Hy Lạp và La Mã.</a:t>
            </a:r>
            <a:endParaRPr lang="en-US" sz="2800" dirty="0">
              <a:solidFill>
                <a:schemeClr val="tx1"/>
              </a:solidFill>
              <a:latin typeface="Times New Roman"/>
              <a:ea typeface="Times New Roman"/>
              <a:cs typeface="Times New Roman"/>
            </a:endParaRPr>
          </a:p>
          <a:p>
            <a:pPr marR="0" lvl="0" algn="just">
              <a:lnSpc>
                <a:spcPct val="130000"/>
              </a:lnSpc>
              <a:spcBef>
                <a:spcPts val="0"/>
              </a:spcBef>
              <a:spcAft>
                <a:spcPts val="0"/>
              </a:spcAft>
              <a:buClr>
                <a:srgbClr val="000000"/>
              </a:buClr>
              <a:buSzPts val="1100"/>
              <a:tabLst>
                <a:tab pos="486410" algn="l"/>
              </a:tabLst>
            </a:pPr>
            <a:r>
              <a:rPr lang="nl-NL" sz="2800" dirty="0" smtClean="0">
                <a:solidFill>
                  <a:schemeClr val="tx1"/>
                </a:solidFill>
                <a:latin typeface="Times New Roman"/>
                <a:ea typeface="Times New Roman"/>
                <a:cs typeface="Times New Roman"/>
              </a:rPr>
              <a:t>- Nêu </a:t>
            </a:r>
            <a:r>
              <a:rPr lang="nl-NL" sz="2800" dirty="0">
                <a:solidFill>
                  <a:schemeClr val="tx1"/>
                </a:solidFill>
                <a:latin typeface="Times New Roman"/>
                <a:ea typeface="Times New Roman"/>
                <a:cs typeface="Times New Roman"/>
              </a:rPr>
              <a:t>được một số thành tựu văn hoá tiêu biểu của Hy Lạp và La Mã.</a:t>
            </a:r>
            <a:endParaRPr lang="en-US" sz="2800" dirty="0">
              <a:solidFill>
                <a:schemeClr val="tx1"/>
              </a:solidFill>
              <a:latin typeface="Times New Roman"/>
              <a:ea typeface="Times New Roman"/>
              <a:cs typeface="Times New Roman"/>
            </a:endParaRPr>
          </a:p>
          <a:p>
            <a:endParaRPr lang="en-US" sz="2800" dirty="0"/>
          </a:p>
        </p:txBody>
      </p:sp>
      <p:sp>
        <p:nvSpPr>
          <p:cNvPr id="4" name="Rectangle 3">
            <a:extLst>
              <a:ext uri="{FF2B5EF4-FFF2-40B4-BE49-F238E27FC236}">
                <a16:creationId xmlns="" xmlns:a16="http://schemas.microsoft.com/office/drawing/2014/main" id="{DC4C437C-E381-4D4C-95C4-F2CFFC6AAAB4}"/>
              </a:ext>
            </a:extLst>
          </p:cNvPr>
          <p:cNvSpPr/>
          <p:nvPr/>
        </p:nvSpPr>
        <p:spPr>
          <a:xfrm>
            <a:off x="2507227" y="501961"/>
            <a:ext cx="7177548" cy="94241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3000" b="1" dirty="0" smtClean="0">
                <a:ln w="22225">
                  <a:solidFill>
                    <a:srgbClr val="C00000"/>
                  </a:solidFill>
                  <a:prstDash val="solid"/>
                </a:ln>
                <a:solidFill>
                  <a:srgbClr val="C00000"/>
                </a:solidFill>
                <a:latin typeface="Times New Roman" panose="02020603050405020304" pitchFamily="18" charset="0"/>
                <a:cs typeface="Times New Roman" panose="02020603050405020304" pitchFamily="18" charset="0"/>
              </a:rPr>
              <a:t>BÀI 9: HI </a:t>
            </a:r>
            <a:r>
              <a:rPr lang="fr-FR" sz="3000" b="1" dirty="0">
                <a:ln w="22225">
                  <a:solidFill>
                    <a:srgbClr val="C00000"/>
                  </a:solidFill>
                  <a:prstDash val="solid"/>
                </a:ln>
                <a:solidFill>
                  <a:srgbClr val="C00000"/>
                </a:solidFill>
                <a:latin typeface="Times New Roman" panose="02020603050405020304" pitchFamily="18" charset="0"/>
                <a:cs typeface="Times New Roman" panose="02020603050405020304" pitchFamily="18" charset="0"/>
              </a:rPr>
              <a:t>LẠP VÀ LA MÃ CỔ ĐẠI</a:t>
            </a:r>
            <a:endParaRPr lang="vi-VN" sz="3000" b="1" dirty="0">
              <a:ln w="22225">
                <a:solidFill>
                  <a:srgbClr val="C00000"/>
                </a:solidFill>
                <a:prstDash val="solid"/>
              </a:ln>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658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additive="base">
                                        <p:cTn id="2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a:extLst>
              <a:ext uri="{FF2B5EF4-FFF2-40B4-BE49-F238E27FC236}">
                <a16:creationId xmlns="" xmlns:a16="http://schemas.microsoft.com/office/drawing/2014/main" id="{80737062-9295-4627-95AF-67A4E4CFF02C}"/>
              </a:ext>
            </a:extLst>
          </p:cNvPr>
          <p:cNvSpPr/>
          <p:nvPr/>
        </p:nvSpPr>
        <p:spPr>
          <a:xfrm>
            <a:off x="1484851" y="125832"/>
            <a:ext cx="9493228" cy="1210281"/>
          </a:xfrm>
          <a:custGeom>
            <a:avLst/>
            <a:gdLst>
              <a:gd name="connsiteX0" fmla="*/ 0 w 4504476"/>
              <a:gd name="connsiteY0" fmla="*/ 121028 h 1210281"/>
              <a:gd name="connsiteX1" fmla="*/ 121028 w 4504476"/>
              <a:gd name="connsiteY1" fmla="*/ 0 h 1210281"/>
              <a:gd name="connsiteX2" fmla="*/ 4383448 w 4504476"/>
              <a:gd name="connsiteY2" fmla="*/ 0 h 1210281"/>
              <a:gd name="connsiteX3" fmla="*/ 4504476 w 4504476"/>
              <a:gd name="connsiteY3" fmla="*/ 121028 h 1210281"/>
              <a:gd name="connsiteX4" fmla="*/ 4504476 w 4504476"/>
              <a:gd name="connsiteY4" fmla="*/ 1089253 h 1210281"/>
              <a:gd name="connsiteX5" fmla="*/ 4383448 w 4504476"/>
              <a:gd name="connsiteY5" fmla="*/ 1210281 h 1210281"/>
              <a:gd name="connsiteX6" fmla="*/ 121028 w 4504476"/>
              <a:gd name="connsiteY6" fmla="*/ 1210281 h 1210281"/>
              <a:gd name="connsiteX7" fmla="*/ 0 w 4504476"/>
              <a:gd name="connsiteY7" fmla="*/ 1089253 h 1210281"/>
              <a:gd name="connsiteX8" fmla="*/ 0 w 4504476"/>
              <a:gd name="connsiteY8" fmla="*/ 121028 h 1210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4476" h="1210281">
                <a:moveTo>
                  <a:pt x="0" y="121028"/>
                </a:moveTo>
                <a:cubicBezTo>
                  <a:pt x="0" y="54186"/>
                  <a:pt x="54186" y="0"/>
                  <a:pt x="121028" y="0"/>
                </a:cubicBezTo>
                <a:lnTo>
                  <a:pt x="4383448" y="0"/>
                </a:lnTo>
                <a:cubicBezTo>
                  <a:pt x="4450290" y="0"/>
                  <a:pt x="4504476" y="54186"/>
                  <a:pt x="4504476" y="121028"/>
                </a:cubicBezTo>
                <a:lnTo>
                  <a:pt x="4504476" y="1089253"/>
                </a:lnTo>
                <a:cubicBezTo>
                  <a:pt x="4504476" y="1156095"/>
                  <a:pt x="4450290" y="1210281"/>
                  <a:pt x="4383448" y="1210281"/>
                </a:cubicBezTo>
                <a:lnTo>
                  <a:pt x="121028" y="1210281"/>
                </a:lnTo>
                <a:cubicBezTo>
                  <a:pt x="54186" y="1210281"/>
                  <a:pt x="0" y="1156095"/>
                  <a:pt x="0" y="1089253"/>
                </a:cubicBezTo>
                <a:lnTo>
                  <a:pt x="0" y="121028"/>
                </a:lnTo>
                <a:close/>
              </a:path>
            </a:pathLst>
          </a:custGeom>
        </p:spPr>
        <p:style>
          <a:lnRef idx="2">
            <a:schemeClr val="accent3"/>
          </a:lnRef>
          <a:fillRef idx="1">
            <a:schemeClr val="lt1"/>
          </a:fillRef>
          <a:effectRef idx="0">
            <a:schemeClr val="accent3"/>
          </a:effectRef>
          <a:fontRef idx="minor">
            <a:schemeClr val="dk1"/>
          </a:fontRef>
        </p:style>
        <p:txBody>
          <a:bodyPr spcFirstLastPara="0" vert="horz" wrap="square" lIns="102123" tIns="102123" rIns="102123" bIns="102123" numCol="1" spcCol="1270" anchor="ctr" anchorCtr="0">
            <a:noAutofit/>
          </a:bodyPr>
          <a:lstStyle/>
          <a:p>
            <a:pPr marL="0" lvl="0" indent="0" defTabSz="1555750">
              <a:lnSpc>
                <a:spcPct val="90000"/>
              </a:lnSpc>
              <a:spcBef>
                <a:spcPct val="0"/>
              </a:spcBef>
              <a:spcAft>
                <a:spcPct val="35000"/>
              </a:spcAft>
              <a:buNone/>
            </a:pPr>
            <a:r>
              <a:rPr lang="nl-NL" sz="2800" dirty="0">
                <a:solidFill>
                  <a:srgbClr val="C00000"/>
                </a:solidFill>
                <a:latin typeface="Times New Roman" panose="02020603050405020304" pitchFamily="18" charset="0"/>
                <a:cs typeface="Times New Roman" panose="02020603050405020304" pitchFamily="18" charset="0"/>
              </a:rPr>
              <a:t>1</a:t>
            </a:r>
            <a:r>
              <a:rPr lang="nl-NL" sz="2800" b="0" kern="1200" dirty="0" smtClean="0">
                <a:solidFill>
                  <a:srgbClr val="C00000"/>
                </a:solidFill>
                <a:latin typeface="Times New Roman" panose="02020603050405020304" pitchFamily="18" charset="0"/>
                <a:cs typeface="Times New Roman" panose="02020603050405020304" pitchFamily="18" charset="0"/>
              </a:rPr>
              <a:t>. </a:t>
            </a:r>
            <a:r>
              <a:rPr lang="nl-NL" sz="2800" dirty="0" smtClean="0">
                <a:solidFill>
                  <a:srgbClr val="C00000"/>
                </a:solidFill>
                <a:latin typeface="Times New Roman" panose="02020603050405020304" pitchFamily="18" charset="0"/>
                <a:cs typeface="Times New Roman" panose="02020603050405020304" pitchFamily="18" charset="0"/>
              </a:rPr>
              <a:t>ĐIỀU KIỆN TỰ NHIÊN</a:t>
            </a:r>
            <a:endParaRPr lang="vi-VN" sz="2800" b="0" kern="1200" dirty="0">
              <a:solidFill>
                <a:srgbClr val="C00000"/>
              </a:solidFill>
              <a:latin typeface="Times New Roman" panose="02020603050405020304" pitchFamily="18" charset="0"/>
              <a:cs typeface="Times New Roman" panose="02020603050405020304" pitchFamily="18" charset="0"/>
            </a:endParaRPr>
          </a:p>
        </p:txBody>
      </p:sp>
      <p:sp>
        <p:nvSpPr>
          <p:cNvPr id="8" name="Freeform: Shape 7">
            <a:extLst>
              <a:ext uri="{FF2B5EF4-FFF2-40B4-BE49-F238E27FC236}">
                <a16:creationId xmlns="" xmlns:a16="http://schemas.microsoft.com/office/drawing/2014/main" id="{D12991DD-62E0-468B-8E6E-1105B332F39C}"/>
              </a:ext>
            </a:extLst>
          </p:cNvPr>
          <p:cNvSpPr/>
          <p:nvPr/>
        </p:nvSpPr>
        <p:spPr>
          <a:xfrm>
            <a:off x="1484851" y="1519041"/>
            <a:ext cx="9429226" cy="1512277"/>
          </a:xfrm>
          <a:custGeom>
            <a:avLst/>
            <a:gdLst>
              <a:gd name="connsiteX0" fmla="*/ 0 w 3333751"/>
              <a:gd name="connsiteY0" fmla="*/ 158032 h 1580318"/>
              <a:gd name="connsiteX1" fmla="*/ 158032 w 3333751"/>
              <a:gd name="connsiteY1" fmla="*/ 0 h 1580318"/>
              <a:gd name="connsiteX2" fmla="*/ 3175719 w 3333751"/>
              <a:gd name="connsiteY2" fmla="*/ 0 h 1580318"/>
              <a:gd name="connsiteX3" fmla="*/ 3333751 w 3333751"/>
              <a:gd name="connsiteY3" fmla="*/ 158032 h 1580318"/>
              <a:gd name="connsiteX4" fmla="*/ 3333751 w 3333751"/>
              <a:gd name="connsiteY4" fmla="*/ 1422286 h 1580318"/>
              <a:gd name="connsiteX5" fmla="*/ 3175719 w 3333751"/>
              <a:gd name="connsiteY5" fmla="*/ 1580318 h 1580318"/>
              <a:gd name="connsiteX6" fmla="*/ 158032 w 3333751"/>
              <a:gd name="connsiteY6" fmla="*/ 1580318 h 1580318"/>
              <a:gd name="connsiteX7" fmla="*/ 0 w 3333751"/>
              <a:gd name="connsiteY7" fmla="*/ 1422286 h 1580318"/>
              <a:gd name="connsiteX8" fmla="*/ 0 w 3333751"/>
              <a:gd name="connsiteY8" fmla="*/ 158032 h 158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3751" h="1580318">
                <a:moveTo>
                  <a:pt x="0" y="158032"/>
                </a:moveTo>
                <a:cubicBezTo>
                  <a:pt x="0" y="70753"/>
                  <a:pt x="70753" y="0"/>
                  <a:pt x="158032" y="0"/>
                </a:cubicBezTo>
                <a:lnTo>
                  <a:pt x="3175719" y="0"/>
                </a:lnTo>
                <a:cubicBezTo>
                  <a:pt x="3262998" y="0"/>
                  <a:pt x="3333751" y="70753"/>
                  <a:pt x="3333751" y="158032"/>
                </a:cubicBezTo>
                <a:lnTo>
                  <a:pt x="3333751" y="1422286"/>
                </a:lnTo>
                <a:cubicBezTo>
                  <a:pt x="3333751" y="1509565"/>
                  <a:pt x="3262998" y="1580318"/>
                  <a:pt x="3175719" y="1580318"/>
                </a:cubicBezTo>
                <a:lnTo>
                  <a:pt x="158032" y="1580318"/>
                </a:lnTo>
                <a:cubicBezTo>
                  <a:pt x="70753" y="1580318"/>
                  <a:pt x="0" y="1509565"/>
                  <a:pt x="0" y="1422286"/>
                </a:cubicBezTo>
                <a:lnTo>
                  <a:pt x="0" y="158032"/>
                </a:lnTo>
                <a:close/>
              </a:path>
            </a:pathLst>
          </a:custGeom>
        </p:spPr>
        <p:style>
          <a:lnRef idx="2">
            <a:schemeClr val="accent3"/>
          </a:lnRef>
          <a:fillRef idx="1">
            <a:schemeClr val="lt1"/>
          </a:fillRef>
          <a:effectRef idx="0">
            <a:schemeClr val="accent3"/>
          </a:effectRef>
          <a:fontRef idx="minor">
            <a:schemeClr val="dk1"/>
          </a:fontRef>
        </p:style>
        <p:txBody>
          <a:bodyPr spcFirstLastPara="0" vert="horz" wrap="square" lIns="112961" tIns="112961" rIns="112961" bIns="112961" numCol="1" spcCol="1270" anchor="ctr" anchorCtr="0">
            <a:noAutofit/>
          </a:bodyPr>
          <a:lstStyle/>
          <a:p>
            <a:pPr lvl="0" algn="just" defTabSz="1555750">
              <a:lnSpc>
                <a:spcPct val="90000"/>
              </a:lnSpc>
              <a:spcBef>
                <a:spcPct val="0"/>
              </a:spcBef>
              <a:spcAft>
                <a:spcPct val="35000"/>
              </a:spcAft>
            </a:pPr>
            <a:r>
              <a:rPr lang="en-US" sz="2800" dirty="0">
                <a:solidFill>
                  <a:srgbClr val="C00000"/>
                </a:solidFill>
                <a:latin typeface="Times New Roman" panose="02020603050405020304" pitchFamily="18" charset="0"/>
                <a:cs typeface="Times New Roman" panose="02020603050405020304" pitchFamily="18" charset="0"/>
              </a:rPr>
              <a:t>2</a:t>
            </a:r>
            <a:r>
              <a:rPr lang="en-US" sz="2800" b="0" kern="1200" dirty="0" smtClean="0">
                <a:solidFill>
                  <a:srgbClr val="C00000"/>
                </a:solidFill>
                <a:latin typeface="Times New Roman" panose="02020603050405020304" pitchFamily="18" charset="0"/>
                <a:cs typeface="Times New Roman" panose="02020603050405020304" pitchFamily="18" charset="0"/>
              </a:rPr>
              <a:t>. NHÀ NƯỚC THÀNH </a:t>
            </a:r>
            <a:r>
              <a:rPr lang="en-US" sz="2800" dirty="0" smtClean="0">
                <a:solidFill>
                  <a:srgbClr val="C00000"/>
                </a:solidFill>
                <a:latin typeface="Times New Roman" panose="02020603050405020304" pitchFamily="18" charset="0"/>
                <a:cs typeface="Times New Roman" panose="02020603050405020304" pitchFamily="18" charset="0"/>
              </a:rPr>
              <a:t>BANG VÀ </a:t>
            </a:r>
            <a:r>
              <a:rPr lang="en-US" sz="2800" dirty="0">
                <a:solidFill>
                  <a:srgbClr val="C00000"/>
                </a:solidFill>
                <a:latin typeface="Times New Roman" panose="02020603050405020304" pitchFamily="18" charset="0"/>
                <a:cs typeface="Times New Roman" panose="02020603050405020304" pitchFamily="18" charset="0"/>
              </a:rPr>
              <a:t>NỀN DÂN CHỦ CỔ ĐẠI Ở HI LẠP.</a:t>
            </a:r>
            <a:endParaRPr lang="vi-VN" sz="2800" b="0" kern="1200" dirty="0">
              <a:solidFill>
                <a:srgbClr val="C00000"/>
              </a:solidFill>
              <a:latin typeface="Times New Roman" panose="02020603050405020304" pitchFamily="18" charset="0"/>
              <a:cs typeface="Times New Roman" panose="02020603050405020304" pitchFamily="18" charset="0"/>
            </a:endParaRPr>
          </a:p>
        </p:txBody>
      </p:sp>
      <p:sp>
        <p:nvSpPr>
          <p:cNvPr id="10" name="Freeform: Shape 9">
            <a:extLst>
              <a:ext uri="{FF2B5EF4-FFF2-40B4-BE49-F238E27FC236}">
                <a16:creationId xmlns="" xmlns:a16="http://schemas.microsoft.com/office/drawing/2014/main" id="{50930691-DABE-4C20-B6F3-FBBBB2E80473}"/>
              </a:ext>
            </a:extLst>
          </p:cNvPr>
          <p:cNvSpPr/>
          <p:nvPr/>
        </p:nvSpPr>
        <p:spPr>
          <a:xfrm>
            <a:off x="1484851" y="3160273"/>
            <a:ext cx="9493228" cy="1390663"/>
          </a:xfrm>
          <a:custGeom>
            <a:avLst/>
            <a:gdLst>
              <a:gd name="connsiteX0" fmla="*/ 0 w 3984541"/>
              <a:gd name="connsiteY0" fmla="*/ 139066 h 1390663"/>
              <a:gd name="connsiteX1" fmla="*/ 139066 w 3984541"/>
              <a:gd name="connsiteY1" fmla="*/ 0 h 1390663"/>
              <a:gd name="connsiteX2" fmla="*/ 3845475 w 3984541"/>
              <a:gd name="connsiteY2" fmla="*/ 0 h 1390663"/>
              <a:gd name="connsiteX3" fmla="*/ 3984541 w 3984541"/>
              <a:gd name="connsiteY3" fmla="*/ 139066 h 1390663"/>
              <a:gd name="connsiteX4" fmla="*/ 3984541 w 3984541"/>
              <a:gd name="connsiteY4" fmla="*/ 1251597 h 1390663"/>
              <a:gd name="connsiteX5" fmla="*/ 3845475 w 3984541"/>
              <a:gd name="connsiteY5" fmla="*/ 1390663 h 1390663"/>
              <a:gd name="connsiteX6" fmla="*/ 139066 w 3984541"/>
              <a:gd name="connsiteY6" fmla="*/ 1390663 h 1390663"/>
              <a:gd name="connsiteX7" fmla="*/ 0 w 3984541"/>
              <a:gd name="connsiteY7" fmla="*/ 1251597 h 1390663"/>
              <a:gd name="connsiteX8" fmla="*/ 0 w 3984541"/>
              <a:gd name="connsiteY8" fmla="*/ 139066 h 139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84541" h="1390663">
                <a:moveTo>
                  <a:pt x="0" y="139066"/>
                </a:moveTo>
                <a:cubicBezTo>
                  <a:pt x="0" y="62262"/>
                  <a:pt x="62262" y="0"/>
                  <a:pt x="139066" y="0"/>
                </a:cubicBezTo>
                <a:lnTo>
                  <a:pt x="3845475" y="0"/>
                </a:lnTo>
                <a:cubicBezTo>
                  <a:pt x="3922279" y="0"/>
                  <a:pt x="3984541" y="62262"/>
                  <a:pt x="3984541" y="139066"/>
                </a:cubicBezTo>
                <a:lnTo>
                  <a:pt x="3984541" y="1251597"/>
                </a:lnTo>
                <a:cubicBezTo>
                  <a:pt x="3984541" y="1328401"/>
                  <a:pt x="3922279" y="1390663"/>
                  <a:pt x="3845475" y="1390663"/>
                </a:cubicBezTo>
                <a:lnTo>
                  <a:pt x="139066" y="1390663"/>
                </a:lnTo>
                <a:cubicBezTo>
                  <a:pt x="62262" y="1390663"/>
                  <a:pt x="0" y="1328401"/>
                  <a:pt x="0" y="1251597"/>
                </a:cubicBezTo>
                <a:lnTo>
                  <a:pt x="0" y="139066"/>
                </a:lnTo>
                <a:close/>
              </a:path>
            </a:pathLst>
          </a:custGeom>
        </p:spPr>
        <p:style>
          <a:lnRef idx="2">
            <a:schemeClr val="accent5"/>
          </a:lnRef>
          <a:fillRef idx="1">
            <a:schemeClr val="lt1"/>
          </a:fillRef>
          <a:effectRef idx="0">
            <a:schemeClr val="accent5"/>
          </a:effectRef>
          <a:fontRef idx="minor">
            <a:schemeClr val="dk1"/>
          </a:fontRef>
        </p:style>
        <p:txBody>
          <a:bodyPr spcFirstLastPara="0" vert="horz" wrap="square" lIns="107406" tIns="107406" rIns="107406" bIns="107406" numCol="1" spcCol="1270" anchor="ctr" anchorCtr="0">
            <a:noAutofit/>
          </a:bodyPr>
          <a:lstStyle/>
          <a:p>
            <a:pPr lvl="0" defTabSz="1555750">
              <a:lnSpc>
                <a:spcPct val="90000"/>
              </a:lnSpc>
              <a:spcBef>
                <a:spcPct val="0"/>
              </a:spcBef>
              <a:spcAft>
                <a:spcPct val="35000"/>
              </a:spcAft>
            </a:pPr>
            <a:r>
              <a:rPr lang="en-US" sz="2800" dirty="0">
                <a:solidFill>
                  <a:srgbClr val="C00000"/>
                </a:solidFill>
                <a:latin typeface="Times New Roman" panose="02020603050405020304" pitchFamily="18" charset="0"/>
                <a:cs typeface="Times New Roman" panose="02020603050405020304" pitchFamily="18" charset="0"/>
              </a:rPr>
              <a:t>3</a:t>
            </a:r>
            <a:r>
              <a:rPr lang="en-US" sz="2800" b="0" kern="1200" dirty="0" smtClean="0">
                <a:solidFill>
                  <a:srgbClr val="C00000"/>
                </a:solidFill>
                <a:latin typeface="Times New Roman" panose="02020603050405020304" pitchFamily="18" charset="0"/>
                <a:cs typeface="Times New Roman" panose="02020603050405020304" pitchFamily="18" charset="0"/>
              </a:rPr>
              <a:t>. </a:t>
            </a:r>
            <a:r>
              <a:rPr lang="en-US" sz="2800" dirty="0" smtClean="0">
                <a:solidFill>
                  <a:srgbClr val="C00000"/>
                </a:solidFill>
                <a:latin typeface="Times New Roman" panose="02020603050405020304" pitchFamily="18" charset="0"/>
                <a:cs typeface="Times New Roman" panose="02020603050405020304" pitchFamily="18" charset="0"/>
              </a:rPr>
              <a:t>TỔ CHỨC NHÀ NƯỚC ĐẾ CHẾ LA </a:t>
            </a:r>
            <a:r>
              <a:rPr lang="en-US" sz="2800" dirty="0">
                <a:solidFill>
                  <a:srgbClr val="C00000"/>
                </a:solidFill>
                <a:latin typeface="Times New Roman" panose="02020603050405020304" pitchFamily="18" charset="0"/>
                <a:cs typeface="Times New Roman" panose="02020603050405020304" pitchFamily="18" charset="0"/>
              </a:rPr>
              <a:t>MÃ CỔ ĐẠI </a:t>
            </a:r>
            <a:endParaRPr lang="vi-VN" sz="2800" b="0" kern="1200" dirty="0">
              <a:solidFill>
                <a:srgbClr val="C00000"/>
              </a:solidFill>
              <a:latin typeface="Times New Roman" panose="02020603050405020304" pitchFamily="18" charset="0"/>
              <a:cs typeface="Times New Roman" panose="02020603050405020304" pitchFamily="18" charset="0"/>
            </a:endParaRPr>
          </a:p>
        </p:txBody>
      </p:sp>
      <p:sp>
        <p:nvSpPr>
          <p:cNvPr id="12" name="Freeform: Shape 9">
            <a:extLst>
              <a:ext uri="{FF2B5EF4-FFF2-40B4-BE49-F238E27FC236}">
                <a16:creationId xmlns="" xmlns:a16="http://schemas.microsoft.com/office/drawing/2014/main" id="{50930691-DABE-4C20-B6F3-FBBBB2E80473}"/>
              </a:ext>
            </a:extLst>
          </p:cNvPr>
          <p:cNvSpPr/>
          <p:nvPr/>
        </p:nvSpPr>
        <p:spPr>
          <a:xfrm>
            <a:off x="1392573" y="4851095"/>
            <a:ext cx="9585508" cy="1526261"/>
          </a:xfrm>
          <a:custGeom>
            <a:avLst/>
            <a:gdLst>
              <a:gd name="connsiteX0" fmla="*/ 0 w 3984541"/>
              <a:gd name="connsiteY0" fmla="*/ 139066 h 1390663"/>
              <a:gd name="connsiteX1" fmla="*/ 139066 w 3984541"/>
              <a:gd name="connsiteY1" fmla="*/ 0 h 1390663"/>
              <a:gd name="connsiteX2" fmla="*/ 3845475 w 3984541"/>
              <a:gd name="connsiteY2" fmla="*/ 0 h 1390663"/>
              <a:gd name="connsiteX3" fmla="*/ 3984541 w 3984541"/>
              <a:gd name="connsiteY3" fmla="*/ 139066 h 1390663"/>
              <a:gd name="connsiteX4" fmla="*/ 3984541 w 3984541"/>
              <a:gd name="connsiteY4" fmla="*/ 1251597 h 1390663"/>
              <a:gd name="connsiteX5" fmla="*/ 3845475 w 3984541"/>
              <a:gd name="connsiteY5" fmla="*/ 1390663 h 1390663"/>
              <a:gd name="connsiteX6" fmla="*/ 139066 w 3984541"/>
              <a:gd name="connsiteY6" fmla="*/ 1390663 h 1390663"/>
              <a:gd name="connsiteX7" fmla="*/ 0 w 3984541"/>
              <a:gd name="connsiteY7" fmla="*/ 1251597 h 1390663"/>
              <a:gd name="connsiteX8" fmla="*/ 0 w 3984541"/>
              <a:gd name="connsiteY8" fmla="*/ 139066 h 139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84541" h="1390663">
                <a:moveTo>
                  <a:pt x="0" y="139066"/>
                </a:moveTo>
                <a:cubicBezTo>
                  <a:pt x="0" y="62262"/>
                  <a:pt x="62262" y="0"/>
                  <a:pt x="139066" y="0"/>
                </a:cubicBezTo>
                <a:lnTo>
                  <a:pt x="3845475" y="0"/>
                </a:lnTo>
                <a:cubicBezTo>
                  <a:pt x="3922279" y="0"/>
                  <a:pt x="3984541" y="62262"/>
                  <a:pt x="3984541" y="139066"/>
                </a:cubicBezTo>
                <a:lnTo>
                  <a:pt x="3984541" y="1251597"/>
                </a:lnTo>
                <a:cubicBezTo>
                  <a:pt x="3984541" y="1328401"/>
                  <a:pt x="3922279" y="1390663"/>
                  <a:pt x="3845475" y="1390663"/>
                </a:cubicBezTo>
                <a:lnTo>
                  <a:pt x="139066" y="1390663"/>
                </a:lnTo>
                <a:cubicBezTo>
                  <a:pt x="62262" y="1390663"/>
                  <a:pt x="0" y="1328401"/>
                  <a:pt x="0" y="1251597"/>
                </a:cubicBezTo>
                <a:lnTo>
                  <a:pt x="0" y="139066"/>
                </a:lnTo>
                <a:close/>
              </a:path>
            </a:pathLst>
          </a:custGeom>
        </p:spPr>
        <p:style>
          <a:lnRef idx="2">
            <a:schemeClr val="accent5"/>
          </a:lnRef>
          <a:fillRef idx="1">
            <a:schemeClr val="lt1"/>
          </a:fillRef>
          <a:effectRef idx="0">
            <a:schemeClr val="accent5"/>
          </a:effectRef>
          <a:fontRef idx="minor">
            <a:schemeClr val="dk1"/>
          </a:fontRef>
        </p:style>
        <p:txBody>
          <a:bodyPr spcFirstLastPara="0" vert="horz" wrap="square" lIns="107406" tIns="107406" rIns="107406" bIns="107406" numCol="1" spcCol="1270" anchor="ctr" anchorCtr="0">
            <a:noAutofit/>
          </a:bodyPr>
          <a:lstStyle/>
          <a:p>
            <a:pPr lvl="0" algn="just" defTabSz="1555750">
              <a:lnSpc>
                <a:spcPct val="90000"/>
              </a:lnSpc>
              <a:spcBef>
                <a:spcPct val="0"/>
              </a:spcBef>
              <a:spcAft>
                <a:spcPct val="35000"/>
              </a:spcAft>
            </a:pPr>
            <a:r>
              <a:rPr lang="en-US" sz="2800" dirty="0">
                <a:solidFill>
                  <a:srgbClr val="C00000"/>
                </a:solidFill>
                <a:latin typeface="Times New Roman" panose="02020603050405020304" pitchFamily="18" charset="0"/>
                <a:cs typeface="Times New Roman" panose="02020603050405020304" pitchFamily="18" charset="0"/>
              </a:rPr>
              <a:t>4</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a:solidFill>
                  <a:srgbClr val="C00000"/>
                </a:solidFill>
                <a:latin typeface="Times New Roman" panose="02020603050405020304" pitchFamily="18" charset="0"/>
                <a:cs typeface="Times New Roman" panose="02020603050405020304" pitchFamily="18" charset="0"/>
              </a:rPr>
              <a:t>NHỮNG THÀNH TỰU VĂN HÓA TIÊU </a:t>
            </a:r>
            <a:r>
              <a:rPr lang="en-US" sz="2800" dirty="0" smtClean="0">
                <a:solidFill>
                  <a:srgbClr val="C00000"/>
                </a:solidFill>
                <a:latin typeface="Times New Roman" panose="02020603050405020304" pitchFamily="18" charset="0"/>
                <a:cs typeface="Times New Roman" panose="02020603050405020304" pitchFamily="18" charset="0"/>
              </a:rPr>
              <a:t>BIỂU CỦA HY LẠP, LA </a:t>
            </a:r>
            <a:r>
              <a:rPr lang="en-US" sz="2800" dirty="0">
                <a:solidFill>
                  <a:srgbClr val="C00000"/>
                </a:solidFill>
                <a:latin typeface="Times New Roman" panose="02020603050405020304" pitchFamily="18" charset="0"/>
                <a:cs typeface="Times New Roman" panose="02020603050405020304" pitchFamily="18" charset="0"/>
              </a:rPr>
              <a:t>MÃ CỔ ĐẠI </a:t>
            </a:r>
            <a:endParaRPr lang="vi-VN" sz="28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258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7461" y="376815"/>
            <a:ext cx="4352410" cy="652486"/>
          </a:xfrm>
          <a:prstGeom prst="rect">
            <a:avLst/>
          </a:prstGeom>
        </p:spPr>
        <p:txBody>
          <a:bodyPr wrap="none">
            <a:spAutoFit/>
          </a:bodyPr>
          <a:lstStyle/>
          <a:p>
            <a:pPr algn="just">
              <a:lnSpc>
                <a:spcPct val="130000"/>
              </a:lnSpc>
              <a:tabLst>
                <a:tab pos="482600" algn="l"/>
              </a:tabLst>
            </a:pPr>
            <a:r>
              <a:rPr lang="nl-NL" sz="2800" b="1" dirty="0">
                <a:latin typeface="Times New Roman"/>
                <a:ea typeface="Calibri"/>
              </a:rPr>
              <a:t>1</a:t>
            </a:r>
            <a:r>
              <a:rPr lang="nl-NL" sz="2800" b="1" dirty="0" smtClean="0">
                <a:latin typeface="Times New Roman"/>
                <a:ea typeface="Calibri"/>
              </a:rPr>
              <a:t>- </a:t>
            </a:r>
            <a:r>
              <a:rPr lang="nl-NL" sz="2800" b="1" dirty="0">
                <a:latin typeface="Times New Roman"/>
                <a:ea typeface="Calibri"/>
              </a:rPr>
              <a:t>ĐIỀU KIỆN TỰ NHIÊN</a:t>
            </a:r>
            <a:endParaRPr lang="en-US" sz="2800" dirty="0">
              <a:effectLst/>
              <a:latin typeface="Arial"/>
              <a:ea typeface="Arial"/>
            </a:endParaRPr>
          </a:p>
        </p:txBody>
      </p:sp>
      <p:sp>
        <p:nvSpPr>
          <p:cNvPr id="4" name="Rectangle 3"/>
          <p:cNvSpPr/>
          <p:nvPr/>
        </p:nvSpPr>
        <p:spPr>
          <a:xfrm>
            <a:off x="1942805" y="1148995"/>
            <a:ext cx="7612256" cy="830997"/>
          </a:xfrm>
          <a:prstGeom prst="rect">
            <a:avLst/>
          </a:prstGeom>
        </p:spPr>
        <p:txBody>
          <a:bodyPr wrap="square">
            <a:spAutoFit/>
          </a:bodyPr>
          <a:lstStyle/>
          <a:p>
            <a:r>
              <a:rPr lang="nl-NL" sz="2400" dirty="0" smtClean="0">
                <a:solidFill>
                  <a:srgbClr val="FF0000"/>
                </a:solidFill>
                <a:latin typeface="Times New Roman"/>
                <a:ea typeface="Calibri"/>
              </a:rPr>
              <a:t>Em hãy </a:t>
            </a:r>
            <a:r>
              <a:rPr lang="nl-NL" sz="2400" dirty="0">
                <a:solidFill>
                  <a:srgbClr val="FF0000"/>
                </a:solidFill>
                <a:latin typeface="Times New Roman"/>
                <a:ea typeface="Calibri"/>
              </a:rPr>
              <a:t>quan sát, chỉ ra trên lược đố giới hạn lãnh thổ của Hy Lạp cổ đại và so sánh với lãnh thổ Hy Lạp hiện nay.</a:t>
            </a:r>
            <a:endParaRPr lang="en-US" sz="2400" dirty="0">
              <a:solidFill>
                <a:srgbClr val="FF0000"/>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017" y="2545825"/>
            <a:ext cx="5158153" cy="3493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11016" y="6061967"/>
            <a:ext cx="5416061" cy="412421"/>
          </a:xfrm>
          <a:prstGeom prst="rect">
            <a:avLst/>
          </a:prstGeom>
        </p:spPr>
        <p:txBody>
          <a:bodyPr wrap="square">
            <a:spAutoFit/>
          </a:bodyPr>
          <a:lstStyle/>
          <a:p>
            <a:pPr algn="just">
              <a:lnSpc>
                <a:spcPct val="130000"/>
              </a:lnSpc>
            </a:pPr>
            <a:r>
              <a:rPr lang="nl-NL" sz="1600" i="1" dirty="0" smtClean="0">
                <a:latin typeface="Times New Roman"/>
                <a:ea typeface="Arial"/>
              </a:rPr>
              <a:t>Lược </a:t>
            </a:r>
            <a:r>
              <a:rPr lang="nl-NL" sz="1600" i="1" dirty="0">
                <a:latin typeface="Times New Roman"/>
                <a:ea typeface="Arial"/>
              </a:rPr>
              <a:t>đồ các quốc gia cổ đại phương Đông và phương Tây.</a:t>
            </a:r>
            <a:endParaRPr lang="en-US" sz="1600" dirty="0">
              <a:effectLst/>
              <a:latin typeface="Arial"/>
              <a:ea typeface="Arial"/>
            </a:endParaRPr>
          </a:p>
        </p:txBody>
      </p:sp>
      <p:pic>
        <p:nvPicPr>
          <p:cNvPr id="8" name="Pictur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0833" y="2545825"/>
            <a:ext cx="5275383" cy="3493476"/>
          </a:xfrm>
          <a:prstGeom prst="rect">
            <a:avLst/>
          </a:prstGeom>
          <a:noFill/>
        </p:spPr>
      </p:pic>
      <p:sp>
        <p:nvSpPr>
          <p:cNvPr id="6" name="Rectangle 5"/>
          <p:cNvSpPr/>
          <p:nvPr/>
        </p:nvSpPr>
        <p:spPr>
          <a:xfrm>
            <a:off x="6187229" y="6094177"/>
            <a:ext cx="2326278" cy="369332"/>
          </a:xfrm>
          <a:prstGeom prst="rect">
            <a:avLst/>
          </a:prstGeom>
        </p:spPr>
        <p:txBody>
          <a:bodyPr wrap="none">
            <a:spAutoFit/>
          </a:bodyPr>
          <a:lstStyle/>
          <a:p>
            <a:r>
              <a:rPr lang="nl-NL" i="1" dirty="0">
                <a:latin typeface="Times New Roman"/>
                <a:ea typeface="Calibri"/>
              </a:rPr>
              <a:t>Lược đồ Hy Lạp cổ đại</a:t>
            </a:r>
            <a:endParaRPr lang="en-US" dirty="0"/>
          </a:p>
        </p:txBody>
      </p:sp>
    </p:spTree>
    <p:extLst>
      <p:ext uri="{BB962C8B-B14F-4D97-AF65-F5344CB8AC3E}">
        <p14:creationId xmlns:p14="http://schemas.microsoft.com/office/powerpoint/2010/main" val="36963909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93301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5077" y="342572"/>
            <a:ext cx="10374923" cy="6832640"/>
          </a:xfrm>
          <a:prstGeom prst="rect">
            <a:avLst/>
          </a:prstGeom>
        </p:spPr>
        <p:txBody>
          <a:bodyPr wrap="square">
            <a:spAutoFit/>
          </a:bodyPr>
          <a:lstStyle/>
          <a:p>
            <a:pPr algn="just">
              <a:lnSpc>
                <a:spcPct val="150000"/>
              </a:lnSpc>
            </a:pPr>
            <a:endParaRPr lang="vi-VN" sz="2800" dirty="0" smtClean="0">
              <a:solidFill>
                <a:prstClr val="black"/>
              </a:solidFill>
              <a:latin typeface="Times New Roman" pitchFamily="18" charset="0"/>
              <a:cs typeface="Times New Roman" pitchFamily="18" charset="0"/>
            </a:endParaRPr>
          </a:p>
          <a:p>
            <a:pPr algn="just">
              <a:lnSpc>
                <a:spcPct val="150000"/>
              </a:lnSpc>
            </a:pPr>
            <a:r>
              <a:rPr lang="en-US" sz="2800" b="1" dirty="0" smtClean="0">
                <a:solidFill>
                  <a:srgbClr val="7030A0"/>
                </a:solidFill>
                <a:latin typeface="Times New Roman" pitchFamily="18" charset="0"/>
                <a:cs typeface="Times New Roman" pitchFamily="18" charset="0"/>
              </a:rPr>
              <a:t>- </a:t>
            </a:r>
            <a:r>
              <a:rPr lang="vi-VN" sz="2800" b="1" dirty="0" smtClean="0">
                <a:solidFill>
                  <a:srgbClr val="7030A0"/>
                </a:solidFill>
                <a:latin typeface="Times New Roman" pitchFamily="18" charset="0"/>
                <a:cs typeface="Times New Roman" pitchFamily="18" charset="0"/>
              </a:rPr>
              <a:t>Vị </a:t>
            </a:r>
            <a:r>
              <a:rPr lang="vi-VN" sz="2800" b="1" dirty="0">
                <a:solidFill>
                  <a:srgbClr val="7030A0"/>
                </a:solidFill>
                <a:latin typeface="Times New Roman" pitchFamily="18" charset="0"/>
                <a:cs typeface="Times New Roman" pitchFamily="18" charset="0"/>
              </a:rPr>
              <a:t>trí địa lý</a:t>
            </a:r>
            <a:r>
              <a:rPr lang="vi-VN" sz="2800" dirty="0">
                <a:solidFill>
                  <a:srgbClr val="7030A0"/>
                </a:solidFill>
                <a:latin typeface="Times New Roman" pitchFamily="18" charset="0"/>
                <a:cs typeface="Times New Roman" pitchFamily="18" charset="0"/>
              </a:rPr>
              <a:t>: </a:t>
            </a:r>
            <a:r>
              <a:rPr lang="vi-VN" sz="2800" dirty="0">
                <a:solidFill>
                  <a:prstClr val="black"/>
                </a:solidFill>
                <a:latin typeface="Times New Roman" pitchFamily="18" charset="0"/>
                <a:cs typeface="Times New Roman" pitchFamily="18" charset="0"/>
              </a:rPr>
              <a:t>Lãnh thổ rộng, bao  </a:t>
            </a:r>
            <a:r>
              <a:rPr lang="vi-VN" sz="2800" dirty="0" smtClean="0">
                <a:solidFill>
                  <a:prstClr val="black"/>
                </a:solidFill>
                <a:latin typeface="Times New Roman" pitchFamily="18" charset="0"/>
                <a:cs typeface="Times New Roman" pitchFamily="18" charset="0"/>
              </a:rPr>
              <a:t>Gồm </a:t>
            </a:r>
            <a:r>
              <a:rPr lang="vi-VN" sz="2800" dirty="0">
                <a:solidFill>
                  <a:prstClr val="black"/>
                </a:solidFill>
                <a:latin typeface="Times New Roman" pitchFamily="18" charset="0"/>
                <a:cs typeface="Times New Roman" pitchFamily="18" charset="0"/>
              </a:rPr>
              <a:t>miền lục địa Hy Lạp (vùng nam bán đảo Ban-căng), miền đất ven bờ Tiểu Á và  các đảo trên biển Ê-giê. </a:t>
            </a:r>
          </a:p>
          <a:p>
            <a:pPr algn="just">
              <a:lnSpc>
                <a:spcPct val="150000"/>
              </a:lnSpc>
            </a:pPr>
            <a:r>
              <a:rPr lang="vi-VN" sz="2800" dirty="0">
                <a:solidFill>
                  <a:prstClr val="black"/>
                </a:solidFill>
                <a:latin typeface="Times New Roman" pitchFamily="18" charset="0"/>
                <a:cs typeface="Times New Roman" pitchFamily="18" charset="0"/>
              </a:rPr>
              <a:t> - </a:t>
            </a:r>
            <a:r>
              <a:rPr lang="vi-VN" sz="2800" b="1" dirty="0">
                <a:solidFill>
                  <a:srgbClr val="7030A0"/>
                </a:solidFill>
                <a:latin typeface="Times New Roman" pitchFamily="18" charset="0"/>
                <a:cs typeface="Times New Roman" pitchFamily="18" charset="0"/>
              </a:rPr>
              <a:t>Điều kiện tự </a:t>
            </a:r>
            <a:r>
              <a:rPr lang="vi-VN" sz="2800" b="1" dirty="0" smtClean="0">
                <a:solidFill>
                  <a:srgbClr val="7030A0"/>
                </a:solidFill>
                <a:latin typeface="Times New Roman" pitchFamily="18" charset="0"/>
                <a:cs typeface="Times New Roman" pitchFamily="18" charset="0"/>
              </a:rPr>
              <a:t>nhiên</a:t>
            </a:r>
            <a:r>
              <a:rPr lang="en-US" sz="2800" dirty="0" smtClean="0">
                <a:solidFill>
                  <a:prstClr val="black"/>
                </a:solidFill>
                <a:latin typeface="Times New Roman" pitchFamily="18" charset="0"/>
                <a:cs typeface="Times New Roman" pitchFamily="18" charset="0"/>
              </a:rPr>
              <a:t>:</a:t>
            </a:r>
            <a:endParaRPr lang="vi-VN" sz="2800" dirty="0">
              <a:solidFill>
                <a:prstClr val="black"/>
              </a:solidFill>
              <a:latin typeface="Times New Roman" pitchFamily="18" charset="0"/>
              <a:cs typeface="Times New Roman" pitchFamily="18" charset="0"/>
            </a:endParaRPr>
          </a:p>
          <a:p>
            <a:pPr algn="just">
              <a:lnSpc>
                <a:spcPct val="150000"/>
              </a:lnSpc>
            </a:pPr>
            <a:r>
              <a:rPr lang="vi-VN" sz="2800" dirty="0">
                <a:solidFill>
                  <a:prstClr val="black"/>
                </a:solidFill>
                <a:latin typeface="Times New Roman" pitchFamily="18" charset="0"/>
                <a:cs typeface="Times New Roman" pitchFamily="18" charset="0"/>
              </a:rPr>
              <a:t>+ Địa hình: chủ yếu </a:t>
            </a:r>
            <a:r>
              <a:rPr lang="vi-VN" sz="2800" dirty="0" err="1">
                <a:solidFill>
                  <a:prstClr val="black"/>
                </a:solidFill>
                <a:latin typeface="Times New Roman" pitchFamily="18" charset="0"/>
                <a:cs typeface="Times New Roman" pitchFamily="18" charset="0"/>
              </a:rPr>
              <a:t>là</a:t>
            </a:r>
            <a:r>
              <a:rPr lang="vi-VN" sz="2800" dirty="0">
                <a:solidFill>
                  <a:prstClr val="black"/>
                </a:solidFill>
                <a:latin typeface="Times New Roman" pitchFamily="18" charset="0"/>
                <a:cs typeface="Times New Roman" pitchFamily="18" charset="0"/>
              </a:rPr>
              <a:t> </a:t>
            </a:r>
            <a:r>
              <a:rPr lang="vi-VN" sz="2800" dirty="0" smtClean="0">
                <a:solidFill>
                  <a:prstClr val="black"/>
                </a:solidFill>
                <a:latin typeface="Times New Roman" pitchFamily="18" charset="0"/>
                <a:cs typeface="Times New Roman" pitchFamily="18" charset="0"/>
              </a:rPr>
              <a:t>đ</a:t>
            </a:r>
            <a:r>
              <a:rPr lang="en-US" sz="2800" dirty="0" smtClean="0">
                <a:solidFill>
                  <a:prstClr val="black"/>
                </a:solidFill>
                <a:latin typeface="Times New Roman" pitchFamily="18" charset="0"/>
                <a:cs typeface="Times New Roman" pitchFamily="18" charset="0"/>
              </a:rPr>
              <a:t>ồ</a:t>
            </a:r>
            <a:r>
              <a:rPr lang="vi-VN" sz="2800" dirty="0" smtClean="0">
                <a:solidFill>
                  <a:prstClr val="black"/>
                </a:solidFill>
                <a:latin typeface="Times New Roman" pitchFamily="18" charset="0"/>
                <a:cs typeface="Times New Roman" pitchFamily="18" charset="0"/>
              </a:rPr>
              <a:t>i </a:t>
            </a:r>
            <a:r>
              <a:rPr lang="vi-VN" sz="2800" dirty="0">
                <a:solidFill>
                  <a:prstClr val="black"/>
                </a:solidFill>
                <a:latin typeface="Times New Roman" pitchFamily="18" charset="0"/>
                <a:cs typeface="Times New Roman" pitchFamily="18" charset="0"/>
              </a:rPr>
              <a:t>núi, ít đồng bằng</a:t>
            </a:r>
          </a:p>
          <a:p>
            <a:pPr algn="just">
              <a:lnSpc>
                <a:spcPct val="150000"/>
              </a:lnSpc>
            </a:pPr>
            <a:r>
              <a:rPr lang="vi-VN" sz="2800" dirty="0">
                <a:solidFill>
                  <a:prstClr val="black"/>
                </a:solidFill>
                <a:latin typeface="Times New Roman" pitchFamily="18" charset="0"/>
                <a:cs typeface="Times New Roman" pitchFamily="18" charset="0"/>
              </a:rPr>
              <a:t>+ Đất đai khô cằn, thuận lợi cho </a:t>
            </a:r>
            <a:r>
              <a:rPr lang="vi-VN" sz="2800" dirty="0" smtClean="0">
                <a:solidFill>
                  <a:prstClr val="black"/>
                </a:solidFill>
                <a:latin typeface="Times New Roman" pitchFamily="18" charset="0"/>
                <a:cs typeface="Times New Roman" pitchFamily="18" charset="0"/>
              </a:rPr>
              <a:t>tr</a:t>
            </a:r>
            <a:r>
              <a:rPr lang="en-US" sz="2800" dirty="0" smtClean="0">
                <a:solidFill>
                  <a:prstClr val="black"/>
                </a:solidFill>
                <a:latin typeface="Times New Roman" pitchFamily="18" charset="0"/>
                <a:cs typeface="Times New Roman" pitchFamily="18" charset="0"/>
              </a:rPr>
              <a:t>ồ</a:t>
            </a:r>
            <a:r>
              <a:rPr lang="vi-VN" sz="2800" dirty="0" smtClean="0">
                <a:solidFill>
                  <a:prstClr val="black"/>
                </a:solidFill>
                <a:latin typeface="Times New Roman" pitchFamily="18" charset="0"/>
                <a:cs typeface="Times New Roman" pitchFamily="18" charset="0"/>
              </a:rPr>
              <a:t>ng </a:t>
            </a:r>
            <a:r>
              <a:rPr lang="vi-VN" sz="2800" dirty="0">
                <a:solidFill>
                  <a:prstClr val="black"/>
                </a:solidFill>
                <a:latin typeface="Times New Roman" pitchFamily="18" charset="0"/>
                <a:cs typeface="Times New Roman" pitchFamily="18" charset="0"/>
              </a:rPr>
              <a:t>nho, ô liu.</a:t>
            </a:r>
          </a:p>
          <a:p>
            <a:pPr algn="just">
              <a:lnSpc>
                <a:spcPct val="150000"/>
              </a:lnSpc>
            </a:pPr>
            <a:r>
              <a:rPr lang="vi-VN" sz="2800" dirty="0">
                <a:solidFill>
                  <a:prstClr val="black"/>
                </a:solidFill>
                <a:latin typeface="Times New Roman" pitchFamily="18" charset="0"/>
                <a:cs typeface="Times New Roman" pitchFamily="18" charset="0"/>
              </a:rPr>
              <a:t>- Khoáng sản: nhiều như:như đồng, sắt, vàng, </a:t>
            </a:r>
          </a:p>
          <a:p>
            <a:pPr algn="just">
              <a:lnSpc>
                <a:spcPct val="150000"/>
              </a:lnSpc>
            </a:pPr>
            <a:r>
              <a:rPr lang="vi-VN" sz="2800" dirty="0">
                <a:solidFill>
                  <a:prstClr val="black"/>
                </a:solidFill>
                <a:latin typeface="Times New Roman" pitchFamily="18" charset="0"/>
                <a:cs typeface="Times New Roman" pitchFamily="18" charset="0"/>
              </a:rPr>
              <a:t>- Có nhiều vịnh, hải cảng thuận lợi cho sự đi lại và trú ẩn của tàu thuyền.</a:t>
            </a:r>
          </a:p>
          <a:p>
            <a:endParaRPr lang="vi-VN" dirty="0">
              <a:solidFill>
                <a:prstClr val="black"/>
              </a:solidFill>
            </a:endParaRPr>
          </a:p>
        </p:txBody>
      </p:sp>
      <p:sp>
        <p:nvSpPr>
          <p:cNvPr id="3" name="Rectangle 2"/>
          <p:cNvSpPr/>
          <p:nvPr/>
        </p:nvSpPr>
        <p:spPr>
          <a:xfrm>
            <a:off x="1055078" y="590678"/>
            <a:ext cx="2840842" cy="584775"/>
          </a:xfrm>
          <a:prstGeom prst="rect">
            <a:avLst/>
          </a:prstGeom>
        </p:spPr>
        <p:txBody>
          <a:bodyPr wrap="none">
            <a:spAutoFit/>
          </a:bodyPr>
          <a:lstStyle/>
          <a:p>
            <a:r>
              <a:rPr lang="vi-VN" sz="3200" dirty="0" smtClean="0">
                <a:solidFill>
                  <a:prstClr val="black"/>
                </a:solidFill>
                <a:latin typeface="Times New Roman" pitchFamily="18" charset="0"/>
                <a:cs typeface="Times New Roman" pitchFamily="18" charset="0"/>
              </a:rPr>
              <a:t>a)</a:t>
            </a:r>
            <a:r>
              <a:rPr lang="en-US" sz="3200" dirty="0" err="1" smtClean="0">
                <a:solidFill>
                  <a:prstClr val="black"/>
                </a:solidFill>
                <a:latin typeface="Times New Roman" pitchFamily="18" charset="0"/>
                <a:cs typeface="Times New Roman" pitchFamily="18" charset="0"/>
              </a:rPr>
              <a:t>Hy</a:t>
            </a:r>
            <a:r>
              <a:rPr lang="en-US" sz="3200" dirty="0" smtClean="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Lạp</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cổ</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đại</a:t>
            </a:r>
            <a:endParaRPr lang="en-US" sz="32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8855100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29174" y="857585"/>
            <a:ext cx="10645630" cy="461665"/>
          </a:xfrm>
          <a:prstGeom prst="rect">
            <a:avLst/>
          </a:prstGeom>
        </p:spPr>
        <p:txBody>
          <a:bodyPr wrap="square">
            <a:spAutoFit/>
          </a:bodyPr>
          <a:lstStyle/>
          <a:p>
            <a:r>
              <a:rPr lang="en-US" sz="2400" b="1" i="1" dirty="0" smtClean="0">
                <a:latin typeface="Times New Roman" pitchFamily="18" charset="0"/>
                <a:cs typeface="Times New Roman" pitchFamily="18" charset="0"/>
              </a:rPr>
              <a:t>=&gt;</a:t>
            </a:r>
            <a:r>
              <a:rPr lang="en-US" sz="2400" b="1" i="1" dirty="0" err="1" smtClean="0">
                <a:latin typeface="Times New Roman" pitchFamily="18" charset="0"/>
                <a:cs typeface="Times New Roman" pitchFamily="18" charset="0"/>
              </a:rPr>
              <a:t>Tạo</a:t>
            </a:r>
            <a:r>
              <a:rPr lang="en-US" sz="2400" b="1" i="1" dirty="0" smtClean="0">
                <a:latin typeface="Times New Roman" pitchFamily="18" charset="0"/>
                <a:cs typeface="Times New Roman" pitchFamily="18" charset="0"/>
              </a:rPr>
              <a:t> </a:t>
            </a:r>
            <a:r>
              <a:rPr lang="en-US" sz="2400" b="1" i="1" dirty="0" err="1">
                <a:latin typeface="Times New Roman" pitchFamily="18" charset="0"/>
                <a:cs typeface="Times New Roman" pitchFamily="18" charset="0"/>
              </a:rPr>
              <a:t>điều</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kiện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cho</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sự</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phát</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triển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của</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thủ</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công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nghiệp</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và</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thương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nghiệp</a:t>
            </a:r>
            <a:r>
              <a:rPr lang="en-US" sz="2400" b="1" i="1"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7746518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6830" y="1244751"/>
            <a:ext cx="2475358" cy="523220"/>
          </a:xfrm>
          <a:prstGeom prst="rect">
            <a:avLst/>
          </a:prstGeom>
        </p:spPr>
        <p:txBody>
          <a:bodyPr wrap="none">
            <a:spAutoFit/>
          </a:bodyPr>
          <a:lstStyle/>
          <a:p>
            <a:r>
              <a:rPr lang="vi-VN" sz="2800" dirty="0" smtClean="0">
                <a:solidFill>
                  <a:prstClr val="black"/>
                </a:solidFill>
                <a:latin typeface="Times New Roman"/>
              </a:rPr>
              <a:t>b</a:t>
            </a:r>
            <a:r>
              <a:rPr lang="vi-VN" sz="2800" dirty="0" smtClean="0">
                <a:solidFill>
                  <a:prstClr val="black"/>
                </a:solidFill>
                <a:latin typeface="Times New Roman"/>
                <a:cs typeface="Times New Roman" pitchFamily="18" charset="0"/>
              </a:rPr>
              <a:t>) La Mã </a:t>
            </a:r>
            <a:r>
              <a:rPr lang="vi-VN" sz="2800" dirty="0">
                <a:solidFill>
                  <a:prstClr val="black"/>
                </a:solidFill>
                <a:latin typeface="Times New Roman"/>
                <a:cs typeface="Times New Roman" pitchFamily="18" charset="0"/>
              </a:rPr>
              <a:t>cổ đại</a:t>
            </a:r>
          </a:p>
        </p:txBody>
      </p:sp>
      <p:sp>
        <p:nvSpPr>
          <p:cNvPr id="3" name="Rectangle 2"/>
          <p:cNvSpPr/>
          <p:nvPr/>
        </p:nvSpPr>
        <p:spPr>
          <a:xfrm>
            <a:off x="668216" y="1953125"/>
            <a:ext cx="11019693" cy="3600986"/>
          </a:xfrm>
          <a:prstGeom prst="rect">
            <a:avLst/>
          </a:prstGeom>
        </p:spPr>
        <p:txBody>
          <a:bodyPr wrap="square">
            <a:spAutoFit/>
          </a:bodyPr>
          <a:lstStyle/>
          <a:p>
            <a:r>
              <a:rPr lang="vi-VN" sz="3200" dirty="0" smtClean="0">
                <a:solidFill>
                  <a:prstClr val="black"/>
                </a:solidFill>
                <a:latin typeface="Times New Roman"/>
              </a:rPr>
              <a:t>- </a:t>
            </a:r>
            <a:r>
              <a:rPr lang="vi-VN" sz="3200" dirty="0" smtClean="0">
                <a:solidFill>
                  <a:srgbClr val="7030A0"/>
                </a:solidFill>
                <a:latin typeface="Times New Roman"/>
              </a:rPr>
              <a:t>Vị </a:t>
            </a:r>
            <a:r>
              <a:rPr lang="vi-VN" sz="3200" dirty="0">
                <a:solidFill>
                  <a:srgbClr val="7030A0"/>
                </a:solidFill>
                <a:latin typeface="Times New Roman"/>
              </a:rPr>
              <a:t>trí địa lý</a:t>
            </a:r>
            <a:r>
              <a:rPr lang="vi-VN" sz="3200" dirty="0">
                <a:solidFill>
                  <a:prstClr val="black"/>
                </a:solidFill>
                <a:latin typeface="Times New Roman"/>
              </a:rPr>
              <a:t>: </a:t>
            </a:r>
            <a:r>
              <a:rPr lang="en-US" sz="3200" dirty="0" err="1" smtClean="0">
                <a:solidFill>
                  <a:prstClr val="black"/>
                </a:solidFill>
                <a:latin typeface="Times New Roman"/>
              </a:rPr>
              <a:t>Bán</a:t>
            </a:r>
            <a:r>
              <a:rPr lang="en-US" sz="3200" dirty="0" smtClean="0">
                <a:solidFill>
                  <a:prstClr val="black"/>
                </a:solidFill>
                <a:latin typeface="Times New Roman"/>
              </a:rPr>
              <a:t> </a:t>
            </a:r>
            <a:r>
              <a:rPr lang="en-US" sz="3200" dirty="0" err="1" smtClean="0">
                <a:solidFill>
                  <a:prstClr val="black"/>
                </a:solidFill>
                <a:latin typeface="Times New Roman"/>
              </a:rPr>
              <a:t>đảo</a:t>
            </a:r>
            <a:r>
              <a:rPr lang="en-US" sz="3200" dirty="0" smtClean="0">
                <a:solidFill>
                  <a:prstClr val="black"/>
                </a:solidFill>
                <a:latin typeface="Times New Roman"/>
              </a:rPr>
              <a:t> I </a:t>
            </a:r>
            <a:r>
              <a:rPr lang="en-US" sz="3200" dirty="0" err="1" smtClean="0">
                <a:solidFill>
                  <a:prstClr val="black"/>
                </a:solidFill>
                <a:latin typeface="Times New Roman"/>
              </a:rPr>
              <a:t>talia</a:t>
            </a:r>
            <a:r>
              <a:rPr lang="en-US" sz="3200" dirty="0" smtClean="0">
                <a:solidFill>
                  <a:prstClr val="black"/>
                </a:solidFill>
                <a:latin typeface="Times New Roman"/>
              </a:rPr>
              <a:t>, </a:t>
            </a:r>
            <a:r>
              <a:rPr lang="en-US" sz="3200" dirty="0" err="1" smtClean="0">
                <a:solidFill>
                  <a:prstClr val="black"/>
                </a:solidFill>
                <a:latin typeface="Times New Roman"/>
              </a:rPr>
              <a:t>nhiều</a:t>
            </a:r>
            <a:r>
              <a:rPr lang="en-US" sz="3200" dirty="0" smtClean="0">
                <a:solidFill>
                  <a:prstClr val="black"/>
                </a:solidFill>
                <a:latin typeface="Times New Roman"/>
              </a:rPr>
              <a:t> </a:t>
            </a:r>
            <a:r>
              <a:rPr lang="en-US" sz="3200" dirty="0" err="1" smtClean="0">
                <a:solidFill>
                  <a:prstClr val="black"/>
                </a:solidFill>
                <a:latin typeface="Times New Roman"/>
              </a:rPr>
              <a:t>biển</a:t>
            </a:r>
            <a:r>
              <a:rPr lang="en-US" sz="3200" dirty="0" smtClean="0">
                <a:solidFill>
                  <a:prstClr val="black"/>
                </a:solidFill>
                <a:latin typeface="Times New Roman"/>
              </a:rPr>
              <a:t> </a:t>
            </a:r>
            <a:r>
              <a:rPr lang="en-US" sz="3200" dirty="0" err="1" smtClean="0">
                <a:solidFill>
                  <a:prstClr val="black"/>
                </a:solidFill>
                <a:latin typeface="Times New Roman"/>
              </a:rPr>
              <a:t>bao</a:t>
            </a:r>
            <a:r>
              <a:rPr lang="en-US" sz="3200" dirty="0" smtClean="0">
                <a:solidFill>
                  <a:prstClr val="black"/>
                </a:solidFill>
                <a:latin typeface="Times New Roman"/>
              </a:rPr>
              <a:t> </a:t>
            </a:r>
            <a:r>
              <a:rPr lang="en-US" sz="3200" dirty="0" err="1" smtClean="0">
                <a:solidFill>
                  <a:prstClr val="black"/>
                </a:solidFill>
                <a:latin typeface="Times New Roman"/>
              </a:rPr>
              <a:t>bọc</a:t>
            </a:r>
            <a:endParaRPr lang="vi-VN" sz="3200" dirty="0">
              <a:solidFill>
                <a:prstClr val="black"/>
              </a:solidFill>
              <a:latin typeface="Times New Roman"/>
            </a:endParaRPr>
          </a:p>
          <a:p>
            <a:r>
              <a:rPr lang="vi-VN" sz="3200" dirty="0">
                <a:solidFill>
                  <a:prstClr val="black"/>
                </a:solidFill>
                <a:latin typeface="Times New Roman"/>
              </a:rPr>
              <a:t> - </a:t>
            </a:r>
            <a:r>
              <a:rPr lang="vi-VN" sz="3200" dirty="0">
                <a:solidFill>
                  <a:srgbClr val="7030A0"/>
                </a:solidFill>
                <a:latin typeface="Times New Roman"/>
              </a:rPr>
              <a:t>Điều kiện tự nhiên</a:t>
            </a:r>
          </a:p>
          <a:p>
            <a:r>
              <a:rPr lang="vi-VN" sz="3200" dirty="0">
                <a:solidFill>
                  <a:prstClr val="black"/>
                </a:solidFill>
                <a:latin typeface="Times New Roman"/>
              </a:rPr>
              <a:t>+ Địa hình: </a:t>
            </a:r>
            <a:r>
              <a:rPr lang="en-US" sz="3200" dirty="0" err="1" smtClean="0">
                <a:solidFill>
                  <a:prstClr val="black"/>
                </a:solidFill>
                <a:latin typeface="Times New Roman"/>
              </a:rPr>
              <a:t>Có</a:t>
            </a:r>
            <a:r>
              <a:rPr lang="en-US" sz="3200" dirty="0" smtClean="0">
                <a:solidFill>
                  <a:prstClr val="black"/>
                </a:solidFill>
                <a:latin typeface="Times New Roman"/>
              </a:rPr>
              <a:t> </a:t>
            </a:r>
            <a:r>
              <a:rPr lang="en-US" sz="3200" dirty="0" err="1" smtClean="0">
                <a:solidFill>
                  <a:prstClr val="black"/>
                </a:solidFill>
                <a:latin typeface="Times New Roman"/>
              </a:rPr>
              <a:t>nhiều</a:t>
            </a:r>
            <a:r>
              <a:rPr lang="en-US" sz="3200" dirty="0" smtClean="0">
                <a:solidFill>
                  <a:prstClr val="black"/>
                </a:solidFill>
                <a:latin typeface="Times New Roman"/>
              </a:rPr>
              <a:t> </a:t>
            </a:r>
            <a:r>
              <a:rPr lang="en-US" sz="3200" dirty="0" err="1" smtClean="0">
                <a:solidFill>
                  <a:prstClr val="black"/>
                </a:solidFill>
                <a:latin typeface="Times New Roman"/>
              </a:rPr>
              <a:t>vịnh</a:t>
            </a:r>
            <a:r>
              <a:rPr lang="en-US" sz="3200" dirty="0" smtClean="0">
                <a:solidFill>
                  <a:prstClr val="black"/>
                </a:solidFill>
                <a:latin typeface="Times New Roman"/>
              </a:rPr>
              <a:t>, </a:t>
            </a:r>
            <a:r>
              <a:rPr lang="en-US" sz="3200" dirty="0" err="1" smtClean="0">
                <a:solidFill>
                  <a:prstClr val="black"/>
                </a:solidFill>
                <a:latin typeface="Times New Roman"/>
              </a:rPr>
              <a:t>cảng</a:t>
            </a:r>
            <a:endParaRPr lang="vi-VN" sz="3200" dirty="0">
              <a:solidFill>
                <a:prstClr val="black"/>
              </a:solidFill>
              <a:latin typeface="Times New Roman"/>
            </a:endParaRPr>
          </a:p>
          <a:p>
            <a:r>
              <a:rPr lang="vi-VN" sz="3200" dirty="0">
                <a:solidFill>
                  <a:prstClr val="black"/>
                </a:solidFill>
                <a:latin typeface="Times New Roman"/>
              </a:rPr>
              <a:t>+ Đất đai </a:t>
            </a:r>
            <a:r>
              <a:rPr lang="en-US" sz="3200" dirty="0" smtClean="0">
                <a:solidFill>
                  <a:prstClr val="black"/>
                </a:solidFill>
                <a:latin typeface="Times New Roman"/>
              </a:rPr>
              <a:t>: </a:t>
            </a:r>
            <a:r>
              <a:rPr lang="en-US" sz="3200" dirty="0" err="1" smtClean="0">
                <a:solidFill>
                  <a:prstClr val="black"/>
                </a:solidFill>
                <a:latin typeface="Times New Roman"/>
              </a:rPr>
              <a:t>thích</a:t>
            </a:r>
            <a:r>
              <a:rPr lang="en-US" sz="3200" dirty="0" smtClean="0">
                <a:solidFill>
                  <a:prstClr val="black"/>
                </a:solidFill>
                <a:latin typeface="Times New Roman"/>
              </a:rPr>
              <a:t> </a:t>
            </a:r>
            <a:r>
              <a:rPr lang="en-US" sz="3200" dirty="0" err="1" smtClean="0">
                <a:solidFill>
                  <a:prstClr val="black"/>
                </a:solidFill>
                <a:latin typeface="Times New Roman"/>
              </a:rPr>
              <a:t>hợp</a:t>
            </a:r>
            <a:r>
              <a:rPr lang="en-US" sz="3200" dirty="0" smtClean="0">
                <a:solidFill>
                  <a:prstClr val="black"/>
                </a:solidFill>
                <a:latin typeface="Times New Roman"/>
              </a:rPr>
              <a:t> </a:t>
            </a:r>
            <a:r>
              <a:rPr lang="en-US" sz="3200" dirty="0" err="1" smtClean="0">
                <a:solidFill>
                  <a:prstClr val="black"/>
                </a:solidFill>
                <a:latin typeface="Times New Roman"/>
              </a:rPr>
              <a:t>trồng</a:t>
            </a:r>
            <a:r>
              <a:rPr lang="en-US" sz="3200" dirty="0" smtClean="0">
                <a:solidFill>
                  <a:prstClr val="black"/>
                </a:solidFill>
                <a:latin typeface="Times New Roman"/>
              </a:rPr>
              <a:t> </a:t>
            </a:r>
            <a:r>
              <a:rPr lang="en-US" sz="3200" dirty="0" err="1" smtClean="0">
                <a:solidFill>
                  <a:prstClr val="black"/>
                </a:solidFill>
                <a:latin typeface="Times New Roman"/>
              </a:rPr>
              <a:t>trọt</a:t>
            </a:r>
            <a:r>
              <a:rPr lang="en-US" sz="3200" dirty="0" smtClean="0">
                <a:solidFill>
                  <a:prstClr val="black"/>
                </a:solidFill>
                <a:latin typeface="Times New Roman"/>
              </a:rPr>
              <a:t>, </a:t>
            </a:r>
            <a:r>
              <a:rPr lang="en-US" sz="3200" dirty="0" err="1" smtClean="0">
                <a:solidFill>
                  <a:prstClr val="black"/>
                </a:solidFill>
                <a:latin typeface="Times New Roman"/>
              </a:rPr>
              <a:t>chăn</a:t>
            </a:r>
            <a:r>
              <a:rPr lang="en-US" sz="3200" dirty="0" smtClean="0">
                <a:solidFill>
                  <a:prstClr val="black"/>
                </a:solidFill>
                <a:latin typeface="Times New Roman"/>
              </a:rPr>
              <a:t> </a:t>
            </a:r>
            <a:r>
              <a:rPr lang="en-US" sz="3200" dirty="0" err="1" smtClean="0">
                <a:solidFill>
                  <a:prstClr val="black"/>
                </a:solidFill>
                <a:latin typeface="Times New Roman"/>
              </a:rPr>
              <a:t>nuôi</a:t>
            </a:r>
            <a:endParaRPr lang="vi-VN" sz="3200" dirty="0">
              <a:solidFill>
                <a:prstClr val="black"/>
              </a:solidFill>
              <a:latin typeface="Times New Roman"/>
            </a:endParaRPr>
          </a:p>
          <a:p>
            <a:r>
              <a:rPr lang="vi-VN" sz="3200" dirty="0">
                <a:solidFill>
                  <a:prstClr val="black"/>
                </a:solidFill>
                <a:latin typeface="Times New Roman"/>
              </a:rPr>
              <a:t>- Khoáng sản: </a:t>
            </a:r>
            <a:r>
              <a:rPr lang="en-US" sz="3200" dirty="0" err="1" smtClean="0">
                <a:solidFill>
                  <a:prstClr val="black"/>
                </a:solidFill>
                <a:latin typeface="Times New Roman"/>
              </a:rPr>
              <a:t>Thích</a:t>
            </a:r>
            <a:r>
              <a:rPr lang="en-US" sz="3200" dirty="0" smtClean="0">
                <a:solidFill>
                  <a:prstClr val="black"/>
                </a:solidFill>
                <a:latin typeface="Times New Roman"/>
              </a:rPr>
              <a:t> </a:t>
            </a:r>
            <a:r>
              <a:rPr lang="en-US" sz="3200" dirty="0" err="1" smtClean="0">
                <a:solidFill>
                  <a:prstClr val="black"/>
                </a:solidFill>
                <a:latin typeface="Times New Roman"/>
              </a:rPr>
              <a:t>hợp</a:t>
            </a:r>
            <a:r>
              <a:rPr lang="en-US" sz="3200" dirty="0" smtClean="0">
                <a:solidFill>
                  <a:prstClr val="black"/>
                </a:solidFill>
                <a:latin typeface="Times New Roman"/>
              </a:rPr>
              <a:t> </a:t>
            </a:r>
            <a:r>
              <a:rPr lang="en-US" sz="3200" dirty="0" err="1" smtClean="0">
                <a:solidFill>
                  <a:prstClr val="black"/>
                </a:solidFill>
                <a:latin typeface="Times New Roman"/>
              </a:rPr>
              <a:t>cho</a:t>
            </a:r>
            <a:r>
              <a:rPr lang="en-US" sz="3200" dirty="0" smtClean="0">
                <a:solidFill>
                  <a:prstClr val="black"/>
                </a:solidFill>
                <a:latin typeface="Times New Roman"/>
              </a:rPr>
              <a:t> </a:t>
            </a:r>
            <a:r>
              <a:rPr lang="en-US" sz="3200" dirty="0" err="1" smtClean="0">
                <a:solidFill>
                  <a:prstClr val="black"/>
                </a:solidFill>
                <a:latin typeface="Times New Roman"/>
              </a:rPr>
              <a:t>nghề</a:t>
            </a:r>
            <a:r>
              <a:rPr lang="en-US" sz="3200" dirty="0" smtClean="0">
                <a:solidFill>
                  <a:prstClr val="black"/>
                </a:solidFill>
                <a:latin typeface="Times New Roman"/>
              </a:rPr>
              <a:t> </a:t>
            </a:r>
            <a:r>
              <a:rPr lang="en-US" sz="3200" dirty="0" err="1" smtClean="0">
                <a:solidFill>
                  <a:prstClr val="black"/>
                </a:solidFill>
                <a:latin typeface="Times New Roman"/>
              </a:rPr>
              <a:t>luyện</a:t>
            </a:r>
            <a:r>
              <a:rPr lang="en-US" sz="3200" dirty="0" smtClean="0">
                <a:solidFill>
                  <a:prstClr val="black"/>
                </a:solidFill>
                <a:latin typeface="Times New Roman"/>
              </a:rPr>
              <a:t> </a:t>
            </a:r>
            <a:r>
              <a:rPr lang="en-US" sz="3200" dirty="0" err="1" smtClean="0">
                <a:solidFill>
                  <a:prstClr val="black"/>
                </a:solidFill>
                <a:latin typeface="Times New Roman"/>
              </a:rPr>
              <a:t>kim</a:t>
            </a:r>
            <a:endParaRPr lang="vi-VN" sz="3200" dirty="0">
              <a:solidFill>
                <a:prstClr val="black"/>
              </a:solidFill>
              <a:latin typeface="Times New Roman"/>
            </a:endParaRPr>
          </a:p>
          <a:p>
            <a:r>
              <a:rPr lang="vi-VN" sz="3200" dirty="0">
                <a:solidFill>
                  <a:prstClr val="black"/>
                </a:solidFill>
                <a:latin typeface="Times New Roman"/>
              </a:rPr>
              <a:t>- Có nhiều vịnh, </a:t>
            </a:r>
            <a:r>
              <a:rPr lang="en-US" sz="3200" dirty="0" err="1" smtClean="0">
                <a:solidFill>
                  <a:prstClr val="black"/>
                </a:solidFill>
                <a:latin typeface="Times New Roman"/>
              </a:rPr>
              <a:t>ngày</a:t>
            </a:r>
            <a:r>
              <a:rPr lang="en-US" sz="3200" dirty="0" smtClean="0">
                <a:solidFill>
                  <a:prstClr val="black"/>
                </a:solidFill>
                <a:latin typeface="Times New Roman"/>
              </a:rPr>
              <a:t> </a:t>
            </a:r>
            <a:r>
              <a:rPr lang="en-US" sz="3200" dirty="0" err="1" smtClean="0">
                <a:solidFill>
                  <a:prstClr val="black"/>
                </a:solidFill>
                <a:latin typeface="Times New Roman"/>
              </a:rPr>
              <a:t>càng</a:t>
            </a:r>
            <a:r>
              <a:rPr lang="en-US" sz="3200" dirty="0" smtClean="0">
                <a:solidFill>
                  <a:prstClr val="black"/>
                </a:solidFill>
                <a:latin typeface="Times New Roman"/>
              </a:rPr>
              <a:t> </a:t>
            </a:r>
            <a:r>
              <a:rPr lang="en-US" sz="3200" dirty="0" err="1" smtClean="0">
                <a:solidFill>
                  <a:prstClr val="black"/>
                </a:solidFill>
                <a:latin typeface="Times New Roman"/>
              </a:rPr>
              <a:t>mở</a:t>
            </a:r>
            <a:r>
              <a:rPr lang="en-US" sz="3200" dirty="0" smtClean="0">
                <a:solidFill>
                  <a:prstClr val="black"/>
                </a:solidFill>
                <a:latin typeface="Times New Roman"/>
              </a:rPr>
              <a:t> </a:t>
            </a:r>
            <a:r>
              <a:rPr lang="en-US" sz="3200" dirty="0" err="1" smtClean="0">
                <a:solidFill>
                  <a:prstClr val="black"/>
                </a:solidFill>
                <a:latin typeface="Times New Roman"/>
              </a:rPr>
              <a:t>rộng</a:t>
            </a:r>
            <a:r>
              <a:rPr lang="en-US" sz="3200" dirty="0" smtClean="0">
                <a:solidFill>
                  <a:prstClr val="black"/>
                </a:solidFill>
                <a:latin typeface="Times New Roman"/>
              </a:rPr>
              <a:t> </a:t>
            </a:r>
            <a:r>
              <a:rPr lang="en-US" sz="3200" dirty="0" err="1" smtClean="0">
                <a:solidFill>
                  <a:prstClr val="black"/>
                </a:solidFill>
                <a:latin typeface="Times New Roman"/>
              </a:rPr>
              <a:t>ra</a:t>
            </a:r>
            <a:r>
              <a:rPr lang="en-US" sz="3200" dirty="0" smtClean="0">
                <a:solidFill>
                  <a:prstClr val="black"/>
                </a:solidFill>
                <a:latin typeface="Times New Roman"/>
              </a:rPr>
              <a:t> </a:t>
            </a:r>
            <a:r>
              <a:rPr lang="en-US" sz="3200" dirty="0" err="1" smtClean="0">
                <a:solidFill>
                  <a:prstClr val="black"/>
                </a:solidFill>
                <a:latin typeface="Times New Roman"/>
              </a:rPr>
              <a:t>các</a:t>
            </a:r>
            <a:r>
              <a:rPr lang="en-US" sz="3200" dirty="0" smtClean="0">
                <a:solidFill>
                  <a:prstClr val="black"/>
                </a:solidFill>
                <a:latin typeface="Times New Roman"/>
              </a:rPr>
              <a:t> </a:t>
            </a:r>
            <a:r>
              <a:rPr lang="en-US" sz="3200" dirty="0" err="1" smtClean="0">
                <a:solidFill>
                  <a:prstClr val="black"/>
                </a:solidFill>
                <a:latin typeface="Times New Roman"/>
              </a:rPr>
              <a:t>châu</a:t>
            </a:r>
            <a:r>
              <a:rPr lang="en-US" sz="3200" dirty="0" smtClean="0">
                <a:solidFill>
                  <a:prstClr val="black"/>
                </a:solidFill>
                <a:latin typeface="Times New Roman"/>
              </a:rPr>
              <a:t> </a:t>
            </a:r>
            <a:r>
              <a:rPr lang="en-US" sz="3200" dirty="0" err="1" smtClean="0">
                <a:solidFill>
                  <a:prstClr val="black"/>
                </a:solidFill>
                <a:latin typeface="Times New Roman"/>
              </a:rPr>
              <a:t>lục</a:t>
            </a:r>
            <a:r>
              <a:rPr lang="en-US" sz="3200" dirty="0" smtClean="0">
                <a:solidFill>
                  <a:prstClr val="black"/>
                </a:solidFill>
                <a:latin typeface="Times New Roman"/>
              </a:rPr>
              <a:t> </a:t>
            </a:r>
            <a:r>
              <a:rPr lang="en-US" sz="3200" dirty="0" err="1" smtClean="0">
                <a:solidFill>
                  <a:prstClr val="black"/>
                </a:solidFill>
                <a:latin typeface="Times New Roman"/>
              </a:rPr>
              <a:t>khác</a:t>
            </a:r>
            <a:endParaRPr lang="vi-VN" sz="3200" dirty="0">
              <a:solidFill>
                <a:prstClr val="black"/>
              </a:solidFill>
              <a:latin typeface="Times New Roman"/>
            </a:endParaRPr>
          </a:p>
          <a:p>
            <a:endParaRPr lang="vi-VN" dirty="0">
              <a:solidFill>
                <a:prstClr val="black"/>
              </a:solidFill>
            </a:endParaRPr>
          </a:p>
          <a:p>
            <a:endParaRPr lang="vi-VN" dirty="0">
              <a:solidFill>
                <a:prstClr val="black"/>
              </a:solidFill>
            </a:endParaRPr>
          </a:p>
        </p:txBody>
      </p:sp>
      <p:sp>
        <p:nvSpPr>
          <p:cNvPr id="4" name="Rectangle 3"/>
          <p:cNvSpPr/>
          <p:nvPr/>
        </p:nvSpPr>
        <p:spPr>
          <a:xfrm>
            <a:off x="668216" y="5138612"/>
            <a:ext cx="10052914" cy="954107"/>
          </a:xfrm>
          <a:prstGeom prst="rect">
            <a:avLst/>
          </a:prstGeom>
        </p:spPr>
        <p:txBody>
          <a:bodyPr wrap="square">
            <a:spAutoFit/>
          </a:bodyPr>
          <a:lstStyle/>
          <a:p>
            <a:r>
              <a:rPr lang="en-US" sz="2800" b="1" i="1" dirty="0">
                <a:latin typeface="Times New Roman" pitchFamily="18" charset="0"/>
                <a:cs typeface="Times New Roman" pitchFamily="18" charset="0"/>
              </a:rPr>
              <a:t>=&gt; </a:t>
            </a:r>
            <a:r>
              <a:rPr lang="en-US" sz="2800" b="1" i="1" dirty="0" err="1">
                <a:latin typeface="Times New Roman" pitchFamily="18" charset="0"/>
                <a:cs typeface="Times New Roman" pitchFamily="18" charset="0"/>
              </a:rPr>
              <a:t>Tạo</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điều</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kiện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cho</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sự</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phát</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triển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nông</a:t>
            </a:r>
            <a:r>
              <a:rPr lang="en-US" sz="2800" b="1" i="1" dirty="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nghiệp</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thương</a:t>
            </a:r>
            <a:r>
              <a:rPr lang="en-US" sz="2800" b="1" i="1" dirty="0" smtClean="0">
                <a:latin typeface="Times New Roman" pitchFamily="18" charset="0"/>
                <a:cs typeface="Times New Roman" pitchFamily="18" charset="0"/>
              </a:rPr>
              <a:t> </a:t>
            </a:r>
            <a:r>
              <a:rPr lang="en-US" sz="2800" b="1" i="1" dirty="0" err="1">
                <a:latin typeface="Times New Roman" pitchFamily="18" charset="0"/>
                <a:cs typeface="Times New Roman" pitchFamily="18" charset="0"/>
              </a:rPr>
              <a:t>nghiệp</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và</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luyện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kim</a:t>
            </a:r>
            <a:r>
              <a:rPr lang="en-US" sz="2800" b="1" i="1"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17650213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BÀI 3. NGUỒN GỐC LOÀI NGƯỜI&amp;quot;&quot;/&gt;&lt;property id=&quot;20307&quot; value=&quot;256&quot;/&gt;&lt;/object&gt;&lt;object type=&quot;3&quot; unique_id=&quot;10005&quot;&gt;&lt;property id=&quot;20148&quot; value=&quot;5&quot;/&gt;&lt;property id=&quot;20300&quot; value=&quot;Slide 4&quot;/&gt;&lt;property id=&quot;20307&quot; value=&quot;257&quot;/&gt;&lt;/object&gt;&lt;object type=&quot;3&quot; unique_id=&quot;10006&quot;&gt;&lt;property id=&quot;20148&quot; value=&quot;5&quot;/&gt;&lt;property id=&quot;20300&quot; value=&quot;Slide 6&quot;/&gt;&lt;property id=&quot;20307&quot; value=&quot;258&quot;/&gt;&lt;/object&gt;&lt;object type=&quot;3&quot; unique_id=&quot;10007&quot;&gt;&lt;property id=&quot;20148&quot; value=&quot;5&quot;/&gt;&lt;property id=&quot;20300&quot; value=&quot;Slide 7&quot;/&gt;&lt;property id=&quot;20307&quot; value=&quot;259&quot;/&gt;&lt;/object&gt;&lt;object type=&quot;3&quot; unique_id=&quot;10008&quot;&gt;&lt;property id=&quot;20148&quot; value=&quot;5&quot;/&gt;&lt;property id=&quot;20300&quot; value=&quot;Slide 8&quot;/&gt;&lt;property id=&quot;20307&quot; value=&quot;260&quot;/&gt;&lt;/object&gt;&lt;object type=&quot;3&quot; unique_id=&quot;10009&quot;&gt;&lt;property id=&quot;20148&quot; value=&quot;5&quot;/&gt;&lt;property id=&quot;20300&quot; value=&quot;Slide 9&quot;/&gt;&lt;property id=&quot;20307&quot; value=&quot;261&quot;/&gt;&lt;/object&gt;&lt;object type=&quot;3&quot; unique_id=&quot;10082&quot;&gt;&lt;property id=&quot;20148&quot; value=&quot;5&quot;/&gt;&lt;property id=&quot;20300&quot; value=&quot;Slide 2 - &amp;quot;Mục tiêu bài học&amp;quot;&quot;/&gt;&lt;property id=&quot;20307&quot; value=&quot;263&quot;/&gt;&lt;/object&gt;&lt;object type=&quot;3&quot; unique_id=&quot;10083&quot;&gt;&lt;property id=&quot;20148&quot; value=&quot;5&quot;/&gt;&lt;property id=&quot;20300&quot; value=&quot;Slide 3&quot;/&gt;&lt;property id=&quot;20307&quot; value=&quot;262&quot;/&gt;&lt;/object&gt;&lt;object type=&quot;3&quot; unique_id=&quot;10084&quot;&gt;&lt;property id=&quot;20148&quot; value=&quot;5&quot;/&gt;&lt;property id=&quot;20300&quot; value=&quot;Slide 5&quot;/&gt;&lt;property id=&quot;20307&quot; value=&quot;264&quot;/&gt;&lt;/object&gt;&lt;object type=&quot;3&quot; unique_id=&quot;10140&quot;&gt;&lt;property id=&quot;20148&quot; value=&quot;5&quot;/&gt;&lt;property id=&quot;20300&quot; value=&quot;Slide 10&quot;/&gt;&lt;property id=&quot;20307&quot; value=&quot;265&quot;/&gt;&lt;/object&gt;&lt;object type=&quot;3&quot; unique_id=&quot;10141&quot;&gt;&lt;property id=&quot;20148&quot; value=&quot;5&quot;/&gt;&lt;property id=&quot;20300&quot; value=&quot;Slide 11&quot;/&gt;&lt;property id=&quot;20307&quot; value=&quot;266&quot;/&gt;&lt;/object&gt;&lt;object type=&quot;3&quot; unique_id=&quot;10142&quot;&gt;&lt;property id=&quot;20148&quot; value=&quot;5&quot;/&gt;&lt;property id=&quot;20300&quot; value=&quot;Slide 12&quot;/&gt;&lt;property id=&quot;20307&quot; value=&quot;267&quot;/&gt;&lt;/object&gt;&lt;object type=&quot;3&quot; unique_id=&quot;10143&quot;&gt;&lt;property id=&quot;20148&quot; value=&quot;5&quot;/&gt;&lt;property id=&quot;20300&quot; value=&quot;Slide 13&quot;/&gt;&lt;property id=&quot;20307&quot; value=&quot;268&quot;/&gt;&lt;/object&gt;&lt;object type=&quot;3&quot; unique_id=&quot;10144&quot;&gt;&lt;property id=&quot;20148&quot; value=&quot;5&quot;/&gt;&lt;property id=&quot;20300&quot; value=&quot;Slide 14&quot;/&gt;&lt;property id=&quot;20307&quot; value=&quot;269&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2172</TotalTime>
  <Words>1337</Words>
  <Application>Microsoft Office PowerPoint</Application>
  <PresentationFormat>Custom</PresentationFormat>
  <Paragraphs>115</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Tiết 23,24,25  BÀI 10: HI LẠP VÀ LA MÃ CỔ ĐẠI</vt:lpstr>
      <vt:lpstr>Mục tiêu bài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 NGUỒN GỐC LOÀI NGƯỜI</dc:title>
  <dc:creator>TIEN</dc:creator>
  <cp:lastModifiedBy>MDPC</cp:lastModifiedBy>
  <cp:revision>131</cp:revision>
  <dcterms:created xsi:type="dcterms:W3CDTF">2021-07-25T09:08:06Z</dcterms:created>
  <dcterms:modified xsi:type="dcterms:W3CDTF">2023-12-27T04:33:35Z</dcterms:modified>
</cp:coreProperties>
</file>