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99" r:id="rId2"/>
    <p:sldId id="490" r:id="rId3"/>
    <p:sldId id="491" r:id="rId4"/>
    <p:sldId id="492" r:id="rId5"/>
    <p:sldId id="493" r:id="rId6"/>
    <p:sldId id="497" r:id="rId7"/>
    <p:sldId id="498" r:id="rId8"/>
    <p:sldId id="494" r:id="rId9"/>
    <p:sldId id="495" r:id="rId10"/>
    <p:sldId id="496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>
      <p:cViewPr>
        <p:scale>
          <a:sx n="72" d="100"/>
          <a:sy n="72" d="100"/>
        </p:scale>
        <p:origin x="-40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1/22/2024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1/22/2024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1/22/2024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1/22/2024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1/22/2024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1/22/2024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1/22/2024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1/22/2024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1104404" y="78400"/>
            <a:ext cx="9743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1828169"/>
            <a:ext cx="5965247" cy="500228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872" y="1828169"/>
            <a:ext cx="6179127" cy="5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Đọc và trả lời các câu hỏi bài 11. Giao lưu văn hóa ở Đông Nam Á.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1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8689" y="2760502"/>
            <a:ext cx="586462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Nêu tên và xác định nơi hình </a:t>
            </a:r>
            <a:r>
              <a:rPr lang="vi-VN" sz="2800" dirty="0" smtClean="0">
                <a:latin typeface="+mj-lt"/>
              </a:rPr>
              <a:t>thành </a:t>
            </a:r>
            <a:r>
              <a:rPr lang="vi-VN" sz="2800" dirty="0">
                <a:latin typeface="+mj-lt"/>
              </a:rPr>
              <a:t>các vương quốc phong kiến</a:t>
            </a:r>
            <a:r>
              <a:rPr lang="vi-VN" sz="2800" dirty="0" smtClean="0">
                <a:latin typeface="+mj-lt"/>
              </a:rPr>
              <a:t> trên </a:t>
            </a:r>
            <a:r>
              <a:rPr lang="vi-VN" sz="2800" dirty="0">
                <a:latin typeface="+mj-lt"/>
              </a:rPr>
              <a:t>lược </a:t>
            </a:r>
            <a:r>
              <a:rPr lang="vi-VN" sz="2800" dirty="0" smtClean="0">
                <a:latin typeface="+mj-lt"/>
              </a:rPr>
              <a:t>đồ và vương </a:t>
            </a:r>
            <a:r>
              <a:rPr lang="vi-VN" sz="2800" dirty="0">
                <a:latin typeface="+mj-lt"/>
              </a:rPr>
              <a:t>quốc đó thuộc các quốc gia </a:t>
            </a:r>
            <a:r>
              <a:rPr lang="vi-VN" sz="2800" dirty="0" smtClean="0">
                <a:latin typeface="+mj-lt"/>
              </a:rPr>
              <a:t>Đông Nam Á </a:t>
            </a:r>
            <a:r>
              <a:rPr lang="vi-VN" sz="2800" dirty="0">
                <a:latin typeface="+mj-lt"/>
              </a:rPr>
              <a:t>nào ngày nay</a:t>
            </a:r>
            <a:r>
              <a:rPr lang="vi-VN" sz="2800" dirty="0" smtClean="0">
                <a:latin typeface="+mj-lt"/>
              </a:rPr>
              <a:t>?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cơ sở hình thành các vương quốc phong kiến Đông Nam </a:t>
            </a:r>
            <a:r>
              <a:rPr lang="vi-VN" sz="2800" dirty="0" smtClean="0">
                <a:latin typeface="+mj-lt"/>
              </a:rPr>
              <a:t>Á?</a:t>
            </a:r>
            <a:endParaRPr lang="vi-VN" sz="2800" dirty="0">
              <a:latin typeface="+mj-lt"/>
              <a:ea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60091" y="1544782"/>
            <a:ext cx="0" cy="4564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25252" y="764919"/>
            <a:ext cx="4434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HĐ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bạn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8687" y="1467400"/>
            <a:ext cx="586463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sát lược đồ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hình1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tr. 52) và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khai thác thông tin trong SGK </a:t>
            </a:r>
            <a:endParaRPr lang="vi-VN" sz="2800" dirty="0"/>
          </a:p>
        </p:txBody>
      </p:sp>
      <p:sp>
        <p:nvSpPr>
          <p:cNvPr id="12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10317480" y="5748629"/>
            <a:ext cx="18745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5435"/>
              </p:ext>
            </p:extLst>
          </p:nvPr>
        </p:nvGraphicFramePr>
        <p:xfrm>
          <a:off x="1213944" y="1335142"/>
          <a:ext cx="9270126" cy="540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3">
                  <a:extLst>
                    <a:ext uri="{9D8B030D-6E8A-4147-A177-3AD203B41FA5}">
                      <a16:colId xmlns:a16="http://schemas.microsoft.com/office/drawing/2014/main" xmlns="" val="985507104"/>
                    </a:ext>
                  </a:extLst>
                </a:gridCol>
                <a:gridCol w="4635063">
                  <a:extLst>
                    <a:ext uri="{9D8B030D-6E8A-4147-A177-3AD203B41FA5}">
                      <a16:colId xmlns:a16="http://schemas.microsoft.com/office/drawing/2014/main" xmlns="" val="1519948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9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Pa-gan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Sri</a:t>
                      </a:r>
                      <a:r>
                        <a:rPr lang="vi-VN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Kse-tra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618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Đva-ra-va-ti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2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- Chân</a:t>
                      </a:r>
                      <a:r>
                        <a:rPr lang="vi-VN" sz="2400" baseline="0" dirty="0" smtClean="0">
                          <a:latin typeface="+mj-lt"/>
                        </a:rPr>
                        <a:t> Lạp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Cam-pu-chia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2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Đại Cồ Việt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Chăm-pa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Việt</a:t>
                      </a:r>
                      <a:r>
                        <a:rPr lang="vi-VN" sz="2400" baseline="0" dirty="0" smtClean="0">
                          <a:latin typeface="+mj-lt"/>
                        </a:rPr>
                        <a:t> Nam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116133"/>
                  </a:ext>
                </a:extLst>
              </a:tr>
              <a:tr h="83380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Sri-vi-giay-a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Kalinga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95795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4510" y="722418"/>
            <a:ext cx="526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bg1"/>
                </a:solidFill>
                <a:latin typeface="+mj-lt"/>
              </a:rPr>
              <a:t>- Hình thành từ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thế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kỉ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VII –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X.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01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606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727" y="-27551"/>
            <a:ext cx="1019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      từ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81697" y="743961"/>
            <a:ext cx="9849742" cy="50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 smtClean="0">
                <a:solidFill>
                  <a:schemeClr val="bg1"/>
                </a:solidFill>
              </a:rPr>
              <a:t>Hoạt động nhóm -</a:t>
            </a:r>
            <a:r>
              <a:rPr lang="nl-NL" altLang="vi-VN" sz="2800" b="0" dirty="0" smtClean="0">
                <a:solidFill>
                  <a:schemeClr val="bg1"/>
                </a:solidFill>
              </a:rPr>
              <a:t> </a:t>
            </a:r>
            <a:r>
              <a:rPr lang="nl-NL" altLang="vi-VN" sz="2800" dirty="0">
                <a:solidFill>
                  <a:schemeClr val="bg1"/>
                </a:solidFill>
              </a:rPr>
              <a:t>“</a:t>
            </a:r>
            <a:r>
              <a:rPr lang="nl-NL" altLang="vi-VN" sz="2800" i="1" dirty="0">
                <a:solidFill>
                  <a:schemeClr val="bg1"/>
                </a:solidFill>
              </a:rPr>
              <a:t>Khăn trải bàn</a:t>
            </a:r>
            <a:r>
              <a:rPr lang="nl-NL" altLang="vi-VN" sz="2800" b="0" dirty="0" smtClean="0">
                <a:solidFill>
                  <a:schemeClr val="bg1"/>
                </a:solidFill>
              </a:rPr>
              <a:t>” </a:t>
            </a:r>
            <a:r>
              <a:rPr lang="nl-NL" altLang="vi-VN" sz="2800" dirty="0" smtClean="0">
                <a:solidFill>
                  <a:schemeClr val="bg1"/>
                </a:solidFill>
              </a:rPr>
              <a:t>- </a:t>
            </a:r>
            <a:r>
              <a:rPr lang="vi-VN" altLang="vi-VN" sz="2800" dirty="0" smtClean="0">
                <a:solidFill>
                  <a:schemeClr val="bg1"/>
                </a:solidFill>
              </a:rPr>
              <a:t>7</a:t>
            </a:r>
            <a:r>
              <a:rPr lang="nl-NL" altLang="vi-VN" sz="2800" dirty="0" smtClean="0">
                <a:solidFill>
                  <a:schemeClr val="bg1"/>
                </a:solidFill>
              </a:rPr>
              <a:t> phút</a:t>
            </a:r>
            <a:endParaRPr lang="en-US" altLang="vi-VN" sz="2800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1727" y="1246262"/>
            <a:ext cx="10819837" cy="5611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85579" y="2302568"/>
            <a:ext cx="7557743" cy="33511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vi-VN" sz="2400" dirty="0" smtClean="0"/>
              <a:t>Khai </a:t>
            </a:r>
            <a:r>
              <a:rPr lang="vi-VN" sz="2400" dirty="0"/>
              <a:t>thác tư liệu sgk (55) và cho biết thương nhân nước ngoài bị hấp dẫn bởi những sản vật nào của vương quốc Sri Vi-giay-a</a:t>
            </a:r>
            <a:r>
              <a:rPr lang="vi-VN" sz="2400" dirty="0" smtClean="0"/>
              <a:t>?</a:t>
            </a:r>
          </a:p>
          <a:p>
            <a:pPr algn="just"/>
            <a:endParaRPr lang="vi-VN" sz="1400" dirty="0"/>
          </a:p>
          <a:p>
            <a:pPr marL="342900" indent="-342900" algn="just">
              <a:buFontTx/>
              <a:buChar char="-"/>
            </a:pPr>
            <a:r>
              <a:rPr lang="vi-VN" sz="2400" dirty="0" smtClean="0"/>
              <a:t>Hãy </a:t>
            </a:r>
            <a:r>
              <a:rPr lang="vi-VN" sz="2400" dirty="0"/>
              <a:t>trình bày hoạt động kinh tế chính của các vương quốc phong kiến Đông Nam Á từ thế kỉ VII đến X</a:t>
            </a:r>
            <a:r>
              <a:rPr lang="vi-VN" sz="2400" dirty="0" smtClean="0"/>
              <a:t>?</a:t>
            </a:r>
          </a:p>
          <a:p>
            <a:pPr algn="just"/>
            <a:endParaRPr lang="vi-VN" sz="2400" dirty="0"/>
          </a:p>
          <a:p>
            <a:pPr algn="just"/>
            <a:r>
              <a:rPr lang="vi-VN" sz="2400" dirty="0"/>
              <a:t>-</a:t>
            </a:r>
            <a:r>
              <a:rPr lang="vi-VN" sz="2400" dirty="0" smtClean="0"/>
              <a:t> </a:t>
            </a:r>
            <a:r>
              <a:rPr lang="vi-VN" sz="2400" dirty="0"/>
              <a:t>Giải thích về sự phát triển kinh tế khác nhau giữa các vương quốc lục địa với vương quốc ở hải đảo?</a:t>
            </a:r>
          </a:p>
          <a:p>
            <a:pPr algn="just">
              <a:spcAft>
                <a:spcPts val="0"/>
              </a:spcAft>
            </a:pPr>
            <a:endParaRPr lang="en-US" altLang="vi-VN" sz="2400" dirty="0"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716720" y="1246262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3995" y="1805507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473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4" name="Oval 23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 rot="16200000">
            <a:off x="9665101" y="3703276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 flipV="1">
            <a:off x="651724" y="1265757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665018" y="5637944"/>
            <a:ext cx="1607268" cy="1136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9878302" y="5687976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10472647" y="5692805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9878302" y="1276230"/>
            <a:ext cx="1482771" cy="974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8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3812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9947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Á từ 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5" y="1186728"/>
            <a:ext cx="1010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+ Nông nghiệp vẫn là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ề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n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kinh tế chủ yếu của các vương quốc phong kiến.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145" y="4025610"/>
            <a:ext cx="96883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bg1"/>
                </a:solidFill>
                <a:latin typeface="+mj-lt"/>
              </a:rPr>
              <a:t>=&gt;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Điểm giao lưu kinh tế, văn hoá giữa các châu lục.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107" y="2070203"/>
            <a:ext cx="9864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+ Thương mại biển phát triển, kết nối buôn bán châu Á và châu Âu. (Con đường gia vị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+ Thương cảng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sầm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uất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Đại Chiêm (Chăm pa), Pa-lem-bang (Sri Vi-giay-a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)…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8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x-none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989321"/>
            <a:ext cx="10172700" cy="4879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1: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phù hợp để điền vào chỗ trống (....) trong câu sau?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i="1" dirty="0">
                <a:latin typeface="+mj-lt"/>
              </a:rPr>
              <a:t>Các vương quốc phong kiến ​​Đông Nam Á đã phát huy những lợi thế để phát triển kinh tế, đó </a:t>
            </a:r>
            <a:r>
              <a:rPr lang="vi-VN" sz="2800" i="1" dirty="0" smtClean="0">
                <a:latin typeface="+mj-lt"/>
              </a:rPr>
              <a:t>là ...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Vị </a:t>
            </a:r>
            <a:r>
              <a:rPr lang="vi-VN" sz="2800" dirty="0">
                <a:latin typeface="+mj-lt"/>
              </a:rPr>
              <a:t>trí địa lý.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Điều kiện tự nhiên thuận lợi.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Khí hậu ôn hòa, thuận lợi cho cây trồng lâu năm phát triển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Điểm </a:t>
            </a:r>
            <a:r>
              <a:rPr lang="vi-VN" sz="2800" dirty="0">
                <a:latin typeface="+mj-lt"/>
              </a:rPr>
              <a:t>đến hấp dẫn của thương nhân các nước Ả Rập, Hy Lạp, La Mã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0312" y="4537343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x-none" dirty="0"/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Các quốc gia phong kiến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VII TCN.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đến thế kỉ X.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VII.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131" y="2036032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8205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Quốc gia phong kiến ​​nào ở Đông Nam Á phát triển mạnh về hoạt động buôn bán đường biển?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Chân Lạp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Pa-gan</a:t>
            </a:r>
            <a:r>
              <a:rPr lang="vi-VN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Xri Vi-giay-a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Cam-pu-chia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904429" y="5562555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8733" y="725062"/>
            <a:ext cx="979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1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 Các vương quốc phong kiến Đông Nam Á đã phát huy những lợi thế nào để phát triển kinh tế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?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605" y="4411744"/>
            <a:ext cx="9531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Hoạt động giao lưu thương mại đã tác động như thế nào đến sự phát triển kinh tế các quốc gia phong kiến Đông Nam Á?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605" y="2058584"/>
            <a:ext cx="9656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Vị trí địa lí thuận lợi: nằm án ngữ trên con đường hàng hải nối giữa Ấn Độ Dương và Thái Bình Dương, nối các quốc gia phương Đông với Địa Trung Hải.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Điểu kiện tự nhiên thuận lợi: Mạng lưới sông ngòi dày đặc, đất đai tương đối màu mỡ, khí hậu gió mùa, nhiều sản vật phong phú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52945" y="1683707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Gợi ý</a:t>
            </a:r>
            <a:endParaRPr lang="vi-VN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7015" y="239540"/>
            <a:ext cx="190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 LUẬN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31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83" y="703363"/>
            <a:ext cx="108481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Câu 3: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Có một câu chuyện thú vị như sau: Vào thế kỉ X, 1 pao nghệ tây (khoảng 4 lạng) có giá ngang với 1 con ngựa, 1 pao gừng có giá ngang 1 con bò. Từ câu chuyện trên cùng thông tin trong bài học, hãy viết một đoạn văn ngắn (từ 3-5 câu) mô tả sự hấp dẫn của nguồn gia vị ở các vương quốc Đông Nam Á đối với thương nhân nước ngoài.</a:t>
            </a:r>
          </a:p>
        </p:txBody>
      </p:sp>
    </p:spTree>
    <p:extLst>
      <p:ext uri="{BB962C8B-B14F-4D97-AF65-F5344CB8AC3E}">
        <p14:creationId xmlns:p14="http://schemas.microsoft.com/office/powerpoint/2010/main" val="407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839</Words>
  <Application>Microsoft Office PowerPoint</Application>
  <PresentationFormat>Custom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MDPC</cp:lastModifiedBy>
  <cp:revision>33</cp:revision>
  <dcterms:created xsi:type="dcterms:W3CDTF">2021-07-16T02:46:11Z</dcterms:created>
  <dcterms:modified xsi:type="dcterms:W3CDTF">2024-01-22T08:15:05Z</dcterms:modified>
</cp:coreProperties>
</file>