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435" r:id="rId3"/>
    <p:sldId id="257" r:id="rId4"/>
    <p:sldId id="439" r:id="rId5"/>
    <p:sldId id="462" r:id="rId6"/>
    <p:sldId id="463" r:id="rId7"/>
    <p:sldId id="465" r:id="rId8"/>
    <p:sldId id="466" r:id="rId9"/>
    <p:sldId id="467" r:id="rId10"/>
    <p:sldId id="468" r:id="rId11"/>
    <p:sldId id="469" r:id="rId12"/>
    <p:sldId id="470" r:id="rId13"/>
    <p:sldId id="471" r:id="rId14"/>
    <p:sldId id="475" r:id="rId15"/>
    <p:sldId id="476" r:id="rId16"/>
    <p:sldId id="477" r:id="rId17"/>
    <p:sldId id="478" r:id="rId18"/>
    <p:sldId id="479" r:id="rId19"/>
    <p:sldId id="473" r:id="rId20"/>
    <p:sldId id="474" r:id="rId21"/>
    <p:sldId id="480" r:id="rId22"/>
    <p:sldId id="481" r:id="rId23"/>
    <p:sldId id="482" r:id="rId24"/>
    <p:sldId id="483" r:id="rId25"/>
    <p:sldId id="484" r:id="rId26"/>
    <p:sldId id="485" r:id="rId27"/>
    <p:sldId id="486" r:id="rId28"/>
    <p:sldId id="488" r:id="rId29"/>
    <p:sldId id="487" r:id="rId30"/>
    <p:sldId id="491" r:id="rId31"/>
    <p:sldId id="490" r:id="rId32"/>
    <p:sldId id="492" r:id="rId33"/>
    <p:sldId id="493" r:id="rId34"/>
    <p:sldId id="494" r:id="rId35"/>
    <p:sldId id="495" r:id="rId36"/>
    <p:sldId id="496" r:id="rId37"/>
    <p:sldId id="497" r:id="rId38"/>
    <p:sldId id="5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5" autoAdjust="0"/>
    <p:restoredTop sz="94660"/>
  </p:normalViewPr>
  <p:slideViewPr>
    <p:cSldViewPr snapToGrid="0" showGuides="1">
      <p:cViewPr varScale="1">
        <p:scale>
          <a:sx n="69" d="100"/>
          <a:sy n="69" d="100"/>
        </p:scale>
        <p:origin x="10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p:cNvSpPr>
            <a:spLocks noGrp="1"/>
          </p:cNvSpPr>
          <p:nvPr>
            <p:ph type="dt" sz="half" idx="10"/>
          </p:nvPr>
        </p:nvSpPr>
        <p:spPr/>
        <p:txBody>
          <a:bodyPr/>
          <a:lstStyle/>
          <a:p>
            <a:fld id="{E19ED433-5696-4134-A11E-F75CCCABD24C}" type="datetimeFigureOut">
              <a:rPr lang="en-BZ" smtClean="0"/>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Ngày tháng 3"/>
          <p:cNvSpPr>
            <a:spLocks noGrp="1"/>
          </p:cNvSpPr>
          <p:nvPr>
            <p:ph type="dt" sz="half" idx="10"/>
          </p:nvPr>
        </p:nvSpPr>
        <p:spPr/>
        <p:txBody>
          <a:bodyPr/>
          <a:lstStyle/>
          <a:p>
            <a:fld id="{E19ED433-5696-4134-A11E-F75CCCABD24C}" type="datetimeFigureOut">
              <a:rPr lang="en-BZ" smtClean="0"/>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Ngày tháng 3"/>
          <p:cNvSpPr>
            <a:spLocks noGrp="1"/>
          </p:cNvSpPr>
          <p:nvPr>
            <p:ph type="dt" sz="half" idx="10"/>
          </p:nvPr>
        </p:nvSpPr>
        <p:spPr/>
        <p:txBody>
          <a:bodyPr/>
          <a:lstStyle/>
          <a:p>
            <a:fld id="{E19ED433-5696-4134-A11E-F75CCCABD24C}" type="datetimeFigureOut">
              <a:rPr lang="en-BZ" smtClean="0"/>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Ngày tháng 3"/>
          <p:cNvSpPr>
            <a:spLocks noGrp="1"/>
          </p:cNvSpPr>
          <p:nvPr>
            <p:ph type="dt" sz="half" idx="10"/>
          </p:nvPr>
        </p:nvSpPr>
        <p:spPr/>
        <p:txBody>
          <a:bodyPr/>
          <a:lstStyle/>
          <a:p>
            <a:fld id="{E19ED433-5696-4134-A11E-F75CCCABD24C}" type="datetimeFigureOut">
              <a:rPr lang="en-BZ" smtClean="0"/>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E19ED433-5696-4134-A11E-F75CCCABD24C}" type="datetimeFigureOut">
              <a:rPr lang="en-BZ" smtClean="0"/>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5" name="Chỗ dành sẵn cho Ngày tháng 4"/>
          <p:cNvSpPr>
            <a:spLocks noGrp="1"/>
          </p:cNvSpPr>
          <p:nvPr>
            <p:ph type="dt" sz="half" idx="10"/>
          </p:nvPr>
        </p:nvSpPr>
        <p:spPr/>
        <p:txBody>
          <a:bodyPr/>
          <a:lstStyle/>
          <a:p>
            <a:fld id="{E19ED433-5696-4134-A11E-F75CCCABD24C}" type="datetimeFigureOut">
              <a:rPr lang="en-BZ" smtClean="0"/>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BZ"/>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7" name="Chỗ dành sẵn cho Ngày tháng 6"/>
          <p:cNvSpPr>
            <a:spLocks noGrp="1"/>
          </p:cNvSpPr>
          <p:nvPr>
            <p:ph type="dt" sz="half" idx="10"/>
          </p:nvPr>
        </p:nvSpPr>
        <p:spPr/>
        <p:txBody>
          <a:bodyPr/>
          <a:lstStyle/>
          <a:p>
            <a:fld id="{E19ED433-5696-4134-A11E-F75CCCABD24C}" type="datetimeFigureOut">
              <a:rPr lang="en-BZ" smtClean="0"/>
            </a:fld>
            <a:endParaRPr lang="en-BZ"/>
          </a:p>
        </p:txBody>
      </p:sp>
      <p:sp>
        <p:nvSpPr>
          <p:cNvPr id="8" name="Chỗ dành sẵn cho Chân trang 7"/>
          <p:cNvSpPr>
            <a:spLocks noGrp="1"/>
          </p:cNvSpPr>
          <p:nvPr>
            <p:ph type="ftr" sz="quarter" idx="11"/>
          </p:nvPr>
        </p:nvSpPr>
        <p:spPr/>
        <p:txBody>
          <a:bodyPr/>
          <a:lstStyle/>
          <a:p>
            <a:endParaRPr lang="en-BZ"/>
          </a:p>
        </p:txBody>
      </p:sp>
      <p:sp>
        <p:nvSpPr>
          <p:cNvPr id="9" name="Chỗ dành sẵn cho Số hiệu Bản chiếu 8"/>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gày tháng 2"/>
          <p:cNvSpPr>
            <a:spLocks noGrp="1"/>
          </p:cNvSpPr>
          <p:nvPr>
            <p:ph type="dt" sz="half" idx="10"/>
          </p:nvPr>
        </p:nvSpPr>
        <p:spPr/>
        <p:txBody>
          <a:bodyPr/>
          <a:lstStyle/>
          <a:p>
            <a:fld id="{E19ED433-5696-4134-A11E-F75CCCABD24C}" type="datetimeFigureOut">
              <a:rPr lang="en-BZ" smtClean="0"/>
            </a:fld>
            <a:endParaRPr lang="en-BZ"/>
          </a:p>
        </p:txBody>
      </p:sp>
      <p:sp>
        <p:nvSpPr>
          <p:cNvPr id="4" name="Chỗ dành sẵn cho Chân trang 3"/>
          <p:cNvSpPr>
            <a:spLocks noGrp="1"/>
          </p:cNvSpPr>
          <p:nvPr>
            <p:ph type="ftr" sz="quarter" idx="11"/>
          </p:nvPr>
        </p:nvSpPr>
        <p:spPr/>
        <p:txBody>
          <a:bodyPr/>
          <a:lstStyle/>
          <a:p>
            <a:endParaRPr lang="en-BZ"/>
          </a:p>
        </p:txBody>
      </p:sp>
      <p:sp>
        <p:nvSpPr>
          <p:cNvPr id="5" name="Chỗ dành sẵn cho Số hiệu Bản chiếu 4"/>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E19ED433-5696-4134-A11E-F75CCCABD24C}" type="datetimeFigureOut">
              <a:rPr lang="en-BZ" smtClean="0"/>
            </a:fld>
            <a:endParaRPr lang="en-BZ"/>
          </a:p>
        </p:txBody>
      </p:sp>
      <p:sp>
        <p:nvSpPr>
          <p:cNvPr id="3" name="Chỗ dành sẵn cho Chân trang 2"/>
          <p:cNvSpPr>
            <a:spLocks noGrp="1"/>
          </p:cNvSpPr>
          <p:nvPr>
            <p:ph type="ftr" sz="quarter" idx="11"/>
          </p:nvPr>
        </p:nvSpPr>
        <p:spPr/>
        <p:txBody>
          <a:bodyPr/>
          <a:lstStyle/>
          <a:p>
            <a:endParaRPr lang="en-BZ"/>
          </a:p>
        </p:txBody>
      </p:sp>
      <p:sp>
        <p:nvSpPr>
          <p:cNvPr id="4" name="Chỗ dành sẵn cho Số hiệu Bản chiếu 3"/>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E19ED433-5696-4134-A11E-F75CCCABD24C}" type="datetimeFigureOut">
              <a:rPr lang="en-BZ" smtClean="0"/>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E19ED433-5696-4134-A11E-F75CCCABD24C}" type="datetimeFigureOut">
              <a:rPr lang="en-BZ" smtClean="0"/>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12524307-619A-4E14-B196-FA329BF1F004}" type="slidenum">
              <a:rPr lang="en-BZ" smtClean="0"/>
            </a:fld>
            <a:endParaRPr lang="en-BZ"/>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fld>
            <a:endParaRPr lang="en-BZ"/>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fld>
            <a:endParaRPr lang="en-B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media/media3.mp4"/><Relationship Id="rId1" Type="http://schemas.openxmlformats.org/officeDocument/2006/relationships/video" Target="../media/media3.mp4"/></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4.mp4"/><Relationship Id="rId1" Type="http://schemas.openxmlformats.org/officeDocument/2006/relationships/video" Target="../media/media4.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media" Target="../media/media5.mp4"/><Relationship Id="rId1" Type="http://schemas.openxmlformats.org/officeDocument/2006/relationships/video" Target="../media/media5.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6.mp4"/><Relationship Id="rId1" Type="http://schemas.openxmlformats.org/officeDocument/2006/relationships/video" Target="../media/media6.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microsoft.com/office/2007/relationships/media" Target="../media/media7.mp4"/><Relationship Id="rId1" Type="http://schemas.openxmlformats.org/officeDocument/2006/relationships/video" Target="../media/media7.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youtu.be/Y2VdqoaoVLU" TargetMode="Externa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microsoft.com/office/2007/relationships/media" Target="../media/media8.mp4"/><Relationship Id="rId1" Type="http://schemas.openxmlformats.org/officeDocument/2006/relationships/video" Target="../media/media8.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blogtailieu.com/?p=21647"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p:cNvPr>
          <p:cNvPicPr>
            <a:picLocks noChangeAspect="1"/>
          </p:cNvPicPr>
          <p:nvPr>
            <a:videoFile r:link="rId1"/>
            <p:extLst>
              <p:ext uri="{DAA4B4D4-6D71-4841-9C94-3DE7FCFB9230}">
                <p14:media xmlns:p14="http://schemas.microsoft.com/office/powerpoint/2010/main" r:embed="rId2">
                  <p14:trim end="5156.000000"/>
                </p14:media>
              </p:ext>
            </p:extLst>
          </p:nvPr>
        </p:nvPicPr>
        <p:blipFill>
          <a:blip r:embed="rId3"/>
          <a:stretch>
            <a:fillRect/>
          </a:stretch>
        </p:blipFill>
        <p:spPr>
          <a:xfrm>
            <a:off x="-22540" y="-1"/>
            <a:ext cx="12184723" cy="6853907"/>
          </a:xfrm>
          <a:prstGeom prst="rect">
            <a:avLst/>
          </a:prstGeom>
        </p:spPr>
      </p:pic>
      <p:sp>
        <p:nvSpPr>
          <p:cNvPr id="6" name="Hình chữ nhật 5"/>
          <p:cNvSpPr/>
          <p:nvPr/>
        </p:nvSpPr>
        <p:spPr>
          <a:xfrm>
            <a:off x="1355955" y="1681040"/>
            <a:ext cx="1060458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9600" b="1" dirty="0" smtClean="0">
                <a:ln w="22225">
                  <a:solidFill>
                    <a:prstClr val="black"/>
                  </a:solidFill>
                  <a:prstDash val="solid"/>
                </a:ln>
                <a:solidFill>
                  <a:prstClr val="white"/>
                </a:solidFill>
                <a:latin typeface="Calibri" panose="020F0502020204030204" pitchFamily="34" charset="0"/>
                <a:cs typeface="Calibri" panose="020F0502020204030204" pitchFamily="34" charset="0"/>
              </a:rPr>
              <a:t>SỰ TRUYỀN </a:t>
            </a:r>
            <a:r>
              <a:rPr lang="en-US" sz="9600" b="1" dirty="0">
                <a:ln w="22225">
                  <a:solidFill>
                    <a:prstClr val="black"/>
                  </a:solidFill>
                  <a:prstDash val="solid"/>
                </a:ln>
                <a:solidFill>
                  <a:prstClr val="white"/>
                </a:solidFill>
                <a:latin typeface="Calibri" panose="020F0502020204030204" pitchFamily="34" charset="0"/>
                <a:cs typeface="Calibri" panose="020F0502020204030204" pitchFamily="34" charset="0"/>
              </a:rPr>
              <a:t>NHIỆT</a:t>
            </a:r>
            <a:endParaRPr kumimoji="0" lang="en-BZ" sz="9600" b="1" i="0" u="none" strike="noStrike" kern="1200" cap="none" spc="0" normalizeH="0" baseline="0" noProof="0" dirty="0">
              <a:ln w="22225">
                <a:solidFill>
                  <a:prstClr val="black"/>
                </a:solidFill>
                <a:prstDash val="solid"/>
              </a:ln>
              <a:solidFill>
                <a:prstClr val="white"/>
              </a:solidFill>
              <a:effectLst/>
              <a:uLnTx/>
              <a:uFillTx/>
              <a:latin typeface="Calibri" panose="020F0502020204030204" pitchFamily="34" charset="0"/>
              <a:cs typeface="Calibri" panose="020F0502020204030204" pitchFamily="34" charset="0"/>
            </a:endParaRPr>
          </a:p>
        </p:txBody>
      </p:sp>
      <p:sp>
        <p:nvSpPr>
          <p:cNvPr id="10" name="Hình chữ nhật 9"/>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1500" b="1" i="0" u="none" strike="noStrike" kern="1200" cap="none" spc="0" normalizeH="0" baseline="0" noProof="0" dirty="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sp>
        <p:nvSpPr>
          <p:cNvPr id="4" name="Hình chữ nhật 3"/>
          <p:cNvSpPr/>
          <p:nvPr/>
        </p:nvSpPr>
        <p:spPr>
          <a:xfrm>
            <a:off x="1546717" y="1681040"/>
            <a:ext cx="688228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9600" b="1" noProof="0" dirty="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SỰ </a:t>
            </a:r>
            <a:r>
              <a:rPr lang="en-US" sz="9600" b="1" dirty="0" smtClean="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TRUYỀN</a:t>
            </a:r>
            <a:endParaRPr kumimoji="0" lang="vi-VN" sz="9600" b="1" i="0" u="none" strike="noStrike" kern="1200" cap="none" spc="0" normalizeH="0" baseline="0" noProof="0" dirty="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ndParaRPr>
          </a:p>
        </p:txBody>
      </p:sp>
      <p:pic>
        <p:nvPicPr>
          <p:cNvPr id="3" name="ShortGun-VA-AlbumMelodyOfDance_pvww">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88178" y="0"/>
            <a:ext cx="609600" cy="609600"/>
          </a:xfrm>
          <a:prstGeom prst="rect">
            <a:avLst/>
          </a:prstGeom>
        </p:spPr>
      </p:pic>
      <p:sp>
        <p:nvSpPr>
          <p:cNvPr id="12" name="Hình chữ nhật 31"/>
          <p:cNvSpPr/>
          <p:nvPr/>
        </p:nvSpPr>
        <p:spPr>
          <a:xfrm>
            <a:off x="7996076" y="1681040"/>
            <a:ext cx="3441141"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9600" b="1" noProof="0" dirty="0" smtClean="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pitchFamily="34" charset="0"/>
                <a:cs typeface="Calibri" panose="020F0502020204030204" pitchFamily="34" charset="0"/>
              </a:rPr>
              <a:t>NHIỆT</a:t>
            </a:r>
            <a:endParaRPr kumimoji="0" lang="vi-VN" sz="9600" b="1" i="0" u="none" strike="noStrike" kern="1200" cap="none" spc="0" normalizeH="0" baseline="0" noProof="0" dirty="0">
              <a:ln w="22225">
                <a:solidFill>
                  <a:prstClr val="black"/>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3974999" y="521018"/>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28</a:t>
            </a:r>
            <a:endParaRPr lang="en-US" sz="4400" dirty="0">
              <a:solidFill>
                <a:srgbClr val="FF0000"/>
              </a:solidFill>
              <a:latin typeface="Britannic Bold" panose="020B09030607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418" fill="hold"/>
                                        <p:tgtEl>
                                          <p:spTgt spid="3"/>
                                        </p:tgtEl>
                                      </p:cBhvr>
                                    </p:cmd>
                                  </p:childTnLst>
                                </p:cTn>
                              </p:par>
                              <p:par>
                                <p:cTn id="7" presetID="1" presetClass="mediacall" presetSubtype="0" fill="hold" nodeType="withEffect">
                                  <p:stCondLst>
                                    <p:cond delay="0"/>
                                  </p:stCondLst>
                                  <p:childTnLst>
                                    <p:cmd type="call" cmd="playFrom(0.0)">
                                      <p:cBhvr>
                                        <p:cTn id="8" dur="3946" fill="hold"/>
                                        <p:tgtEl>
                                          <p:spTgt spid="28"/>
                                        </p:tgtEl>
                                      </p:cBhvr>
                                    </p:cmd>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2000" fill="hold" display="0">
                  <p:stCondLst>
                    <p:cond delay="indefinite"/>
                  </p:stCondLst>
                </p:cTn>
                <p:tgtEl>
                  <p:spTgt spid="28"/>
                </p:tgtEl>
              </p:cMediaNode>
            </p:video>
            <p:audio>
              <p:cMediaNode vol="80000" showWhenStopped="0">
                <p:cTn id="16"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80109" y="83126"/>
            <a:ext cx="11817927" cy="677487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1 (Vật Lý 8) Dẫn nhiệt - Thí nghiệm sự dẫn nhiệt của nước (Phần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98425"/>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t lý 8 Bài 23 Đối lưu">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98425"/>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218" y="370282"/>
            <a:ext cx="11513127" cy="5816977"/>
          </a:xfrm>
          <a:prstGeom prst="rect">
            <a:avLst/>
          </a:prstGeom>
        </p:spPr>
        <p:txBody>
          <a:bodyPr wrap="square">
            <a:spAutoFit/>
          </a:bodyPr>
          <a:lstStyle/>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chưa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p:txBody>
      </p:sp>
      <p:sp>
        <p:nvSpPr>
          <p:cNvPr id="3" name="Rectangle 2"/>
          <p:cNvSpPr/>
          <p:nvPr/>
        </p:nvSpPr>
        <p:spPr>
          <a:xfrm>
            <a:off x="360217" y="2094498"/>
            <a:ext cx="11513127" cy="2062103"/>
          </a:xfrm>
          <a:prstGeom prst="rect">
            <a:avLst/>
          </a:prstGeom>
        </p:spPr>
        <p:txBody>
          <a:bodyPr wrap="square">
            <a:spAutoFit/>
          </a:bodyPr>
          <a:lstStyle/>
          <a:p>
            <a:pPr algn="just"/>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lỏng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gọi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4" name="Hình tự do: Hình 7"/>
          <p:cNvSpPr/>
          <p:nvPr/>
        </p:nvSpPr>
        <p:spPr>
          <a:xfrm>
            <a:off x="360217" y="6160082"/>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
                                            <p:txEl>
                                              <p:pRg st="0" end="0"/>
                                            </p:txEl>
                                          </p:spTgt>
                                        </p:tgtEl>
                                        <p:attrNameLst>
                                          <p:attrName>ppt_w</p:attrName>
                                        </p:attrNameLst>
                                      </p:cBhvr>
                                      <p:tavLst>
                                        <p:tav tm="0">
                                          <p:val>
                                            <p:strVal val="ppt_w"/>
                                          </p:val>
                                        </p:tav>
                                        <p:tav tm="100000">
                                          <p:val>
                                            <p:fltVal val="0"/>
                                          </p:val>
                                        </p:tav>
                                      </p:tavLst>
                                    </p:anim>
                                    <p:anim calcmode="lin" valueType="num">
                                      <p:cBhvr>
                                        <p:cTn id="43"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4" dur="500"/>
                                        <p:tgtEl>
                                          <p:spTgt spid="2">
                                            <p:txEl>
                                              <p:pRg st="0" end="0"/>
                                            </p:txEl>
                                          </p:spTgt>
                                        </p:tgtEl>
                                      </p:cBhvr>
                                    </p:animEffect>
                                    <p:set>
                                      <p:cBhvr>
                                        <p:cTn id="45" dur="1" fill="hold">
                                          <p:stCondLst>
                                            <p:cond delay="499"/>
                                          </p:stCondLst>
                                        </p:cTn>
                                        <p:tgtEl>
                                          <p:spTgt spid="2">
                                            <p:txEl>
                                              <p:pRg st="0" end="0"/>
                                            </p:txEl>
                                          </p:spTgt>
                                        </p:tgtEl>
                                        <p:attrNameLst>
                                          <p:attrName>style.visibility</p:attrName>
                                        </p:attrNameLst>
                                      </p:cBhvr>
                                      <p:to>
                                        <p:strVal val="hidden"/>
                                      </p:to>
                                    </p:set>
                                  </p:childTnLst>
                                </p:cTn>
                              </p:par>
                              <p:par>
                                <p:cTn id="46" presetID="53" presetClass="exit" presetSubtype="32" fill="hold" grpId="0" nodeType="withEffect">
                                  <p:stCondLst>
                                    <p:cond delay="0"/>
                                  </p:stCondLst>
                                  <p:childTnLst>
                                    <p:anim calcmode="lin" valueType="num">
                                      <p:cBhvr>
                                        <p:cTn id="47" dur="500"/>
                                        <p:tgtEl>
                                          <p:spTgt spid="2">
                                            <p:txEl>
                                              <p:pRg st="1" end="1"/>
                                            </p:txEl>
                                          </p:spTgt>
                                        </p:tgtEl>
                                        <p:attrNameLst>
                                          <p:attrName>ppt_w</p:attrName>
                                        </p:attrNameLst>
                                      </p:cBhvr>
                                      <p:tavLst>
                                        <p:tav tm="0">
                                          <p:val>
                                            <p:strVal val="ppt_w"/>
                                          </p:val>
                                        </p:tav>
                                        <p:tav tm="100000">
                                          <p:val>
                                            <p:fltVal val="0"/>
                                          </p:val>
                                        </p:tav>
                                      </p:tavLst>
                                    </p:anim>
                                    <p:anim calcmode="lin" valueType="num">
                                      <p:cBhvr>
                                        <p:cTn id="48"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9" dur="500"/>
                                        <p:tgtEl>
                                          <p:spTgt spid="2">
                                            <p:txEl>
                                              <p:pRg st="1" end="1"/>
                                            </p:txEl>
                                          </p:spTgt>
                                        </p:tgtEl>
                                      </p:cBhvr>
                                    </p:animEffect>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53" presetClass="exit" presetSubtype="32" fill="hold" grpId="0" nodeType="withEffect">
                                  <p:stCondLst>
                                    <p:cond delay="0"/>
                                  </p:stCondLst>
                                  <p:childTnLst>
                                    <p:anim calcmode="lin" valueType="num">
                                      <p:cBhvr>
                                        <p:cTn id="52" dur="500"/>
                                        <p:tgtEl>
                                          <p:spTgt spid="2">
                                            <p:txEl>
                                              <p:pRg st="2" end="2"/>
                                            </p:txEl>
                                          </p:spTgt>
                                        </p:tgtEl>
                                        <p:attrNameLst>
                                          <p:attrName>ppt_w</p:attrName>
                                        </p:attrNameLst>
                                      </p:cBhvr>
                                      <p:tavLst>
                                        <p:tav tm="0">
                                          <p:val>
                                            <p:strVal val="ppt_w"/>
                                          </p:val>
                                        </p:tav>
                                        <p:tav tm="100000">
                                          <p:val>
                                            <p:fltVal val="0"/>
                                          </p:val>
                                        </p:tav>
                                      </p:tavLst>
                                    </p:anim>
                                    <p:anim calcmode="lin" valueType="num">
                                      <p:cBhvr>
                                        <p:cTn id="53"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54" dur="500"/>
                                        <p:tgtEl>
                                          <p:spTgt spid="2">
                                            <p:txEl>
                                              <p:pRg st="2" end="2"/>
                                            </p:txEl>
                                          </p:spTgt>
                                        </p:tgtEl>
                                      </p:cBhvr>
                                    </p:animEffect>
                                    <p:set>
                                      <p:cBhvr>
                                        <p:cTn id="55" dur="1" fill="hold">
                                          <p:stCondLst>
                                            <p:cond delay="499"/>
                                          </p:stCondLst>
                                        </p:cTn>
                                        <p:tgtEl>
                                          <p:spTgt spid="2">
                                            <p:txEl>
                                              <p:pRg st="2" end="2"/>
                                            </p:txEl>
                                          </p:spTgt>
                                        </p:tgtEl>
                                        <p:attrNameLst>
                                          <p:attrName>style.visibility</p:attrName>
                                        </p:attrNameLst>
                                      </p:cBhvr>
                                      <p:to>
                                        <p:strVal val="hidden"/>
                                      </p:to>
                                    </p:set>
                                  </p:childTnLst>
                                </p:cTn>
                              </p:par>
                              <p:par>
                                <p:cTn id="56" presetID="53" presetClass="exit" presetSubtype="32" fill="hold" grpId="0" nodeType="withEffect">
                                  <p:stCondLst>
                                    <p:cond delay="0"/>
                                  </p:stCondLst>
                                  <p:childTnLst>
                                    <p:anim calcmode="lin" valueType="num">
                                      <p:cBhvr>
                                        <p:cTn id="57" dur="500"/>
                                        <p:tgtEl>
                                          <p:spTgt spid="2">
                                            <p:txEl>
                                              <p:pRg st="3" end="3"/>
                                            </p:txEl>
                                          </p:spTgt>
                                        </p:tgtEl>
                                        <p:attrNameLst>
                                          <p:attrName>ppt_w</p:attrName>
                                        </p:attrNameLst>
                                      </p:cBhvr>
                                      <p:tavLst>
                                        <p:tav tm="0">
                                          <p:val>
                                            <p:strVal val="ppt_w"/>
                                          </p:val>
                                        </p:tav>
                                        <p:tav tm="100000">
                                          <p:val>
                                            <p:fltVal val="0"/>
                                          </p:val>
                                        </p:tav>
                                      </p:tavLst>
                                    </p:anim>
                                    <p:anim calcmode="lin" valueType="num">
                                      <p:cBhvr>
                                        <p:cTn id="58" dur="500"/>
                                        <p:tgtEl>
                                          <p:spTgt spid="2">
                                            <p:txEl>
                                              <p:pRg st="3" end="3"/>
                                            </p:txEl>
                                          </p:spTgt>
                                        </p:tgtEl>
                                        <p:attrNameLst>
                                          <p:attrName>ppt_h</p:attrName>
                                        </p:attrNameLst>
                                      </p:cBhvr>
                                      <p:tavLst>
                                        <p:tav tm="0">
                                          <p:val>
                                            <p:strVal val="ppt_h"/>
                                          </p:val>
                                        </p:tav>
                                        <p:tav tm="100000">
                                          <p:val>
                                            <p:fltVal val="0"/>
                                          </p:val>
                                        </p:tav>
                                      </p:tavLst>
                                    </p:anim>
                                    <p:animEffect transition="out" filter="fade">
                                      <p:cBhvr>
                                        <p:cTn id="59" dur="500"/>
                                        <p:tgtEl>
                                          <p:spTgt spid="2">
                                            <p:txEl>
                                              <p:pRg st="3" end="3"/>
                                            </p:txEl>
                                          </p:spTgt>
                                        </p:tgtEl>
                                      </p:cBhvr>
                                    </p:animEffect>
                                    <p:set>
                                      <p:cBhvr>
                                        <p:cTn id="60" dur="1" fill="hold">
                                          <p:stCondLst>
                                            <p:cond delay="499"/>
                                          </p:stCondLst>
                                        </p:cTn>
                                        <p:tgtEl>
                                          <p:spTgt spid="2">
                                            <p:txEl>
                                              <p:pRg st="3" end="3"/>
                                            </p:txEl>
                                          </p:spTgt>
                                        </p:tgtEl>
                                        <p:attrNameLst>
                                          <p:attrName>style.visibility</p:attrName>
                                        </p:attrNameLst>
                                      </p:cBhvr>
                                      <p:to>
                                        <p:strVal val="hidden"/>
                                      </p:to>
                                    </p:set>
                                  </p:childTnLst>
                                </p:cTn>
                              </p:par>
                              <p:par>
                                <p:cTn id="61" presetID="53" presetClass="exit" presetSubtype="32" fill="hold" grpId="0" nodeType="withEffect">
                                  <p:stCondLst>
                                    <p:cond delay="0"/>
                                  </p:stCondLst>
                                  <p:childTnLst>
                                    <p:anim calcmode="lin" valueType="num">
                                      <p:cBhvr>
                                        <p:cTn id="62" dur="500"/>
                                        <p:tgtEl>
                                          <p:spTgt spid="2">
                                            <p:txEl>
                                              <p:pRg st="4" end="4"/>
                                            </p:txEl>
                                          </p:spTgt>
                                        </p:tgtEl>
                                        <p:attrNameLst>
                                          <p:attrName>ppt_w</p:attrName>
                                        </p:attrNameLst>
                                      </p:cBhvr>
                                      <p:tavLst>
                                        <p:tav tm="0">
                                          <p:val>
                                            <p:strVal val="ppt_w"/>
                                          </p:val>
                                        </p:tav>
                                        <p:tav tm="100000">
                                          <p:val>
                                            <p:fltVal val="0"/>
                                          </p:val>
                                        </p:tav>
                                      </p:tavLst>
                                    </p:anim>
                                    <p:anim calcmode="lin" valueType="num">
                                      <p:cBhvr>
                                        <p:cTn id="63"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64" dur="500"/>
                                        <p:tgtEl>
                                          <p:spTgt spid="2">
                                            <p:txEl>
                                              <p:pRg st="4" end="4"/>
                                            </p:txEl>
                                          </p:spTgt>
                                        </p:tgtEl>
                                      </p:cBhvr>
                                    </p:animEffect>
                                    <p:set>
                                      <p:cBhvr>
                                        <p:cTn id="65" dur="1" fill="hold">
                                          <p:stCondLst>
                                            <p:cond delay="499"/>
                                          </p:stCondLst>
                                        </p:cTn>
                                        <p:tgtEl>
                                          <p:spTgt spid="2">
                                            <p:txEl>
                                              <p:pRg st="4" end="4"/>
                                            </p:txEl>
                                          </p:spTgt>
                                        </p:tgtEl>
                                        <p:attrNameLst>
                                          <p:attrName>style.visibility</p:attrName>
                                        </p:attrNameLst>
                                      </p:cBhvr>
                                      <p:to>
                                        <p:strVal val="hidden"/>
                                      </p:to>
                                    </p:set>
                                  </p:childTnLst>
                                </p:cTn>
                              </p:par>
                              <p:par>
                                <p:cTn id="66" presetID="53" presetClass="exit" presetSubtype="32" fill="hold" grpId="0" nodeType="withEffect">
                                  <p:stCondLst>
                                    <p:cond delay="0"/>
                                  </p:stCondLst>
                                  <p:childTnLst>
                                    <p:anim calcmode="lin" valueType="num">
                                      <p:cBhvr>
                                        <p:cTn id="67" dur="500"/>
                                        <p:tgtEl>
                                          <p:spTgt spid="2">
                                            <p:txEl>
                                              <p:pRg st="5" end="5"/>
                                            </p:txEl>
                                          </p:spTgt>
                                        </p:tgtEl>
                                        <p:attrNameLst>
                                          <p:attrName>ppt_w</p:attrName>
                                        </p:attrNameLst>
                                      </p:cBhvr>
                                      <p:tavLst>
                                        <p:tav tm="0">
                                          <p:val>
                                            <p:strVal val="ppt_w"/>
                                          </p:val>
                                        </p:tav>
                                        <p:tav tm="100000">
                                          <p:val>
                                            <p:fltVal val="0"/>
                                          </p:val>
                                        </p:tav>
                                      </p:tavLst>
                                    </p:anim>
                                    <p:anim calcmode="lin" valueType="num">
                                      <p:cBhvr>
                                        <p:cTn id="68"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69" dur="500"/>
                                        <p:tgtEl>
                                          <p:spTgt spid="2">
                                            <p:txEl>
                                              <p:pRg st="5" end="5"/>
                                            </p:txEl>
                                          </p:spTgt>
                                        </p:tgtEl>
                                      </p:cBhvr>
                                    </p:animEffect>
                                    <p:set>
                                      <p:cBhvr>
                                        <p:cTn id="70"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1000" fill="hold"/>
                                        <p:tgtEl>
                                          <p:spTgt spid="3"/>
                                        </p:tgtEl>
                                        <p:attrNameLst>
                                          <p:attrName>ppt_w</p:attrName>
                                        </p:attrNameLst>
                                      </p:cBhvr>
                                      <p:tavLst>
                                        <p:tav tm="0">
                                          <p:val>
                                            <p:fltVal val="0"/>
                                          </p:val>
                                        </p:tav>
                                        <p:tav tm="100000">
                                          <p:val>
                                            <p:strVal val="#ppt_w"/>
                                          </p:val>
                                        </p:tav>
                                      </p:tavLst>
                                    </p:anim>
                                    <p:anim calcmode="lin" valueType="num">
                                      <p:cBhvr>
                                        <p:cTn id="76" dur="1000" fill="hold"/>
                                        <p:tgtEl>
                                          <p:spTgt spid="3"/>
                                        </p:tgtEl>
                                        <p:attrNameLst>
                                          <p:attrName>ppt_h</p:attrName>
                                        </p:attrNameLst>
                                      </p:cBhvr>
                                      <p:tavLst>
                                        <p:tav tm="0">
                                          <p:val>
                                            <p:fltVal val="0"/>
                                          </p:val>
                                        </p:tav>
                                        <p:tav tm="100000">
                                          <p:val>
                                            <p:strVal val="#ppt_h"/>
                                          </p:val>
                                        </p:tav>
                                      </p:tavLst>
                                    </p:anim>
                                    <p:anim calcmode="lin" valueType="num">
                                      <p:cBhvr>
                                        <p:cTn id="77" dur="1000" fill="hold"/>
                                        <p:tgtEl>
                                          <p:spTgt spid="3"/>
                                        </p:tgtEl>
                                        <p:attrNameLst>
                                          <p:attrName>style.rotation</p:attrName>
                                        </p:attrNameLst>
                                      </p:cBhvr>
                                      <p:tavLst>
                                        <p:tav tm="0">
                                          <p:val>
                                            <p:fltVal val="90"/>
                                          </p:val>
                                        </p:tav>
                                        <p:tav tm="100000">
                                          <p:val>
                                            <p:fltVal val="0"/>
                                          </p:val>
                                        </p:tav>
                                      </p:tavLst>
                                    </p:anim>
                                    <p:animEffect transition="in" filter="fade">
                                      <p:cBhvr>
                                        <p:cTn id="78" dur="10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Sự đối lưu của chất lỏ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98424"/>
            <a:ext cx="11871902" cy="66487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2" y="1097156"/>
            <a:ext cx="11360727" cy="2308324"/>
          </a:xfrm>
          <a:prstGeom prst="rect">
            <a:avLst/>
          </a:prstGeom>
        </p:spPr>
        <p:txBody>
          <a:bodyPr wrap="square">
            <a:spAutoFit/>
          </a:bodyPr>
          <a:lstStyle/>
          <a:p>
            <a:r>
              <a:rPr lang="en-US" sz="2400" b="1" dirty="0" smtClean="0">
                <a:solidFill>
                  <a:srgbClr val="081C36"/>
                </a:solidFill>
              </a:rPr>
              <a:t>    </a:t>
            </a:r>
            <a:r>
              <a:rPr lang="vi-VN" sz="2400" b="1" dirty="0" smtClean="0">
                <a:solidFill>
                  <a:srgbClr val="081C36"/>
                </a:solidFill>
              </a:rPr>
              <a:t>Nước </a:t>
            </a:r>
            <a:r>
              <a:rPr lang="vi-VN" sz="2400" b="1" dirty="0">
                <a:solidFill>
                  <a:srgbClr val="081C36"/>
                </a:solidFill>
              </a:rPr>
              <a:t>ở gần ngọn lửa đèn cồn nhận được năng lượng, nóng lên, di chuyển thành dòng nước nóng đi lên trên, đồng thời nước lạnh ở trên cũng di chuyển thành dòng đi xuống dưới và nhận năng lượng từ ngọn lửa đèn cồn. Các dòng nước nóng, lạnh di chuyển ngược chiều như trên được gọi là dòng đối lưu. </a:t>
            </a:r>
            <a:endParaRPr lang="en-US" sz="2400" b="1" dirty="0" smtClean="0">
              <a:solidFill>
                <a:srgbClr val="081C36"/>
              </a:solidFill>
            </a:endParaRPr>
          </a:p>
          <a:p>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nhiệt nhờ dòng đối lưu gọi là sự đối lưu.</a:t>
            </a:r>
            <a:endParaRPr lang="en-US" sz="2400" b="1" dirty="0"/>
          </a:p>
        </p:txBody>
      </p:sp>
      <p:sp>
        <p:nvSpPr>
          <p:cNvPr id="3" name="Hình tự do: Hình 7"/>
          <p:cNvSpPr/>
          <p:nvPr/>
        </p:nvSpPr>
        <p:spPr>
          <a:xfrm>
            <a:off x="0" y="0"/>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4" name="Hình tự do: Hình 7"/>
          <p:cNvSpPr/>
          <p:nvPr/>
        </p:nvSpPr>
        <p:spPr>
          <a:xfrm>
            <a:off x="-942109" y="3460130"/>
            <a:ext cx="12995563"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400" b="1" dirty="0" err="1" smtClean="0">
                <a:solidFill>
                  <a:srgbClr val="FF0000"/>
                </a:solidFill>
                <a:latin typeface="Arial" panose="020B0604020202020204" pitchFamily="34" charset="0"/>
                <a:cs typeface="Arial" panose="020B0604020202020204" pitchFamily="34" charset="0"/>
              </a:rPr>
              <a:t>Vậy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đối</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lưu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có</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xảy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ra</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trong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chất</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khí</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không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trò</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cùng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tìm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hiểu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phần</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tiếp</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theo.</a:t>
            </a:r>
            <a:endParaRPr lang="en-BZ" sz="24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HOA HỌC HAY- HIỆN TƯỢNG ĐỐI LƯU TRONG CHẤT KHÍ">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98425"/>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5019" y="677296"/>
            <a:ext cx="10737272" cy="480901"/>
          </a:xfrm>
          <a:prstGeom prst="rect">
            <a:avLst/>
          </a:prstGeom>
        </p:spPr>
        <p:txBody>
          <a:bodyPr wrap="square">
            <a:spAutoFit/>
          </a:bodyPr>
          <a:lstStyle/>
          <a:p>
            <a:pPr>
              <a:lnSpc>
                <a:spcPct val="115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quay</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457200" y="677295"/>
            <a:ext cx="8326582" cy="480901"/>
          </a:xfrm>
          <a:prstGeom prst="rect">
            <a:avLst/>
          </a:prstGeom>
        </p:spPr>
        <p:txBody>
          <a:bodyPr wrap="square">
            <a:spAutoFit/>
          </a:bodyPr>
          <a:lstStyle/>
          <a:p>
            <a:pPr indent="254000" algn="just">
              <a:lnSpc>
                <a:spcPct val="115000"/>
              </a:lnSpc>
              <a:spcAft>
                <a:spcPts val="0"/>
              </a:spcAft>
              <a:tabLst>
                <a:tab pos="387350" algn="l"/>
              </a:tabLst>
            </a:pPr>
            <a:r>
              <a:rPr lang="en-US" sz="2400" b="1" dirty="0" smtClean="0">
                <a:solidFill>
                  <a:srgbClr val="FF0000"/>
                </a:solidFill>
                <a:latin typeface="Arial" panose="020B0604020202020204" pitchFamily="34" charset="0"/>
                <a:ea typeface="Segoe UI" panose="020B0502040204020203" pitchFamily="34" charset="0"/>
                <a:cs typeface="Arial" panose="020B0604020202020204" pitchFamily="34" charset="0"/>
              </a:rPr>
              <a:t>2</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Tìm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thêm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dụ</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về</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sự</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lưu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thực</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tế</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5" name="Rectangle 4"/>
          <p:cNvSpPr/>
          <p:nvPr/>
        </p:nvSpPr>
        <p:spPr>
          <a:xfrm>
            <a:off x="775855" y="196395"/>
            <a:ext cx="10737272" cy="480901"/>
          </a:xfrm>
          <a:prstGeom prst="rect">
            <a:avLst/>
          </a:prstGeom>
        </p:spPr>
        <p:txBody>
          <a:bodyPr wrap="square">
            <a:spAutoFit/>
          </a:bodyPr>
          <a:lstStyle/>
          <a:p>
            <a:pPr>
              <a:lnSpc>
                <a:spcPct val="115000"/>
              </a:lnSpc>
              <a:spcBef>
                <a:spcPts val="1800"/>
              </a:spcBef>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Cá</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HS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lời</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57200" y="1278422"/>
            <a:ext cx="11152909" cy="1791260"/>
          </a:xfrm>
          <a:prstGeom prst="rect">
            <a:avLst/>
          </a:prstGeom>
        </p:spPr>
        <p:txBody>
          <a:bodyPr wrap="square">
            <a:spAutoFit/>
          </a:bodyPr>
          <a:lstStyle/>
          <a:p>
            <a:pPr lvl="0"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ngọn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63236" y="1158196"/>
            <a:ext cx="11540836" cy="5761577"/>
          </a:xfrm>
          <a:prstGeom prst="rect">
            <a:avLst/>
          </a:prstGeom>
        </p:spPr>
        <p:txBody>
          <a:bodyPr wrap="square">
            <a:spAutoFit/>
          </a:bodyPr>
          <a:lstStyle/>
          <a:p>
            <a:pPr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Ví</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dụ</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sẽ</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toàn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riêng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chiếm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chỗ</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đẩy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bay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buổi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nắng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cũng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ban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đêm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chemeClr val="accent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 calcmode="lin" valueType="num">
                                      <p:cBhvr>
                                        <p:cTn id="28" dur="1000"/>
                                        <p:tgtEl>
                                          <p:spTgt spid="6"/>
                                        </p:tgtEl>
                                        <p:attrNameLst>
                                          <p:attrName>style.rotation</p:attrName>
                                        </p:attrNameLst>
                                      </p:cBhvr>
                                      <p:tavLst>
                                        <p:tav tm="0">
                                          <p:val>
                                            <p:fltVal val="0"/>
                                          </p:val>
                                        </p:tav>
                                        <p:tav tm="100000">
                                          <p:val>
                                            <p:fltVal val="9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endParaRPr lang="en-US" sz="2400" b="1" dirty="0" smtClean="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01365" y="5045065"/>
            <a:ext cx="11461988" cy="1200329"/>
          </a:xfrm>
          <a:prstGeom prst="rect">
            <a:avLst/>
          </a:prstGeom>
        </p:spPr>
        <p:txBody>
          <a:bodyPr wrap="square">
            <a:spAutoFit/>
          </a:bodyPr>
          <a:lstStyle/>
          <a:p>
            <a:r>
              <a:rPr lang="nl-NL" sz="2400" b="1" dirty="0" smtClean="0">
                <a:latin typeface="Arial" panose="020B0604020202020204" pitchFamily="34" charset="0"/>
                <a:ea typeface="Times New Roman" panose="02020603050405020304" pitchFamily="18" charset="0"/>
                <a:cs typeface="Arial" panose="020B0604020202020204" pitchFamily="34" charset="0"/>
              </a:rPr>
              <a:t>+ </a:t>
            </a:r>
            <a:r>
              <a:rPr lang="nl-NL" sz="2400" b="1" dirty="0">
                <a:latin typeface="Arial" panose="020B0604020202020204" pitchFamily="34" charset="0"/>
                <a:ea typeface="Times New Roman" panose="02020603050405020304" pitchFamily="18" charset="0"/>
                <a:cs typeface="Arial" panose="020B0604020202020204" pitchFamily="34" charset="0"/>
              </a:rPr>
              <a:t>Đối lưu là sự truyền năng lượng bằng các dòng chất lưu di chuyển từ vùng nóng hơn lên vùng lạnh hơn trong chất lưu</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endParaRPr lang="nl-NL" sz="2400" b="1" dirty="0" smtClean="0">
              <a:latin typeface="Arial" panose="020B0604020202020204" pitchFamily="34" charset="0"/>
              <a:ea typeface="Times New Roman" panose="02020603050405020304" pitchFamily="18" charset="0"/>
              <a:cs typeface="Arial" panose="020B0604020202020204" pitchFamily="34" charset="0"/>
            </a:endParaRPr>
          </a:p>
          <a:p>
            <a:r>
              <a:rPr lang="nl-NL" sz="2400" b="1" dirty="0">
                <a:latin typeface="Arial" panose="020B0604020202020204" pitchFamily="34" charset="0"/>
                <a:ea typeface="Times New Roman" panose="02020603050405020304" pitchFamily="18" charset="0"/>
                <a:cs typeface="Arial" panose="020B0604020202020204" pitchFamily="34" charset="0"/>
              </a:rPr>
              <a:t>+ Chất rắn dẫn nhiệt tốt, chất lỏng và chất khí dẫn nhiệt kém</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8" name="Hình tự do: Hình 7"/>
          <p:cNvSpPr/>
          <p:nvPr/>
        </p:nvSpPr>
        <p:spPr>
          <a:xfrm>
            <a:off x="369794" y="4267067"/>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p:cNvSpPr/>
          <p:nvPr/>
        </p:nvSpPr>
        <p:spPr>
          <a:xfrm>
            <a:off x="0" y="0"/>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indent="180340" algn="ctr">
              <a:lnSpc>
                <a:spcPct val="115000"/>
              </a:lnSpc>
              <a:spcAft>
                <a:spcPts val="0"/>
              </a:spcAft>
            </a:pPr>
            <a:r>
              <a:rPr lang="en-US" sz="2800" b="1" dirty="0">
                <a:solidFill>
                  <a:schemeClr val="tx1"/>
                </a:solidFill>
                <a:latin typeface="Times New Roman" panose="02020603050405020304" pitchFamily="18" charset="0"/>
                <a:ea typeface="Segoe UI" panose="020B0502040204020203" pitchFamily="34" charset="0"/>
              </a:rPr>
              <a:t>III. BỨC XẠ NHIỆT </a:t>
            </a:r>
            <a:endParaRPr lang="en-US" sz="1600" dirty="0">
              <a:solidFill>
                <a:schemeClr val="tx1"/>
              </a:solidFill>
              <a:latin typeface="Segoe UI" panose="020B0502040204020203" pitchFamily="34" charset="0"/>
              <a:ea typeface="Segoe UI" panose="020B0502040204020203" pitchFamily="34" charset="0"/>
            </a:endParaRPr>
          </a:p>
        </p:txBody>
      </p:sp>
      <p:sp>
        <p:nvSpPr>
          <p:cNvPr id="4" name="Rectangle 3"/>
          <p:cNvSpPr/>
          <p:nvPr/>
        </p:nvSpPr>
        <p:spPr>
          <a:xfrm>
            <a:off x="117761" y="1306541"/>
            <a:ext cx="11762509" cy="1815882"/>
          </a:xfrm>
          <a:prstGeom prst="rect">
            <a:avLst/>
          </a:prstGeom>
        </p:spPr>
        <p:txBody>
          <a:bodyPr wrap="square">
            <a:spAutoFit/>
          </a:bodyPr>
          <a:lstStyle/>
          <a:p>
            <a:r>
              <a:rPr lang="en-US" sz="2800" b="1" dirty="0" smtClean="0">
                <a:solidFill>
                  <a:schemeClr val="accent1">
                    <a:lumMod val="75000"/>
                  </a:schemeClr>
                </a:solidFill>
                <a:latin typeface="Arial" panose="020B0604020202020204" pitchFamily="34" charset="0"/>
                <a:cs typeface="Arial" panose="020B0604020202020204" pitchFamily="34" charset="0"/>
              </a:rPr>
              <a:t>    </a:t>
            </a:r>
            <a:r>
              <a:rPr lang="vi-VN" sz="2800" b="1" dirty="0" smtClean="0">
                <a:solidFill>
                  <a:schemeClr val="accent1">
                    <a:lumMod val="75000"/>
                  </a:schemeClr>
                </a:solidFill>
                <a:latin typeface="Arial" panose="020B0604020202020204" pitchFamily="34" charset="0"/>
                <a:cs typeface="Arial" panose="020B0604020202020204" pitchFamily="34" charset="0"/>
              </a:rPr>
              <a:t>Ngoài </a:t>
            </a:r>
            <a:r>
              <a:rPr lang="vi-VN" sz="2800" b="1" dirty="0">
                <a:solidFill>
                  <a:schemeClr val="accent1">
                    <a:lumMod val="75000"/>
                  </a:schemeClr>
                </a:solidFill>
                <a:latin typeface="Arial" panose="020B0604020202020204" pitchFamily="34" charset="0"/>
                <a:cs typeface="Arial" panose="020B0604020202020204" pitchFamily="34" charset="0"/>
              </a:rPr>
              <a:t>lớp khí quyển bao quanh Trái Đất, khoảng không gian còn lại giữa Mặt Trời và Trái Đất là </a:t>
            </a:r>
            <a:r>
              <a:rPr lang="vi-VN" sz="2800" b="1" dirty="0" smtClean="0">
                <a:solidFill>
                  <a:schemeClr val="accent1">
                    <a:lumMod val="75000"/>
                  </a:schemeClr>
                </a:solidFill>
                <a:latin typeface="Arial" panose="020B0604020202020204" pitchFamily="34" charset="0"/>
                <a:cs typeface="Arial" panose="020B0604020202020204" pitchFamily="34" charset="0"/>
              </a:rPr>
              <a:t>ch</a:t>
            </a:r>
            <a:r>
              <a:rPr lang="en-US" sz="2800" b="1" dirty="0">
                <a:solidFill>
                  <a:schemeClr val="accent1">
                    <a:lumMod val="75000"/>
                  </a:schemeClr>
                </a:solidFill>
                <a:latin typeface="Arial" panose="020B0604020202020204" pitchFamily="34" charset="0"/>
                <a:cs typeface="Arial" panose="020B0604020202020204" pitchFamily="34" charset="0"/>
              </a:rPr>
              <a:t>â</a:t>
            </a:r>
            <a:r>
              <a:rPr lang="vi-VN" sz="2800" b="1" dirty="0" smtClean="0">
                <a:solidFill>
                  <a:schemeClr val="accent1">
                    <a:lumMod val="75000"/>
                  </a:schemeClr>
                </a:solidFill>
                <a:latin typeface="Arial" panose="020B0604020202020204" pitchFamily="34" charset="0"/>
                <a:cs typeface="Arial" panose="020B0604020202020204" pitchFamily="34" charset="0"/>
              </a:rPr>
              <a:t>n </a:t>
            </a:r>
            <a:r>
              <a:rPr lang="vi-VN" sz="2800" b="1" dirty="0">
                <a:solidFill>
                  <a:schemeClr val="accent1">
                    <a:lumMod val="75000"/>
                  </a:schemeClr>
                </a:solidFill>
                <a:latin typeface="Arial" panose="020B0604020202020204" pitchFamily="34" charset="0"/>
                <a:cs typeface="Arial" panose="020B0604020202020204" pitchFamily="34" charset="0"/>
              </a:rPr>
              <a:t>không. Tuy nhiên, hằng ngày Mặt Trời vẫn không ngừng truyền năng lượng tới Trái Đất. Vậy năng lượng được truyền từ Mặt Trời tới Trái Đất bằng cách nào?</a:t>
            </a:r>
            <a:endParaRPr 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117761" y="3211893"/>
            <a:ext cx="11610108" cy="954107"/>
          </a:xfrm>
          <a:prstGeom prst="rect">
            <a:avLst/>
          </a:prstGeom>
        </p:spPr>
        <p:txBody>
          <a:bodyPr wrap="square">
            <a:spAutoFit/>
          </a:bodyPr>
          <a:lstStyle/>
          <a:p>
            <a:r>
              <a:rPr lang="nl-NL" sz="2800" b="1" dirty="0">
                <a:latin typeface="Arial" panose="020B0604020202020204" pitchFamily="34" charset="0"/>
                <a:ea typeface="Times New Roman" panose="02020603050405020304" pitchFamily="18" charset="0"/>
                <a:cs typeface="Arial" panose="020B0604020202020204" pitchFamily="34" charset="0"/>
              </a:rPr>
              <a:t>GV yêu cầu HS quan sát đoạn video </a:t>
            </a:r>
            <a:r>
              <a:rPr lang="en-US" sz="2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dõi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nl-NL" sz="2800" b="1" dirty="0">
                <a:latin typeface="Arial" panose="020B0604020202020204" pitchFamily="34" charset="0"/>
                <a:ea typeface="Times New Roman" panose="02020603050405020304" pitchFamily="18" charset="0"/>
                <a:cs typeface="Arial" panose="020B0604020202020204" pitchFamily="34" charset="0"/>
              </a:rPr>
              <a:t>.</a:t>
            </a:r>
            <a:r>
              <a:rPr lang="nl-NL" sz="2800" b="1" i="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Thí</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nghiệm</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về</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sự</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bức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xạ</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latin typeface="Arial" panose="020B0604020202020204" pitchFamily="34" charset="0"/>
                <a:ea typeface="Times New Roman" panose="02020603050405020304" pitchFamily="18" charset="0"/>
                <a:cs typeface="Arial" panose="020B0604020202020204" pitchFamily="34" charset="0"/>
              </a:rPr>
              <a:t>nhiệt</a:t>
            </a:r>
            <a:r>
              <a:rPr lang="en-US" sz="2800" b="1" dirty="0" smtClean="0">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0" y="1417821"/>
            <a:ext cx="11471563" cy="3216265"/>
          </a:xfrm>
          <a:prstGeom prst="rect">
            <a:avLst/>
          </a:prstGeom>
        </p:spPr>
        <p:txBody>
          <a:bodyPr wrap="square">
            <a:spAutoFit/>
          </a:bodyPr>
          <a:lstStyle/>
          <a:p>
            <a:pPr indent="254000" algn="just">
              <a:lnSpc>
                <a:spcPct val="150000"/>
              </a:lnSpc>
              <a:spcAft>
                <a:spcPts val="0"/>
              </a:spcAft>
            </a:pPr>
            <a:r>
              <a:rPr lang="nl-NL" sz="2800" b="1" dirty="0" smtClean="0">
                <a:latin typeface="Arial" panose="020B0604020202020204" pitchFamily="34" charset="0"/>
                <a:ea typeface="Segoe UI" panose="020B0502040204020203" pitchFamily="34" charset="0"/>
                <a:cs typeface="Arial" panose="020B0604020202020204" pitchFamily="34" charset="0"/>
              </a:rPr>
              <a:t>HS </a:t>
            </a:r>
            <a:r>
              <a:rPr lang="nl-NL" sz="2800" b="1" dirty="0">
                <a:latin typeface="Arial" panose="020B0604020202020204" pitchFamily="34" charset="0"/>
                <a:ea typeface="Segoe UI" panose="020B0502040204020203" pitchFamily="34" charset="0"/>
                <a:cs typeface="Arial" panose="020B0604020202020204" pitchFamily="34" charset="0"/>
              </a:rPr>
              <a:t>thảo luận nhóm cặp đôi trả lời 2 câu hỏi </a:t>
            </a:r>
            <a:r>
              <a:rPr lang="nl-NL" sz="2800" b="1" dirty="0" smtClean="0">
                <a:latin typeface="Arial" panose="020B0604020202020204" pitchFamily="34" charset="0"/>
                <a:ea typeface="Segoe UI" panose="020B0502040204020203" pitchFamily="34" charset="0"/>
                <a:cs typeface="Arial" panose="020B0604020202020204" pitchFamily="34" charset="0"/>
              </a:rPr>
              <a:t>sau:</a:t>
            </a:r>
            <a:endParaRPr lang="en-US" sz="2800" b="1" dirty="0">
              <a:latin typeface="Arial" panose="020B0604020202020204" pitchFamily="34" charset="0"/>
              <a:ea typeface="Segoe UI" panose="020B0502040204020203" pitchFamily="34"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Hình tự do: Hình 7"/>
          <p:cNvSpPr/>
          <p:nvPr/>
        </p:nvSpPr>
        <p:spPr>
          <a:xfrm>
            <a:off x="2037" y="677804"/>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xit" presetSubtype="0" fill="hold" grpId="1" nodeType="clickEffect">
                                  <p:stCondLst>
                                    <p:cond delay="0"/>
                                  </p:stCondLst>
                                  <p:childTnLst>
                                    <p:animEffect transition="out" filter="wedg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down)">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arn(inVertic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1000"/>
                                        <p:tgtEl>
                                          <p:spTgt spid="6">
                                            <p:txEl>
                                              <p:pRg st="2" end="2"/>
                                            </p:txEl>
                                          </p:spTgt>
                                        </p:tgtEl>
                                      </p:cBhvr>
                                    </p:animEffect>
                                    <p:anim calcmode="lin" valueType="num">
                                      <p:cBhvr>
                                        <p:cTn id="4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5" grpId="0"/>
      <p:bldP spid="5" grpId="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p:cNvPicPr>
            <a:picLocks noChangeAspect="1"/>
          </p:cNvPicPr>
          <p:nvPr/>
        </p:nvPicPr>
        <p:blipFill>
          <a:blip r:embed="rId1"/>
          <a:stretch>
            <a:fillRect/>
          </a:stretch>
        </p:blipFill>
        <p:spPr>
          <a:xfrm>
            <a:off x="5464620" y="-1556820"/>
            <a:ext cx="1475238" cy="10345325"/>
          </a:xfrm>
          <a:prstGeom prst="rect">
            <a:avLst/>
          </a:prstGeom>
        </p:spPr>
      </p:pic>
      <p:grpSp>
        <p:nvGrpSpPr>
          <p:cNvPr id="29" name="Nhóm 28"/>
          <p:cNvGrpSpPr/>
          <p:nvPr/>
        </p:nvGrpSpPr>
        <p:grpSpPr>
          <a:xfrm>
            <a:off x="5464620" y="92781"/>
            <a:ext cx="6979697" cy="1879179"/>
            <a:chOff x="5495820" y="951429"/>
            <a:chExt cx="6979697" cy="1879179"/>
          </a:xfrm>
        </p:grpSpPr>
        <p:grpSp>
          <p:nvGrpSpPr>
            <p:cNvPr id="11" name="Nhóm 10"/>
            <p:cNvGrpSpPr/>
            <p:nvPr/>
          </p:nvGrpSpPr>
          <p:grpSpPr>
            <a:xfrm>
              <a:off x="5495820" y="951429"/>
              <a:ext cx="6979697" cy="1879179"/>
              <a:chOff x="5489437" y="1671145"/>
              <a:chExt cx="6979697" cy="1460794"/>
            </a:xfrm>
          </p:grpSpPr>
          <p:pic>
            <p:nvPicPr>
              <p:cNvPr id="10" name="Hình ảnh 9"/>
              <p:cNvPicPr>
                <a:picLocks noChangeAspect="1"/>
              </p:cNvPicPr>
              <p:nvPr/>
            </p:nvPicPr>
            <p:blipFill rotWithShape="1">
              <a:blip r:embed="rId2"/>
              <a:srcRect t="37138"/>
              <a:stretch>
                <a:fillRect/>
              </a:stretch>
            </p:blipFill>
            <p:spPr>
              <a:xfrm>
                <a:off x="5555671" y="1786758"/>
                <a:ext cx="6913463" cy="1345181"/>
              </a:xfrm>
              <a:prstGeom prst="rect">
                <a:avLst/>
              </a:prstGeom>
            </p:spPr>
          </p:pic>
          <p:sp>
            <p:nvSpPr>
              <p:cNvPr id="8" name="Hình tự do: Hình 7"/>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000" b="1" dirty="0" smtClean="0">
                    <a:solidFill>
                      <a:schemeClr val="tx1"/>
                    </a:solidFill>
                  </a:rPr>
                  <a:t>DẪN NHIỆT</a:t>
                </a:r>
                <a:endParaRPr lang="en-BZ" sz="2000" b="1" dirty="0">
                  <a:solidFill>
                    <a:schemeClr val="tx1"/>
                  </a:solidFill>
                </a:endParaRPr>
              </a:p>
            </p:txBody>
          </p:sp>
        </p:grpSp>
        <p:pic>
          <p:nvPicPr>
            <p:cNvPr id="24" name="Hình ảnh 23"/>
            <p:cNvPicPr/>
            <p:nvPr/>
          </p:nvPicPr>
          <p:blipFill>
            <a:blip r:embed="rId3"/>
            <a:stretch>
              <a:fillRect/>
            </a:stretch>
          </p:blipFill>
          <p:spPr>
            <a:xfrm>
              <a:off x="5740028" y="1237572"/>
              <a:ext cx="694789" cy="652202"/>
            </a:xfrm>
            <a:prstGeom prst="rect">
              <a:avLst/>
            </a:prstGeom>
            <a:solidFill>
              <a:schemeClr val="accent6"/>
            </a:solidFill>
          </p:spPr>
        </p:pic>
      </p:grpSp>
      <p:grpSp>
        <p:nvGrpSpPr>
          <p:cNvPr id="30" name="Nhóm 29"/>
          <p:cNvGrpSpPr/>
          <p:nvPr/>
        </p:nvGrpSpPr>
        <p:grpSpPr>
          <a:xfrm>
            <a:off x="-401043" y="1262252"/>
            <a:ext cx="6913463" cy="1879181"/>
            <a:chOff x="-274714" y="2191774"/>
            <a:chExt cx="6913463" cy="1879181"/>
          </a:xfrm>
        </p:grpSpPr>
        <p:grpSp>
          <p:nvGrpSpPr>
            <p:cNvPr id="12" name="Nhóm 11"/>
            <p:cNvGrpSpPr/>
            <p:nvPr/>
          </p:nvGrpSpPr>
          <p:grpSpPr>
            <a:xfrm flipH="1">
              <a:off x="-274714" y="2191774"/>
              <a:ext cx="6913463" cy="1879181"/>
              <a:chOff x="5555671" y="1671144"/>
              <a:chExt cx="6913463" cy="1460795"/>
            </a:xfrm>
          </p:grpSpPr>
          <p:pic>
            <p:nvPicPr>
              <p:cNvPr id="13" name="Hình ảnh 12"/>
              <p:cNvPicPr>
                <a:picLocks noChangeAspect="1"/>
              </p:cNvPicPr>
              <p:nvPr/>
            </p:nvPicPr>
            <p:blipFill rotWithShape="1">
              <a:blip r:embed="rId2"/>
              <a:srcRect t="37138"/>
              <a:stretch>
                <a:fillRect/>
              </a:stretch>
            </p:blipFill>
            <p:spPr>
              <a:xfrm>
                <a:off x="5555671" y="1786758"/>
                <a:ext cx="6913463" cy="1345181"/>
              </a:xfrm>
              <a:prstGeom prst="rect">
                <a:avLst/>
              </a:prstGeom>
            </p:spPr>
          </p:pic>
          <p:sp>
            <p:nvSpPr>
              <p:cNvPr id="14" name="Hình tự do: Hình 13"/>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ĐỐI LƯU</a:t>
                </a:r>
                <a:endParaRPr lang="en-BZ" sz="2000" b="1" dirty="0">
                  <a:solidFill>
                    <a:schemeClr val="tx1"/>
                  </a:solidFill>
                </a:endParaRPr>
              </a:p>
            </p:txBody>
          </p:sp>
        </p:grpSp>
        <p:pic>
          <p:nvPicPr>
            <p:cNvPr id="25" name="Hình ảnh 24"/>
            <p:cNvPicPr/>
            <p:nvPr/>
          </p:nvPicPr>
          <p:blipFill>
            <a:blip r:embed="rId4"/>
            <a:stretch>
              <a:fillRect/>
            </a:stretch>
          </p:blipFill>
          <p:spPr>
            <a:xfrm>
              <a:off x="5740045" y="2489463"/>
              <a:ext cx="694790" cy="678449"/>
            </a:xfrm>
            <a:prstGeom prst="rect">
              <a:avLst/>
            </a:prstGeom>
            <a:solidFill>
              <a:schemeClr val="accent2">
                <a:lumMod val="75000"/>
              </a:schemeClr>
            </a:solidFill>
          </p:spPr>
        </p:pic>
      </p:grpSp>
      <p:grpSp>
        <p:nvGrpSpPr>
          <p:cNvPr id="36" name="Nhóm 30"/>
          <p:cNvGrpSpPr/>
          <p:nvPr/>
        </p:nvGrpSpPr>
        <p:grpSpPr>
          <a:xfrm>
            <a:off x="5664074" y="5249590"/>
            <a:ext cx="6913463" cy="1879179"/>
            <a:chOff x="5602056" y="3467117"/>
            <a:chExt cx="6913463" cy="1879179"/>
          </a:xfrm>
        </p:grpSpPr>
        <p:grpSp>
          <p:nvGrpSpPr>
            <p:cNvPr id="37" name="Nhóm 17"/>
            <p:cNvGrpSpPr/>
            <p:nvPr/>
          </p:nvGrpSpPr>
          <p:grpSpPr>
            <a:xfrm>
              <a:off x="5602056" y="3467117"/>
              <a:ext cx="6913463" cy="1879179"/>
              <a:chOff x="5555671" y="1671145"/>
              <a:chExt cx="6913463" cy="1460794"/>
            </a:xfrm>
          </p:grpSpPr>
          <p:pic>
            <p:nvPicPr>
              <p:cNvPr id="39" name="Hình ảnh 18"/>
              <p:cNvPicPr>
                <a:picLocks noChangeAspect="1"/>
              </p:cNvPicPr>
              <p:nvPr/>
            </p:nvPicPr>
            <p:blipFill rotWithShape="1">
              <a:blip r:embed="rId2"/>
              <a:srcRect t="37138"/>
              <a:stretch>
                <a:fillRect/>
              </a:stretch>
            </p:blipFill>
            <p:spPr>
              <a:xfrm>
                <a:off x="5555671" y="1786758"/>
                <a:ext cx="6913463" cy="1345181"/>
              </a:xfrm>
              <a:prstGeom prst="rect">
                <a:avLst/>
              </a:prstGeom>
            </p:spPr>
          </p:pic>
          <p:sp>
            <p:nvSpPr>
              <p:cNvPr id="40" name="Hình tự do: Hình 19"/>
              <p:cNvSpPr/>
              <p:nvPr/>
            </p:nvSpPr>
            <p:spPr>
              <a:xfrm>
                <a:off x="6362199" y="1671145"/>
                <a:ext cx="5493469"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t>HIỆU ỨNG NHÀ KÍNH KHÍ </a:t>
                </a:r>
                <a:endParaRPr lang="en-US" sz="2400" b="1" dirty="0" smtClean="0"/>
              </a:p>
              <a:p>
                <a:pPr algn="ctr"/>
                <a:r>
                  <a:rPr lang="vi-VN" sz="2400" b="1" dirty="0" smtClean="0"/>
                  <a:t>QUYỂN VÀ THẢO LUẬN VỀ VẤN </a:t>
                </a:r>
                <a:endParaRPr lang="en-US" sz="2400" b="1" dirty="0" smtClean="0"/>
              </a:p>
              <a:p>
                <a:pPr algn="ctr"/>
                <a:r>
                  <a:rPr lang="vi-VN" sz="2400" b="1" dirty="0" smtClean="0"/>
                  <a:t>ĐỀ BẢO VỆ MÔI TRƯỜNG</a:t>
                </a:r>
                <a:endParaRPr lang="en-BZ" sz="2400" b="1" dirty="0">
                  <a:solidFill>
                    <a:schemeClr val="tx1"/>
                  </a:solidFill>
                </a:endParaRPr>
              </a:p>
            </p:txBody>
          </p:sp>
        </p:grpSp>
        <p:pic>
          <p:nvPicPr>
            <p:cNvPr id="38" name="Hình ảnh 25"/>
            <p:cNvPicPr/>
            <p:nvPr/>
          </p:nvPicPr>
          <p:blipFill>
            <a:blip r:embed="rId5"/>
            <a:stretch>
              <a:fillRect/>
            </a:stretch>
          </p:blipFill>
          <p:spPr>
            <a:xfrm>
              <a:off x="5740028" y="3723602"/>
              <a:ext cx="694807" cy="709177"/>
            </a:xfrm>
            <a:prstGeom prst="rect">
              <a:avLst/>
            </a:prstGeom>
            <a:solidFill>
              <a:srgbClr val="7030A0"/>
            </a:solidFill>
          </p:spPr>
        </p:pic>
      </p:grpSp>
      <p:grpSp>
        <p:nvGrpSpPr>
          <p:cNvPr id="18" name="Nhóm 29"/>
          <p:cNvGrpSpPr/>
          <p:nvPr/>
        </p:nvGrpSpPr>
        <p:grpSpPr>
          <a:xfrm>
            <a:off x="-318712" y="4074889"/>
            <a:ext cx="6913463" cy="1759221"/>
            <a:chOff x="-274714" y="2311735"/>
            <a:chExt cx="6913463" cy="1759221"/>
          </a:xfrm>
        </p:grpSpPr>
        <p:grpSp>
          <p:nvGrpSpPr>
            <p:cNvPr id="19" name="Nhóm 11"/>
            <p:cNvGrpSpPr/>
            <p:nvPr/>
          </p:nvGrpSpPr>
          <p:grpSpPr>
            <a:xfrm flipH="1">
              <a:off x="-274714" y="2311735"/>
              <a:ext cx="6913463" cy="1759221"/>
              <a:chOff x="5555671" y="1764396"/>
              <a:chExt cx="6913463" cy="1367543"/>
            </a:xfrm>
          </p:grpSpPr>
          <p:pic>
            <p:nvPicPr>
              <p:cNvPr id="22" name="Hình ảnh 12"/>
              <p:cNvPicPr>
                <a:picLocks noChangeAspect="1"/>
              </p:cNvPicPr>
              <p:nvPr/>
            </p:nvPicPr>
            <p:blipFill rotWithShape="1">
              <a:blip r:embed="rId2"/>
              <a:srcRect t="37138"/>
              <a:stretch>
                <a:fillRect/>
              </a:stretch>
            </p:blipFill>
            <p:spPr>
              <a:xfrm>
                <a:off x="5555671" y="1786758"/>
                <a:ext cx="6913463" cy="1345181"/>
              </a:xfrm>
              <a:prstGeom prst="rect">
                <a:avLst/>
              </a:prstGeom>
            </p:spPr>
          </p:pic>
          <p:sp>
            <p:nvSpPr>
              <p:cNvPr id="23" name="Hình tự do: Hình 13"/>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HIỆU ỨNG NHÀ KÍNH</a:t>
                </a:r>
                <a:endParaRPr lang="en-BZ" sz="2000" b="1" dirty="0">
                  <a:solidFill>
                    <a:schemeClr val="tx1"/>
                  </a:solidFill>
                </a:endParaRPr>
              </a:p>
            </p:txBody>
          </p:sp>
        </p:grpSp>
        <p:pic>
          <p:nvPicPr>
            <p:cNvPr id="20" name="Hình ảnh 24"/>
            <p:cNvPicPr/>
            <p:nvPr/>
          </p:nvPicPr>
          <p:blipFill rotWithShape="1">
            <a:blip r:embed="rId4"/>
            <a:srcRect l="5261" t="1982" r="-5841" b="-1982"/>
            <a:stretch>
              <a:fillRect/>
            </a:stretch>
          </p:blipFill>
          <p:spPr>
            <a:xfrm>
              <a:off x="5708071" y="2588210"/>
              <a:ext cx="694790" cy="678449"/>
            </a:xfrm>
            <a:prstGeom prst="rect">
              <a:avLst/>
            </a:prstGeom>
            <a:solidFill>
              <a:schemeClr val="accent2">
                <a:lumMod val="75000"/>
              </a:schemeClr>
            </a:solidFill>
          </p:spPr>
        </p:pic>
      </p:grpSp>
      <p:grpSp>
        <p:nvGrpSpPr>
          <p:cNvPr id="26" name="Nhóm 30"/>
          <p:cNvGrpSpPr/>
          <p:nvPr/>
        </p:nvGrpSpPr>
        <p:grpSpPr>
          <a:xfrm>
            <a:off x="5464620" y="2613193"/>
            <a:ext cx="6979697" cy="1879179"/>
            <a:chOff x="5535822" y="3467117"/>
            <a:chExt cx="6979697" cy="1879179"/>
          </a:xfrm>
        </p:grpSpPr>
        <p:grpSp>
          <p:nvGrpSpPr>
            <p:cNvPr id="27" name="Nhóm 17"/>
            <p:cNvGrpSpPr/>
            <p:nvPr/>
          </p:nvGrpSpPr>
          <p:grpSpPr>
            <a:xfrm>
              <a:off x="5535822" y="3467117"/>
              <a:ext cx="6979697" cy="1879179"/>
              <a:chOff x="5489437" y="1671145"/>
              <a:chExt cx="6979697" cy="1460794"/>
            </a:xfrm>
          </p:grpSpPr>
          <p:pic>
            <p:nvPicPr>
              <p:cNvPr id="31" name="Hình ảnh 18"/>
              <p:cNvPicPr>
                <a:picLocks noChangeAspect="1"/>
              </p:cNvPicPr>
              <p:nvPr/>
            </p:nvPicPr>
            <p:blipFill rotWithShape="1">
              <a:blip r:embed="rId2"/>
              <a:srcRect t="37138"/>
              <a:stretch>
                <a:fillRect/>
              </a:stretch>
            </p:blipFill>
            <p:spPr>
              <a:xfrm>
                <a:off x="5555671" y="1786758"/>
                <a:ext cx="6913463" cy="1345181"/>
              </a:xfrm>
              <a:prstGeom prst="rect">
                <a:avLst/>
              </a:prstGeom>
            </p:spPr>
          </p:pic>
          <p:sp>
            <p:nvSpPr>
              <p:cNvPr id="32" name="Hình tự do: Hình 19"/>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BỨC XẠ NHIỆT</a:t>
                </a:r>
                <a:endParaRPr lang="en-BZ" sz="2400" b="1" dirty="0">
                  <a:solidFill>
                    <a:schemeClr val="tx1"/>
                  </a:solidFill>
                </a:endParaRPr>
              </a:p>
            </p:txBody>
          </p:sp>
        </p:grpSp>
        <p:pic>
          <p:nvPicPr>
            <p:cNvPr id="28" name="Hình ảnh 25"/>
            <p:cNvPicPr/>
            <p:nvPr/>
          </p:nvPicPr>
          <p:blipFill>
            <a:blip r:embed="rId5"/>
            <a:stretch>
              <a:fillRect/>
            </a:stretch>
          </p:blipFill>
          <p:spPr>
            <a:xfrm>
              <a:off x="5740028" y="3723602"/>
              <a:ext cx="694807" cy="709177"/>
            </a:xfrm>
            <a:prstGeom prst="rect">
              <a:avLst/>
            </a:prstGeom>
            <a:solidFill>
              <a:srgbClr val="7030A0"/>
            </a:solidFill>
          </p:spPr>
        </p:pic>
      </p:grpSp>
      <p:sp>
        <p:nvSpPr>
          <p:cNvPr id="4" name="Rectangle 3"/>
          <p:cNvSpPr/>
          <p:nvPr/>
        </p:nvSpPr>
        <p:spPr>
          <a:xfrm>
            <a:off x="5742527" y="439471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bg2">
                    <a:lumMod val="75000"/>
                  </a:schemeClr>
                </a:solidFill>
              </a:rPr>
              <a:t>4</a:t>
            </a:r>
            <a:endParaRPr lang="en-US" sz="4000" b="1" dirty="0">
              <a:solidFill>
                <a:schemeClr val="bg2">
                  <a:lumMod val="75000"/>
                </a:schemeClr>
              </a:solidFill>
            </a:endParaRPr>
          </a:p>
        </p:txBody>
      </p:sp>
      <p:sp>
        <p:nvSpPr>
          <p:cNvPr id="5" name="Rectangle 4"/>
          <p:cNvSpPr/>
          <p:nvPr/>
        </p:nvSpPr>
        <p:spPr>
          <a:xfrm>
            <a:off x="5802046" y="5545432"/>
            <a:ext cx="710374" cy="6304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40000"/>
                    <a:lumOff val="60000"/>
                  </a:schemeClr>
                </a:solidFill>
              </a:rPr>
              <a:t>5</a:t>
            </a:r>
            <a:endParaRPr lang="en-US" sz="4000" b="1" dirty="0">
              <a:solidFill>
                <a:schemeClr val="tx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0-#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 Bức xạ nhiệ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4" y="98425"/>
            <a:ext cx="12093575" cy="66348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2" y="1756991"/>
            <a:ext cx="11547765" cy="2419124"/>
          </a:xfrm>
          <a:prstGeom prst="rect">
            <a:avLst/>
          </a:prstGeom>
        </p:spPr>
        <p:txBody>
          <a:bodyPr wrap="square">
            <a:spAutoFit/>
          </a:bodyPr>
          <a:lstStyle/>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tỏa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lúc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301334" y="2698787"/>
            <a:ext cx="11319162" cy="2640723"/>
          </a:xfrm>
          <a:prstGeom prst="rect">
            <a:avLst/>
          </a:prstGeom>
        </p:spPr>
        <p:txBody>
          <a:bodyPr wrap="square">
            <a:spAutoFit/>
          </a:bodyPr>
          <a:lstStyle/>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415636" y="390463"/>
            <a:ext cx="11547765" cy="1366528"/>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301334" y="1756991"/>
            <a:ext cx="11319162" cy="941796"/>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586073"/>
            <a:ext cx="11457709" cy="905633"/>
          </a:xfrm>
          <a:prstGeom prst="rect">
            <a:avLst/>
          </a:prstGeom>
        </p:spPr>
        <p:txBody>
          <a:bodyPr wrap="square">
            <a:spAutoFit/>
          </a:bodyPr>
          <a:lstStyle/>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hợp với thông tin trong SGK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theo nhóm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lời 3 câu hỏi trong phiếu học tập số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p:cNvSpPr/>
          <p:nvPr/>
        </p:nvSpPr>
        <p:spPr>
          <a:xfrm>
            <a:off x="-1" y="0"/>
            <a:ext cx="7453745"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S</a:t>
            </a:r>
            <a:r>
              <a:rPr lang="en-US" sz="2400" b="1" dirty="0" err="1" smtClean="0">
                <a:solidFill>
                  <a:schemeClr val="tx1"/>
                </a:solidFill>
                <a:latin typeface="Arial" panose="020B0604020202020204" pitchFamily="34" charset="0"/>
                <a:cs typeface="Arial" panose="020B0604020202020204" pitchFamily="34" charset="0"/>
              </a:rPr>
              <a:t>ự</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83127" y="507760"/>
            <a:ext cx="11679382" cy="5078313"/>
          </a:xfrm>
          <a:prstGeom prst="rect">
            <a:avLst/>
          </a:prstGeom>
        </p:spPr>
        <p:txBody>
          <a:bodyPr wrap="square">
            <a:spAutoFit/>
          </a:bodyPr>
          <a:lstStyle/>
          <a:p>
            <a:pPr algn="just">
              <a:lnSpc>
                <a:spcPct val="150000"/>
              </a:lnSpc>
            </a:pPr>
            <a:r>
              <a:rPr lang="en-US" sz="2400" b="1" dirty="0" smtClean="0">
                <a:solidFill>
                  <a:schemeClr val="accent1"/>
                </a:solidFill>
              </a:rPr>
              <a:t>     </a:t>
            </a:r>
            <a:r>
              <a:rPr lang="vi-VN" sz="2400" b="1" dirty="0" smtClean="0">
                <a:solidFill>
                  <a:schemeClr val="accent1"/>
                </a:solidFill>
              </a:rPr>
              <a:t>Thí </a:t>
            </a:r>
            <a:r>
              <a:rPr lang="vi-VN" sz="2400" b="1" dirty="0">
                <a:solidFill>
                  <a:schemeClr val="accent1"/>
                </a:solidFill>
              </a:rPr>
              <a:t>nghiệm trên chứng tỏ năng lượng nhiệt đã được truyền bằng các tia gọi là tia nhiệt. Tia nhiệt có một số tính chất giống tia sáng </a:t>
            </a:r>
            <a:r>
              <a:rPr lang="vi-VN" sz="2400" b="1" dirty="0" smtClean="0">
                <a:solidFill>
                  <a:schemeClr val="accent1"/>
                </a:solidFill>
              </a:rPr>
              <a:t>như</a:t>
            </a:r>
            <a:r>
              <a:rPr lang="en-US" sz="2400" b="1" dirty="0" err="1" smtClean="0">
                <a:solidFill>
                  <a:schemeClr val="accent1"/>
                </a:solidFill>
                <a:latin typeface="Arial" panose="020B0604020202020204" pitchFamily="34" charset="0"/>
                <a:cs typeface="Arial" panose="020B0604020202020204" pitchFamily="34" charset="0"/>
              </a:rPr>
              <a:t>ng</a:t>
            </a:r>
            <a:r>
              <a:rPr lang="vi-VN" sz="2400" b="1" dirty="0" smtClean="0">
                <a:solidFill>
                  <a:schemeClr val="accent1"/>
                </a:solidFill>
              </a:rPr>
              <a:t> </a:t>
            </a:r>
            <a:r>
              <a:rPr lang="vi-VN" sz="2400" b="1" dirty="0">
                <a:solidFill>
                  <a:schemeClr val="accent1"/>
                </a:solidFill>
              </a:rPr>
              <a:t>mang năng lượng, truyền thẳng, phản xạ, không truyền qua các vật chắn sáng,... Vật nhận được tia nhiệt thì nóng lên. Hình thức truyền nhiệt này được gọi là bức xạ nhiệt. Mặt Trời truyền được năng lượng tới Trái Đất là nhờ bức xạ nhiệt, vì các tia nhiệt có thể truyền ngay cả trong chân không. Khả năng hấp thụ và phản xạ tia nhiệt của một vật phụ thuộc tính chất mặt ngoài của nó. Mặt ngoài của vật càng xù xì và càng sẫm màu thì vật hấp thụ tia nhiệt càng mạnh; mặt ngoài của vật càng nhẵn và càng sáng màu thì vật phản xạ tia nhiệt càng mạnh.</a:t>
            </a:r>
            <a:endParaRPr lang="en-US" sz="24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268490"/>
            <a:ext cx="11776364" cy="4686668"/>
          </a:xfrm>
          <a:prstGeom prst="rect">
            <a:avLst/>
          </a:prstGeom>
        </p:spPr>
        <p:txBody>
          <a:bodyPr wrap="square">
            <a:spAutoFit/>
          </a:bodyPr>
          <a:lstStyle/>
          <a:p>
            <a:pPr algn="ctr">
              <a:lnSpc>
                <a:spcPct val="150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2:</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lửa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chủ</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yếu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trắng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đen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đậy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07866"/>
            <a:ext cx="11693236" cy="4764381"/>
          </a:xfrm>
          <a:prstGeom prst="rect">
            <a:avLst/>
          </a:prstGeom>
        </p:spPr>
        <p:txBody>
          <a:bodyPr wrap="square">
            <a:spAutoFit/>
          </a:bodyPr>
          <a:lstStyle/>
          <a:p>
            <a:pPr indent="254000" algn="ctr">
              <a:lnSpc>
                <a:spcPct val="115000"/>
              </a:lnSpc>
              <a:spcAft>
                <a:spcPts val="0"/>
              </a:spcAft>
            </a:pPr>
            <a:r>
              <a:rPr lang="nl-NL" sz="2400" b="1" dirty="0">
                <a:solidFill>
                  <a:srgbClr val="0070C0"/>
                </a:solidFill>
                <a:latin typeface="Arial" panose="020B0604020202020204" pitchFamily="34" charset="0"/>
                <a:ea typeface="Segoe UI" panose="020B0502040204020203" pitchFamily="34" charset="0"/>
                <a:cs typeface="Arial" panose="020B0604020202020204" pitchFamily="34" charset="0"/>
              </a:rPr>
              <a:t>Sản phẩm phiếu học tập số 2:</a:t>
            </a:r>
            <a:endParaRPr lang="en-US" sz="2400" b="1"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indent="254000" algn="just">
              <a:lnSpc>
                <a:spcPct val="115000"/>
              </a:lnSpc>
              <a:spcAft>
                <a:spcPts val="0"/>
              </a:spcAft>
            </a:pPr>
            <a:r>
              <a:rPr lang="nl-NL" sz="2400" dirty="0">
                <a:solidFill>
                  <a:srgbClr val="0070C0"/>
                </a:solidFill>
                <a:latin typeface="Arial" panose="020B0604020202020204" pitchFamily="34" charset="0"/>
                <a:ea typeface="Segoe UI" panose="020B0502040204020203" pitchFamily="34" charset="0"/>
                <a:cs typeface="Arial" panose="020B0604020202020204" pitchFamily="34" charset="0"/>
              </a:rPr>
              <a:t>?1.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Đứng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gần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một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lửa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thấy</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thể</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nhận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được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từ</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chủ</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yếu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do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bức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xạ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truyền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endPar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indent="254000" algn="just">
              <a:lnSpc>
                <a:spcPct val="115000"/>
              </a:lnSpc>
              <a:spcAft>
                <a:spcPts val="0"/>
              </a:spcAft>
            </a:pP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?2.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người</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thường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đen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sáng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nên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vào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sẽ</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khả</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mát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endPar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bộ</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phận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thủy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tráng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nước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Nút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truyền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đối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lưu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ngoài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Phích (bình thủy) là dụng cụ dùng để giữ nước nóng, có hai lớp thủy tinh"/>
          <p:cNvPicPr/>
          <p:nvPr/>
        </p:nvPicPr>
        <p:blipFill>
          <a:blip r:embed="rId1">
            <a:extLst>
              <a:ext uri="{28A0092B-C50C-407E-A947-70E740481C1C}">
                <a14:useLocalDpi xmlns:a14="http://schemas.microsoft.com/office/drawing/2010/main" val="0"/>
              </a:ext>
            </a:extLst>
          </a:blip>
          <a:srcRect/>
          <a:stretch>
            <a:fillRect/>
          </a:stretch>
        </p:blipFill>
        <p:spPr bwMode="auto">
          <a:xfrm>
            <a:off x="1302327" y="415636"/>
            <a:ext cx="9393382" cy="6054437"/>
          </a:xfrm>
          <a:prstGeom prst="rect">
            <a:avLst/>
          </a:prstGeom>
          <a:noFill/>
          <a:ln>
            <a:noFill/>
          </a:ln>
        </p:spPr>
      </p:pic>
      <p:sp>
        <p:nvSpPr>
          <p:cNvPr id="4" name="Rectangle 7"/>
          <p:cNvSpPr>
            <a:spLocks noChangeArrowheads="1"/>
          </p:cNvSpPr>
          <p:nvPr/>
        </p:nvSpPr>
        <p:spPr bwMode="auto">
          <a:xfrm>
            <a:off x="332508" y="1272835"/>
            <a:ext cx="117070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sz="2400" b="1" dirty="0" err="1" smtClean="0">
                <a:latin typeface="Arial" panose="020B0604020202020204" pitchFamily="34" charset="0"/>
              </a:rPr>
              <a:t>Em</a:t>
            </a:r>
            <a:r>
              <a:rPr lang="en-US" sz="2400" b="1" dirty="0" smtClean="0">
                <a:latin typeface="Arial" panose="020B0604020202020204" pitchFamily="34" charset="0"/>
              </a:rPr>
              <a:t> </a:t>
            </a:r>
            <a:r>
              <a:rPr lang="en-US" sz="2400" b="1" dirty="0" err="1" smtClean="0">
                <a:latin typeface="Arial" panose="020B0604020202020204" pitchFamily="34" charset="0"/>
              </a:rPr>
              <a:t>có</a:t>
            </a:r>
            <a:r>
              <a:rPr lang="en-US" sz="2400" b="1" dirty="0" smtClean="0">
                <a:latin typeface="Arial" panose="020B0604020202020204" pitchFamily="34" charset="0"/>
              </a:rPr>
              <a:t> </a:t>
            </a:r>
            <a:r>
              <a:rPr lang="en-US" sz="2400" b="1" dirty="0" err="1" smtClean="0">
                <a:latin typeface="Arial" panose="020B0604020202020204" pitchFamily="34" charset="0"/>
              </a:rPr>
              <a:t>thể</a:t>
            </a:r>
            <a:r>
              <a:rPr lang="en-US" sz="2400" b="1" dirty="0" smtClean="0">
                <a:latin typeface="Arial" panose="020B0604020202020204" pitchFamily="34" charset="0"/>
              </a:rPr>
              <a:t>: </a:t>
            </a:r>
            <a:endParaRPr lang="en-US" sz="2400" b="1" dirty="0" smtClean="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lang="en-US" sz="2400" b="1" dirty="0">
                <a:latin typeface="Arial" panose="020B0604020202020204" pitchFamily="34" charset="0"/>
              </a:rPr>
              <a:t> </a:t>
            </a:r>
            <a:r>
              <a:rPr lang="en-US" sz="2400" b="1" dirty="0" smtClean="0">
                <a:latin typeface="Arial" panose="020B0604020202020204" pitchFamily="34" charset="0"/>
              </a:rPr>
              <a:t>   </a:t>
            </a:r>
            <a:r>
              <a:rPr lang="en-US" sz="2400" b="1" dirty="0" err="1" smtClean="0">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luôn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môi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trường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nhưng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vẫn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giữ</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vào</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khoảng</a:t>
            </a:r>
            <a:r>
              <a:rPr kumimoji="0" lang="en-US" sz="2400" b="1" i="0" u="none" strike="noStrike" cap="none" normalizeH="0" baseline="0" dirty="0" smtClean="0">
                <a:ln>
                  <a:noFill/>
                </a:ln>
                <a:solidFill>
                  <a:schemeClr val="tx1"/>
                </a:solidFill>
                <a:effectLst/>
                <a:latin typeface="Arial" panose="020B0604020202020204" pitchFamily="34" charset="0"/>
              </a:rPr>
              <a:t> 37</a:t>
            </a:r>
            <a:r>
              <a:rPr lang="en-US" sz="2400" b="1" baseline="30000" dirty="0" smtClean="0">
                <a:latin typeface="Arial" panose="020B0604020202020204" pitchFamily="34" charset="0"/>
              </a:rPr>
              <a:t>0</a:t>
            </a:r>
            <a:r>
              <a:rPr lang="en-US" sz="2400" b="1" dirty="0" smtClean="0">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Nếu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thì</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sau</a:t>
            </a:r>
            <a:r>
              <a:rPr kumimoji="0" lang="en-US" sz="2400" b="1" i="0" u="none" strike="noStrike" cap="none" normalizeH="0" baseline="0" dirty="0" smtClean="0">
                <a:ln>
                  <a:noFill/>
                </a:ln>
                <a:solidFill>
                  <a:schemeClr val="tx1"/>
                </a:solidFill>
                <a:effectLst/>
                <a:latin typeface="Arial" panose="020B0604020202020204" pitchFamily="34" charset="0"/>
              </a:rPr>
              <a:t> 1 </a:t>
            </a:r>
            <a:r>
              <a:rPr kumimoji="0" lang="en-US" sz="2400" b="1" i="0" u="none" strike="noStrike" cap="none" normalizeH="0" baseline="0" dirty="0" err="1" smtClean="0">
                <a:ln>
                  <a:noFill/>
                </a:ln>
                <a:solidFill>
                  <a:schemeClr val="tx1"/>
                </a:solidFill>
                <a:effectLst/>
                <a:latin typeface="Arial" panose="020B0604020202020204" pitchFamily="34" charset="0"/>
              </a:rPr>
              <a:t>giờ</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tăng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thêm</a:t>
            </a:r>
            <a:r>
              <a:rPr kumimoji="0" lang="en-US" sz="2400" b="1" i="0" u="none" strike="noStrike" cap="none" normalizeH="0" baseline="0" dirty="0" smtClean="0">
                <a:ln>
                  <a:noFill/>
                </a:ln>
                <a:solidFill>
                  <a:schemeClr val="tx1"/>
                </a:solidFill>
                <a:effectLst/>
                <a:latin typeface="Arial" panose="020B0604020202020204" pitchFamily="34" charset="0"/>
              </a:rPr>
              <a:t> 3</a:t>
            </a:r>
            <a:r>
              <a:rPr kumimoji="0" lang="en-US" sz="2400" b="1" i="0" u="none" strike="noStrike" cap="none" normalizeH="0" baseline="30000" dirty="0" smtClean="0">
                <a:ln>
                  <a:noFill/>
                </a:ln>
                <a:solidFill>
                  <a:schemeClr val="tx1"/>
                </a:solidFill>
                <a:effectLst/>
                <a:latin typeface="Arial" panose="020B0604020202020204" pitchFamily="34" charset="0"/>
              </a:rPr>
              <a:t>0</a:t>
            </a:r>
            <a:r>
              <a:rPr kumimoji="0" lang="en-US" sz="2400" b="1" i="0" u="none" strike="noStrike" cap="none" normalizeH="0" dirty="0" smtClean="0">
                <a:ln>
                  <a:noFill/>
                </a:ln>
                <a:solidFill>
                  <a:schemeClr val="tx1"/>
                </a:solidFill>
                <a:effectLst/>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bình</a:t>
            </a:r>
            <a:r>
              <a:rPr kumimoji="0" lang="en-US" sz="2400" b="1" i="0" u="none" strike="noStrike" cap="none" normalizeH="0" baseline="0" dirty="0" smtClean="0">
                <a:ln>
                  <a:noFill/>
                </a:ln>
                <a:solidFill>
                  <a:schemeClr val="tx1"/>
                </a:solidFill>
                <a:effectLst/>
                <a:latin typeface="Arial" panose="020B0604020202020204" pitchFamily="34" charset="0"/>
              </a:rPr>
              <a:t> 60%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do</a:t>
            </a:r>
            <a:r>
              <a:rPr kumimoji="0" lang="en-US" sz="2400" b="1" i="0" u="none" strike="noStrike" cap="none" normalizeH="0" dirty="0" smtClean="0">
                <a:ln>
                  <a:noFill/>
                </a:ln>
                <a:solidFill>
                  <a:schemeClr val="tx1"/>
                </a:solidFill>
                <a:effectLst/>
                <a:latin typeface="Arial" panose="020B0604020202020204" pitchFamily="34" charset="0"/>
              </a:rPr>
              <a:t> con </a:t>
            </a:r>
            <a:r>
              <a:rPr kumimoji="0" lang="en-US" sz="2400" b="1" i="0" u="none" strike="noStrike" cap="none" normalizeH="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bức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xạ</a:t>
            </a:r>
            <a:r>
              <a:rPr kumimoji="0" lang="en-US" sz="2400" b="1" i="0" u="none" strike="noStrike" cap="none" normalizeH="0" baseline="0" dirty="0" smtClean="0">
                <a:ln>
                  <a:noFill/>
                </a:ln>
                <a:solidFill>
                  <a:schemeClr val="tx1"/>
                </a:solidFill>
                <a:effectLst/>
                <a:latin typeface="Arial" panose="020B0604020202020204" pitchFamily="34" charset="0"/>
              </a:rPr>
              <a:t>, 15%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lưu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dẫn</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dirty="0" err="1" smtClean="0">
                <a:ln>
                  <a:noFill/>
                </a:ln>
                <a:solidFill>
                  <a:schemeClr val="tx1"/>
                </a:solidFill>
                <a:effectLst/>
                <a:latin typeface="Arial" panose="020B0604020202020204" pitchFamily="34" charset="0"/>
              </a:rPr>
              <a:t>nhiệt</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còn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do </a:t>
            </a:r>
            <a:r>
              <a:rPr kumimoji="0" lang="en-US" sz="2400" b="1" i="0" u="none" strike="noStrike" cap="none" normalizeH="0" baseline="0" dirty="0" err="1" smtClean="0">
                <a:ln>
                  <a:noFill/>
                </a:ln>
                <a:solidFill>
                  <a:schemeClr val="tx1"/>
                </a:solidFill>
                <a:effectLst/>
                <a:latin typeface="Arial" panose="020B0604020202020204" pitchFamily="34" charset="0"/>
              </a:rPr>
              <a:t>các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nguyên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nhân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khác</a:t>
            </a:r>
            <a:r>
              <a:rPr lang="en-US" sz="2400" b="1" dirty="0">
                <a:latin typeface="Arial" panose="020B0604020202020204" pitchFamily="34" charset="0"/>
              </a:rPr>
              <a:t>.</a:t>
            </a:r>
            <a:endParaRPr kumimoji="0" lang="en-US" sz="2400" b="1"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1734460" y="1530342"/>
            <a:ext cx="79635" cy="234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893" tIns="53958" rIns="34914" bIns="71415"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smtClean="0">
                <a:ln>
                  <a:noFill/>
                </a:ln>
                <a:solidFill>
                  <a:schemeClr val="tx1"/>
                </a:solidFill>
                <a:effectLst/>
                <a:latin typeface="Arial" panose="020B0604020202020204" pitchFamily="34" charset="0"/>
              </a:rPr>
              <a:t>Đã nhận</a:t>
            </a:r>
            <a:endParaRPr kumimoji="0" 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637308" y="2701636"/>
            <a:ext cx="4932219"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p>
            <a:endParaRPr lang="en-US"/>
          </a:p>
        </p:txBody>
      </p:sp>
      <p:sp>
        <p:nvSpPr>
          <p:cNvPr id="10" name="Rectangle 12"/>
          <p:cNvSpPr>
            <a:spLocks noChangeArrowheads="1"/>
          </p:cNvSpPr>
          <p:nvPr/>
        </p:nvSpPr>
        <p:spPr bwMode="auto">
          <a:xfrm>
            <a:off x="637308" y="2603231"/>
            <a:ext cx="49322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AutoShape 10" descr="blob:file:///68ea361b-8df6-40ac-97ba-28911394d29c"/>
          <p:cNvSpPr>
            <a:spLocks noChangeAspect="1" noChangeArrowheads="1"/>
          </p:cNvSpPr>
          <p:nvPr/>
        </p:nvSpPr>
        <p:spPr bwMode="auto">
          <a:xfrm>
            <a:off x="-1649615" y="2426998"/>
            <a:ext cx="12330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Hình tự do: Hình 7"/>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a:p>
            <a:pPr marL="1079500" algn="just"/>
            <a:r>
              <a:rPr lang="en-US" sz="2400" b="1" dirty="0" smtClean="0">
                <a:solidFill>
                  <a:schemeClr val="tx1"/>
                </a:solidFill>
                <a:latin typeface="Arial" panose="020B0604020202020204" pitchFamily="34" charset="0"/>
                <a:cs typeface="Arial" panose="020B0604020202020204" pitchFamily="34" charset="0"/>
              </a:rPr>
              <a:t>a.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mặt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trời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Đất</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14" name="Picture 13" descr="https://lh4.googleusercontent.com/RagJ5TT3bf1Cc5wQqLMo_SWlIjmdmoQxlr_5NRJVWAfFPZpcrAJFP8lc9eT9JUyp6D0BMeTfp7Ag3mf34X8IL3R6OemR2bHt9GDiK4EllyihC4uj2PWXsaHQBPXCcyx5Mwo2icNC81KSXl9YgA"/>
          <p:cNvPicPr/>
          <p:nvPr/>
        </p:nvPicPr>
        <p:blipFill>
          <a:blip r:embed="rId1">
            <a:extLst>
              <a:ext uri="{28A0092B-C50C-407E-A947-70E740481C1C}">
                <a14:useLocalDpi xmlns:a14="http://schemas.microsoft.com/office/drawing/2010/main" val="0"/>
              </a:ext>
            </a:extLst>
          </a:blip>
          <a:srcRect/>
          <a:stretch>
            <a:fillRect/>
          </a:stretch>
        </p:blipFill>
        <p:spPr bwMode="auto">
          <a:xfrm>
            <a:off x="443345" y="1270317"/>
            <a:ext cx="11457710" cy="54768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210694"/>
            <a:ext cx="11859490" cy="3416320"/>
          </a:xfrm>
          <a:prstGeom prst="rect">
            <a:avLst/>
          </a:prstGeom>
        </p:spPr>
        <p:txBody>
          <a:bodyPr wrap="square">
            <a:spAutoFit/>
          </a:bodyPr>
          <a:lstStyle/>
          <a:p>
            <a:pPr algn="just"/>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Nhiệt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khoảng</a:t>
            </a:r>
            <a:r>
              <a:rPr lang="en-US" sz="2400" b="1" dirty="0" smtClean="0">
                <a:latin typeface="Arial" panose="020B0604020202020204" pitchFamily="34" charset="0"/>
                <a:cs typeface="Arial" panose="020B0604020202020204" pitchFamily="34" charset="0"/>
              </a:rPr>
              <a:t> 6000 </a:t>
            </a: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xạ</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dễ</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độ</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trung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khoảng</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18°C </a:t>
            </a:r>
            <a:r>
              <a:rPr lang="en-US" sz="2400" b="1" dirty="0" err="1" smtClean="0">
                <a:latin typeface="Arial" panose="020B0604020202020204" pitchFamily="34" charset="0"/>
                <a:cs typeface="Arial" panose="020B0604020202020204" pitchFamily="34" charset="0"/>
              </a:rPr>
              <a:t>nên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yếu</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vượt</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vượt</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ta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nhằm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lượng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giúp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kính</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mẽ</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này</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3" name="Rectangle 2"/>
          <p:cNvSpPr/>
          <p:nvPr/>
        </p:nvSpPr>
        <p:spPr>
          <a:xfrm>
            <a:off x="304801" y="3867835"/>
            <a:ext cx="117625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luận: Tác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dụng giữ bức xạ nhiệt của nhà lợp kính (nhà kính nhân tạo) được gọi là hiệu ứng nhà kính.</a:t>
            </a:r>
            <a:endParaRPr lang="en-US" sz="24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31189"/>
            <a:ext cx="11901055" cy="1366528"/>
          </a:xfrm>
          <a:prstGeom prst="rect">
            <a:avLst/>
          </a:prstGeom>
        </p:spPr>
        <p:txBody>
          <a:bodyPr wrap="square">
            <a:spAutoFit/>
          </a:bodyPr>
          <a:lstStyle/>
          <a:p>
            <a:pPr marL="457200"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GV trình chiếu thí </a:t>
            </a:r>
            <a:r>
              <a:rPr lang="nl-NL" sz="2400" b="1" dirty="0" smtClean="0">
                <a:latin typeface="Arial" panose="020B0604020202020204" pitchFamily="34" charset="0"/>
                <a:ea typeface="Times New Roman" panose="02020603050405020304" pitchFamily="18" charset="0"/>
                <a:cs typeface="Arial" panose="020B0604020202020204" pitchFamily="34" charset="0"/>
              </a:rPr>
              <a:t>nghiệm:</a:t>
            </a:r>
            <a:r>
              <a:rPr lang="en-US" sz="2400" b="1" dirty="0" smtClean="0">
                <a:latin typeface="Arial" panose="020B0604020202020204" pitchFamily="34" charset="0"/>
                <a:ea typeface="Times New Roman" panose="02020603050405020304" pitchFamily="18" charset="0"/>
                <a:cs typeface="Arial" panose="020B0604020202020204" pitchFamily="34" charset="0"/>
              </a:rPr>
              <a:t> Minh </a:t>
            </a:r>
            <a:r>
              <a:rPr lang="en-US" sz="2400" b="1" dirty="0" err="1">
                <a:latin typeface="Arial" panose="020B0604020202020204" pitchFamily="34" charset="0"/>
                <a:ea typeface="Times New Roman" panose="02020603050405020304" pitchFamily="18" charset="0"/>
                <a:cs typeface="Arial" panose="020B0604020202020204" pitchFamily="34" charset="0"/>
              </a:rPr>
              <a:t>họa</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về</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hiệu</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ứng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nhà</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kính</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trong</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thay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Mặt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Trời</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bằng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một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đèn</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dây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tóc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công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suất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lớn</a:t>
            </a:r>
            <a:r>
              <a:rPr lang="en-US" sz="2400" b="1" dirty="0">
                <a:latin typeface="Arial" panose="020B0604020202020204" pitchFamily="34" charset="0"/>
                <a:ea typeface="Times New Roman" panose="02020603050405020304" pitchFamily="18" charset="0"/>
                <a:cs typeface="Arial" panose="020B0604020202020204" pitchFamily="34" charset="0"/>
              </a:rPr>
              <a:t>, so </a:t>
            </a:r>
            <a:r>
              <a:rPr lang="en-US" sz="2400" b="1" dirty="0" err="1">
                <a:latin typeface="Arial" panose="020B0604020202020204" pitchFamily="34" charset="0"/>
                <a:ea typeface="Times New Roman" panose="02020603050405020304" pitchFamily="18" charset="0"/>
                <a:cs typeface="Arial" panose="020B0604020202020204" pitchFamily="34" charset="0"/>
              </a:rPr>
              <a:t>sánh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xem</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nước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đá</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trong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trường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hợp</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nào</a:t>
            </a:r>
            <a:r>
              <a:rPr lang="en-US" sz="2400" b="1" dirty="0">
                <a:latin typeface="Arial" panose="020B0604020202020204" pitchFamily="34" charset="0"/>
                <a:ea typeface="Times New Roman" panose="02020603050405020304" pitchFamily="18" charset="0"/>
                <a:cs typeface="Arial" panose="020B0604020202020204" pitchFamily="34" charset="0"/>
              </a:rPr>
              <a:t> tan </a:t>
            </a:r>
            <a:r>
              <a:rPr lang="en-US" sz="2400" b="1" dirty="0" err="1">
                <a:latin typeface="Arial" panose="020B0604020202020204" pitchFamily="34" charset="0"/>
                <a:ea typeface="Times New Roman" panose="02020603050405020304" pitchFamily="18" charset="0"/>
                <a:cs typeface="Arial" panose="020B0604020202020204" pitchFamily="34" charset="0"/>
              </a:rPr>
              <a:t>nhanh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hơn</a:t>
            </a:r>
            <a:r>
              <a:rPr lang="en-US" sz="2400" b="1" dirty="0">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058091" y="1748089"/>
            <a:ext cx="9914709" cy="461665"/>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xem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video theo link: </a:t>
            </a:r>
            <a:r>
              <a:rPr lang="en-US" sz="2400" u="sng" dirty="0">
                <a:hlinkClick r:id="rId1"/>
              </a:rPr>
              <a:t>https://youtu.be/Y2VdqoaoVLU</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52400" y="2360126"/>
            <a:ext cx="11346873" cy="1366528"/>
          </a:xfrm>
          <a:prstGeom prst="rect">
            <a:avLst/>
          </a:prstGeom>
        </p:spPr>
        <p:txBody>
          <a:bodyPr wrap="square">
            <a:spAutoFit/>
          </a:bodyPr>
          <a:lstStyle/>
          <a:p>
            <a:pPr marL="457200"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ngoài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692331" y="4027398"/>
            <a:ext cx="10806942" cy="1569660"/>
          </a:xfrm>
          <a:prstGeom prst="rect">
            <a:avLst/>
          </a:prstGeom>
        </p:spPr>
        <p:txBody>
          <a:bodyPr wrap="square">
            <a:spAutoFit/>
          </a:bodyPr>
          <a:lstStyle/>
          <a:p>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GV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phân chia nhóm, yêu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cầu HS chuẩn bị nội dung cho tiết sau theo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nhóm với nội dung: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hần “Hoạt động” có kí hiệu bàn tay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 “em có thể” trang 117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SGK, hoàn thành nội dung PHT số 3,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 tiết sau báo cáo theo nhóm có đánh giá.</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2" name="Lợi ích và tác hại của hiệu ứng nhà kính - VnExpres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1052945"/>
            <a:ext cx="12192000" cy="5903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235527" y="1249785"/>
            <a:ext cx="11679381" cy="3785652"/>
          </a:xfrm>
          <a:prstGeom prst="rect">
            <a:avLst/>
          </a:prstGeom>
        </p:spPr>
        <p:txBody>
          <a:bodyPr wrap="square">
            <a:spAutoFit/>
          </a:bodyPr>
          <a:lstStyle/>
          <a:p>
            <a:pPr algn="just"/>
            <a:r>
              <a:rPr lang="en-US" sz="2400" b="1" dirty="0" err="1">
                <a:solidFill>
                  <a:srgbClr val="002060"/>
                </a:solidFill>
                <a:latin typeface="Arial" panose="020B0604020202020204" pitchFamily="34" charset="0"/>
                <a:cs typeface="Arial" panose="020B0604020202020204" pitchFamily="34" charset="0"/>
              </a:rPr>
              <a:t>Hằng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truyền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lồ</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lớn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khoảng</a:t>
            </a:r>
            <a:r>
              <a:rPr lang="en-US" sz="2400" b="1" dirty="0">
                <a:solidFill>
                  <a:srgbClr val="002060"/>
                </a:solidFill>
                <a:latin typeface="Arial" panose="020B0604020202020204" pitchFamily="34" charset="0"/>
                <a:cs typeface="Arial" panose="020B0604020202020204" pitchFamily="34" charset="0"/>
              </a:rPr>
              <a:t> 20 000 </a:t>
            </a:r>
            <a:r>
              <a:rPr lang="en-US" sz="2400" b="1" dirty="0" err="1">
                <a:solidFill>
                  <a:srgbClr val="002060"/>
                </a:solidFill>
                <a:latin typeface="Arial" panose="020B0604020202020204" pitchFamily="34" charset="0"/>
                <a:cs typeface="Arial" panose="020B0604020202020204" pitchFamily="34" charset="0"/>
              </a:rPr>
              <a:t>lần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con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thụ</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đồng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phản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Bầu</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tác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giống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như</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lợp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giữ</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lên</a:t>
            </a:r>
            <a:r>
              <a:rPr lang="en-US" sz="2400" b="1" dirty="0">
                <a:solidFill>
                  <a:srgbClr val="002060"/>
                </a:solidFill>
                <a:latin typeface="Arial" panose="020B0604020202020204" pitchFamily="34" charset="0"/>
                <a:cs typeface="Arial" panose="020B0604020202020204" pitchFamily="34" charset="0"/>
              </a:rPr>
              <a:t>. Do </a:t>
            </a:r>
            <a:r>
              <a:rPr lang="en-US" sz="2400" b="1" dirty="0" err="1">
                <a:solidFill>
                  <a:srgbClr val="002060"/>
                </a:solidFill>
                <a:latin typeface="Arial" panose="020B0604020202020204" pitchFamily="34" charset="0"/>
                <a:cs typeface="Arial" panose="020B0604020202020204" pitchFamily="34" charset="0"/>
              </a:rPr>
              <a:t>sự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bầu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thường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tắt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thì</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carbon dioxide (CO) </a:t>
            </a:r>
            <a:r>
              <a:rPr lang="en-US" sz="2400" b="1" dirty="0" err="1">
                <a:solidFill>
                  <a:srgbClr val="002060"/>
                </a:solidFill>
                <a:latin typeface="Arial" panose="020B0604020202020204" pitchFamily="34" charset="0"/>
                <a:cs typeface="Arial" panose="020B0604020202020204" pitchFamily="34" charset="0"/>
              </a:rPr>
              <a:t>đóng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trò</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trọng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gây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543100" y="5392627"/>
            <a:ext cx="113718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hợp thông tin trên và hình 28.9 SGK. HS hoạt động theo nhóm trong thời gian 5 phút hoàn thành PHT sau: </a:t>
            </a:r>
            <a:endParaRPr lang="en-US" sz="24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10"/>
          <p:cNvGrpSpPr/>
          <p:nvPr/>
        </p:nvGrpSpPr>
        <p:grpSpPr>
          <a:xfrm>
            <a:off x="0" y="0"/>
            <a:ext cx="6979697" cy="1879179"/>
            <a:chOff x="5489437" y="1671145"/>
            <a:chExt cx="6979697" cy="1460794"/>
          </a:xfrm>
        </p:grpSpPr>
        <p:pic>
          <p:nvPicPr>
            <p:cNvPr id="10" name="Hình ảnh 9"/>
            <p:cNvPicPr>
              <a:picLocks noChangeAspect="1"/>
            </p:cNvPicPr>
            <p:nvPr/>
          </p:nvPicPr>
          <p:blipFill rotWithShape="1">
            <a:blip r:embed="rId1"/>
            <a:srcRect t="37138"/>
            <a:stretch>
              <a:fillRect/>
            </a:stretch>
          </p:blipFill>
          <p:spPr>
            <a:xfrm>
              <a:off x="5555671" y="1786758"/>
              <a:ext cx="6913463" cy="1345181"/>
            </a:xfrm>
            <a:prstGeom prst="rect">
              <a:avLst/>
            </a:prstGeom>
          </p:spPr>
        </p:pic>
        <p:sp>
          <p:nvSpPr>
            <p:cNvPr id="11" name="Hình tự do: Hình 7"/>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a:solidFill>
                    <a:schemeClr val="tx1"/>
                  </a:solidFill>
                </a:rPr>
                <a:t>KHỞI ĐỘNG</a:t>
              </a:r>
              <a:endParaRPr lang="en-BZ" sz="5400" b="1" dirty="0">
                <a:solidFill>
                  <a:schemeClr val="tx1"/>
                </a:solidFill>
              </a:endParaRPr>
            </a:p>
          </p:txBody>
        </p:sp>
      </p:grpSp>
      <p:sp>
        <p:nvSpPr>
          <p:cNvPr id="2" name="Rectangle 1"/>
          <p:cNvSpPr/>
          <p:nvPr/>
        </p:nvSpPr>
        <p:spPr>
          <a:xfrm>
            <a:off x="430306" y="2551837"/>
            <a:ext cx="11335870" cy="2958502"/>
          </a:xfrm>
          <a:prstGeom prst="rect">
            <a:avLst/>
          </a:prstGeom>
        </p:spPr>
        <p:txBody>
          <a:bodyPr wrap="square">
            <a:spAutoFit/>
          </a:bodyPr>
          <a:lstStyle/>
          <a:p>
            <a:pPr marL="457200" algn="just">
              <a:lnSpc>
                <a:spcPct val="150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Theo </a:t>
            </a: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nhiệt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môi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rắn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lỏng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Hãy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rPr>
              <a:t> minh </a:t>
            </a:r>
            <a:r>
              <a:rPr lang="en-US" sz="3200" b="1" dirty="0" err="1">
                <a:solidFill>
                  <a:srgbClr val="FF0000"/>
                </a:solidFill>
                <a:latin typeface="Times New Roman" panose="02020603050405020304" pitchFamily="18" charset="0"/>
                <a:ea typeface="Times New Roman" panose="02020603050405020304" pitchFamily="18" charset="0"/>
              </a:rPr>
              <a:t>họa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ý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mình</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96421"/>
            <a:ext cx="11521440" cy="3490186"/>
          </a:xfrm>
          <a:prstGeom prst="rect">
            <a:avLst/>
          </a:prstGeom>
        </p:spPr>
        <p:txBody>
          <a:bodyPr wrap="square">
            <a:spAutoFit/>
          </a:bodyPr>
          <a:lstStyle/>
          <a:p>
            <a:pPr marL="457200" algn="ctr">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3</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vấn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bạn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ổn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định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437606" y="3686607"/>
            <a:ext cx="11273245" cy="2640723"/>
          </a:xfrm>
          <a:prstGeom prst="rect">
            <a:avLst/>
          </a:prstGeom>
        </p:spPr>
        <p:txBody>
          <a:bodyPr wrap="square">
            <a:spAutoFit/>
          </a:bodyPr>
          <a:lstStyle/>
          <a:p>
            <a:pPr marL="457200" algn="ctr">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7017" cy="6977295"/>
          </a:xfrm>
          <a:prstGeom prst="rect">
            <a:avLst/>
          </a:prstGeom>
        </p:spPr>
        <p:txBody>
          <a:bodyPr wrap="square">
            <a:spAutoFit/>
          </a:bodyPr>
          <a:lstStyle/>
          <a:p>
            <a:pPr marL="457200" algn="ctr">
              <a:lnSpc>
                <a:spcPct val="115000"/>
              </a:lnSpc>
              <a:spcAft>
                <a:spcPts val="0"/>
              </a:spcAft>
            </a:pP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mở</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rộng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khai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thác</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tài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thêm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nguồn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mới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sang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gì</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ổn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bay,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fade">
                                      <p:cBhvr>
                                        <p:cTn id="69" dur="1000"/>
                                        <p:tgtEl>
                                          <p:spTgt spid="2">
                                            <p:txEl>
                                              <p:pRg st="12" end="12"/>
                                            </p:txEl>
                                          </p:spTgt>
                                        </p:tgtEl>
                                      </p:cBhvr>
                                    </p:animEffect>
                                    <p:anim calcmode="lin" valueType="num">
                                      <p:cBhvr>
                                        <p:cTn id="7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1298095"/>
            <a:ext cx="11443854" cy="3065455"/>
          </a:xfrm>
          <a:prstGeom prst="rect">
            <a:avLst/>
          </a:prstGeom>
        </p:spPr>
        <p:txBody>
          <a:bodyPr wrap="square">
            <a:spAutoFit/>
          </a:bodyPr>
          <a:lstStyle/>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p:cNvSpPr/>
          <p:nvPr/>
        </p:nvSpPr>
        <p:spPr>
          <a:xfrm>
            <a:off x="4475019" y="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LUYỆN TẬP </a:t>
            </a:r>
            <a:endParaRPr lang="en-US" sz="2400" dirty="0">
              <a:solidFill>
                <a:schemeClr val="tx1"/>
              </a:solidFill>
            </a:endParaRPr>
          </a:p>
        </p:txBody>
      </p:sp>
      <p:sp>
        <p:nvSpPr>
          <p:cNvPr id="4" name="Rectangle 3"/>
          <p:cNvSpPr/>
          <p:nvPr/>
        </p:nvSpPr>
        <p:spPr>
          <a:xfrm>
            <a:off x="200892" y="916830"/>
            <a:ext cx="11526982" cy="905633"/>
          </a:xfrm>
          <a:prstGeom prst="rect">
            <a:avLst/>
          </a:prstGeom>
        </p:spPr>
        <p:txBody>
          <a:bodyPr wrap="square">
            <a:spAutoFit/>
          </a:bodyPr>
          <a:lstStyle/>
          <a:p>
            <a:pPr algn="just">
              <a:lnSpc>
                <a:spcPct val="115000"/>
              </a:lnSpc>
              <a:spcAft>
                <a:spcPts val="0"/>
              </a:spcAft>
            </a:pP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ô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trống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chính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trường</a:t>
            </a: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nvGraphicFramePr>
        <p:xfrm>
          <a:off x="200890" y="2097402"/>
          <a:ext cx="11714018" cy="1261872"/>
        </p:xfrm>
        <a:graphic>
          <a:graphicData uri="http://schemas.openxmlformats.org/drawingml/2006/table">
            <a:tbl>
              <a:tblPr>
                <a:tableStyleId>{5C22544A-7EE6-4342-B048-85BDC9FD1C3A}</a:tableStyleId>
              </a:tblPr>
              <a:tblGrid>
                <a:gridCol w="2974025"/>
                <a:gridCol w="1933035"/>
                <a:gridCol w="2262738"/>
                <a:gridCol w="2262738"/>
                <a:gridCol w="2281482"/>
              </a:tblGrid>
              <a:tr h="301625">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Môi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trường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rắn</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Chất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lỏng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khí</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Chân không</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r h="438785">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Cách truyền nhiệt chính</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...(1)...</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...(2)...</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...(3)...</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a:effectLst/>
                          <a:latin typeface="Arial" panose="020B0604020202020204" pitchFamily="34" charset="0"/>
                          <a:cs typeface="Arial" panose="020B0604020202020204" pitchFamily="34" charset="0"/>
                        </a:rPr>
                        <a:t>...(4)...</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bl>
          </a:graphicData>
        </a:graphic>
      </p:graphicFrame>
      <p:sp>
        <p:nvSpPr>
          <p:cNvPr id="6" name="Rectangle 5"/>
          <p:cNvSpPr/>
          <p:nvPr/>
        </p:nvSpPr>
        <p:spPr>
          <a:xfrm>
            <a:off x="3542711" y="2715969"/>
            <a:ext cx="1585690"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963914"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78915" y="2715968"/>
            <a:ext cx="2048959"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747187"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10" name="Hình tự do: Hình 7"/>
          <p:cNvSpPr/>
          <p:nvPr/>
        </p:nvSpPr>
        <p:spPr>
          <a:xfrm>
            <a:off x="4585855" y="350520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VẬN DỤNG </a:t>
            </a:r>
            <a:endParaRPr lang="en-US" sz="2400" dirty="0">
              <a:solidFill>
                <a:schemeClr val="tx1"/>
              </a:solidFill>
            </a:endParaRPr>
          </a:p>
        </p:txBody>
      </p:sp>
      <p:sp>
        <p:nvSpPr>
          <p:cNvPr id="11" name="Rectangle 10"/>
          <p:cNvSpPr/>
          <p:nvPr/>
        </p:nvSpPr>
        <p:spPr>
          <a:xfrm>
            <a:off x="343914" y="4389472"/>
            <a:ext cx="11831782" cy="905633"/>
          </a:xfrm>
          <a:prstGeom prst="rect">
            <a:avLst/>
          </a:prstGeom>
        </p:spPr>
        <p:txBody>
          <a:bodyPr wrap="square">
            <a:spAutoFit/>
          </a:bodyPr>
          <a:lstStyle/>
          <a:p>
            <a:pPr algn="just">
              <a:lnSpc>
                <a:spcPct val="115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Đại diện nhóm lên bốc thăm câu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hỏi. Thảo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9382" y="106710"/>
            <a:ext cx="11693236" cy="4455835"/>
          </a:xfrm>
          <a:prstGeom prst="rect">
            <a:avLst/>
          </a:prstGeom>
        </p:spPr>
        <p:txBody>
          <a:bodyPr wrap="square">
            <a:spAutoFit/>
          </a:bodyPr>
          <a:lstStyle/>
          <a:p>
            <a:pPr algn="just">
              <a:lnSpc>
                <a:spcPct val="150000"/>
              </a:lnSpc>
              <a:spcAft>
                <a:spcPts val="0"/>
              </a:spcAft>
            </a:pPr>
            <a:r>
              <a:rPr lang="nl-NL" sz="2400" b="1"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dung 1: </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lựa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đồ</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trang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phục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kiện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dung 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dung </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2400" b="1" dirty="0" smtClean="0">
                <a:solidFill>
                  <a:schemeClr val="accent2"/>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dung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413164" y="4851568"/>
            <a:ext cx="9504218" cy="941796"/>
          </a:xfrm>
          <a:prstGeom prst="rect">
            <a:avLst/>
          </a:prstGeom>
        </p:spPr>
        <p:txBody>
          <a:bodyPr wrap="square">
            <a:spAutoFit/>
          </a:bodyPr>
          <a:lstStyle/>
          <a:p>
            <a:pPr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Đại diện nhóm lên bốc thăm câu hỏi, các nhóm HS tiến hành t</a:t>
            </a:r>
            <a:r>
              <a:rPr lang="nl-NL" sz="2400" b="1" dirty="0" smtClean="0">
                <a:latin typeface="Arial" panose="020B0604020202020204" pitchFamily="34" charset="0"/>
                <a:ea typeface="Times New Roman" panose="02020603050405020304" pitchFamily="18" charset="0"/>
                <a:cs typeface="Arial" panose="020B0604020202020204" pitchFamily="34" charset="0"/>
              </a:rPr>
              <a:t>hảo </a:t>
            </a:r>
            <a:r>
              <a:rPr lang="nl-NL" sz="2400" b="1" dirty="0">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197240"/>
            <a:ext cx="11679382" cy="6038576"/>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1:</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nhôm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wolfram,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gỗ</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dễ</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mẻ</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a:t>
            </a:r>
            <a:r>
              <a:rPr lang="nl-NL" sz="2400" b="1" i="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nồi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cửa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bê</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93964"/>
            <a:ext cx="11568546" cy="6463308"/>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phố</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bừa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nâng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5374640" y="6151880"/>
            <a:ext cx="6005830" cy="645160"/>
          </a:xfrm>
          <a:prstGeom prst="rect">
            <a:avLst/>
          </a:prstGeom>
          <a:noFill/>
        </p:spPr>
        <p:txBody>
          <a:bodyPr wrap="square" rtlCol="0" anchor="t">
            <a:spAutoFit/>
            <a:scene3d>
              <a:camera prst="orthographicFront"/>
              <a:lightRig rig="threePt" dir="t"/>
            </a:scene3d>
          </a:bodyPr>
          <a:p>
            <a:pPr algn="ctr"/>
            <a:r>
              <a:rPr lang="en-US" sz="36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GV: Bùi Thị Ngọc Hà</a:t>
            </a:r>
            <a:endParaRPr lang="en-US" sz="36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3" name="Hình ảnh 2"/>
          <p:cNvPicPr>
            <a:picLocks noChangeAspect="1"/>
          </p:cNvPicPr>
          <p:nvPr/>
        </p:nvPicPr>
        <p:blipFill rotWithShape="1">
          <a:blip r:embed="rId1">
            <a:extLst>
              <a:ext uri="{28A0092B-C50C-407E-A947-70E740481C1C}">
                <a14:useLocalDpi xmlns:a14="http://schemas.microsoft.com/office/drawing/2010/main" val="0"/>
              </a:ext>
            </a:extLst>
          </a:blip>
          <a:srcRect l="6789" r="9656" b="1"/>
          <a:stretch>
            <a:fillRect/>
          </a:stretch>
        </p:blipFill>
        <p:spPr>
          <a:xfrm>
            <a:off x="0" y="635"/>
            <a:ext cx="12136120" cy="60363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05" y="0"/>
            <a:ext cx="11767930" cy="6186309"/>
          </a:xfrm>
          <a:prstGeom prst="rect">
            <a:avLst/>
          </a:prstGeom>
        </p:spPr>
        <p:txBody>
          <a:bodyPr wrap="square">
            <a:spAutoFit/>
          </a:bodyPr>
          <a:lstStyle/>
          <a:p>
            <a:pPr algn="just">
              <a:lnSpc>
                <a:spcPct val="150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lượng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truyền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rắn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lỏng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không</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rắn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nung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thì</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ở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cầm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cũng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lỏng</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dùng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đun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toàn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bộ</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đều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342900" indent="-342900" algn="just">
              <a:lnSpc>
                <a:spcPct val="150000"/>
              </a:lnSpc>
              <a:spcAft>
                <a:spcPts val="0"/>
              </a:spcAft>
              <a:buFont typeface="Arial" panose="020B0604020202020204" pitchFamily="34" charset="0"/>
              <a:buChar char="•"/>
            </a:pPr>
            <a:r>
              <a:rPr lang="en-US" sz="2400" b="1" dirty="0" err="1" smtClean="0">
                <a:solidFill>
                  <a:srgbClr val="000000"/>
                </a:solidFill>
                <a:latin typeface="Times New Roman" panose="02020603050405020304" pitchFamily="18" charset="0"/>
                <a:ea typeface="Times New Roman" panose="02020603050405020304" pitchFamily="18" charset="0"/>
              </a:rPr>
              <a:t>Năng</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dưới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ánh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nắng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khoảng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smtClean="0">
                <a:solidFill>
                  <a:srgbClr val="000000"/>
                </a:solidFill>
                <a:latin typeface="Times New Roman" panose="02020603050405020304" pitchFamily="18" charset="0"/>
                <a:ea typeface="Times New Roman" panose="02020603050405020304" pitchFamily="18" charset="0"/>
              </a:rPr>
              <a:t>.</a:t>
            </a:r>
            <a:endParaRPr lang="en-US" sz="2400" b="1" dirty="0" smtClean="0">
              <a:solidFill>
                <a:srgbClr val="00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632012" y="2967335"/>
            <a:ext cx="11013141" cy="1569660"/>
          </a:xfrm>
          <a:prstGeom prst="rect">
            <a:avLst/>
          </a:prstGeom>
        </p:spPr>
        <p:txBody>
          <a:bodyPr wrap="square">
            <a:spAutoFit/>
          </a:bodyPr>
          <a:lstStyle/>
          <a:p>
            <a:r>
              <a:rPr lang="en-US" sz="3200" b="1" dirty="0" err="1">
                <a:solidFill>
                  <a:schemeClr val="accent1"/>
                </a:solidFill>
                <a:latin typeface="Times New Roman" panose="02020603050405020304" pitchFamily="18" charset="0"/>
                <a:ea typeface="Times New Roman" panose="02020603050405020304" pitchFamily="18" charset="0"/>
              </a:rPr>
              <a:t>B</a:t>
            </a:r>
            <a:r>
              <a:rPr lang="en-US" sz="3200" b="1" dirty="0" err="1" smtClean="0">
                <a:solidFill>
                  <a:schemeClr val="accent1"/>
                </a:solidFill>
                <a:latin typeface="Times New Roman" panose="02020603050405020304" pitchFamily="18" charset="0"/>
                <a:ea typeface="Times New Roman" panose="02020603050405020304" pitchFamily="18" charset="0"/>
              </a:rPr>
              <a:t>ài</a:t>
            </a:r>
            <a:r>
              <a:rPr lang="en-US" sz="3200" b="1" dirty="0" smtClean="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này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sẽ</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giúp</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em</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hiểu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đẩy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đủ</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về</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sự</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truy</a:t>
            </a:r>
            <a:r>
              <a:rPr lang="vi-VN" sz="3200" b="1" dirty="0">
                <a:solidFill>
                  <a:schemeClr val="accent1"/>
                </a:solidFill>
                <a:latin typeface="Times New Roman" panose="02020603050405020304" pitchFamily="18" charset="0"/>
                <a:ea typeface="Times New Roman" panose="02020603050405020304" pitchFamily="18" charset="0"/>
              </a:rPr>
              <a:t>ề</a:t>
            </a:r>
            <a:r>
              <a:rPr lang="en-US" sz="3200" b="1" dirty="0">
                <a:solidFill>
                  <a:schemeClr val="accent1"/>
                </a:solidFill>
                <a:latin typeface="Times New Roman" panose="02020603050405020304" pitchFamily="18" charset="0"/>
                <a:ea typeface="Times New Roman" panose="02020603050405020304" pitchFamily="18" charset="0"/>
              </a:rPr>
              <a:t>n </a:t>
            </a:r>
            <a:r>
              <a:rPr lang="en-US" sz="3200" b="1" dirty="0" err="1">
                <a:solidFill>
                  <a:schemeClr val="accent1"/>
                </a:solidFill>
                <a:latin typeface="Times New Roman" panose="02020603050405020304" pitchFamily="18" charset="0"/>
                <a:ea typeface="Times New Roman" panose="02020603050405020304" pitchFamily="18" charset="0"/>
              </a:rPr>
              <a:t>năng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lượng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trong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môi</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trường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vật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chất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nhau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rắn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lỏng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khí</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chân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không</a:t>
            </a:r>
            <a:r>
              <a:rPr lang="en-US" sz="3200" b="1" dirty="0">
                <a:solidFill>
                  <a:schemeClr val="accent1"/>
                </a:solidFill>
                <a:latin typeface="Times New Roman" panose="02020603050405020304" pitchFamily="18" charset="0"/>
                <a:ea typeface="Times New Roman" panose="02020603050405020304" pitchFamily="18" charset="0"/>
              </a:rPr>
              <a:t>.</a:t>
            </a:r>
            <a:endParaRPr lang="en-US" sz="32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2">
                                            <p:txEl>
                                              <p:pRg st="3" end="3"/>
                                            </p:txEl>
                                          </p:spTgt>
                                        </p:tgtEl>
                                      </p:cBhvr>
                                    </p:animEffect>
                                    <p:set>
                                      <p:cBhvr>
                                        <p:cTn id="43" dur="1" fill="hold">
                                          <p:stCondLst>
                                            <p:cond delay="499"/>
                                          </p:stCondLst>
                                        </p:cTn>
                                        <p:tgtEl>
                                          <p:spTgt spid="2">
                                            <p:txEl>
                                              <p:pRg st="3" end="3"/>
                                            </p:txEl>
                                          </p:spTgt>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2">
                                            <p:txEl>
                                              <p:pRg st="4" end="4"/>
                                            </p:txEl>
                                          </p:spTgt>
                                        </p:tgtEl>
                                      </p:cBhvr>
                                    </p:animEffect>
                                    <p:set>
                                      <p:cBhvr>
                                        <p:cTn id="46" dur="1" fill="hold">
                                          <p:stCondLst>
                                            <p:cond delay="499"/>
                                          </p:stCondLst>
                                        </p:cTn>
                                        <p:tgtEl>
                                          <p:spTgt spid="2">
                                            <p:txEl>
                                              <p:pRg st="4" end="4"/>
                                            </p:txEl>
                                          </p:spTgt>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
                                            <p:txEl>
                                              <p:pRg st="5" end="5"/>
                                            </p:txEl>
                                          </p:spTgt>
                                        </p:tgtEl>
                                      </p:cBhvr>
                                    </p:animEffect>
                                    <p:set>
                                      <p:cBhvr>
                                        <p:cTn id="49"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2000"/>
                                        <p:tgtEl>
                                          <p:spTgt spid="3"/>
                                        </p:tgtEl>
                                      </p:cBhvr>
                                    </p:animEffect>
                                    <p:anim calcmode="lin" valueType="num">
                                      <p:cBhvr>
                                        <p:cTn id="55" dur="2000" fill="hold"/>
                                        <p:tgtEl>
                                          <p:spTgt spid="3"/>
                                        </p:tgtEl>
                                        <p:attrNameLst>
                                          <p:attrName>ppt_w</p:attrName>
                                        </p:attrNameLst>
                                      </p:cBhvr>
                                      <p:tavLst>
                                        <p:tav tm="0" fmla="#ppt_w*sin(2.5*pi*$)">
                                          <p:val>
                                            <p:fltVal val="0"/>
                                          </p:val>
                                        </p:tav>
                                        <p:tav tm="100000">
                                          <p:val>
                                            <p:fltVal val="1"/>
                                          </p:val>
                                        </p:tav>
                                      </p:tavLst>
                                    </p:anim>
                                    <p:anim calcmode="lin" valueType="num">
                                      <p:cBhvr>
                                        <p:cTn id="5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p:cNvSpPr/>
          <p:nvPr/>
        </p:nvSpPr>
        <p:spPr>
          <a:xfrm>
            <a:off x="-170788" y="931895"/>
            <a:ext cx="5346166"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smtClean="0">
                <a:solidFill>
                  <a:schemeClr val="tx1"/>
                </a:solidFill>
              </a:rPr>
              <a:t>I. DẪN NHIỆT</a:t>
            </a:r>
            <a:endParaRPr lang="en-BZ" sz="5400" b="1" dirty="0">
              <a:solidFill>
                <a:schemeClr val="tx1"/>
              </a:solidFill>
            </a:endParaRPr>
          </a:p>
        </p:txBody>
      </p:sp>
      <p:sp>
        <p:nvSpPr>
          <p:cNvPr id="5" name="Hình tự do: Hình 7"/>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270094" y="2280101"/>
            <a:ext cx="11551024" cy="3416320"/>
          </a:xfrm>
          <a:prstGeom prst="rect">
            <a:avLst/>
          </a:prstGeom>
        </p:spPr>
        <p:txBody>
          <a:bodyPr wrap="square">
            <a:spAutoFit/>
          </a:bodyPr>
          <a:lstStyle/>
          <a:p>
            <a:pPr algn="just">
              <a:lnSpc>
                <a:spcPct val="150000"/>
              </a:lnSpc>
              <a:spcAft>
                <a:spcPts val="0"/>
              </a:spcAft>
            </a:pPr>
            <a:r>
              <a:rPr lang="nl-NL" sz="2400" b="1" dirty="0">
                <a:latin typeface="Arial" panose="020B0604020202020204" pitchFamily="34" charset="0"/>
                <a:cs typeface="Arial" panose="020B0604020202020204" pitchFamily="34" charset="0"/>
              </a:rPr>
              <a:t>GV yêu cầu HS quan sát hình 28.1 (trong </a:t>
            </a:r>
            <a:r>
              <a:rPr lang="nl-NL" sz="2400" b="1" dirty="0" smtClean="0">
                <a:latin typeface="Arial" panose="020B0604020202020204" pitchFamily="34" charset="0"/>
                <a:cs typeface="Arial" panose="020B0604020202020204" pitchFamily="34" charset="0"/>
              </a:rPr>
              <a:t>SGK), GV hướng dẫn, </a:t>
            </a:r>
            <a:r>
              <a:rPr lang="nl-NL" sz="2400" b="1" dirty="0">
                <a:latin typeface="Arial" panose="020B0604020202020204" pitchFamily="34" charset="0"/>
                <a:cs typeface="Arial" panose="020B0604020202020204" pitchFamily="34" charset="0"/>
              </a:rPr>
              <a:t>sau đó </a:t>
            </a:r>
            <a:r>
              <a:rPr lang="nl-NL" sz="2400" b="1" dirty="0" smtClean="0">
                <a:latin typeface="Arial" panose="020B0604020202020204" pitchFamily="34" charset="0"/>
                <a:cs typeface="Arial" panose="020B0604020202020204" pitchFamily="34" charset="0"/>
              </a:rPr>
              <a:t>HS chú </a:t>
            </a:r>
            <a:r>
              <a:rPr lang="nl-NL" sz="2400" b="1" dirty="0">
                <a:latin typeface="Arial" panose="020B0604020202020204" pitchFamily="34" charset="0"/>
                <a:cs typeface="Arial" panose="020B0604020202020204" pitchFamily="34" charset="0"/>
              </a:rPr>
              <a:t>ý quan sát thí nghiệm biểu diễn của giáo viên để trả lời các câu hỏi trong SGK</a:t>
            </a:r>
            <a:r>
              <a:rPr lang="nl-NL" sz="2400" b="1" dirty="0" smtClean="0">
                <a:latin typeface="Arial" panose="020B0604020202020204" pitchFamily="34" charset="0"/>
                <a:cs typeface="Arial" panose="020B0604020202020204" pitchFamily="34" charset="0"/>
              </a:rPr>
              <a:t>:</a:t>
            </a:r>
            <a:endParaRPr lang="nl-NL" sz="2400" b="1" dirty="0" smtClean="0">
              <a:latin typeface="Arial" panose="020B0604020202020204" pitchFamily="34" charset="0"/>
              <a:cs typeface="Arial" panose="020B0604020202020204" pitchFamily="34" charset="0"/>
            </a:endParaRPr>
          </a:p>
          <a:p>
            <a:pPr lvl="0"/>
            <a:r>
              <a:rPr lang="en-US" sz="2400" b="1" dirty="0" smtClean="0">
                <a:solidFill>
                  <a:srgbClr val="FF0000"/>
                </a:solidFill>
                <a:latin typeface="Arial" panose="020B0604020202020204" pitchFamily="34" charset="0"/>
                <a:cs typeface="Arial" panose="020B0604020202020204" pitchFamily="34" charset="0"/>
              </a:rPr>
              <a:t>1. </a:t>
            </a:r>
            <a:r>
              <a:rPr lang="en-US" sz="2400" b="1" dirty="0" err="1" smtClean="0">
                <a:solidFill>
                  <a:srgbClr val="FF0000"/>
                </a:solidFill>
                <a:latin typeface="Arial" panose="020B0604020202020204" pitchFamily="34" charset="0"/>
                <a:cs typeface="Arial" panose="020B0604020202020204" pitchFamily="34" charset="0"/>
              </a:rPr>
              <a:t>Mô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tượng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xảy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a:p>
            <a:pPr lvl="0"/>
            <a:r>
              <a:rPr lang="en-US" sz="2400" b="1" dirty="0" smtClean="0">
                <a:solidFill>
                  <a:srgbClr val="FF0000"/>
                </a:solidFill>
                <a:latin typeface="Arial" panose="020B0604020202020204" pitchFamily="34" charset="0"/>
                <a:cs typeface="Arial" panose="020B0604020202020204" pitchFamily="34" charset="0"/>
              </a:rPr>
              <a:t>2. </a:t>
            </a:r>
            <a:r>
              <a:rPr lang="en-US" sz="2400" b="1" dirty="0" err="1" smtClean="0">
                <a:solidFill>
                  <a:srgbClr val="FF0000"/>
                </a:solidFill>
                <a:latin typeface="Arial" panose="020B0604020202020204" pitchFamily="34" charset="0"/>
                <a:cs typeface="Arial" panose="020B0604020202020204" pitchFamily="34" charset="0"/>
              </a:rPr>
              <a:t>Các</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chứng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tỏ</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điều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gì</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a:p>
            <a:pPr lvl="0"/>
            <a:r>
              <a:rPr lang="en-US" sz="2400" b="1" dirty="0" smtClean="0">
                <a:solidFill>
                  <a:srgbClr val="FF0000"/>
                </a:solidFill>
                <a:latin typeface="Arial" panose="020B0604020202020204" pitchFamily="34" charset="0"/>
                <a:cs typeface="Arial" panose="020B0604020202020204" pitchFamily="34" charset="0"/>
              </a:rPr>
              <a:t>3. </a:t>
            </a:r>
            <a:r>
              <a:rPr lang="en-US" sz="2400" b="1" dirty="0" err="1" smtClean="0">
                <a:solidFill>
                  <a:srgbClr val="FF0000"/>
                </a:solidFill>
                <a:latin typeface="Arial" panose="020B0604020202020204" pitchFamily="34" charset="0"/>
                <a:cs typeface="Arial" panose="020B0604020202020204" pitchFamily="34" charset="0"/>
              </a:rPr>
              <a:t>Đinh</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lượt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thứ</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tự</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a:p>
            <a:pPr algn="just">
              <a:lnSpc>
                <a:spcPct val="150000"/>
              </a:lnSpc>
              <a:spcAft>
                <a:spcPts val="0"/>
              </a:spcAft>
            </a:pP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70094" y="4378568"/>
            <a:ext cx="11303596" cy="2230739"/>
          </a:xfrm>
          <a:prstGeom prst="rect">
            <a:avLst/>
          </a:prstGeom>
        </p:spPr>
        <p:txBody>
          <a:bodyPr wrap="square">
            <a:spAutoFit/>
          </a:bodyPr>
          <a:lstStyle/>
          <a:p>
            <a:pPr lvl="0" algn="just">
              <a:lnSpc>
                <a:spcPct val="117000"/>
              </a:lnSpc>
              <a:spcAft>
                <a:spcPts val="0"/>
              </a:spcAft>
              <a:buClr>
                <a:srgbClr val="232323"/>
              </a:buClr>
              <a:buSzPts val="1400"/>
              <a:tabLst>
                <a:tab pos="491490"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15000"/>
              </a:lnSpc>
              <a:spcAft>
                <a:spcPts val="0"/>
              </a:spcAft>
              <a:buClr>
                <a:srgbClr val="232323"/>
              </a:buClr>
              <a:buSzPts val="1400"/>
              <a:tabLst>
                <a:tab pos="48577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nung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17000"/>
              </a:lnSpc>
              <a:spcAft>
                <a:spcPts val="0"/>
              </a:spcAft>
              <a:buClr>
                <a:srgbClr val="232323"/>
              </a:buClr>
              <a:buSzPts val="1400"/>
              <a:tabLst>
                <a:tab pos="50355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thứ</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e.</a:t>
            </a:r>
            <a:endParaRPr lang="en-US" sz="2400" b="1" u="none" strike="noStrike" spc="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36090" y="3855348"/>
            <a:ext cx="479255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Trả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lời</a:t>
            </a:r>
            <a:endParaRPr lang="en-BZ" sz="2800" b="1" dirty="0">
              <a:solidFill>
                <a:srgbClr val="0070C0"/>
              </a:solidFill>
              <a:latin typeface="Arial" panose="020B0604020202020204" pitchFamily="34" charset="0"/>
              <a:cs typeface="Arial" panose="020B0604020202020204" pitchFamily="34" charset="0"/>
            </a:endParaRPr>
          </a:p>
        </p:txBody>
      </p:sp>
      <p:sp>
        <p:nvSpPr>
          <p:cNvPr id="9" name="Hình tự do: Hình 7"/>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HÌNH THÀNH KIẾN THỨC MỚI</a:t>
            </a:r>
            <a:r>
              <a:rPr lang="nl-NL" sz="2400" b="1" dirty="0" smtClean="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1000"/>
                                        <p:tgtEl>
                                          <p:spTgt spid="6">
                                            <p:txEl>
                                              <p:pRg st="3" end="3"/>
                                            </p:txEl>
                                          </p:spTgt>
                                        </p:tgtEl>
                                      </p:cBhvr>
                                    </p:animEffect>
                                    <p:anim calcmode="lin" valueType="num">
                                      <p:cBhvr>
                                        <p:cTn id="4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0" presetClass="exit" presetSubtype="0" fill="hold" nodeType="clickEffect">
                                  <p:stCondLst>
                                    <p:cond delay="0"/>
                                  </p:stCondLst>
                                  <p:childTnLst>
                                    <p:animEffect transition="out" filter="wedge">
                                      <p:cBhvr>
                                        <p:cTn id="47" dur="2000"/>
                                        <p:tgtEl>
                                          <p:spTgt spid="6">
                                            <p:txEl>
                                              <p:pRg st="1" end="1"/>
                                            </p:txEl>
                                          </p:spTgt>
                                        </p:tgtEl>
                                      </p:cBhvr>
                                    </p:animEffect>
                                    <p:set>
                                      <p:cBhvr>
                                        <p:cTn id="48" dur="1" fill="hold">
                                          <p:stCondLst>
                                            <p:cond delay="1999"/>
                                          </p:stCondLst>
                                        </p:cTn>
                                        <p:tgtEl>
                                          <p:spTgt spid="6">
                                            <p:txEl>
                                              <p:pRg st="1" end="1"/>
                                            </p:txEl>
                                          </p:spTgt>
                                        </p:tgtEl>
                                        <p:attrNameLst>
                                          <p:attrName>style.visibility</p:attrName>
                                        </p:attrNameLst>
                                      </p:cBhvr>
                                      <p:to>
                                        <p:strVal val="hidden"/>
                                      </p:to>
                                    </p:set>
                                  </p:childTnLst>
                                </p:cTn>
                              </p:par>
                              <p:par>
                                <p:cTn id="49" presetID="20" presetClass="exit" presetSubtype="0" fill="hold" nodeType="withEffect">
                                  <p:stCondLst>
                                    <p:cond delay="0"/>
                                  </p:stCondLst>
                                  <p:childTnLst>
                                    <p:animEffect transition="out" filter="wedge">
                                      <p:cBhvr>
                                        <p:cTn id="50" dur="2000"/>
                                        <p:tgtEl>
                                          <p:spTgt spid="6">
                                            <p:txEl>
                                              <p:pRg st="2" end="2"/>
                                            </p:txEl>
                                          </p:spTgt>
                                        </p:tgtEl>
                                      </p:cBhvr>
                                    </p:animEffect>
                                    <p:set>
                                      <p:cBhvr>
                                        <p:cTn id="51" dur="1" fill="hold">
                                          <p:stCondLst>
                                            <p:cond delay="1999"/>
                                          </p:stCondLst>
                                        </p:cTn>
                                        <p:tgtEl>
                                          <p:spTgt spid="6">
                                            <p:txEl>
                                              <p:pRg st="2" end="2"/>
                                            </p:txEl>
                                          </p:spTgt>
                                        </p:tgtEl>
                                        <p:attrNameLst>
                                          <p:attrName>style.visibility</p:attrName>
                                        </p:attrNameLst>
                                      </p:cBhvr>
                                      <p:to>
                                        <p:strVal val="hidden"/>
                                      </p:to>
                                    </p:set>
                                  </p:childTnLst>
                                </p:cTn>
                              </p:par>
                              <p:par>
                                <p:cTn id="52" presetID="20" presetClass="exit" presetSubtype="0" fill="hold" nodeType="withEffect">
                                  <p:stCondLst>
                                    <p:cond delay="0"/>
                                  </p:stCondLst>
                                  <p:childTnLst>
                                    <p:animEffect transition="out" filter="wedge">
                                      <p:cBhvr>
                                        <p:cTn id="53" dur="2000"/>
                                        <p:tgtEl>
                                          <p:spTgt spid="6">
                                            <p:txEl>
                                              <p:pRg st="3" end="3"/>
                                            </p:txEl>
                                          </p:spTgt>
                                        </p:tgtEl>
                                      </p:cBhvr>
                                    </p:animEffect>
                                    <p:set>
                                      <p:cBhvr>
                                        <p:cTn id="54" dur="1" fill="hold">
                                          <p:stCondLst>
                                            <p:cond delay="1999"/>
                                          </p:stCondLst>
                                        </p:cTn>
                                        <p:tgtEl>
                                          <p:spTgt spid="6">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fade">
                                      <p:cBhvr>
                                        <p:cTn id="66" dur="1000"/>
                                        <p:tgtEl>
                                          <p:spTgt spid="7">
                                            <p:txEl>
                                              <p:pRg st="0" end="0"/>
                                            </p:txEl>
                                          </p:spTgt>
                                        </p:tgtEl>
                                      </p:cBhvr>
                                    </p:animEffect>
                                    <p:anim calcmode="lin" valueType="num">
                                      <p:cBhvr>
                                        <p:cTn id="6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animEffect transition="in" filter="fade">
                                      <p:cBhvr>
                                        <p:cTn id="73" dur="1000"/>
                                        <p:tgtEl>
                                          <p:spTgt spid="7">
                                            <p:txEl>
                                              <p:pRg st="1" end="1"/>
                                            </p:txEl>
                                          </p:spTgt>
                                        </p:tgtEl>
                                      </p:cBhvr>
                                    </p:animEffect>
                                    <p:anim calcmode="lin" valueType="num">
                                      <p:cBhvr>
                                        <p:cTn id="7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7">
                                            <p:txEl>
                                              <p:pRg st="2" end="2"/>
                                            </p:txEl>
                                          </p:spTgt>
                                        </p:tgtEl>
                                        <p:attrNameLst>
                                          <p:attrName>style.visibility</p:attrName>
                                        </p:attrNameLst>
                                      </p:cBhvr>
                                      <p:to>
                                        <p:strVal val="visible"/>
                                      </p:to>
                                    </p:set>
                                    <p:animEffect transition="in" filter="fade">
                                      <p:cBhvr>
                                        <p:cTn id="80" dur="1000"/>
                                        <p:tgtEl>
                                          <p:spTgt spid="7">
                                            <p:txEl>
                                              <p:pRg st="2" end="2"/>
                                            </p:txEl>
                                          </p:spTgt>
                                        </p:tgtEl>
                                      </p:cBhvr>
                                    </p:animEffect>
                                    <p:anim calcmode="lin" valueType="num">
                                      <p:cBhvr>
                                        <p:cTn id="8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p:cNvSpPr/>
          <p:nvPr/>
        </p:nvSpPr>
        <p:spPr>
          <a:xfrm>
            <a:off x="215154" y="-14588"/>
            <a:ext cx="5244353" cy="95729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5400" b="1" dirty="0" smtClean="0">
                <a:solidFill>
                  <a:schemeClr val="tx1"/>
                </a:solidFill>
              </a:rPr>
              <a:t>I. DẪN NHIỆT</a:t>
            </a:r>
            <a:endParaRPr lang="en-BZ" sz="5400" b="1" dirty="0">
              <a:solidFill>
                <a:schemeClr val="tx1"/>
              </a:solidFill>
            </a:endParaRPr>
          </a:p>
        </p:txBody>
      </p:sp>
      <p:sp>
        <p:nvSpPr>
          <p:cNvPr id="5" name="Hình tự do: Hình 7"/>
          <p:cNvSpPr/>
          <p:nvPr/>
        </p:nvSpPr>
        <p:spPr>
          <a:xfrm>
            <a:off x="242047" y="956807"/>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136028" y="1665907"/>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112</a:t>
            </a:r>
            <a:endParaRPr lang="en-BZ" sz="2800" b="1"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66234" y="2508069"/>
            <a:ext cx="11915095" cy="3108543"/>
          </a:xfrm>
          <a:prstGeom prst="rect">
            <a:avLst/>
          </a:prstGeom>
        </p:spPr>
        <p:txBody>
          <a:bodyPr wrap="square">
            <a:spAutoFit/>
          </a:bodyPr>
          <a:lstStyle/>
          <a:p>
            <a:pPr marL="1079500"/>
            <a:r>
              <a:rPr lang="en-US" sz="2800" dirty="0" err="1" smtClean="0">
                <a:solidFill>
                  <a:srgbClr val="0070C0"/>
                </a:solidFill>
                <a:latin typeface="Arial" panose="020B0604020202020204" pitchFamily="34" charset="0"/>
                <a:cs typeface="Arial" panose="020B0604020202020204" pitchFamily="34" charset="0"/>
              </a:rPr>
              <a:t>Kết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luận</a:t>
            </a:r>
            <a:r>
              <a:rPr lang="en-US" sz="2800" dirty="0" smtClean="0">
                <a:solidFill>
                  <a:srgbClr val="0070C0"/>
                </a:solidFill>
                <a:latin typeface="Arial" panose="020B0604020202020204" pitchFamily="34" charset="0"/>
                <a:cs typeface="Arial" panose="020B0604020202020204" pitchFamily="34" charset="0"/>
              </a:rPr>
              <a:t>:</a:t>
            </a:r>
            <a:endParaRPr lang="en-US" sz="2800" dirty="0" smtClean="0">
              <a:solidFill>
                <a:srgbClr val="0070C0"/>
              </a:solidFill>
              <a:latin typeface="Arial" panose="020B0604020202020204" pitchFamily="34" charset="0"/>
              <a:cs typeface="Arial" panose="020B0604020202020204" pitchFamily="34" charset="0"/>
            </a:endParaRP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cao</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thấp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hai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tiếp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xúc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với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nhau</a:t>
            </a:r>
            <a:r>
              <a:rPr lang="en-US" sz="2800" dirty="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Cơ</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chế</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chuyển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phần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lớn</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phân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nhỏ</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chạm</a:t>
            </a:r>
            <a:r>
              <a:rPr lang="en-US" sz="2800" dirty="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a:p>
            <a:pPr marL="1079500"/>
            <a:endParaRPr lang="en-BZ" sz="28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215154" y="2203223"/>
            <a:ext cx="11766175" cy="4524315"/>
          </a:xfrm>
          <a:prstGeom prst="rect">
            <a:avLst/>
          </a:prstGeom>
        </p:spPr>
        <p:txBody>
          <a:bodyPr wrap="square">
            <a:spAutoFit/>
          </a:bodyPr>
          <a:lstStyle/>
          <a:p>
            <a:pPr algn="just"/>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năng lượng như trong thí nghiệm trên gọi là hiện tượng dẫn nhiệt.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Khi </a:t>
            </a:r>
            <a:r>
              <a:rPr lang="vi-VN" sz="2400" b="1" dirty="0">
                <a:solidFill>
                  <a:srgbClr val="081C36"/>
                </a:solidFill>
              </a:rPr>
              <a:t>đầu A được đốt nóng, các nguyên tử đồng ở đầu A chuyển động nhanh lên, động năng của chúng tăng. Khi va chạm với các nguyên tử bên cạnh có động năng nhỏ hơn, các nguyên tử ở đầu A truyền bớt động năng cho các nguyên tử này làm cho động năng của chúng tăng. Cử thế, thông qua va chạm các nguyên tử truyền năng lượng từ đầu A đến đầu B.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Trong </a:t>
            </a:r>
            <a:r>
              <a:rPr lang="vi-VN" sz="2400" b="1" dirty="0">
                <a:solidFill>
                  <a:srgbClr val="081C36"/>
                </a:solidFill>
              </a:rPr>
              <a:t>vật rắn được cấu tạo từ các phân tử thì sự truyền năng lượng là do va chạm giữa các phân tử.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Như </a:t>
            </a:r>
            <a:r>
              <a:rPr lang="vi-VN" sz="2400" b="1" dirty="0">
                <a:solidFill>
                  <a:srgbClr val="081C36"/>
                </a:solidFill>
              </a:rPr>
              <a:t>vậy, dẫn nhiệt là sự truyền năng lượng trực tiếp từ các nguyên tử, phân tử có động năng lớn hơn sang các nguyên tử, phân tử có động năng nhỏ hơn thông qua va chạm.</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32" fill="hold" grpId="1" nodeType="clickEffect">
                                  <p:stCondLst>
                                    <p:cond delay="0"/>
                                  </p:stCondLst>
                                  <p:childTnLst>
                                    <p:animEffect transition="out" filter="diamond(out)">
                                      <p:cBhvr>
                                        <p:cTn id="32" dur="2000"/>
                                        <p:tgtEl>
                                          <p:spTgt spid="8"/>
                                        </p:tgtEl>
                                      </p:cBhvr>
                                    </p:animEffect>
                                    <p:set>
                                      <p:cBhvr>
                                        <p:cTn id="33" dur="1" fill="hold">
                                          <p:stCondLst>
                                            <p:cond delay="19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9" grpId="0"/>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686" y="925688"/>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113</a:t>
            </a:r>
            <a:endParaRPr lang="en-BZ" sz="2800" b="1" dirty="0">
              <a:solidFill>
                <a:srgbClr val="0070C0"/>
              </a:solidFill>
              <a:latin typeface="Arial" panose="020B0604020202020204" pitchFamily="34" charset="0"/>
              <a:cs typeface="Arial" panose="020B0604020202020204" pitchFamily="34" charset="0"/>
            </a:endParaRPr>
          </a:p>
        </p:txBody>
      </p:sp>
      <p:sp>
        <p:nvSpPr>
          <p:cNvPr id="7" name="Hình tự do: Hình 7"/>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37786" y="1633408"/>
            <a:ext cx="11053482" cy="3046988"/>
          </a:xfrm>
          <a:prstGeom prst="rect">
            <a:avLst/>
          </a:prstGeom>
        </p:spPr>
        <p:txBody>
          <a:bodyPr wrap="square">
            <a:spAutoFit/>
          </a:bodyPr>
          <a:lstStyle/>
          <a:p>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Vật </a:t>
            </a:r>
            <a:r>
              <a:rPr lang="vi-VN" sz="2400" b="1" dirty="0">
                <a:solidFill>
                  <a:srgbClr val="081C36"/>
                </a:solidFill>
                <a:latin typeface="Arial" panose="020B0604020202020204" pitchFamily="34" charset="0"/>
                <a:cs typeface="Arial" panose="020B0604020202020204" pitchFamily="34" charset="0"/>
              </a:rPr>
              <a:t>được cấu tạo từ những chất, vật liệu, có thể dẫn nhiệt tốt được gọi là vật dẫn nhiệt tốt; vật được cấu tạo từ những chất, vật liệu có thể cản trở tốt sự dẫn nhiệt gọi là vật cách nhiệt tốt. </a:t>
            </a:r>
            <a:endParaRPr lang="en-US" sz="2400" b="1" dirty="0" smtClean="0">
              <a:solidFill>
                <a:srgbClr val="081C36"/>
              </a:solidFill>
              <a:latin typeface="Arial" panose="020B0604020202020204" pitchFamily="34" charset="0"/>
              <a:cs typeface="Arial" panose="020B0604020202020204" pitchFamily="34" charset="0"/>
            </a:endParaRPr>
          </a:p>
          <a:p>
            <a:r>
              <a:rPr lang="en-US" sz="2400" b="1" dirty="0">
                <a:solidFill>
                  <a:srgbClr val="081C36"/>
                </a:solidFill>
                <a:latin typeface="Arial" panose="020B0604020202020204" pitchFamily="34" charset="0"/>
                <a:cs typeface="Arial" panose="020B0604020202020204" pitchFamily="34" charset="0"/>
              </a:rPr>
              <a:t> </a:t>
            </a:r>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Nếu </a:t>
            </a:r>
            <a:r>
              <a:rPr lang="vi-VN" sz="2400" b="1" dirty="0">
                <a:solidFill>
                  <a:srgbClr val="081C36"/>
                </a:solidFill>
                <a:latin typeface="Arial" panose="020B0604020202020204" pitchFamily="34" charset="0"/>
                <a:cs typeface="Arial" panose="020B0604020202020204" pitchFamily="34" charset="0"/>
              </a:rPr>
              <a:t>coi khả năng dẫn nhiệt của không khí là 1 thì khả năng dẫn nhiệt của một số chất và vật liệu có giá trị gần đúng như sau: </a:t>
            </a:r>
            <a:endParaRPr lang="en-US" sz="2400" b="1" dirty="0">
              <a:solidFill>
                <a:srgbClr val="081C36"/>
              </a:solidFill>
              <a:latin typeface="Arial" panose="020B0604020202020204" pitchFamily="34" charset="0"/>
              <a:cs typeface="Arial" panose="020B0604020202020204" pitchFamily="34" charset="0"/>
            </a:endParaRPr>
          </a:p>
          <a:p>
            <a:r>
              <a:rPr lang="vi-VN" sz="2400" b="1" dirty="0" smtClean="0">
                <a:solidFill>
                  <a:srgbClr val="081C36"/>
                </a:solidFill>
                <a:latin typeface="Arial" panose="020B0604020202020204" pitchFamily="34" charset="0"/>
                <a:cs typeface="Arial" panose="020B0604020202020204" pitchFamily="34" charset="0"/>
              </a:rPr>
              <a:t>Bảng </a:t>
            </a:r>
            <a:r>
              <a:rPr lang="vi-VN" sz="2400" b="1" dirty="0">
                <a:solidFill>
                  <a:srgbClr val="081C36"/>
                </a:solidFill>
                <a:latin typeface="Arial" panose="020B0604020202020204" pitchFamily="34" charset="0"/>
                <a:cs typeface="Arial" panose="020B0604020202020204" pitchFamily="34" charset="0"/>
              </a:rPr>
              <a:t>28.1. Khả năng dẫn nhiệt của các chất/vật liệu khác nhau so với không </a:t>
            </a:r>
            <a:r>
              <a:rPr lang="vi-VN" sz="2400" b="1" dirty="0" smtClean="0">
                <a:solidFill>
                  <a:srgbClr val="081C36"/>
                </a:solidFill>
                <a:latin typeface="Arial" panose="020B0604020202020204" pitchFamily="34" charset="0"/>
                <a:cs typeface="Arial" panose="020B0604020202020204" pitchFamily="34" charset="0"/>
              </a:rPr>
              <a:t>khí</a:t>
            </a:r>
            <a:endParaRPr lang="en-US" sz="2400" b="1" dirty="0" smtClean="0">
              <a:solidFill>
                <a:srgbClr val="081C36"/>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2370418" y="4056879"/>
          <a:ext cx="8128000" cy="22860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algn="ct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smtClean="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smtClean="0">
                          <a:latin typeface="Arial" panose="020B0604020202020204" pitchFamily="34" charset="0"/>
                          <a:cs typeface="Arial" panose="020B0604020202020204" pitchFamily="34" charset="0"/>
                        </a:rPr>
                        <a:t>Len</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Đất</a:t>
                      </a:r>
                      <a:r>
                        <a:rPr lang="en-US" sz="2000" b="1" baseline="0" dirty="0" smtClean="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65</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Gổ</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7</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Thép</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2 860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Nước</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25</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Nhôm</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8 770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Thủy</a:t>
                      </a:r>
                      <a:r>
                        <a:rPr lang="en-US" sz="2000" b="1" baseline="0" dirty="0" smtClean="0">
                          <a:latin typeface="Arial" panose="020B0604020202020204" pitchFamily="34" charset="0"/>
                          <a:cs typeface="Arial" panose="020B0604020202020204" pitchFamily="34" charset="0"/>
                        </a:rPr>
                        <a:t> </a:t>
                      </a:r>
                      <a:r>
                        <a:rPr lang="en-US" sz="2000" b="1" baseline="0" dirty="0" err="1" smtClean="0">
                          <a:latin typeface="Arial" panose="020B0604020202020204" pitchFamily="34" charset="0"/>
                          <a:cs typeface="Arial" panose="020B0604020202020204" pitchFamily="34" charset="0"/>
                        </a:rPr>
                        <a:t>tinh</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44</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Đồng</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17 370</a:t>
                      </a:r>
                      <a:endParaRPr lang="en-US" sz="2000" b="1" dirty="0">
                        <a:latin typeface="Arial" panose="020B0604020202020204" pitchFamily="34" charset="0"/>
                        <a:cs typeface="Arial" panose="020B0604020202020204"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6519" y="912967"/>
            <a:ext cx="9977716" cy="461665"/>
          </a:xfrm>
          <a:prstGeom prst="rect">
            <a:avLst/>
          </a:prstGeom>
        </p:spPr>
        <p:txBody>
          <a:bodyPr wrap="square">
            <a:spAutoFit/>
          </a:bodyPr>
          <a:lstStyle/>
          <a:p>
            <a:pPr marL="1079500"/>
            <a:r>
              <a:rPr lang="nl-NL" sz="2400" b="1" dirty="0">
                <a:solidFill>
                  <a:srgbClr val="FF0000"/>
                </a:solidFill>
                <a:latin typeface="Arial" panose="020B0604020202020204" pitchFamily="34" charset="0"/>
                <a:cs typeface="Arial" panose="020B0604020202020204" pitchFamily="34" charset="0"/>
              </a:rPr>
              <a:t>HS hoạt </a:t>
            </a:r>
            <a:r>
              <a:rPr lang="nl-NL" sz="2400" b="1" dirty="0" smtClean="0">
                <a:solidFill>
                  <a:srgbClr val="FF0000"/>
                </a:solidFill>
                <a:latin typeface="Arial" panose="020B0604020202020204" pitchFamily="34" charset="0"/>
                <a:cs typeface="Arial" panose="020B0604020202020204" pitchFamily="34" charset="0"/>
              </a:rPr>
              <a:t>động nhóm </a:t>
            </a:r>
            <a:r>
              <a:rPr lang="nl-NL" sz="2400" b="1" dirty="0">
                <a:solidFill>
                  <a:srgbClr val="FF0000"/>
                </a:solidFill>
                <a:latin typeface="Arial" panose="020B0604020202020204" pitchFamily="34" charset="0"/>
                <a:cs typeface="Arial" panose="020B0604020202020204" pitchFamily="34" charset="0"/>
              </a:rPr>
              <a:t>trong </a:t>
            </a:r>
            <a:r>
              <a:rPr lang="nl-NL" sz="2400" b="1" dirty="0" smtClean="0">
                <a:solidFill>
                  <a:srgbClr val="FF0000"/>
                </a:solidFill>
                <a:latin typeface="Arial" panose="020B0604020202020204" pitchFamily="34" charset="0"/>
                <a:cs typeface="Arial" panose="020B0604020202020204" pitchFamily="34" charset="0"/>
              </a:rPr>
              <a:t>5 </a:t>
            </a:r>
            <a:r>
              <a:rPr lang="nl-NL" sz="2400" b="1" dirty="0">
                <a:solidFill>
                  <a:srgbClr val="FF0000"/>
                </a:solidFill>
                <a:latin typeface="Arial" panose="020B0604020202020204" pitchFamily="34" charset="0"/>
                <a:cs typeface="Arial" panose="020B0604020202020204" pitchFamily="34" charset="0"/>
              </a:rPr>
              <a:t>phút trả lời Phiếu học tập số 1.</a:t>
            </a:r>
            <a:endParaRPr lang="en-BZ" sz="2400" b="1" dirty="0">
              <a:solidFill>
                <a:srgbClr val="FF0000"/>
              </a:solidFill>
              <a:latin typeface="Arial" panose="020B0604020202020204" pitchFamily="34" charset="0"/>
              <a:cs typeface="Arial" panose="020B0604020202020204" pitchFamily="34" charset="0"/>
            </a:endParaRPr>
          </a:p>
        </p:txBody>
      </p:sp>
      <p:sp>
        <p:nvSpPr>
          <p:cNvPr id="7" name="Hình tự do: Hình 7"/>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887506" y="1325789"/>
            <a:ext cx="10824883" cy="3600986"/>
          </a:xfrm>
          <a:prstGeom prst="rect">
            <a:avLst/>
          </a:prstGeom>
        </p:spPr>
        <p:txBody>
          <a:bodyPr wrap="square">
            <a:spAutoFit/>
          </a:bodyPr>
          <a:lstStyle/>
          <a:p>
            <a:pPr marL="457200" algn="ctr">
              <a:lnSpc>
                <a:spcPct val="150000"/>
              </a:lnSpc>
              <a:spcAft>
                <a:spcPts val="0"/>
              </a:spcAft>
            </a:pPr>
            <a:r>
              <a:rPr lang="nl-NL"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Phiếu học tập số 1</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Hãy thảo luận về các câu hỏi dưới đây dựa trên việc phân tích công dụng của vật dẫn nhiệt tốt và vật cách nhiệt tốt:</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1. Tại sao chảo được làm bằng kim loại còn cán chảo được làm bằng gỗ hoặc nhựa?</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2. Tại sao nhà mái ngói thì mùa hè mát hơn, mùa đông ấm hơn nhà mái tôn?</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3. Phân tích công dụng dẫn nhiệt tốt, cách nhiệt tốt của từng bộ phận trong một số dụng cụ thường dùng trong gia đình.</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578222" y="856357"/>
            <a:ext cx="10824883" cy="6001643"/>
          </a:xfrm>
          <a:prstGeom prst="rect">
            <a:avLst/>
          </a:prstGeom>
        </p:spPr>
        <p:txBody>
          <a:bodyPr wrap="square">
            <a:spAutoFit/>
          </a:bodyPr>
          <a:lstStyle/>
          <a:p>
            <a:pPr algn="ctr"/>
            <a:r>
              <a:rPr lang="en-US" sz="2400" b="1" dirty="0" err="1" smtClean="0">
                <a:latin typeface="Arial" panose="020B0604020202020204" pitchFamily="34" charset="0"/>
                <a:cs typeface="Arial" panose="020B0604020202020204" pitchFamily="34" charset="0"/>
              </a:rPr>
              <a:t>Phiếu</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1</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hlinkClick r:id="rId1"/>
              </a:rPr>
              <a:t>chóng</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từ</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ngọn</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lửa</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tới</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thức</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ăn</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Cán</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chảo</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được</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làm</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bằng</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gỗ</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hoặc</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nhựa</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là</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chất</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cách</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nhiệt</a:t>
            </a:r>
            <a:r>
              <a:rPr lang="en-US" sz="2400" b="1" dirty="0">
                <a:latin typeface="Arial" panose="020B0604020202020204" pitchFamily="34" charset="0"/>
                <a:cs typeface="Arial" panose="020B0604020202020204" pitchFamily="34" charset="0"/>
                <a:hlinkClick r:id="rId1"/>
              </a:rPr>
              <a:t> </a:t>
            </a:r>
            <a:r>
              <a:rPr lang="en-US" sz="2400" b="1" dirty="0" err="1">
                <a:latin typeface="Arial" panose="020B0604020202020204" pitchFamily="34" charset="0"/>
                <a:cs typeface="Arial" panose="020B0604020202020204" pitchFamily="34" charset="0"/>
                <a:hlinkClick r:id="rId1"/>
              </a:rPr>
              <a:t>tốt</a:t>
            </a:r>
            <a:r>
              <a:rPr lang="en-US" sz="2400" b="1" dirty="0">
                <a:latin typeface="Arial" panose="020B0604020202020204" pitchFamily="34" charset="0"/>
                <a:cs typeface="Arial" panose="020B0604020202020204" pitchFamily="34" charset="0"/>
                <a:hlinkClick r:id="rId1"/>
              </a:rPr>
              <a: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lvl="0"/>
            <a:r>
              <a:rPr lang="en-US" sz="2400" b="1" dirty="0" smtClean="0">
                <a:latin typeface="Arial" panose="020B0604020202020204" pitchFamily="34" charset="0"/>
                <a:cs typeface="Arial" panose="020B0604020202020204" pitchFamily="34" charset="0"/>
              </a:rPr>
              <a:t>2. </a:t>
            </a:r>
            <a:r>
              <a:rPr lang="en-US" sz="2400" b="1" dirty="0" err="1" smtClean="0">
                <a:latin typeface="Arial" panose="020B0604020202020204" pitchFamily="34" charset="0"/>
                <a:cs typeface="Arial" panose="020B0604020202020204" pitchFamily="34" charset="0"/>
              </a:rPr>
              <a:t>Tôn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còn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hè</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lvl="0"/>
            <a:r>
              <a:rPr lang="en-US" sz="2400" b="1" dirty="0" smtClean="0">
                <a:latin typeface="Arial" panose="020B0604020202020204" pitchFamily="34" charset="0"/>
                <a:cs typeface="Arial" panose="020B0604020202020204" pitchFamily="34" charset="0"/>
              </a:rPr>
              <a:t>3. </a:t>
            </a:r>
            <a:r>
              <a:rPr lang="en-US" sz="2400" b="1" dirty="0" err="1" smtClean="0">
                <a:latin typeface="Arial" panose="020B0604020202020204" pitchFamily="34" charset="0"/>
                <a:cs typeface="Arial" panose="020B0604020202020204" pitchFamily="34" charset="0"/>
              </a:rPr>
              <a:t>Kể</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dùng</a:t>
            </a:r>
            <a:r>
              <a:rPr lang="en-US"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vải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vỏ</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chịu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Xoong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ngày</a:t>
            </a:r>
            <a:r>
              <a:rPr lang="en-US" sz="2400" b="1" dirty="0">
                <a:latin typeface="Arial" panose="020B0604020202020204" pitchFamily="34" charset="0"/>
                <a:cs typeface="Arial" panose="020B0604020202020204" pitchFamily="34" charset="0"/>
              </a:rPr>
              <a:t> nay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hay quay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lót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thêm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2" grpId="0"/>
      <p:bldP spid="2"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endParaRPr lang="en-US" sz="2400" b="1" dirty="0" smtClean="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498765" y="4803084"/>
            <a:ext cx="11111344" cy="905633"/>
          </a:xfrm>
          <a:prstGeom prst="rect">
            <a:avLst/>
          </a:prstGeom>
        </p:spPr>
        <p:txBody>
          <a:bodyPr wrap="square">
            <a:spAutoFit/>
          </a:bodyPr>
          <a:lstStyle/>
          <a:p>
            <a:pPr indent="254000" algn="just">
              <a:lnSpc>
                <a:spcPct val="115000"/>
              </a:lnSpc>
              <a:spcAft>
                <a:spcPts val="0"/>
              </a:spcAft>
              <a:tabLst>
                <a:tab pos="387350" algn="l"/>
              </a:tabLst>
            </a:pP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GV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yêu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cầu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HS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quan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sát</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với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miếng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sáp</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hai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và</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giải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thích</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animBg="1"/>
      <p:bldP spid="9"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19462</Words>
  <Application>WPS Presentation</Application>
  <PresentationFormat>Widescreen</PresentationFormat>
  <Paragraphs>368</Paragraphs>
  <Slides>37</Slides>
  <Notes>0</Notes>
  <HiddenSlides>0</HiddenSlides>
  <MMClips>8</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37</vt:i4>
      </vt:variant>
    </vt:vector>
  </HeadingPairs>
  <TitlesOfParts>
    <vt:vector size="49" baseType="lpstr">
      <vt:lpstr>Arial</vt:lpstr>
      <vt:lpstr>SimSun</vt:lpstr>
      <vt:lpstr>Wingdings</vt:lpstr>
      <vt:lpstr>Calibri</vt:lpstr>
      <vt:lpstr>Calibri</vt:lpstr>
      <vt:lpstr>Britannic Bold</vt:lpstr>
      <vt:lpstr>Times New Roman</vt:lpstr>
      <vt:lpstr>Segoe UI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PC</cp:lastModifiedBy>
  <cp:revision>84</cp:revision>
  <dcterms:created xsi:type="dcterms:W3CDTF">2019-07-24T10:08:00Z</dcterms:created>
  <dcterms:modified xsi:type="dcterms:W3CDTF">2024-08-14T03:08:25Z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162FEC5B264E4E62BCF0CFC540D0F91A_12</vt:lpwstr>
  </property>
  <property fmtid="{D5CDD505-2E9C-101B-9397-08002B2CF9AE}" pid="3" name="KSOProductBuildVer">
    <vt:lpwstr>1033-12.2.0.17562</vt:lpwstr>
  </property>
</Properties>
</file>