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33"/>
  </p:notesMasterIdLst>
  <p:handoutMasterIdLst>
    <p:handoutMasterId r:id="rId34"/>
  </p:handoutMasterIdLst>
  <p:sldIdLst>
    <p:sldId id="309" r:id="rId3"/>
    <p:sldId id="325" r:id="rId4"/>
    <p:sldId id="347" r:id="rId5"/>
    <p:sldId id="348" r:id="rId6"/>
    <p:sldId id="366" r:id="rId7"/>
    <p:sldId id="365" r:id="rId8"/>
    <p:sldId id="350" r:id="rId9"/>
    <p:sldId id="321" r:id="rId10"/>
    <p:sldId id="346" r:id="rId11"/>
    <p:sldId id="367" r:id="rId12"/>
    <p:sldId id="323" r:id="rId13"/>
    <p:sldId id="327" r:id="rId14"/>
    <p:sldId id="326" r:id="rId15"/>
    <p:sldId id="329" r:id="rId16"/>
    <p:sldId id="351" r:id="rId17"/>
    <p:sldId id="322" r:id="rId18"/>
    <p:sldId id="316" r:id="rId19"/>
    <p:sldId id="328" r:id="rId20"/>
    <p:sldId id="353" r:id="rId21"/>
    <p:sldId id="352" r:id="rId22"/>
    <p:sldId id="354" r:id="rId23"/>
    <p:sldId id="355" r:id="rId24"/>
    <p:sldId id="356" r:id="rId25"/>
    <p:sldId id="357" r:id="rId26"/>
    <p:sldId id="358" r:id="rId27"/>
    <p:sldId id="359" r:id="rId28"/>
    <p:sldId id="278" r:id="rId29"/>
    <p:sldId id="362" r:id="rId30"/>
    <p:sldId id="363" r:id="rId31"/>
    <p:sldId id="280" r:id="rId32"/>
  </p:sldIdLst>
  <p:sldSz cx="9144000" cy="5143500" type="screen16x9"/>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31ADB9"/>
    <a:srgbClr val="FF9900"/>
    <a:srgbClr val="EC3730"/>
    <a:srgbClr val="29304A"/>
    <a:srgbClr val="FF0066"/>
    <a:srgbClr val="227780"/>
    <a:srgbClr val="8D130D"/>
    <a:srgbClr val="C07200"/>
    <a:srgbClr val="C81B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99" autoAdjust="0"/>
    <p:restoredTop sz="94660"/>
  </p:normalViewPr>
  <p:slideViewPr>
    <p:cSldViewPr>
      <p:cViewPr varScale="1">
        <p:scale>
          <a:sx n="90" d="100"/>
          <a:sy n="90" d="100"/>
        </p:scale>
        <p:origin x="600" y="84"/>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86" d="100"/>
          <a:sy n="86" d="100"/>
        </p:scale>
        <p:origin x="-384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58F2A2B-EE3B-4C4C-954F-5DDD8C922B77}" type="datetimeFigureOut">
              <a:rPr lang="zh-CN" altLang="en-US" smtClean="0"/>
              <a:t>2024/8/11</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3415933-6C17-4BF6-B779-79D9A909E59D}" type="slidenum">
              <a:rPr lang="zh-CN" altLang="en-US" smtClean="0"/>
              <a:t>‹#›</a:t>
            </a:fld>
            <a:endParaRPr lang="zh-CN" altLang="en-US"/>
          </a:p>
        </p:txBody>
      </p:sp>
    </p:spTree>
    <p:extLst>
      <p:ext uri="{BB962C8B-B14F-4D97-AF65-F5344CB8AC3E}">
        <p14:creationId xmlns:p14="http://schemas.microsoft.com/office/powerpoint/2010/main" val="27723449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0E8068-5D1A-4EAE-A19E-8369CDE58039}" type="datetimeFigureOut">
              <a:rPr lang="zh-CN" altLang="en-US" smtClean="0"/>
              <a:t>2024/8/11</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68E5DE-3264-4330-84DB-16D0AE5DCE31}" type="slidenum">
              <a:rPr lang="zh-CN" altLang="en-US" smtClean="0"/>
              <a:t>‹#›</a:t>
            </a:fld>
            <a:endParaRPr lang="zh-CN" altLang="en-US"/>
          </a:p>
        </p:txBody>
      </p:sp>
    </p:spTree>
    <p:extLst>
      <p:ext uri="{BB962C8B-B14F-4D97-AF65-F5344CB8AC3E}">
        <p14:creationId xmlns:p14="http://schemas.microsoft.com/office/powerpoint/2010/main" val="498062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5271AD9-BB67-40C7-8A36-6292A9008BE4}" type="slidenum">
              <a:rPr lang="zh-CN" altLang="en-US" smtClean="0"/>
              <a:t>1</a:t>
            </a:fld>
            <a:endParaRPr lang="zh-CN" altLang="en-US"/>
          </a:p>
        </p:txBody>
      </p:sp>
    </p:spTree>
    <p:extLst>
      <p:ext uri="{BB962C8B-B14F-4D97-AF65-F5344CB8AC3E}">
        <p14:creationId xmlns:p14="http://schemas.microsoft.com/office/powerpoint/2010/main" val="140180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10</a:t>
            </a:fld>
            <a:endParaRPr lang="zh-CN" altLang="en-US"/>
          </a:p>
        </p:txBody>
      </p:sp>
    </p:spTree>
    <p:extLst>
      <p:ext uri="{BB962C8B-B14F-4D97-AF65-F5344CB8AC3E}">
        <p14:creationId xmlns:p14="http://schemas.microsoft.com/office/powerpoint/2010/main" val="2158443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11</a:t>
            </a:fld>
            <a:endParaRPr lang="zh-CN" altLang="en-US"/>
          </a:p>
        </p:txBody>
      </p:sp>
    </p:spTree>
    <p:extLst>
      <p:ext uri="{BB962C8B-B14F-4D97-AF65-F5344CB8AC3E}">
        <p14:creationId xmlns:p14="http://schemas.microsoft.com/office/powerpoint/2010/main" val="3049665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12</a:t>
            </a:fld>
            <a:endParaRPr lang="zh-CN" altLang="en-US"/>
          </a:p>
        </p:txBody>
      </p:sp>
    </p:spTree>
    <p:extLst>
      <p:ext uri="{BB962C8B-B14F-4D97-AF65-F5344CB8AC3E}">
        <p14:creationId xmlns:p14="http://schemas.microsoft.com/office/powerpoint/2010/main" val="2750057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13</a:t>
            </a:fld>
            <a:endParaRPr lang="zh-CN" altLang="en-US"/>
          </a:p>
        </p:txBody>
      </p:sp>
    </p:spTree>
    <p:extLst>
      <p:ext uri="{BB962C8B-B14F-4D97-AF65-F5344CB8AC3E}">
        <p14:creationId xmlns:p14="http://schemas.microsoft.com/office/powerpoint/2010/main" val="1207708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14</a:t>
            </a:fld>
            <a:endParaRPr lang="zh-CN" altLang="en-US"/>
          </a:p>
        </p:txBody>
      </p:sp>
    </p:spTree>
    <p:extLst>
      <p:ext uri="{BB962C8B-B14F-4D97-AF65-F5344CB8AC3E}">
        <p14:creationId xmlns:p14="http://schemas.microsoft.com/office/powerpoint/2010/main" val="2587120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68E5DE-3264-4330-84DB-16D0AE5DCE3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43108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16</a:t>
            </a:fld>
            <a:endParaRPr lang="zh-CN" altLang="en-US"/>
          </a:p>
        </p:txBody>
      </p:sp>
    </p:spTree>
    <p:extLst>
      <p:ext uri="{BB962C8B-B14F-4D97-AF65-F5344CB8AC3E}">
        <p14:creationId xmlns:p14="http://schemas.microsoft.com/office/powerpoint/2010/main" val="2826927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17</a:t>
            </a:fld>
            <a:endParaRPr lang="zh-CN" altLang="en-US"/>
          </a:p>
        </p:txBody>
      </p:sp>
    </p:spTree>
    <p:extLst>
      <p:ext uri="{BB962C8B-B14F-4D97-AF65-F5344CB8AC3E}">
        <p14:creationId xmlns:p14="http://schemas.microsoft.com/office/powerpoint/2010/main" val="268430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18</a:t>
            </a:fld>
            <a:endParaRPr lang="zh-CN" altLang="en-US"/>
          </a:p>
        </p:txBody>
      </p:sp>
    </p:spTree>
    <p:extLst>
      <p:ext uri="{BB962C8B-B14F-4D97-AF65-F5344CB8AC3E}">
        <p14:creationId xmlns:p14="http://schemas.microsoft.com/office/powerpoint/2010/main" val="2227665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68E5DE-3264-4330-84DB-16D0AE5DCE3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31440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2</a:t>
            </a:fld>
            <a:endParaRPr lang="zh-CN" altLang="en-US"/>
          </a:p>
        </p:txBody>
      </p:sp>
    </p:spTree>
    <p:extLst>
      <p:ext uri="{BB962C8B-B14F-4D97-AF65-F5344CB8AC3E}">
        <p14:creationId xmlns:p14="http://schemas.microsoft.com/office/powerpoint/2010/main" val="1162000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3</a:t>
            </a:fld>
            <a:endParaRPr lang="zh-CN" altLang="en-US"/>
          </a:p>
        </p:txBody>
      </p:sp>
    </p:spTree>
    <p:extLst>
      <p:ext uri="{BB962C8B-B14F-4D97-AF65-F5344CB8AC3E}">
        <p14:creationId xmlns:p14="http://schemas.microsoft.com/office/powerpoint/2010/main" val="4037282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4</a:t>
            </a:fld>
            <a:endParaRPr lang="zh-CN" altLang="en-US"/>
          </a:p>
        </p:txBody>
      </p:sp>
    </p:spTree>
    <p:extLst>
      <p:ext uri="{BB962C8B-B14F-4D97-AF65-F5344CB8AC3E}">
        <p14:creationId xmlns:p14="http://schemas.microsoft.com/office/powerpoint/2010/main" val="1184778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5</a:t>
            </a:fld>
            <a:endParaRPr lang="zh-CN" altLang="en-US"/>
          </a:p>
        </p:txBody>
      </p:sp>
    </p:spTree>
    <p:extLst>
      <p:ext uri="{BB962C8B-B14F-4D97-AF65-F5344CB8AC3E}">
        <p14:creationId xmlns:p14="http://schemas.microsoft.com/office/powerpoint/2010/main" val="972280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6</a:t>
            </a:fld>
            <a:endParaRPr lang="zh-CN" altLang="en-US"/>
          </a:p>
        </p:txBody>
      </p:sp>
    </p:spTree>
    <p:extLst>
      <p:ext uri="{BB962C8B-B14F-4D97-AF65-F5344CB8AC3E}">
        <p14:creationId xmlns:p14="http://schemas.microsoft.com/office/powerpoint/2010/main" val="3675600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7</a:t>
            </a:fld>
            <a:endParaRPr lang="zh-CN" altLang="en-US"/>
          </a:p>
        </p:txBody>
      </p:sp>
    </p:spTree>
    <p:extLst>
      <p:ext uri="{BB962C8B-B14F-4D97-AF65-F5344CB8AC3E}">
        <p14:creationId xmlns:p14="http://schemas.microsoft.com/office/powerpoint/2010/main" val="2683692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8</a:t>
            </a:fld>
            <a:endParaRPr lang="zh-CN" altLang="en-US"/>
          </a:p>
        </p:txBody>
      </p:sp>
    </p:spTree>
    <p:extLst>
      <p:ext uri="{BB962C8B-B14F-4D97-AF65-F5344CB8AC3E}">
        <p14:creationId xmlns:p14="http://schemas.microsoft.com/office/powerpoint/2010/main" val="3310982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9</a:t>
            </a:fld>
            <a:endParaRPr lang="zh-CN" altLang="en-US"/>
          </a:p>
        </p:txBody>
      </p:sp>
    </p:spTree>
    <p:extLst>
      <p:ext uri="{BB962C8B-B14F-4D97-AF65-F5344CB8AC3E}">
        <p14:creationId xmlns:p14="http://schemas.microsoft.com/office/powerpoint/2010/main" val="3139556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BCE8BDF3-3884-49AB-BB8E-3CEE22B30B72}" type="datetime1">
              <a:rPr lang="zh-CN" altLang="en-US" smtClean="0"/>
              <a:t>2024/8/11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12536258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2A175CD-49EE-4D6F-98ED-BCF7E28E17CB}" type="datetime1">
              <a:rPr lang="zh-CN" altLang="en-US" smtClean="0"/>
              <a:t>2024/8/11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352574391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4062118-105C-45D5-A1E0-F6B5E5B344D0}" type="datetime1">
              <a:rPr lang="zh-CN" altLang="en-US" smtClean="0"/>
              <a:t>2024/8/11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28736620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1173D-D4D9-4278-B7C8-0CC0E77DC35D}"/>
              </a:ext>
            </a:extLst>
          </p:cNvPr>
          <p:cNvPicPr>
            <a:picLocks noChangeAspect="1"/>
          </p:cNvPicPr>
          <p:nvPr userDrawn="1"/>
        </p:nvPicPr>
        <p:blipFill>
          <a:blip r:embed="rId2"/>
          <a:stretch>
            <a:fillRect/>
          </a:stretch>
        </p:blipFill>
        <p:spPr>
          <a:xfrm>
            <a:off x="964707" y="0"/>
            <a:ext cx="8179293" cy="4600853"/>
          </a:xfrm>
          <a:prstGeom prst="rect">
            <a:avLst/>
          </a:prstGeom>
        </p:spPr>
      </p:pic>
      <p:sp>
        <p:nvSpPr>
          <p:cNvPr id="4" name="Rounded Rectangle 3"/>
          <p:cNvSpPr/>
          <p:nvPr userDrawn="1"/>
        </p:nvSpPr>
        <p:spPr>
          <a:xfrm>
            <a:off x="8122444" y="0"/>
            <a:ext cx="1021556" cy="8251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83134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ounded Rectangle 3"/>
          <p:cNvSpPr/>
          <p:nvPr userDrawn="1"/>
        </p:nvSpPr>
        <p:spPr>
          <a:xfrm>
            <a:off x="8122444" y="0"/>
            <a:ext cx="1021556" cy="8251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529063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4E5CC29-D4C1-43AF-92DE-EAC9F1236EA8}" type="datetime1">
              <a:rPr lang="zh-CN" altLang="en-US" smtClean="0"/>
              <a:t>2024/8/11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359187585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093F466-4605-4A4F-B0AC-603452C1E21D}" type="datetime1">
              <a:rPr lang="zh-CN" altLang="en-US" smtClean="0"/>
              <a:t>2024/8/11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312701375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4DEA88E6-BDD8-4DB5-B2C6-C275153AB3E5}" type="datetime1">
              <a:rPr lang="zh-CN" altLang="en-US" smtClean="0"/>
              <a:t>2024/8/11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114156772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p:txBody>
          <a:bodyPr/>
          <a:lstStyle/>
          <a:p>
            <a:fld id="{8115AA7B-1762-4F64-867E-A62A0D51D324}" type="datetime1">
              <a:rPr lang="zh-CN" altLang="en-US" smtClean="0"/>
              <a:t>2024/8/11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16561081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A9D4AF0-7703-437A-B20F-E0BB415885CC}" type="datetime1">
              <a:rPr lang="zh-CN" altLang="en-US" smtClean="0"/>
              <a:t>2024/8/11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1387989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03395C6-8E53-46E5-AC3C-60082576D5DD}" type="datetime1">
              <a:rPr lang="zh-CN" altLang="en-US" smtClean="0"/>
              <a:t>2024/8/11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7918397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233ABE5B-D107-4870-84B0-07085A150ACA}" type="datetime1">
              <a:rPr lang="zh-CN" altLang="en-US" smtClean="0"/>
              <a:t>2024/8/11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28018742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09F8459F-9C12-43E6-BEBC-D62F03F1A77A}" type="datetime1">
              <a:rPr lang="zh-CN" altLang="en-US" smtClean="0"/>
              <a:t>2024/8/11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32251858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userDrawn="1"/>
        </p:nvSpPr>
        <p:spPr>
          <a:xfrm>
            <a:off x="8460432" y="241759"/>
            <a:ext cx="504056" cy="28803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3094BC8-22A0-4C48-90FC-9CC66632C2C8}" type="datetime1">
              <a:rPr lang="zh-CN" altLang="en-US" smtClean="0"/>
              <a:t>2024/8/11</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732240" y="233462"/>
            <a:ext cx="2133600" cy="273844"/>
          </a:xfrm>
          <a:prstGeom prst="rect">
            <a:avLst/>
          </a:prstGeom>
        </p:spPr>
        <p:txBody>
          <a:bodyPr vert="horz" lIns="91440" tIns="45720" rIns="91440" bIns="45720" rtlCol="0" anchor="ctr"/>
          <a:lstStyle>
            <a:lvl1pPr algn="r">
              <a:defRPr sz="1800">
                <a:solidFill>
                  <a:schemeClr val="tx1">
                    <a:lumMod val="85000"/>
                    <a:lumOff val="15000"/>
                  </a:schemeClr>
                </a:solidFill>
                <a:latin typeface="Impact" pitchFamily="34" charset="0"/>
                <a:ea typeface="+mn-ea"/>
              </a:defRPr>
            </a:lvl1pPr>
          </a:lstStyle>
          <a:p>
            <a:fld id="{87115745-2F8B-4195-AD23-8A2542AF7C2C}" type="slidenum">
              <a:rPr lang="zh-CN" altLang="en-US" smtClean="0"/>
              <a:pPr/>
              <a:t>‹#›</a:t>
            </a:fld>
            <a:endParaRPr lang="zh-CN" altLang="en-US"/>
          </a:p>
        </p:txBody>
      </p:sp>
    </p:spTree>
    <p:extLst>
      <p:ext uri="{BB962C8B-B14F-4D97-AF65-F5344CB8AC3E}">
        <p14:creationId xmlns:p14="http://schemas.microsoft.com/office/powerpoint/2010/main" val="3557307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ounded Rectangle 2"/>
          <p:cNvSpPr/>
          <p:nvPr userDrawn="1"/>
        </p:nvSpPr>
        <p:spPr>
          <a:xfrm>
            <a:off x="8122444" y="0"/>
            <a:ext cx="1021556" cy="8251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11315" y="-126105"/>
            <a:ext cx="1174802" cy="1174802"/>
          </a:xfrm>
          <a:prstGeom prst="rect">
            <a:avLst/>
          </a:prstGeom>
        </p:spPr>
      </p:pic>
    </p:spTree>
    <p:extLst>
      <p:ext uri="{BB962C8B-B14F-4D97-AF65-F5344CB8AC3E}">
        <p14:creationId xmlns:p14="http://schemas.microsoft.com/office/powerpoint/2010/main" val="4117151286"/>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14" y="-20538"/>
            <a:ext cx="9191294" cy="51450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E:\0000000我图PPT\03.20\亲子乐园\r6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607" y="-549802"/>
            <a:ext cx="9649072" cy="554956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E:\0000000我图PPT\03.20\亲子乐园\3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 y="2950782"/>
            <a:ext cx="9145588" cy="21951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E:\0000000我图PPT\03.20\亲子乐园\56y.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10" y="3140349"/>
            <a:ext cx="5602021" cy="194814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E:\0000000我图PPT\03.20\亲子乐园\ty.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64574" y="1431062"/>
            <a:ext cx="3201194" cy="4289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E:\0000000我图PPT\03.20\亲子乐园\568io.png"/>
          <p:cNvPicPr>
            <a:picLocks noChangeAspect="1" noChangeArrowheads="1"/>
          </p:cNvPicPr>
          <p:nvPr/>
        </p:nvPicPr>
        <p:blipFill rotWithShape="1">
          <a:blip r:embed="rId8">
            <a:extLst>
              <a:ext uri="{28A0092B-C50C-407E-A947-70E740481C1C}">
                <a14:useLocalDpi xmlns:a14="http://schemas.microsoft.com/office/drawing/2010/main" val="0"/>
              </a:ext>
            </a:extLst>
          </a:blip>
          <a:srcRect l="67532" t="19027" r="11038" b="19634"/>
          <a:stretch>
            <a:fillRect/>
          </a:stretch>
        </p:blipFill>
        <p:spPr bwMode="auto">
          <a:xfrm>
            <a:off x="7687101" y="-158843"/>
            <a:ext cx="1604839" cy="163760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E:\0000000我图PPT\03.20\亲子乐园\568io.png"/>
          <p:cNvPicPr>
            <a:picLocks noChangeAspect="1" noChangeArrowheads="1"/>
          </p:cNvPicPr>
          <p:nvPr/>
        </p:nvPicPr>
        <p:blipFill rotWithShape="1">
          <a:blip r:embed="rId8">
            <a:extLst>
              <a:ext uri="{28A0092B-C50C-407E-A947-70E740481C1C}">
                <a14:useLocalDpi xmlns:a14="http://schemas.microsoft.com/office/drawing/2010/main" val="0"/>
              </a:ext>
            </a:extLst>
          </a:blip>
          <a:srcRect l="3846" t="10301" r="70716" b="10733"/>
          <a:stretch>
            <a:fillRect/>
          </a:stretch>
        </p:blipFill>
        <p:spPr bwMode="auto">
          <a:xfrm>
            <a:off x="-232895" y="-320217"/>
            <a:ext cx="1905000" cy="2108200"/>
          </a:xfrm>
          <a:prstGeom prst="rect">
            <a:avLst/>
          </a:prstGeom>
          <a:noFill/>
          <a:extLst>
            <a:ext uri="{909E8E84-426E-40DD-AFC4-6F175D3DCCD1}">
              <a14:hiddenFill xmlns:a14="http://schemas.microsoft.com/office/drawing/2010/main">
                <a:solidFill>
                  <a:srgbClr val="FFFFFF"/>
                </a:solidFill>
              </a14:hiddenFill>
            </a:ext>
          </a:extLst>
        </p:spPr>
      </p:pic>
      <p:sp>
        <p:nvSpPr>
          <p:cNvPr id="12" name="WordArt 6"/>
          <p:cNvSpPr>
            <a:spLocks noChangeArrowheads="1" noChangeShapeType="1" noTextEdit="1"/>
          </p:cNvSpPr>
          <p:nvPr/>
        </p:nvSpPr>
        <p:spPr bwMode="auto">
          <a:xfrm>
            <a:off x="828552" y="841212"/>
            <a:ext cx="7487866" cy="3242713"/>
          </a:xfrm>
          <a:prstGeom prst="rect">
            <a:avLst/>
          </a:prstGeom>
        </p:spPr>
        <p:txBody>
          <a:bodyPr spcFirstLastPara="1" wrap="none" lIns="91304" tIns="45713" rIns="91304" bIns="45713" numCol="1" fromWordArt="1">
            <a:prstTxWarp prst="textArchUp">
              <a:avLst>
                <a:gd name="adj" fmla="val 11020719"/>
              </a:avLst>
            </a:prstTxWarp>
          </a:bodyPr>
          <a:lstStyle/>
          <a:p>
            <a:pPr algn="ctr" defTabSz="912360"/>
            <a:endParaRPr lang="en-US" sz="3600"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endParaRPr>
          </a:p>
        </p:txBody>
      </p:sp>
      <p:sp>
        <p:nvSpPr>
          <p:cNvPr id="13" name="圆角矩形 1"/>
          <p:cNvSpPr/>
          <p:nvPr/>
        </p:nvSpPr>
        <p:spPr>
          <a:xfrm>
            <a:off x="1706207" y="1808561"/>
            <a:ext cx="5421715" cy="109142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686" tIns="60842" rIns="121686" bIns="60842" anchor="ctr"/>
          <a:lstStyle/>
          <a:p>
            <a:pPr algn="ctr" defTabSz="1216480">
              <a:defRPr/>
            </a:pPr>
            <a:r>
              <a:rPr lang="en-US" altLang="zh-CN" sz="4000" b="1" dirty="0">
                <a:solidFill>
                  <a:srgbClr val="FF0000"/>
                </a:solidFill>
                <a:latin typeface="Arial" pitchFamily="34" charset="0"/>
                <a:cs typeface="Arial" pitchFamily="34" charset="0"/>
              </a:rPr>
              <a:t>TIẾNG VIỆT  LỚP 3</a:t>
            </a:r>
            <a:endParaRPr lang="zh-CN" altLang="en-US" sz="4000" b="1" dirty="0">
              <a:solidFill>
                <a:srgbClr val="FF0000"/>
              </a:solidFill>
              <a:latin typeface="Arial" pitchFamily="34" charset="0"/>
              <a:cs typeface="Arial" pitchFamily="34" charset="0"/>
            </a:endParaRPr>
          </a:p>
        </p:txBody>
      </p:sp>
      <p:pic>
        <p:nvPicPr>
          <p:cNvPr id="21" name="Picture 5" descr="E:\0000000我图PPT\03.20\亲子乐园\56y.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864" y="3140349"/>
            <a:ext cx="5602021" cy="19481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04004" y="438392"/>
            <a:ext cx="7040404" cy="1477328"/>
          </a:xfrm>
          <a:prstGeom prst="rect">
            <a:avLst/>
          </a:prstGeom>
          <a:noFill/>
        </p:spPr>
        <p:txBody>
          <a:bodyPr wrap="square" rtlCol="0">
            <a:spAutoFit/>
          </a:bodyPr>
          <a:lstStyle/>
          <a:p>
            <a:pPr algn="ctr"/>
            <a:r>
              <a:rPr lang="en-US" b="1" dirty="0">
                <a:solidFill>
                  <a:srgbClr val="00B050"/>
                </a:solidFill>
                <a:latin typeface="Times New Roman" panose="02020603050405020304" pitchFamily="18" charset="0"/>
                <a:cs typeface="Times New Roman" panose="02020603050405020304" pitchFamily="18" charset="0"/>
              </a:rPr>
              <a:t>PHÒNG GIÁO DỤC VÀ ĐÀO TẠO  </a:t>
            </a:r>
            <a:r>
              <a:rPr lang="en-US" b="1">
                <a:solidFill>
                  <a:srgbClr val="00B050"/>
                </a:solidFill>
                <a:latin typeface="Times New Roman" panose="02020603050405020304" pitchFamily="18" charset="0"/>
                <a:cs typeface="Times New Roman" panose="02020603050405020304" pitchFamily="18" charset="0"/>
              </a:rPr>
              <a:t>HUYỆN </a:t>
            </a:r>
            <a:r>
              <a:rPr lang="vi-VN" b="1">
                <a:solidFill>
                  <a:srgbClr val="00B050"/>
                </a:solidFill>
                <a:latin typeface="Times New Roman" panose="02020603050405020304" pitchFamily="18" charset="0"/>
                <a:cs typeface="Times New Roman" panose="02020603050405020304" pitchFamily="18" charset="0"/>
              </a:rPr>
              <a:t>MAI SƠN</a:t>
            </a:r>
          </a:p>
          <a:p>
            <a:pPr algn="ctr"/>
            <a:r>
              <a:rPr lang="en-US" b="1">
                <a:solidFill>
                  <a:srgbClr val="00B050"/>
                </a:solidFill>
                <a:latin typeface="Times New Roman" panose="02020603050405020304" pitchFamily="18" charset="0"/>
                <a:cs typeface="Times New Roman" panose="02020603050405020304" pitchFamily="18" charset="0"/>
              </a:rPr>
              <a:t>TRƯỜNG </a:t>
            </a:r>
            <a:r>
              <a:rPr lang="vi-VN" b="1">
                <a:solidFill>
                  <a:srgbClr val="00B050"/>
                </a:solidFill>
                <a:latin typeface="Times New Roman" panose="02020603050405020304" pitchFamily="18" charset="0"/>
                <a:cs typeface="Times New Roman" panose="02020603050405020304" pitchFamily="18" charset="0"/>
              </a:rPr>
              <a:t>TH&amp;THCS HOÀNG VĂN THỤ</a:t>
            </a:r>
            <a:r>
              <a:rPr lang="en-US" b="1">
                <a:solidFill>
                  <a:srgbClr val="00B050"/>
                </a:solidFill>
                <a:latin typeface="Times New Roman" panose="02020603050405020304" pitchFamily="18" charset="0"/>
                <a:cs typeface="Times New Roman" panose="02020603050405020304" pitchFamily="18" charset="0"/>
              </a:rPr>
              <a:t>                                      </a:t>
            </a:r>
            <a:r>
              <a:rPr lang="vi-VN" b="1">
                <a:solidFill>
                  <a:srgbClr val="00B050"/>
                </a:solidFill>
                <a:latin typeface="Times New Roman" panose="02020603050405020304" pitchFamily="18" charset="0"/>
                <a:cs typeface="Times New Roman" panose="02020603050405020304" pitchFamily="18" charset="0"/>
              </a:rPr>
              <a:t>        </a:t>
            </a:r>
            <a:r>
              <a:rPr lang="en-US" b="1">
                <a:solidFill>
                  <a:srgbClr val="00B050"/>
                </a:solidFill>
                <a:latin typeface="Times New Roman" panose="02020603050405020304" pitchFamily="18" charset="0"/>
                <a:cs typeface="Times New Roman" panose="02020603050405020304" pitchFamily="18" charset="0"/>
              </a:rPr>
              <a:t>  </a:t>
            </a:r>
            <a:endParaRPr lang="vi-VN">
              <a:solidFill>
                <a:srgbClr val="00B050"/>
              </a:solidFill>
            </a:endParaRPr>
          </a:p>
          <a:p>
            <a:endParaRPr lang="en-US" dirty="0">
              <a:solidFill>
                <a:srgbClr val="00B050"/>
              </a:solidFill>
            </a:endParaRPr>
          </a:p>
          <a:p>
            <a:endParaRPr lang="en-US" dirty="0">
              <a:solidFill>
                <a:srgbClr val="00B050"/>
              </a:solidFill>
            </a:endParaRPr>
          </a:p>
          <a:p>
            <a:endParaRPr lang="en-US" dirty="0">
              <a:solidFill>
                <a:srgbClr val="00B050"/>
              </a:solidFill>
            </a:endParaRPr>
          </a:p>
        </p:txBody>
      </p:sp>
      <p:sp>
        <p:nvSpPr>
          <p:cNvPr id="2" name="TextBox 1">
            <a:extLst>
              <a:ext uri="{FF2B5EF4-FFF2-40B4-BE49-F238E27FC236}">
                <a16:creationId xmlns:a16="http://schemas.microsoft.com/office/drawing/2014/main" id="{3FF5FF7A-097A-CAD1-4087-1D196C1A929F}"/>
              </a:ext>
            </a:extLst>
          </p:cNvPr>
          <p:cNvSpPr txBox="1"/>
          <p:nvPr/>
        </p:nvSpPr>
        <p:spPr>
          <a:xfrm>
            <a:off x="2507373" y="2985052"/>
            <a:ext cx="3819382" cy="1200329"/>
          </a:xfrm>
          <a:prstGeom prst="rect">
            <a:avLst/>
          </a:prstGeom>
          <a:noFill/>
        </p:spPr>
        <p:txBody>
          <a:bodyPr wrap="square" rtlCol="0">
            <a:spAutoFit/>
          </a:bodyPr>
          <a:lstStyle/>
          <a:p>
            <a:pPr algn="ctr"/>
            <a:r>
              <a:rPr lang="vi-VN" b="1">
                <a:latin typeface="TI"/>
              </a:rPr>
              <a:t>GIÁO VIÊN : CẦM THỊ THƠM</a:t>
            </a:r>
          </a:p>
          <a:p>
            <a:endParaRPr lang="en-US" dirty="0">
              <a:solidFill>
                <a:srgbClr val="00B050"/>
              </a:solidFill>
            </a:endParaRPr>
          </a:p>
          <a:p>
            <a:endParaRPr lang="en-US" dirty="0">
              <a:solidFill>
                <a:srgbClr val="00B050"/>
              </a:solidFill>
            </a:endParaRPr>
          </a:p>
          <a:p>
            <a:endParaRPr lang="en-US" dirty="0">
              <a:solidFill>
                <a:srgbClr val="00B05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3" presetClass="path" presetSubtype="0" accel="50000" decel="50000" fill="hold" nodeType="clickEffect">
                                  <p:stCondLst>
                                    <p:cond delay="0"/>
                                  </p:stCondLst>
                                  <p:childTnLst>
                                    <p:animMotion origin="layout" path="M 2.22222E-6 -2.49923E-6 L 0.9533 0.02225 " pathEditMode="relative" rAng="0" ptsTypes="AA">
                                      <p:cBhvr>
                                        <p:cTn id="11" dur="2000" fill="hold"/>
                                        <p:tgtEl>
                                          <p:spTgt spid="20"/>
                                        </p:tgtEl>
                                        <p:attrNameLst>
                                          <p:attrName>ppt_x</p:attrName>
                                          <p:attrName>ppt_y</p:attrName>
                                        </p:attrNameLst>
                                      </p:cBhvr>
                                      <p:rCtr x="47656" y="1112"/>
                                    </p:animMotion>
                                  </p:childTnLst>
                                </p:cTn>
                              </p:par>
                              <p:par>
                                <p:cTn id="12" presetID="42" presetClass="entr" presetSubtype="0" fill="hold" nodeType="withEffect">
                                  <p:stCondLst>
                                    <p:cond delay="110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par>
                          <p:cTn id="17" fill="hold">
                            <p:stCondLst>
                              <p:cond delay="2100"/>
                            </p:stCondLst>
                            <p:childTnLst>
                              <p:par>
                                <p:cTn id="18" presetID="2" presetClass="entr" presetSubtype="2"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1000" fill="hold"/>
                                        <p:tgtEl>
                                          <p:spTgt spid="25"/>
                                        </p:tgtEl>
                                        <p:attrNameLst>
                                          <p:attrName>ppt_x</p:attrName>
                                        </p:attrNameLst>
                                      </p:cBhvr>
                                      <p:tavLst>
                                        <p:tav tm="0">
                                          <p:val>
                                            <p:strVal val="1+#ppt_w/2"/>
                                          </p:val>
                                        </p:tav>
                                        <p:tav tm="100000">
                                          <p:val>
                                            <p:strVal val="#ppt_x"/>
                                          </p:val>
                                        </p:tav>
                                      </p:tavLst>
                                    </p:anim>
                                    <p:anim calcmode="lin" valueType="num">
                                      <p:cBhvr additive="base">
                                        <p:cTn id="21" dur="1000" fill="hold"/>
                                        <p:tgtEl>
                                          <p:spTgt spid="25"/>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1000" fill="hold"/>
                                        <p:tgtEl>
                                          <p:spTgt spid="27"/>
                                        </p:tgtEl>
                                        <p:attrNameLst>
                                          <p:attrName>ppt_x</p:attrName>
                                        </p:attrNameLst>
                                      </p:cBhvr>
                                      <p:tavLst>
                                        <p:tav tm="0">
                                          <p:val>
                                            <p:strVal val="0-#ppt_w/2"/>
                                          </p:val>
                                        </p:tav>
                                        <p:tav tm="100000">
                                          <p:val>
                                            <p:strVal val="#ppt_x"/>
                                          </p:val>
                                        </p:tav>
                                      </p:tavLst>
                                    </p:anim>
                                    <p:anim calcmode="lin" valueType="num">
                                      <p:cBhvr additive="base">
                                        <p:cTn id="25" dur="10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nodePh="1">
                                  <p:stCondLst>
                                    <p:cond delay="0"/>
                                  </p:stCondLst>
                                  <p:endCondLst>
                                    <p:cond evt="begin" delay="0">
                                      <p:tn val="28"/>
                                    </p:cond>
                                  </p:end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par>
                                <p:cTn id="33" presetID="16" presetClass="entr" presetSubtype="21"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par>
                                <p:cTn id="36" presetID="2" presetClass="entr" presetSubtype="8" fill="hold" nodeType="withEffect">
                                  <p:stCondLst>
                                    <p:cond delay="10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1250" fill="hold"/>
                                        <p:tgtEl>
                                          <p:spTgt spid="21"/>
                                        </p:tgtEl>
                                        <p:attrNameLst>
                                          <p:attrName>ppt_x</p:attrName>
                                        </p:attrNameLst>
                                      </p:cBhvr>
                                      <p:tavLst>
                                        <p:tav tm="0">
                                          <p:val>
                                            <p:strVal val="0-#ppt_w/2"/>
                                          </p:val>
                                        </p:tav>
                                        <p:tav tm="100000">
                                          <p:val>
                                            <p:strVal val="#ppt_x"/>
                                          </p:val>
                                        </p:tav>
                                      </p:tavLst>
                                    </p:anim>
                                    <p:anim calcmode="lin" valueType="num">
                                      <p:cBhvr additive="base">
                                        <p:cTn id="39" dur="125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Wave 70">
            <a:extLst>
              <a:ext uri="{FF2B5EF4-FFF2-40B4-BE49-F238E27FC236}">
                <a16:creationId xmlns:a16="http://schemas.microsoft.com/office/drawing/2014/main" id="{D9F3E42B-904C-72D2-055E-FB000F7DFE21}"/>
              </a:ext>
            </a:extLst>
          </p:cNvPr>
          <p:cNvSpPr/>
          <p:nvPr/>
        </p:nvSpPr>
        <p:spPr>
          <a:xfrm>
            <a:off x="892276" y="56398"/>
            <a:ext cx="2765692" cy="731936"/>
          </a:xfrm>
          <a:custGeom>
            <a:avLst/>
            <a:gdLst>
              <a:gd name="connsiteX0" fmla="*/ 339074 w 2765692"/>
              <a:gd name="connsiteY0" fmla="*/ 91492 h 731936"/>
              <a:gd name="connsiteX1" fmla="*/ 2765692 w 2765692"/>
              <a:gd name="connsiteY1" fmla="*/ 91492 h 731936"/>
              <a:gd name="connsiteX2" fmla="*/ 2426618 w 2765692"/>
              <a:gd name="connsiteY2" fmla="*/ 640444 h 731936"/>
              <a:gd name="connsiteX3" fmla="*/ 0 w 2765692"/>
              <a:gd name="connsiteY3" fmla="*/ 640444 h 731936"/>
              <a:gd name="connsiteX4" fmla="*/ 339074 w 2765692"/>
              <a:gd name="connsiteY4" fmla="*/ 91492 h 73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692" h="731936" fill="none" extrusionOk="0">
                <a:moveTo>
                  <a:pt x="339074" y="91492"/>
                </a:moveTo>
                <a:cubicBezTo>
                  <a:pt x="1031544" y="-169184"/>
                  <a:pt x="1901316" y="364783"/>
                  <a:pt x="2765692" y="91492"/>
                </a:cubicBezTo>
                <a:cubicBezTo>
                  <a:pt x="2694430" y="152640"/>
                  <a:pt x="2444983" y="507367"/>
                  <a:pt x="2426618" y="640444"/>
                </a:cubicBezTo>
                <a:cubicBezTo>
                  <a:pt x="1719167" y="884682"/>
                  <a:pt x="777354" y="343672"/>
                  <a:pt x="0" y="640444"/>
                </a:cubicBezTo>
                <a:cubicBezTo>
                  <a:pt x="144790" y="364228"/>
                  <a:pt x="138435" y="345034"/>
                  <a:pt x="339074" y="91492"/>
                </a:cubicBezTo>
                <a:close/>
              </a:path>
              <a:path w="2765692" h="731936" stroke="0" extrusionOk="0">
                <a:moveTo>
                  <a:pt x="339074" y="91492"/>
                </a:moveTo>
                <a:cubicBezTo>
                  <a:pt x="1204126" y="-308806"/>
                  <a:pt x="1949504" y="343950"/>
                  <a:pt x="2765692" y="91492"/>
                </a:cubicBezTo>
                <a:cubicBezTo>
                  <a:pt x="2627160" y="237430"/>
                  <a:pt x="2524691" y="552138"/>
                  <a:pt x="2426618" y="640444"/>
                </a:cubicBezTo>
                <a:cubicBezTo>
                  <a:pt x="1709871" y="811654"/>
                  <a:pt x="798613" y="368900"/>
                  <a:pt x="0" y="640444"/>
                </a:cubicBezTo>
                <a:cubicBezTo>
                  <a:pt x="126670" y="450433"/>
                  <a:pt x="234376" y="278414"/>
                  <a:pt x="339074" y="91492"/>
                </a:cubicBezTo>
                <a:close/>
              </a:path>
            </a:pathLst>
          </a:custGeom>
          <a:solidFill>
            <a:schemeClr val="bg1"/>
          </a:solidFill>
          <a:ln w="19050">
            <a:solidFill>
              <a:srgbClr val="00B050"/>
            </a:solidFill>
            <a:extLst>
              <a:ext uri="{C807C97D-BFC1-408E-A445-0C87EB9F89A2}">
                <ask:lineSketchStyleProps xmlns:ask="http://schemas.microsoft.com/office/drawing/2018/sketchyshapes" sd="531292918">
                  <a:prstGeom prst="wave">
                    <a:avLst>
                      <a:gd name="adj1" fmla="val 12500"/>
                      <a:gd name="adj2" fmla="val -613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70C0"/>
                </a:solidFill>
                <a:latin typeface="UTM Avo" panose="02040603050506020204" pitchFamily="18" charset="0"/>
                <a:ea typeface="AvantGarde" panose="00000400000000000000" pitchFamily="2" charset="0"/>
                <a:cs typeface="AvantGarde" panose="00000400000000000000" pitchFamily="2" charset="0"/>
              </a:rPr>
              <a:t>Luyện đọc đoạn</a:t>
            </a:r>
          </a:p>
        </p:txBody>
      </p:sp>
      <p:grpSp>
        <p:nvGrpSpPr>
          <p:cNvPr id="78" name="Group 77">
            <a:extLst>
              <a:ext uri="{FF2B5EF4-FFF2-40B4-BE49-F238E27FC236}">
                <a16:creationId xmlns:a16="http://schemas.microsoft.com/office/drawing/2014/main" id="{670DA32C-0382-4BEB-2359-824E91001094}"/>
              </a:ext>
            </a:extLst>
          </p:cNvPr>
          <p:cNvGrpSpPr/>
          <p:nvPr/>
        </p:nvGrpSpPr>
        <p:grpSpPr>
          <a:xfrm>
            <a:off x="86889" y="861499"/>
            <a:ext cx="707923" cy="707923"/>
            <a:chOff x="8079657" y="1342173"/>
            <a:chExt cx="707923" cy="707923"/>
          </a:xfrm>
        </p:grpSpPr>
        <p:sp>
          <p:nvSpPr>
            <p:cNvPr id="80" name="Oval 79">
              <a:extLst>
                <a:ext uri="{FF2B5EF4-FFF2-40B4-BE49-F238E27FC236}">
                  <a16:creationId xmlns:a16="http://schemas.microsoft.com/office/drawing/2014/main" id="{4153E5FA-1CF9-0167-892D-8EBB56302978}"/>
                </a:ext>
              </a:extLst>
            </p:cNvPr>
            <p:cNvSpPr/>
            <p:nvPr/>
          </p:nvSpPr>
          <p:spPr>
            <a:xfrm>
              <a:off x="8079657" y="1342173"/>
              <a:ext cx="707923" cy="707923"/>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UTM Avo" panose="02040603050506020204" pitchFamily="18" charset="0"/>
              </a:endParaRPr>
            </a:p>
          </p:txBody>
        </p:sp>
        <p:sp>
          <p:nvSpPr>
            <p:cNvPr id="81" name="Oval 80">
              <a:extLst>
                <a:ext uri="{FF2B5EF4-FFF2-40B4-BE49-F238E27FC236}">
                  <a16:creationId xmlns:a16="http://schemas.microsoft.com/office/drawing/2014/main" id="{EA4EF93C-B084-7A6A-561D-D097BB3ABE6A}"/>
                </a:ext>
              </a:extLst>
            </p:cNvPr>
            <p:cNvSpPr/>
            <p:nvPr/>
          </p:nvSpPr>
          <p:spPr>
            <a:xfrm>
              <a:off x="8155856" y="1418372"/>
              <a:ext cx="555523" cy="555523"/>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ea typeface="AvantGarde" panose="00000400000000000000" pitchFamily="2" charset="0"/>
                  <a:cs typeface="AvantGarde" panose="00000400000000000000" pitchFamily="2" charset="0"/>
                </a:rPr>
                <a:t>1</a:t>
              </a:r>
            </a:p>
          </p:txBody>
        </p:sp>
      </p:grpSp>
      <p:pic>
        <p:nvPicPr>
          <p:cNvPr id="2" name="Picture 1"/>
          <p:cNvPicPr>
            <a:picLocks noChangeAspect="1"/>
          </p:cNvPicPr>
          <p:nvPr/>
        </p:nvPicPr>
        <p:blipFill>
          <a:blip r:embed="rId3"/>
          <a:stretch>
            <a:fillRect/>
          </a:stretch>
        </p:blipFill>
        <p:spPr>
          <a:xfrm>
            <a:off x="5652120" y="605918"/>
            <a:ext cx="3401487" cy="3117960"/>
          </a:xfrm>
          <a:prstGeom prst="rect">
            <a:avLst/>
          </a:prstGeom>
        </p:spPr>
      </p:pic>
      <p:sp>
        <p:nvSpPr>
          <p:cNvPr id="4" name="Rectangle 3"/>
          <p:cNvSpPr/>
          <p:nvPr/>
        </p:nvSpPr>
        <p:spPr>
          <a:xfrm>
            <a:off x="611560" y="937698"/>
            <a:ext cx="4572000" cy="2800767"/>
          </a:xfrm>
          <a:prstGeom prst="rect">
            <a:avLst/>
          </a:prstGeom>
        </p:spPr>
        <p:txBody>
          <a:bodyPr>
            <a:spAutoFit/>
          </a:bodyPr>
          <a:lstStyle/>
          <a:p>
            <a:pPr lvl="1"/>
            <a:r>
              <a:rPr lang="vi-VN" sz="16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lvl="1"/>
            <a:endParaRPr lang="vi-VN" sz="16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endParaRPr>
          </a:p>
          <a:p>
            <a:pPr lvl="1"/>
            <a:r>
              <a:rPr lang="vi-VN" sz="16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p:txBody>
      </p:sp>
    </p:spTree>
    <p:extLst>
      <p:ext uri="{BB962C8B-B14F-4D97-AF65-F5344CB8AC3E}">
        <p14:creationId xmlns:p14="http://schemas.microsoft.com/office/powerpoint/2010/main" val="4958109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1423442E-2E24-1ABA-B176-47EE7862FEFD}"/>
              </a:ext>
            </a:extLst>
          </p:cNvPr>
          <p:cNvGrpSpPr/>
          <p:nvPr/>
        </p:nvGrpSpPr>
        <p:grpSpPr>
          <a:xfrm>
            <a:off x="0" y="483518"/>
            <a:ext cx="3917769" cy="3607922"/>
            <a:chOff x="-534070" y="1576098"/>
            <a:chExt cx="4565841" cy="3607922"/>
          </a:xfrm>
        </p:grpSpPr>
        <p:sp>
          <p:nvSpPr>
            <p:cNvPr id="42" name="TextBox 41">
              <a:extLst>
                <a:ext uri="{FF2B5EF4-FFF2-40B4-BE49-F238E27FC236}">
                  <a16:creationId xmlns:a16="http://schemas.microsoft.com/office/drawing/2014/main" id="{455AB03A-A976-8BE8-5689-BD575F414A8E}"/>
                </a:ext>
              </a:extLst>
            </p:cNvPr>
            <p:cNvSpPr txBox="1"/>
            <p:nvPr/>
          </p:nvSpPr>
          <p:spPr>
            <a:xfrm>
              <a:off x="51605" y="1576098"/>
              <a:ext cx="3823359" cy="523220"/>
            </a:xfrm>
            <a:prstGeom prst="rect">
              <a:avLst/>
            </a:prstGeom>
            <a:noFill/>
            <a:ln>
              <a:noFill/>
            </a:ln>
          </p:spPr>
          <p:txBody>
            <a:bodyPr wrap="square">
              <a:spAutoFit/>
            </a:bodyPr>
            <a:lstStyle/>
            <a:p>
              <a:pPr lvl="1"/>
              <a:r>
                <a:rPr lang="en-US" sz="2800"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Giải</a:t>
              </a:r>
              <a:r>
                <a:rPr lang="en-US" sz="2800" dirty="0">
                  <a:solidFill>
                    <a:srgbClr val="FF0000"/>
                  </a:solidFill>
                  <a:latin typeface="UTM Avo" panose="02040603050506020204" pitchFamily="18" charset="0"/>
                  <a:ea typeface="Arial-Rounded" panose="020B0500000000000000" pitchFamily="34" charset="0"/>
                  <a:cs typeface="Arial-Rounded" panose="020B0500000000000000" pitchFamily="34" charset="0"/>
                </a:rPr>
                <a:t> </a:t>
              </a:r>
              <a:r>
                <a:rPr lang="en-US" sz="2800"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nghĩa</a:t>
              </a:r>
              <a:r>
                <a:rPr lang="en-US" sz="2800" dirty="0">
                  <a:solidFill>
                    <a:srgbClr val="FF0000"/>
                  </a:solidFill>
                  <a:latin typeface="UTM Avo" panose="02040603050506020204" pitchFamily="18" charset="0"/>
                  <a:ea typeface="Arial-Rounded" panose="020B0500000000000000" pitchFamily="34" charset="0"/>
                  <a:cs typeface="Arial-Rounded" panose="020B0500000000000000" pitchFamily="34" charset="0"/>
                </a:rPr>
                <a:t> </a:t>
              </a:r>
              <a:r>
                <a:rPr lang="en-US" sz="2800"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từ</a:t>
              </a:r>
              <a:r>
                <a:rPr lang="en-US" sz="2800" dirty="0">
                  <a:solidFill>
                    <a:srgbClr val="FF0000"/>
                  </a:solidFill>
                  <a:latin typeface="UTM Avo" panose="02040603050506020204" pitchFamily="18" charset="0"/>
                  <a:ea typeface="Arial-Rounded" panose="020B0500000000000000" pitchFamily="34" charset="0"/>
                  <a:cs typeface="Arial-Rounded" panose="020B0500000000000000" pitchFamily="34" charset="0"/>
                </a:rPr>
                <a:t>:</a:t>
              </a:r>
              <a:endParaRPr lang="en-US" sz="28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endParaRPr>
            </a:p>
          </p:txBody>
        </p:sp>
        <p:sp>
          <p:nvSpPr>
            <p:cNvPr id="43" name="TextBox 42">
              <a:extLst>
                <a:ext uri="{FF2B5EF4-FFF2-40B4-BE49-F238E27FC236}">
                  <a16:creationId xmlns:a16="http://schemas.microsoft.com/office/drawing/2014/main" id="{B542E62C-B678-DDB3-20C1-0906593816D5}"/>
                </a:ext>
              </a:extLst>
            </p:cNvPr>
            <p:cNvSpPr txBox="1"/>
            <p:nvPr/>
          </p:nvSpPr>
          <p:spPr>
            <a:xfrm>
              <a:off x="-534070" y="2075477"/>
              <a:ext cx="4565841" cy="3108543"/>
            </a:xfrm>
            <a:prstGeom prst="rect">
              <a:avLst/>
            </a:prstGeom>
            <a:noFill/>
            <a:ln>
              <a:noFill/>
            </a:ln>
          </p:spPr>
          <p:txBody>
            <a:bodyPr wrap="square">
              <a:spAutoFit/>
            </a:bodyPr>
            <a:lstStyle/>
            <a:p>
              <a:pPr lvl="1"/>
              <a:r>
                <a:rPr lang="en-US" sz="2800"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Trường</a:t>
              </a:r>
              <a:r>
                <a:rPr lang="en-US" sz="2800" dirty="0">
                  <a:solidFill>
                    <a:srgbClr val="FF0000"/>
                  </a:solidFill>
                  <a:latin typeface="UTM Avo" panose="02040603050506020204" pitchFamily="18" charset="0"/>
                  <a:ea typeface="Arial-Rounded" panose="020B0500000000000000" pitchFamily="34" charset="0"/>
                  <a:cs typeface="Arial-Rounded" panose="020B0500000000000000" pitchFamily="34" charset="0"/>
                </a:rPr>
                <a:t> </a:t>
              </a:r>
              <a:r>
                <a:rPr lang="en-US" sz="2800"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Sơn</a:t>
              </a:r>
              <a:r>
                <a:rPr lang="en-US" sz="28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dãy</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núi</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dài</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khoảng</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1100km, chia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thành</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Trường</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Sơn</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Bắc</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ranh</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giới</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tự</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nhiên</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giữu</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Việt</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Nam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và</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Lào</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và</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Trường</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Sơn</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Nam(</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gồm</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các</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khối</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núi</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ở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tỉnh</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Kon</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Tum)</a:t>
              </a:r>
            </a:p>
          </p:txBody>
        </p:sp>
      </p:grpSp>
      <p:pic>
        <p:nvPicPr>
          <p:cNvPr id="4" name="Picture 3"/>
          <p:cNvPicPr>
            <a:picLocks noChangeAspect="1"/>
          </p:cNvPicPr>
          <p:nvPr/>
        </p:nvPicPr>
        <p:blipFill>
          <a:blip r:embed="rId3"/>
          <a:stretch>
            <a:fillRect/>
          </a:stretch>
        </p:blipFill>
        <p:spPr>
          <a:xfrm>
            <a:off x="4499992" y="130012"/>
            <a:ext cx="3927383" cy="3906831"/>
          </a:xfrm>
          <a:prstGeom prst="rect">
            <a:avLst/>
          </a:prstGeom>
        </p:spPr>
      </p:pic>
    </p:spTree>
    <p:extLst>
      <p:ext uri="{BB962C8B-B14F-4D97-AF65-F5344CB8AC3E}">
        <p14:creationId xmlns:p14="http://schemas.microsoft.com/office/powerpoint/2010/main" val="318411520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2116133D-951B-2F0E-1D60-F48E51CF8B78}"/>
              </a:ext>
            </a:extLst>
          </p:cNvPr>
          <p:cNvGrpSpPr/>
          <p:nvPr/>
        </p:nvGrpSpPr>
        <p:grpSpPr>
          <a:xfrm>
            <a:off x="16417" y="267494"/>
            <a:ext cx="4181812" cy="1606838"/>
            <a:chOff x="-367992" y="1576098"/>
            <a:chExt cx="5282892" cy="1606838"/>
          </a:xfrm>
        </p:grpSpPr>
        <p:sp>
          <p:nvSpPr>
            <p:cNvPr id="33" name="TextBox 32">
              <a:extLst>
                <a:ext uri="{FF2B5EF4-FFF2-40B4-BE49-F238E27FC236}">
                  <a16:creationId xmlns:a16="http://schemas.microsoft.com/office/drawing/2014/main" id="{36AFF073-59E4-7F77-0BD1-6705251E6DD1}"/>
                </a:ext>
              </a:extLst>
            </p:cNvPr>
            <p:cNvSpPr txBox="1"/>
            <p:nvPr/>
          </p:nvSpPr>
          <p:spPr>
            <a:xfrm>
              <a:off x="675281" y="1576098"/>
              <a:ext cx="3199682" cy="400110"/>
            </a:xfrm>
            <a:prstGeom prst="rect">
              <a:avLst/>
            </a:prstGeom>
            <a:noFill/>
            <a:ln>
              <a:noFill/>
            </a:ln>
          </p:spPr>
          <p:txBody>
            <a:bodyPr wrap="square">
              <a:spAutoFit/>
            </a:bodyPr>
            <a:lstStyle/>
            <a:p>
              <a:pPr lvl="1"/>
              <a:r>
                <a:rPr lang="en-US" sz="2000"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Giải</a:t>
              </a:r>
              <a:r>
                <a:rPr lang="en-US" sz="2000" dirty="0">
                  <a:solidFill>
                    <a:srgbClr val="FF0000"/>
                  </a:solidFill>
                  <a:latin typeface="UTM Avo" panose="02040603050506020204" pitchFamily="18" charset="0"/>
                  <a:ea typeface="Arial-Rounded" panose="020B0500000000000000" pitchFamily="34" charset="0"/>
                  <a:cs typeface="Arial-Rounded" panose="020B0500000000000000" pitchFamily="34" charset="0"/>
                </a:rPr>
                <a:t> </a:t>
              </a:r>
              <a:r>
                <a:rPr lang="en-US" sz="2000"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nghĩa</a:t>
              </a:r>
              <a:r>
                <a:rPr lang="en-US" sz="2000" dirty="0">
                  <a:solidFill>
                    <a:srgbClr val="FF0000"/>
                  </a:solidFill>
                  <a:latin typeface="UTM Avo" panose="02040603050506020204" pitchFamily="18" charset="0"/>
                  <a:ea typeface="Arial-Rounded" panose="020B0500000000000000" pitchFamily="34" charset="0"/>
                  <a:cs typeface="Arial-Rounded" panose="020B0500000000000000" pitchFamily="34" charset="0"/>
                </a:rPr>
                <a:t> </a:t>
              </a:r>
              <a:r>
                <a:rPr lang="en-US" sz="2000"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từ</a:t>
              </a:r>
              <a:r>
                <a:rPr lang="en-US" sz="2000" dirty="0">
                  <a:solidFill>
                    <a:srgbClr val="FF0000"/>
                  </a:solidFill>
                  <a:latin typeface="UTM Avo" panose="02040603050506020204" pitchFamily="18" charset="0"/>
                  <a:ea typeface="Arial-Rounded" panose="020B0500000000000000" pitchFamily="34" charset="0"/>
                  <a:cs typeface="Arial-Rounded" panose="020B0500000000000000" pitchFamily="34" charset="0"/>
                </a:rPr>
                <a:t>:</a:t>
              </a:r>
              <a:endParaRPr lang="en-US" sz="20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endParaRPr>
            </a:p>
          </p:txBody>
        </p:sp>
        <p:sp>
          <p:nvSpPr>
            <p:cNvPr id="34" name="TextBox 33">
              <a:extLst>
                <a:ext uri="{FF2B5EF4-FFF2-40B4-BE49-F238E27FC236}">
                  <a16:creationId xmlns:a16="http://schemas.microsoft.com/office/drawing/2014/main" id="{0BE98487-2218-64B0-FB44-DCC41D6F924E}"/>
                </a:ext>
              </a:extLst>
            </p:cNvPr>
            <p:cNvSpPr txBox="1"/>
            <p:nvPr/>
          </p:nvSpPr>
          <p:spPr>
            <a:xfrm>
              <a:off x="-367992" y="2475050"/>
              <a:ext cx="5282892" cy="707886"/>
            </a:xfrm>
            <a:prstGeom prst="rect">
              <a:avLst/>
            </a:prstGeom>
            <a:noFill/>
            <a:ln>
              <a:noFill/>
            </a:ln>
          </p:spPr>
          <p:txBody>
            <a:bodyPr wrap="square">
              <a:spAutoFit/>
            </a:bodyPr>
            <a:lstStyle/>
            <a:p>
              <a:pPr lvl="1"/>
              <a:r>
                <a:rPr lang="en-US" sz="20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000"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Trùng</a:t>
              </a:r>
              <a:r>
                <a:rPr lang="en-US" sz="2000" dirty="0">
                  <a:solidFill>
                    <a:srgbClr val="FF0000"/>
                  </a:solidFill>
                  <a:latin typeface="UTM Avo" panose="02040603050506020204" pitchFamily="18" charset="0"/>
                  <a:ea typeface="Arial-Rounded" panose="020B0500000000000000" pitchFamily="34" charset="0"/>
                  <a:cs typeface="Arial-Rounded" panose="020B0500000000000000" pitchFamily="34" charset="0"/>
                </a:rPr>
                <a:t> </a:t>
              </a:r>
              <a:r>
                <a:rPr lang="en-US" sz="2000"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điệp</a:t>
              </a:r>
              <a:r>
                <a:rPr lang="en-US" sz="20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0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nối</a:t>
              </a:r>
              <a:r>
                <a:rPr lang="en-US" sz="20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0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nhau</a:t>
              </a:r>
              <a:r>
                <a:rPr lang="en-US" sz="20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0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liên</a:t>
              </a:r>
              <a:r>
                <a:rPr lang="en-US" sz="20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0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tiếp</a:t>
              </a:r>
              <a:r>
                <a:rPr lang="en-US" sz="20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0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như</a:t>
              </a:r>
              <a:r>
                <a:rPr lang="en-US" sz="20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0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không</a:t>
              </a:r>
              <a:r>
                <a:rPr lang="en-US" sz="20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0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bao</a:t>
              </a:r>
              <a:r>
                <a:rPr lang="en-US" sz="20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0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giờ</a:t>
              </a:r>
              <a:r>
                <a:rPr lang="en-US" sz="20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0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hết</a:t>
              </a:r>
              <a:r>
                <a:rPr lang="en-US" sz="20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a:t>
              </a:r>
            </a:p>
          </p:txBody>
        </p:sp>
      </p:grpSp>
      <p:pic>
        <p:nvPicPr>
          <p:cNvPr id="2" name="Picture 1"/>
          <p:cNvPicPr>
            <a:picLocks noChangeAspect="1"/>
          </p:cNvPicPr>
          <p:nvPr/>
        </p:nvPicPr>
        <p:blipFill>
          <a:blip r:embed="rId3"/>
          <a:stretch>
            <a:fillRect/>
          </a:stretch>
        </p:blipFill>
        <p:spPr>
          <a:xfrm>
            <a:off x="4644008" y="455066"/>
            <a:ext cx="4320480" cy="3456384"/>
          </a:xfrm>
          <a:prstGeom prst="rect">
            <a:avLst/>
          </a:prstGeom>
        </p:spPr>
      </p:pic>
      <p:pic>
        <p:nvPicPr>
          <p:cNvPr id="3" name="Picture 2"/>
          <p:cNvPicPr>
            <a:picLocks noChangeAspect="1"/>
          </p:cNvPicPr>
          <p:nvPr/>
        </p:nvPicPr>
        <p:blipFill>
          <a:blip r:embed="rId4"/>
          <a:stretch>
            <a:fillRect/>
          </a:stretch>
        </p:blipFill>
        <p:spPr>
          <a:xfrm>
            <a:off x="4644008" y="467549"/>
            <a:ext cx="4294609" cy="3456384"/>
          </a:xfrm>
          <a:prstGeom prst="rect">
            <a:avLst/>
          </a:prstGeom>
        </p:spPr>
      </p:pic>
    </p:spTree>
    <p:extLst>
      <p:ext uri="{BB962C8B-B14F-4D97-AF65-F5344CB8AC3E}">
        <p14:creationId xmlns:p14="http://schemas.microsoft.com/office/powerpoint/2010/main" val="298451569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5A164FFE-D94A-C167-2099-9C91F0851345}"/>
              </a:ext>
            </a:extLst>
          </p:cNvPr>
          <p:cNvGrpSpPr/>
          <p:nvPr/>
        </p:nvGrpSpPr>
        <p:grpSpPr>
          <a:xfrm>
            <a:off x="953006" y="1322526"/>
            <a:ext cx="605548" cy="608864"/>
            <a:chOff x="8101265" y="1530240"/>
            <a:chExt cx="610115" cy="667831"/>
          </a:xfrm>
        </p:grpSpPr>
        <p:sp>
          <p:nvSpPr>
            <p:cNvPr id="53" name="Oval 52">
              <a:extLst>
                <a:ext uri="{FF2B5EF4-FFF2-40B4-BE49-F238E27FC236}">
                  <a16:creationId xmlns:a16="http://schemas.microsoft.com/office/drawing/2014/main" id="{45DAFC07-9622-212D-42DA-8DFFBDA8FA4A}"/>
                </a:ext>
              </a:extLst>
            </p:cNvPr>
            <p:cNvSpPr/>
            <p:nvPr/>
          </p:nvSpPr>
          <p:spPr>
            <a:xfrm>
              <a:off x="8101265" y="1530240"/>
              <a:ext cx="610115" cy="667831"/>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UTM Avo" panose="02040603050506020204" pitchFamily="18" charset="0"/>
              </a:endParaRPr>
            </a:p>
          </p:txBody>
        </p:sp>
        <p:sp>
          <p:nvSpPr>
            <p:cNvPr id="54" name="Oval 53">
              <a:extLst>
                <a:ext uri="{FF2B5EF4-FFF2-40B4-BE49-F238E27FC236}">
                  <a16:creationId xmlns:a16="http://schemas.microsoft.com/office/drawing/2014/main" id="{7AAA3811-B3B2-66EC-9394-EC30DB940FD3}"/>
                </a:ext>
              </a:extLst>
            </p:cNvPr>
            <p:cNvSpPr/>
            <p:nvPr/>
          </p:nvSpPr>
          <p:spPr>
            <a:xfrm>
              <a:off x="8101265" y="1617716"/>
              <a:ext cx="584953" cy="520153"/>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UTM Avo" panose="02040603050506020204" pitchFamily="18" charset="0"/>
                  <a:ea typeface="AvantGarde" panose="00000400000000000000" pitchFamily="2" charset="0"/>
                  <a:cs typeface="AvantGarde" panose="00000400000000000000" pitchFamily="2" charset="0"/>
                </a:rPr>
                <a:t>2</a:t>
              </a:r>
            </a:p>
          </p:txBody>
        </p:sp>
      </p:grpSp>
      <p:sp>
        <p:nvSpPr>
          <p:cNvPr id="55" name="Wave 54">
            <a:extLst>
              <a:ext uri="{FF2B5EF4-FFF2-40B4-BE49-F238E27FC236}">
                <a16:creationId xmlns:a16="http://schemas.microsoft.com/office/drawing/2014/main" id="{EDBBAA58-FCB9-FA1B-D6DA-29C7D76105E9}"/>
              </a:ext>
            </a:extLst>
          </p:cNvPr>
          <p:cNvSpPr/>
          <p:nvPr/>
        </p:nvSpPr>
        <p:spPr>
          <a:xfrm>
            <a:off x="453196" y="210731"/>
            <a:ext cx="2534628" cy="848847"/>
          </a:xfrm>
          <a:custGeom>
            <a:avLst/>
            <a:gdLst>
              <a:gd name="connsiteX0" fmla="*/ 310745 w 2534628"/>
              <a:gd name="connsiteY0" fmla="*/ 106106 h 848847"/>
              <a:gd name="connsiteX1" fmla="*/ 2534628 w 2534628"/>
              <a:gd name="connsiteY1" fmla="*/ 106106 h 848847"/>
              <a:gd name="connsiteX2" fmla="*/ 2223883 w 2534628"/>
              <a:gd name="connsiteY2" fmla="*/ 742741 h 848847"/>
              <a:gd name="connsiteX3" fmla="*/ 0 w 2534628"/>
              <a:gd name="connsiteY3" fmla="*/ 742741 h 848847"/>
              <a:gd name="connsiteX4" fmla="*/ 310745 w 2534628"/>
              <a:gd name="connsiteY4" fmla="*/ 106106 h 848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4628" h="848847" fill="none" extrusionOk="0">
                <a:moveTo>
                  <a:pt x="310745" y="106106"/>
                </a:moveTo>
                <a:cubicBezTo>
                  <a:pt x="930179" y="-201206"/>
                  <a:pt x="1743629" y="431419"/>
                  <a:pt x="2534628" y="106106"/>
                </a:cubicBezTo>
                <a:cubicBezTo>
                  <a:pt x="2452486" y="273754"/>
                  <a:pt x="2283654" y="662416"/>
                  <a:pt x="2223883" y="742741"/>
                </a:cubicBezTo>
                <a:cubicBezTo>
                  <a:pt x="1618511" y="1015032"/>
                  <a:pt x="616665" y="421482"/>
                  <a:pt x="0" y="742741"/>
                </a:cubicBezTo>
                <a:cubicBezTo>
                  <a:pt x="32609" y="618366"/>
                  <a:pt x="240635" y="222805"/>
                  <a:pt x="310745" y="106106"/>
                </a:cubicBezTo>
                <a:close/>
              </a:path>
              <a:path w="2534628" h="848847" stroke="0" extrusionOk="0">
                <a:moveTo>
                  <a:pt x="310745" y="106106"/>
                </a:moveTo>
                <a:cubicBezTo>
                  <a:pt x="1063241" y="-266586"/>
                  <a:pt x="1777675" y="347372"/>
                  <a:pt x="2534628" y="106106"/>
                </a:cubicBezTo>
                <a:cubicBezTo>
                  <a:pt x="2509641" y="262502"/>
                  <a:pt x="2384245" y="442802"/>
                  <a:pt x="2223883" y="742741"/>
                </a:cubicBezTo>
                <a:cubicBezTo>
                  <a:pt x="1528395" y="1029917"/>
                  <a:pt x="726378" y="437656"/>
                  <a:pt x="0" y="742741"/>
                </a:cubicBezTo>
                <a:cubicBezTo>
                  <a:pt x="139052" y="504534"/>
                  <a:pt x="181951" y="379297"/>
                  <a:pt x="310745" y="106106"/>
                </a:cubicBezTo>
                <a:close/>
              </a:path>
            </a:pathLst>
          </a:custGeom>
          <a:solidFill>
            <a:schemeClr val="bg1"/>
          </a:solidFill>
          <a:ln w="19050">
            <a:solidFill>
              <a:srgbClr val="00B050"/>
            </a:solidFill>
            <a:extLst>
              <a:ext uri="{C807C97D-BFC1-408E-A445-0C87EB9F89A2}">
                <ask:lineSketchStyleProps xmlns:ask="http://schemas.microsoft.com/office/drawing/2018/sketchyshapes" sd="531292918">
                  <a:prstGeom prst="wave">
                    <a:avLst>
                      <a:gd name="adj1" fmla="val 12500"/>
                      <a:gd name="adj2" fmla="val -613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70C0"/>
                </a:solidFill>
                <a:latin typeface="UTM Avo" panose="02040603050506020204" pitchFamily="18" charset="0"/>
                <a:ea typeface="AvantGarde" panose="00000400000000000000" pitchFamily="2" charset="0"/>
                <a:cs typeface="AvantGarde" panose="00000400000000000000" pitchFamily="2" charset="0"/>
              </a:rPr>
              <a:t>Luyện đọc đoạn</a:t>
            </a:r>
          </a:p>
        </p:txBody>
      </p:sp>
      <p:cxnSp>
        <p:nvCxnSpPr>
          <p:cNvPr id="57" name="Straight Connector 56">
            <a:extLst>
              <a:ext uri="{FF2B5EF4-FFF2-40B4-BE49-F238E27FC236}">
                <a16:creationId xmlns:a16="http://schemas.microsoft.com/office/drawing/2014/main" id="{AAB5433A-7BFD-25B0-F260-75EC830D01C8}"/>
              </a:ext>
            </a:extLst>
          </p:cNvPr>
          <p:cNvCxnSpPr>
            <a:cxnSpLocks/>
          </p:cNvCxnSpPr>
          <p:nvPr/>
        </p:nvCxnSpPr>
        <p:spPr>
          <a:xfrm>
            <a:off x="306441" y="4842770"/>
            <a:ext cx="44987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746364" y="1412964"/>
            <a:ext cx="6930091" cy="2308324"/>
          </a:xfrm>
          <a:prstGeom prst="rect">
            <a:avLst/>
          </a:prstGeom>
        </p:spPr>
        <p:txBody>
          <a:bodyPr wrap="square">
            <a:spAutoFit/>
          </a:bodyPr>
          <a:lstStyle/>
          <a:p>
            <a:r>
              <a:rPr lang="vi-VN" sz="2400" dirty="0">
                <a:latin typeface="Times New Roman" panose="02020603050405020304" pitchFamily="18" charset="0"/>
                <a:cs typeface="Times New Roman" panose="02020603050405020304" pitchFamily="18"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61019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up)">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Wave 70">
            <a:extLst>
              <a:ext uri="{FF2B5EF4-FFF2-40B4-BE49-F238E27FC236}">
                <a16:creationId xmlns:a16="http://schemas.microsoft.com/office/drawing/2014/main" id="{D9F3E42B-904C-72D2-055E-FB000F7DFE21}"/>
              </a:ext>
            </a:extLst>
          </p:cNvPr>
          <p:cNvSpPr/>
          <p:nvPr/>
        </p:nvSpPr>
        <p:spPr>
          <a:xfrm>
            <a:off x="892276" y="56398"/>
            <a:ext cx="2765692" cy="731936"/>
          </a:xfrm>
          <a:custGeom>
            <a:avLst/>
            <a:gdLst>
              <a:gd name="connsiteX0" fmla="*/ 339074 w 2765692"/>
              <a:gd name="connsiteY0" fmla="*/ 91492 h 731936"/>
              <a:gd name="connsiteX1" fmla="*/ 2765692 w 2765692"/>
              <a:gd name="connsiteY1" fmla="*/ 91492 h 731936"/>
              <a:gd name="connsiteX2" fmla="*/ 2426618 w 2765692"/>
              <a:gd name="connsiteY2" fmla="*/ 640444 h 731936"/>
              <a:gd name="connsiteX3" fmla="*/ 0 w 2765692"/>
              <a:gd name="connsiteY3" fmla="*/ 640444 h 731936"/>
              <a:gd name="connsiteX4" fmla="*/ 339074 w 2765692"/>
              <a:gd name="connsiteY4" fmla="*/ 91492 h 73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692" h="731936" fill="none" extrusionOk="0">
                <a:moveTo>
                  <a:pt x="339074" y="91492"/>
                </a:moveTo>
                <a:cubicBezTo>
                  <a:pt x="1031544" y="-169184"/>
                  <a:pt x="1901316" y="364783"/>
                  <a:pt x="2765692" y="91492"/>
                </a:cubicBezTo>
                <a:cubicBezTo>
                  <a:pt x="2694430" y="152640"/>
                  <a:pt x="2444983" y="507367"/>
                  <a:pt x="2426618" y="640444"/>
                </a:cubicBezTo>
                <a:cubicBezTo>
                  <a:pt x="1719167" y="884682"/>
                  <a:pt x="777354" y="343672"/>
                  <a:pt x="0" y="640444"/>
                </a:cubicBezTo>
                <a:cubicBezTo>
                  <a:pt x="144790" y="364228"/>
                  <a:pt x="138435" y="345034"/>
                  <a:pt x="339074" y="91492"/>
                </a:cubicBezTo>
                <a:close/>
              </a:path>
              <a:path w="2765692" h="731936" stroke="0" extrusionOk="0">
                <a:moveTo>
                  <a:pt x="339074" y="91492"/>
                </a:moveTo>
                <a:cubicBezTo>
                  <a:pt x="1204126" y="-308806"/>
                  <a:pt x="1949504" y="343950"/>
                  <a:pt x="2765692" y="91492"/>
                </a:cubicBezTo>
                <a:cubicBezTo>
                  <a:pt x="2627160" y="237430"/>
                  <a:pt x="2524691" y="552138"/>
                  <a:pt x="2426618" y="640444"/>
                </a:cubicBezTo>
                <a:cubicBezTo>
                  <a:pt x="1709871" y="811654"/>
                  <a:pt x="798613" y="368900"/>
                  <a:pt x="0" y="640444"/>
                </a:cubicBezTo>
                <a:cubicBezTo>
                  <a:pt x="126670" y="450433"/>
                  <a:pt x="234376" y="278414"/>
                  <a:pt x="339074" y="91492"/>
                </a:cubicBezTo>
                <a:close/>
              </a:path>
            </a:pathLst>
          </a:custGeom>
          <a:solidFill>
            <a:schemeClr val="bg1"/>
          </a:solidFill>
          <a:ln w="19050">
            <a:solidFill>
              <a:srgbClr val="00B050"/>
            </a:solidFill>
            <a:extLst>
              <a:ext uri="{C807C97D-BFC1-408E-A445-0C87EB9F89A2}">
                <ask:lineSketchStyleProps xmlns:ask="http://schemas.microsoft.com/office/drawing/2018/sketchyshapes" sd="531292918">
                  <a:prstGeom prst="wave">
                    <a:avLst>
                      <a:gd name="adj1" fmla="val 12500"/>
                      <a:gd name="adj2" fmla="val -613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70C0"/>
                </a:solidFill>
                <a:latin typeface="UTM Avo" panose="02040603050506020204" pitchFamily="18" charset="0"/>
                <a:ea typeface="AvantGarde" panose="00000400000000000000" pitchFamily="2" charset="0"/>
                <a:cs typeface="AvantGarde" panose="00000400000000000000" pitchFamily="2" charset="0"/>
              </a:rPr>
              <a:t>Luyện đọc đoạn</a:t>
            </a:r>
          </a:p>
        </p:txBody>
      </p:sp>
      <p:grpSp>
        <p:nvGrpSpPr>
          <p:cNvPr id="78" name="Group 77">
            <a:extLst>
              <a:ext uri="{FF2B5EF4-FFF2-40B4-BE49-F238E27FC236}">
                <a16:creationId xmlns:a16="http://schemas.microsoft.com/office/drawing/2014/main" id="{670DA32C-0382-4BEB-2359-824E91001094}"/>
              </a:ext>
            </a:extLst>
          </p:cNvPr>
          <p:cNvGrpSpPr/>
          <p:nvPr/>
        </p:nvGrpSpPr>
        <p:grpSpPr>
          <a:xfrm>
            <a:off x="86889" y="861499"/>
            <a:ext cx="707923" cy="707923"/>
            <a:chOff x="8079657" y="1342173"/>
            <a:chExt cx="707923" cy="707923"/>
          </a:xfrm>
        </p:grpSpPr>
        <p:sp>
          <p:nvSpPr>
            <p:cNvPr id="80" name="Oval 79">
              <a:extLst>
                <a:ext uri="{FF2B5EF4-FFF2-40B4-BE49-F238E27FC236}">
                  <a16:creationId xmlns:a16="http://schemas.microsoft.com/office/drawing/2014/main" id="{4153E5FA-1CF9-0167-892D-8EBB56302978}"/>
                </a:ext>
              </a:extLst>
            </p:cNvPr>
            <p:cNvSpPr/>
            <p:nvPr/>
          </p:nvSpPr>
          <p:spPr>
            <a:xfrm>
              <a:off x="8079657" y="1342173"/>
              <a:ext cx="707923" cy="707923"/>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UTM Avo" panose="02040603050506020204" pitchFamily="18" charset="0"/>
              </a:endParaRPr>
            </a:p>
          </p:txBody>
        </p:sp>
        <p:sp>
          <p:nvSpPr>
            <p:cNvPr id="81" name="Oval 80">
              <a:extLst>
                <a:ext uri="{FF2B5EF4-FFF2-40B4-BE49-F238E27FC236}">
                  <a16:creationId xmlns:a16="http://schemas.microsoft.com/office/drawing/2014/main" id="{EA4EF93C-B084-7A6A-561D-D097BB3ABE6A}"/>
                </a:ext>
              </a:extLst>
            </p:cNvPr>
            <p:cNvSpPr/>
            <p:nvPr/>
          </p:nvSpPr>
          <p:spPr>
            <a:xfrm>
              <a:off x="8155856" y="1418372"/>
              <a:ext cx="555523" cy="555523"/>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ea typeface="AvantGarde" panose="00000400000000000000" pitchFamily="2" charset="0"/>
                  <a:cs typeface="AvantGarde" panose="00000400000000000000" pitchFamily="2" charset="0"/>
                </a:rPr>
                <a:t>3</a:t>
              </a:r>
            </a:p>
          </p:txBody>
        </p:sp>
      </p:grpSp>
      <p:pic>
        <p:nvPicPr>
          <p:cNvPr id="2" name="Picture 1"/>
          <p:cNvPicPr>
            <a:picLocks noChangeAspect="1"/>
          </p:cNvPicPr>
          <p:nvPr/>
        </p:nvPicPr>
        <p:blipFill>
          <a:blip r:embed="rId3"/>
          <a:stretch>
            <a:fillRect/>
          </a:stretch>
        </p:blipFill>
        <p:spPr>
          <a:xfrm>
            <a:off x="5652120" y="605918"/>
            <a:ext cx="3401487" cy="3117960"/>
          </a:xfrm>
          <a:prstGeom prst="rect">
            <a:avLst/>
          </a:prstGeom>
        </p:spPr>
      </p:pic>
      <p:sp>
        <p:nvSpPr>
          <p:cNvPr id="3" name="Rectangle 2"/>
          <p:cNvSpPr/>
          <p:nvPr/>
        </p:nvSpPr>
        <p:spPr>
          <a:xfrm>
            <a:off x="424283" y="1195402"/>
            <a:ext cx="4998180" cy="1938992"/>
          </a:xfrm>
          <a:prstGeom prst="rect">
            <a:avLst/>
          </a:prstGeom>
        </p:spPr>
        <p:txBody>
          <a:bodyPr wrap="square">
            <a:spAutoFit/>
          </a:bodyPr>
          <a:lstStyle/>
          <a:p>
            <a:pPr lvl="1"/>
            <a:r>
              <a:rPr lang="vi-VN" sz="20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rPr>
              <a:t>Biết bao cảnh sắc </a:t>
            </a:r>
            <a:r>
              <a:rPr lang="en-US" sz="20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rPr>
              <a:t> </a:t>
            </a:r>
            <a:r>
              <a:rPr lang="vi-VN" sz="20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rPr>
              <a:t>như hiện ra trước mắt chúng tôi: bầy vượn tinh nghịch đánh đu trên cành cao, đàn hươu nai xinh đẹp và hiền lành rủ nhau ra suối, những vạt cỏ đẫm sương long lanh trong nắng.</a:t>
            </a:r>
          </a:p>
        </p:txBody>
      </p:sp>
      <p:cxnSp>
        <p:nvCxnSpPr>
          <p:cNvPr id="5" name="Straight Connector 4"/>
          <p:cNvCxnSpPr/>
          <p:nvPr/>
        </p:nvCxnSpPr>
        <p:spPr>
          <a:xfrm flipH="1">
            <a:off x="2915816" y="1195402"/>
            <a:ext cx="79565" cy="2978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555776" y="1569422"/>
            <a:ext cx="79565" cy="2978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5004048" y="1569422"/>
            <a:ext cx="79565" cy="2978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491880" y="1858071"/>
            <a:ext cx="79565" cy="2978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340307" y="2164898"/>
            <a:ext cx="79565" cy="2978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5148064" y="2199433"/>
            <a:ext cx="79565" cy="2978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3677701" y="2462717"/>
            <a:ext cx="79565" cy="2978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2275122" y="2760536"/>
            <a:ext cx="79565" cy="2978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2354687" y="2760536"/>
            <a:ext cx="79565" cy="2978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30478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anim calcmode="lin" valueType="num">
                                      <p:cBhvr>
                                        <p:cTn id="38" dur="1000" fill="hold"/>
                                        <p:tgtEl>
                                          <p:spTgt spid="26"/>
                                        </p:tgtEl>
                                        <p:attrNameLst>
                                          <p:attrName>ppt_x</p:attrName>
                                        </p:attrNameLst>
                                      </p:cBhvr>
                                      <p:tavLst>
                                        <p:tav tm="0">
                                          <p:val>
                                            <p:strVal val="#ppt_x"/>
                                          </p:val>
                                        </p:tav>
                                        <p:tav tm="100000">
                                          <p:val>
                                            <p:strVal val="#ppt_x"/>
                                          </p:val>
                                        </p:tav>
                                      </p:tavLst>
                                    </p:anim>
                                    <p:anim calcmode="lin" valueType="num">
                                      <p:cBhvr>
                                        <p:cTn id="3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1000"/>
                                        <p:tgtEl>
                                          <p:spTgt spid="30"/>
                                        </p:tgtEl>
                                      </p:cBhvr>
                                    </p:animEffect>
                                    <p:anim calcmode="lin" valueType="num">
                                      <p:cBhvr>
                                        <p:cTn id="45" dur="1000" fill="hold"/>
                                        <p:tgtEl>
                                          <p:spTgt spid="30"/>
                                        </p:tgtEl>
                                        <p:attrNameLst>
                                          <p:attrName>ppt_x</p:attrName>
                                        </p:attrNameLst>
                                      </p:cBhvr>
                                      <p:tavLst>
                                        <p:tav tm="0">
                                          <p:val>
                                            <p:strVal val="#ppt_x"/>
                                          </p:val>
                                        </p:tav>
                                        <p:tav tm="100000">
                                          <p:val>
                                            <p:strVal val="#ppt_x"/>
                                          </p:val>
                                        </p:tav>
                                      </p:tavLst>
                                    </p:anim>
                                    <p:anim calcmode="lin" valueType="num">
                                      <p:cBhvr>
                                        <p:cTn id="46" dur="1000" fill="hold"/>
                                        <p:tgtEl>
                                          <p:spTgt spid="3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1000"/>
                                        <p:tgtEl>
                                          <p:spTgt spid="27"/>
                                        </p:tgtEl>
                                      </p:cBhvr>
                                    </p:animEffect>
                                    <p:anim calcmode="lin" valueType="num">
                                      <p:cBhvr>
                                        <p:cTn id="50" dur="1000" fill="hold"/>
                                        <p:tgtEl>
                                          <p:spTgt spid="27"/>
                                        </p:tgtEl>
                                        <p:attrNameLst>
                                          <p:attrName>ppt_x</p:attrName>
                                        </p:attrNameLst>
                                      </p:cBhvr>
                                      <p:tavLst>
                                        <p:tav tm="0">
                                          <p:val>
                                            <p:strVal val="#ppt_x"/>
                                          </p:val>
                                        </p:tav>
                                        <p:tav tm="100000">
                                          <p:val>
                                            <p:strVal val="#ppt_x"/>
                                          </p:val>
                                        </p:tav>
                                      </p:tavLst>
                                    </p:anim>
                                    <p:anim calcmode="lin" valueType="num">
                                      <p:cBhvr>
                                        <p:cTn id="5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413277B4-4637-52BB-B195-68D3AD5C3BCC}"/>
              </a:ext>
            </a:extLst>
          </p:cNvPr>
          <p:cNvSpPr/>
          <p:nvPr/>
        </p:nvSpPr>
        <p:spPr>
          <a:xfrm>
            <a:off x="3563888" y="160340"/>
            <a:ext cx="3240360" cy="547278"/>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Cánh</a:t>
            </a:r>
            <a:r>
              <a:rPr kumimoji="0" lang="en-US" sz="2400" b="1" i="0" u="none" strike="noStrike" kern="1200" cap="none" spc="0" normalizeH="0" noProof="0" dirty="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 </a:t>
            </a:r>
            <a:r>
              <a:rPr kumimoji="0" lang="en-US" sz="2400" b="1" i="0" u="none" strike="noStrike" kern="1200" cap="none" spc="0" normalizeH="0" noProof="0" dirty="0" err="1">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rừng</a:t>
            </a:r>
            <a:r>
              <a:rPr kumimoji="0" lang="en-US" sz="2400" b="1" i="0" u="none" strike="noStrike" kern="1200" cap="none" spc="0" normalizeH="0" noProof="0" dirty="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 </a:t>
            </a:r>
            <a:r>
              <a:rPr kumimoji="0" lang="en-US" sz="2400" b="1" i="0" u="none" strike="noStrike" kern="1200" cap="none" spc="0" normalizeH="0" noProof="0" dirty="0" err="1">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trong</a:t>
            </a:r>
            <a:r>
              <a:rPr kumimoji="0" lang="en-US" sz="2400" b="1" i="0" u="none" strike="noStrike" kern="1200" cap="none" spc="0" normalizeH="0" noProof="0" dirty="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 </a:t>
            </a:r>
            <a:r>
              <a:rPr kumimoji="0" lang="en-US" sz="2400" b="1" i="0" u="none" strike="noStrike" kern="1200" cap="none" spc="0" normalizeH="0" noProof="0" dirty="0" err="1">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nắng</a:t>
            </a:r>
            <a:endParaRPr kumimoji="0" lang="en-US" sz="2400" b="1" i="0" u="none" strike="noStrike" kern="1200" cap="none" spc="0" normalizeH="0" baseline="0" noProof="0" dirty="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endParaRPr>
          </a:p>
        </p:txBody>
      </p:sp>
      <p:sp>
        <p:nvSpPr>
          <p:cNvPr id="27" name="Rectangle: Rounded Corners 26">
            <a:extLst>
              <a:ext uri="{FF2B5EF4-FFF2-40B4-BE49-F238E27FC236}">
                <a16:creationId xmlns:a16="http://schemas.microsoft.com/office/drawing/2014/main" id="{984CDF1F-E12D-CD2E-40DE-9366ACB67B2B}"/>
              </a:ext>
            </a:extLst>
          </p:cNvPr>
          <p:cNvSpPr/>
          <p:nvPr/>
        </p:nvSpPr>
        <p:spPr>
          <a:xfrm>
            <a:off x="0" y="838835"/>
            <a:ext cx="9144000" cy="4144325"/>
          </a:xfrm>
          <a:prstGeom prst="roundRect">
            <a:avLst>
              <a:gd name="adj" fmla="val 0"/>
            </a:avLst>
          </a:prstGeom>
          <a:solidFill>
            <a:schemeClr val="bg1"/>
          </a:solidFill>
          <a:ln w="1905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r>
              <a:rPr lang="vi-VN" sz="16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lvl="1"/>
            <a:endParaRPr lang="vi-VN" sz="16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endParaRPr>
          </a:p>
          <a:p>
            <a:pPr lvl="1"/>
            <a:r>
              <a:rPr lang="vi-VN" sz="16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lvl="1"/>
            <a:endParaRPr lang="vi-VN" sz="16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endParaRPr>
          </a:p>
          <a:p>
            <a:pPr lvl="1"/>
            <a:r>
              <a:rPr lang="vi-VN" sz="16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lvl="1"/>
            <a:endParaRPr lang="vi-VN" sz="16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endParaRPr>
          </a:p>
          <a:p>
            <a:pPr lvl="1"/>
            <a:r>
              <a:rPr lang="vi-VN" sz="16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rPr>
              <a:t> 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p:txBody>
      </p:sp>
      <p:sp>
        <p:nvSpPr>
          <p:cNvPr id="28" name="Wave 27">
            <a:extLst>
              <a:ext uri="{FF2B5EF4-FFF2-40B4-BE49-F238E27FC236}">
                <a16:creationId xmlns:a16="http://schemas.microsoft.com/office/drawing/2014/main" id="{DB8B1574-7ADC-C659-873F-9C2C9CB303E1}"/>
              </a:ext>
            </a:extLst>
          </p:cNvPr>
          <p:cNvSpPr/>
          <p:nvPr/>
        </p:nvSpPr>
        <p:spPr>
          <a:xfrm>
            <a:off x="899592" y="160340"/>
            <a:ext cx="1728192" cy="659092"/>
          </a:xfrm>
          <a:custGeom>
            <a:avLst/>
            <a:gdLst>
              <a:gd name="connsiteX0" fmla="*/ 211876 w 1728192"/>
              <a:gd name="connsiteY0" fmla="*/ 82387 h 659092"/>
              <a:gd name="connsiteX1" fmla="*/ 1728192 w 1728192"/>
              <a:gd name="connsiteY1" fmla="*/ 82387 h 659092"/>
              <a:gd name="connsiteX2" fmla="*/ 1516316 w 1728192"/>
              <a:gd name="connsiteY2" fmla="*/ 576706 h 659092"/>
              <a:gd name="connsiteX3" fmla="*/ 0 w 1728192"/>
              <a:gd name="connsiteY3" fmla="*/ 576706 h 659092"/>
              <a:gd name="connsiteX4" fmla="*/ 211876 w 1728192"/>
              <a:gd name="connsiteY4" fmla="*/ 82387 h 659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2" h="659092" fill="none" extrusionOk="0">
                <a:moveTo>
                  <a:pt x="211876" y="82387"/>
                </a:moveTo>
                <a:cubicBezTo>
                  <a:pt x="631267" y="-159489"/>
                  <a:pt x="1132934" y="305737"/>
                  <a:pt x="1728192" y="82387"/>
                </a:cubicBezTo>
                <a:cubicBezTo>
                  <a:pt x="1655641" y="236491"/>
                  <a:pt x="1565267" y="427821"/>
                  <a:pt x="1516316" y="576706"/>
                </a:cubicBezTo>
                <a:cubicBezTo>
                  <a:pt x="1081252" y="809184"/>
                  <a:pt x="486933" y="306899"/>
                  <a:pt x="0" y="576706"/>
                </a:cubicBezTo>
                <a:cubicBezTo>
                  <a:pt x="56983" y="482836"/>
                  <a:pt x="200184" y="228881"/>
                  <a:pt x="211876" y="82387"/>
                </a:cubicBezTo>
                <a:close/>
              </a:path>
              <a:path w="1728192" h="659092" stroke="0" extrusionOk="0">
                <a:moveTo>
                  <a:pt x="211876" y="82387"/>
                </a:moveTo>
                <a:cubicBezTo>
                  <a:pt x="766433" y="-275578"/>
                  <a:pt x="1221325" y="346755"/>
                  <a:pt x="1728192" y="82387"/>
                </a:cubicBezTo>
                <a:cubicBezTo>
                  <a:pt x="1680612" y="309798"/>
                  <a:pt x="1555992" y="462165"/>
                  <a:pt x="1516316" y="576706"/>
                </a:cubicBezTo>
                <a:cubicBezTo>
                  <a:pt x="1057653" y="783410"/>
                  <a:pt x="480988" y="381751"/>
                  <a:pt x="0" y="576706"/>
                </a:cubicBezTo>
                <a:cubicBezTo>
                  <a:pt x="909" y="468629"/>
                  <a:pt x="176562" y="222120"/>
                  <a:pt x="211876" y="82387"/>
                </a:cubicBezTo>
                <a:close/>
              </a:path>
            </a:pathLst>
          </a:custGeom>
          <a:solidFill>
            <a:schemeClr val="bg1"/>
          </a:solidFill>
          <a:ln w="19050">
            <a:solidFill>
              <a:srgbClr val="00B050"/>
            </a:solidFill>
            <a:extLst>
              <a:ext uri="{C807C97D-BFC1-408E-A445-0C87EB9F89A2}">
                <ask:lineSketchStyleProps xmlns:ask="http://schemas.microsoft.com/office/drawing/2018/sketchyshapes" sd="531292918">
                  <a:prstGeom prst="wave">
                    <a:avLst>
                      <a:gd name="adj1" fmla="val 12500"/>
                      <a:gd name="adj2" fmla="val -613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UTM Avo" panose="02040603050506020204" pitchFamily="18" charset="0"/>
                <a:ea typeface="AvantGarde" panose="00000400000000000000" pitchFamily="2" charset="0"/>
                <a:cs typeface="AvantGarde" panose="00000400000000000000" pitchFamily="2" charset="0"/>
              </a:rPr>
              <a:t>Đọc mẫu</a:t>
            </a:r>
          </a:p>
        </p:txBody>
      </p:sp>
    </p:spTree>
    <p:extLst>
      <p:ext uri="{BB962C8B-B14F-4D97-AF65-F5344CB8AC3E}">
        <p14:creationId xmlns:p14="http://schemas.microsoft.com/office/powerpoint/2010/main" val="16732333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B00D7749-942C-2426-5D86-A1F65D78BE51}"/>
              </a:ext>
            </a:extLst>
          </p:cNvPr>
          <p:cNvSpPr txBox="1"/>
          <p:nvPr/>
        </p:nvSpPr>
        <p:spPr>
          <a:xfrm>
            <a:off x="1547664" y="987574"/>
            <a:ext cx="6587767" cy="2308324"/>
          </a:xfrm>
          <a:prstGeom prst="rect">
            <a:avLst/>
          </a:prstGeom>
          <a:noFill/>
        </p:spPr>
        <p:txBody>
          <a:bodyPr wrap="square" rtlCol="0">
            <a:spAutoFit/>
          </a:bodyPr>
          <a:lstStyle/>
          <a:p>
            <a:pPr algn="ctr"/>
            <a:r>
              <a:rPr lang="en-US" sz="7200" b="1" dirty="0">
                <a:solidFill>
                  <a:srgbClr val="00B050"/>
                </a:solidFill>
                <a:latin typeface="UTM Cookies" panose="02040603050506020204" pitchFamily="18" charset="0"/>
              </a:rPr>
              <a:t>LUYỆN ĐỌC NHÓM</a:t>
            </a:r>
          </a:p>
        </p:txBody>
      </p:sp>
    </p:spTree>
    <p:extLst>
      <p:ext uri="{BB962C8B-B14F-4D97-AF65-F5344CB8AC3E}">
        <p14:creationId xmlns:p14="http://schemas.microsoft.com/office/powerpoint/2010/main" val="151086504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80">
                                          <p:stCondLst>
                                            <p:cond delay="0"/>
                                          </p:stCondLst>
                                        </p:cTn>
                                        <p:tgtEl>
                                          <p:spTgt spid="36"/>
                                        </p:tgtEl>
                                      </p:cBhvr>
                                    </p:animEffect>
                                    <p:anim calcmode="lin" valueType="num">
                                      <p:cBhvr>
                                        <p:cTn id="8"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3" dur="26">
                                          <p:stCondLst>
                                            <p:cond delay="650"/>
                                          </p:stCondLst>
                                        </p:cTn>
                                        <p:tgtEl>
                                          <p:spTgt spid="36"/>
                                        </p:tgtEl>
                                      </p:cBhvr>
                                      <p:to x="100000" y="60000"/>
                                    </p:animScale>
                                    <p:animScale>
                                      <p:cBhvr>
                                        <p:cTn id="14" dur="166" decel="50000">
                                          <p:stCondLst>
                                            <p:cond delay="676"/>
                                          </p:stCondLst>
                                        </p:cTn>
                                        <p:tgtEl>
                                          <p:spTgt spid="36"/>
                                        </p:tgtEl>
                                      </p:cBhvr>
                                      <p:to x="100000" y="100000"/>
                                    </p:animScale>
                                    <p:animScale>
                                      <p:cBhvr>
                                        <p:cTn id="15" dur="26">
                                          <p:stCondLst>
                                            <p:cond delay="1312"/>
                                          </p:stCondLst>
                                        </p:cTn>
                                        <p:tgtEl>
                                          <p:spTgt spid="36"/>
                                        </p:tgtEl>
                                      </p:cBhvr>
                                      <p:to x="100000" y="80000"/>
                                    </p:animScale>
                                    <p:animScale>
                                      <p:cBhvr>
                                        <p:cTn id="16" dur="166" decel="50000">
                                          <p:stCondLst>
                                            <p:cond delay="1338"/>
                                          </p:stCondLst>
                                        </p:cTn>
                                        <p:tgtEl>
                                          <p:spTgt spid="36"/>
                                        </p:tgtEl>
                                      </p:cBhvr>
                                      <p:to x="100000" y="100000"/>
                                    </p:animScale>
                                    <p:animScale>
                                      <p:cBhvr>
                                        <p:cTn id="17" dur="26">
                                          <p:stCondLst>
                                            <p:cond delay="1642"/>
                                          </p:stCondLst>
                                        </p:cTn>
                                        <p:tgtEl>
                                          <p:spTgt spid="36"/>
                                        </p:tgtEl>
                                      </p:cBhvr>
                                      <p:to x="100000" y="90000"/>
                                    </p:animScale>
                                    <p:animScale>
                                      <p:cBhvr>
                                        <p:cTn id="18" dur="166" decel="50000">
                                          <p:stCondLst>
                                            <p:cond delay="1668"/>
                                          </p:stCondLst>
                                        </p:cTn>
                                        <p:tgtEl>
                                          <p:spTgt spid="36"/>
                                        </p:tgtEl>
                                      </p:cBhvr>
                                      <p:to x="100000" y="100000"/>
                                    </p:animScale>
                                    <p:animScale>
                                      <p:cBhvr>
                                        <p:cTn id="19" dur="26">
                                          <p:stCondLst>
                                            <p:cond delay="1808"/>
                                          </p:stCondLst>
                                        </p:cTn>
                                        <p:tgtEl>
                                          <p:spTgt spid="36"/>
                                        </p:tgtEl>
                                      </p:cBhvr>
                                      <p:to x="100000" y="95000"/>
                                    </p:animScale>
                                    <p:animScale>
                                      <p:cBhvr>
                                        <p:cTn id="20" dur="166" decel="50000">
                                          <p:stCondLst>
                                            <p:cond delay="1834"/>
                                          </p:stCondLst>
                                        </p:cTn>
                                        <p:tgtEl>
                                          <p:spTgt spid="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a:extLst>
              <a:ext uri="{FF2B5EF4-FFF2-40B4-BE49-F238E27FC236}">
                <a16:creationId xmlns:a16="http://schemas.microsoft.com/office/drawing/2014/main" id="{6FAA9D3F-AB00-76E0-90CE-74EE8D780195}"/>
              </a:ext>
            </a:extLst>
          </p:cNvPr>
          <p:cNvSpPr txBox="1"/>
          <p:nvPr/>
        </p:nvSpPr>
        <p:spPr>
          <a:xfrm>
            <a:off x="1619672" y="1131590"/>
            <a:ext cx="6080891" cy="1107996"/>
          </a:xfrm>
          <a:prstGeom prst="rect">
            <a:avLst/>
          </a:prstGeom>
          <a:noFill/>
        </p:spPr>
        <p:txBody>
          <a:bodyPr wrap="square" rtlCol="0">
            <a:spAutoFit/>
          </a:bodyPr>
          <a:lstStyle/>
          <a:p>
            <a:pPr algn="ctr"/>
            <a:r>
              <a:rPr lang="en-US" sz="6600" b="1" dirty="0">
                <a:solidFill>
                  <a:srgbClr val="00B050"/>
                </a:solidFill>
                <a:latin typeface="UTM Cookies" panose="02040603050506020204" pitchFamily="18" charset="0"/>
              </a:rPr>
              <a:t>AI HAY HƠN</a:t>
            </a:r>
          </a:p>
        </p:txBody>
      </p:sp>
    </p:spTree>
    <p:extLst>
      <p:ext uri="{BB962C8B-B14F-4D97-AF65-F5344CB8AC3E}">
        <p14:creationId xmlns:p14="http://schemas.microsoft.com/office/powerpoint/2010/main" val="33416822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down)">
                                      <p:cBhvr>
                                        <p:cTn id="7" dur="580">
                                          <p:stCondLst>
                                            <p:cond delay="0"/>
                                          </p:stCondLst>
                                        </p:cTn>
                                        <p:tgtEl>
                                          <p:spTgt spid="64"/>
                                        </p:tgtEl>
                                      </p:cBhvr>
                                    </p:animEffect>
                                    <p:anim calcmode="lin" valueType="num">
                                      <p:cBhvr>
                                        <p:cTn id="8"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13" dur="26">
                                          <p:stCondLst>
                                            <p:cond delay="650"/>
                                          </p:stCondLst>
                                        </p:cTn>
                                        <p:tgtEl>
                                          <p:spTgt spid="64"/>
                                        </p:tgtEl>
                                      </p:cBhvr>
                                      <p:to x="100000" y="60000"/>
                                    </p:animScale>
                                    <p:animScale>
                                      <p:cBhvr>
                                        <p:cTn id="14" dur="166" decel="50000">
                                          <p:stCondLst>
                                            <p:cond delay="676"/>
                                          </p:stCondLst>
                                        </p:cTn>
                                        <p:tgtEl>
                                          <p:spTgt spid="64"/>
                                        </p:tgtEl>
                                      </p:cBhvr>
                                      <p:to x="100000" y="100000"/>
                                    </p:animScale>
                                    <p:animScale>
                                      <p:cBhvr>
                                        <p:cTn id="15" dur="26">
                                          <p:stCondLst>
                                            <p:cond delay="1312"/>
                                          </p:stCondLst>
                                        </p:cTn>
                                        <p:tgtEl>
                                          <p:spTgt spid="64"/>
                                        </p:tgtEl>
                                      </p:cBhvr>
                                      <p:to x="100000" y="80000"/>
                                    </p:animScale>
                                    <p:animScale>
                                      <p:cBhvr>
                                        <p:cTn id="16" dur="166" decel="50000">
                                          <p:stCondLst>
                                            <p:cond delay="1338"/>
                                          </p:stCondLst>
                                        </p:cTn>
                                        <p:tgtEl>
                                          <p:spTgt spid="64"/>
                                        </p:tgtEl>
                                      </p:cBhvr>
                                      <p:to x="100000" y="100000"/>
                                    </p:animScale>
                                    <p:animScale>
                                      <p:cBhvr>
                                        <p:cTn id="17" dur="26">
                                          <p:stCondLst>
                                            <p:cond delay="1642"/>
                                          </p:stCondLst>
                                        </p:cTn>
                                        <p:tgtEl>
                                          <p:spTgt spid="64"/>
                                        </p:tgtEl>
                                      </p:cBhvr>
                                      <p:to x="100000" y="90000"/>
                                    </p:animScale>
                                    <p:animScale>
                                      <p:cBhvr>
                                        <p:cTn id="18" dur="166" decel="50000">
                                          <p:stCondLst>
                                            <p:cond delay="1668"/>
                                          </p:stCondLst>
                                        </p:cTn>
                                        <p:tgtEl>
                                          <p:spTgt spid="64"/>
                                        </p:tgtEl>
                                      </p:cBhvr>
                                      <p:to x="100000" y="100000"/>
                                    </p:animScale>
                                    <p:animScale>
                                      <p:cBhvr>
                                        <p:cTn id="19" dur="26">
                                          <p:stCondLst>
                                            <p:cond delay="1808"/>
                                          </p:stCondLst>
                                        </p:cTn>
                                        <p:tgtEl>
                                          <p:spTgt spid="64"/>
                                        </p:tgtEl>
                                      </p:cBhvr>
                                      <p:to x="100000" y="95000"/>
                                    </p:animScale>
                                    <p:animScale>
                                      <p:cBhvr>
                                        <p:cTn id="20" dur="166" decel="50000">
                                          <p:stCondLst>
                                            <p:cond delay="1834"/>
                                          </p:stCondLst>
                                        </p:cTn>
                                        <p:tgtEl>
                                          <p:spTgt spid="6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D3D5F12D-3BE5-D825-BC84-9EA291339AD8}"/>
              </a:ext>
            </a:extLst>
          </p:cNvPr>
          <p:cNvSpPr txBox="1"/>
          <p:nvPr/>
        </p:nvSpPr>
        <p:spPr>
          <a:xfrm>
            <a:off x="3635896" y="1563638"/>
            <a:ext cx="2357000" cy="830997"/>
          </a:xfrm>
          <a:prstGeom prst="rect">
            <a:avLst/>
          </a:prstGeom>
          <a:noFill/>
        </p:spPr>
        <p:txBody>
          <a:bodyPr wrap="square" rtlCol="0">
            <a:spAutoFit/>
          </a:bodyPr>
          <a:lstStyle/>
          <a:p>
            <a:r>
              <a:rPr lang="en-US" sz="4800" dirty="0">
                <a:ln w="38100">
                  <a:solidFill>
                    <a:srgbClr val="00B0F0"/>
                  </a:solidFill>
                </a:ln>
                <a:solidFill>
                  <a:schemeClr val="bg1"/>
                </a:solidFill>
                <a:latin typeface="Arial-Rounded" panose="020B0500000000000000" charset="0"/>
                <a:ea typeface="Arial-Rounded" panose="020B0500000000000000" charset="0"/>
                <a:cs typeface="Arial-Rounded" panose="020B0500000000000000" charset="0"/>
              </a:rPr>
              <a:t>TIẾT 2</a:t>
            </a:r>
          </a:p>
        </p:txBody>
      </p:sp>
    </p:spTree>
    <p:extLst>
      <p:ext uri="{BB962C8B-B14F-4D97-AF65-F5344CB8AC3E}">
        <p14:creationId xmlns:p14="http://schemas.microsoft.com/office/powerpoint/2010/main" val="312490033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Wave 27">
            <a:extLst>
              <a:ext uri="{FF2B5EF4-FFF2-40B4-BE49-F238E27FC236}">
                <a16:creationId xmlns:a16="http://schemas.microsoft.com/office/drawing/2014/main" id="{DB8B1574-7ADC-C659-873F-9C2C9CB303E1}"/>
              </a:ext>
            </a:extLst>
          </p:cNvPr>
          <p:cNvSpPr/>
          <p:nvPr/>
        </p:nvSpPr>
        <p:spPr>
          <a:xfrm>
            <a:off x="899592" y="0"/>
            <a:ext cx="1800200" cy="819432"/>
          </a:xfrm>
          <a:custGeom>
            <a:avLst/>
            <a:gdLst>
              <a:gd name="connsiteX0" fmla="*/ 220705 w 1800200"/>
              <a:gd name="connsiteY0" fmla="*/ 102429 h 819432"/>
              <a:gd name="connsiteX1" fmla="*/ 1800200 w 1800200"/>
              <a:gd name="connsiteY1" fmla="*/ 102429 h 819432"/>
              <a:gd name="connsiteX2" fmla="*/ 1579495 w 1800200"/>
              <a:gd name="connsiteY2" fmla="*/ 717003 h 819432"/>
              <a:gd name="connsiteX3" fmla="*/ 0 w 1800200"/>
              <a:gd name="connsiteY3" fmla="*/ 717003 h 819432"/>
              <a:gd name="connsiteX4" fmla="*/ 220705 w 1800200"/>
              <a:gd name="connsiteY4" fmla="*/ 102429 h 81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200" h="819432" fill="none" extrusionOk="0">
                <a:moveTo>
                  <a:pt x="220705" y="102429"/>
                </a:moveTo>
                <a:cubicBezTo>
                  <a:pt x="659992" y="-205813"/>
                  <a:pt x="1175897" y="388030"/>
                  <a:pt x="1800200" y="102429"/>
                </a:cubicBezTo>
                <a:cubicBezTo>
                  <a:pt x="1649970" y="355758"/>
                  <a:pt x="1671108" y="469440"/>
                  <a:pt x="1579495" y="717003"/>
                </a:cubicBezTo>
                <a:cubicBezTo>
                  <a:pt x="1107648" y="1025706"/>
                  <a:pt x="435208" y="399325"/>
                  <a:pt x="0" y="717003"/>
                </a:cubicBezTo>
                <a:cubicBezTo>
                  <a:pt x="-16797" y="641183"/>
                  <a:pt x="228277" y="226605"/>
                  <a:pt x="220705" y="102429"/>
                </a:cubicBezTo>
                <a:close/>
              </a:path>
              <a:path w="1800200" h="819432" stroke="0" extrusionOk="0">
                <a:moveTo>
                  <a:pt x="220705" y="102429"/>
                </a:moveTo>
                <a:cubicBezTo>
                  <a:pt x="768191" y="-274613"/>
                  <a:pt x="1256395" y="319610"/>
                  <a:pt x="1800200" y="102429"/>
                </a:cubicBezTo>
                <a:cubicBezTo>
                  <a:pt x="1698443" y="374376"/>
                  <a:pt x="1568626" y="573828"/>
                  <a:pt x="1579495" y="717003"/>
                </a:cubicBezTo>
                <a:cubicBezTo>
                  <a:pt x="1081056" y="1017692"/>
                  <a:pt x="520499" y="395118"/>
                  <a:pt x="0" y="717003"/>
                </a:cubicBezTo>
                <a:cubicBezTo>
                  <a:pt x="48941" y="419328"/>
                  <a:pt x="70902" y="386348"/>
                  <a:pt x="220705" y="102429"/>
                </a:cubicBezTo>
                <a:close/>
              </a:path>
            </a:pathLst>
          </a:custGeom>
          <a:solidFill>
            <a:schemeClr val="bg1"/>
          </a:solidFill>
          <a:ln w="19050">
            <a:solidFill>
              <a:srgbClr val="00B050"/>
            </a:solidFill>
            <a:extLst>
              <a:ext uri="{C807C97D-BFC1-408E-A445-0C87EB9F89A2}">
                <ask:lineSketchStyleProps xmlns:ask="http://schemas.microsoft.com/office/drawing/2018/sketchyshapes" sd="531292918">
                  <a:prstGeom prst="wave">
                    <a:avLst>
                      <a:gd name="adj1" fmla="val 12500"/>
                      <a:gd name="adj2" fmla="val -613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UTM Avo" panose="02040603050506020204" pitchFamily="18" charset="0"/>
                <a:ea typeface="AvantGarde" panose="00000400000000000000" pitchFamily="2" charset="0"/>
                <a:cs typeface="AvantGarde" panose="00000400000000000000" pitchFamily="2" charset="0"/>
              </a:rPr>
              <a:t>Luyện</a:t>
            </a:r>
            <a:r>
              <a:rPr kumimoji="0" lang="en-US" sz="1600" b="1" i="0" u="none" strike="noStrike" kern="1200" cap="none" spc="0" normalizeH="0" noProof="0">
                <a:ln>
                  <a:noFill/>
                </a:ln>
                <a:solidFill>
                  <a:srgbClr val="0070C0"/>
                </a:solidFill>
                <a:effectLst/>
                <a:uLnTx/>
                <a:uFillTx/>
                <a:latin typeface="UTM Avo" panose="02040603050506020204" pitchFamily="18" charset="0"/>
                <a:ea typeface="AvantGarde" panose="00000400000000000000" pitchFamily="2" charset="0"/>
                <a:cs typeface="AvantGarde" panose="00000400000000000000" pitchFamily="2" charset="0"/>
              </a:rPr>
              <a:t> đọc lại</a:t>
            </a:r>
            <a:endParaRPr kumimoji="0" lang="en-US" sz="1600" b="1" i="0" u="none" strike="noStrike" kern="1200" cap="none" spc="0" normalizeH="0" baseline="0" noProof="0">
              <a:ln>
                <a:noFill/>
              </a:ln>
              <a:solidFill>
                <a:srgbClr val="0070C0"/>
              </a:solidFill>
              <a:effectLst/>
              <a:uLnTx/>
              <a:uFillTx/>
              <a:latin typeface="UTM Avo" panose="02040603050506020204" pitchFamily="18" charset="0"/>
              <a:ea typeface="AvantGarde" panose="00000400000000000000" pitchFamily="2" charset="0"/>
              <a:cs typeface="AvantGarde" panose="00000400000000000000" pitchFamily="2" charset="0"/>
            </a:endParaRPr>
          </a:p>
        </p:txBody>
      </p:sp>
      <p:sp>
        <p:nvSpPr>
          <p:cNvPr id="5" name="Rectangle: Rounded Corners 25">
            <a:extLst>
              <a:ext uri="{FF2B5EF4-FFF2-40B4-BE49-F238E27FC236}">
                <a16:creationId xmlns:a16="http://schemas.microsoft.com/office/drawing/2014/main" id="{413277B4-4637-52BB-B195-68D3AD5C3BCC}"/>
              </a:ext>
            </a:extLst>
          </p:cNvPr>
          <p:cNvSpPr/>
          <p:nvPr/>
        </p:nvSpPr>
        <p:spPr>
          <a:xfrm>
            <a:off x="3563888" y="160340"/>
            <a:ext cx="3240360" cy="547278"/>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Cánh</a:t>
            </a:r>
            <a:r>
              <a:rPr kumimoji="0" lang="en-US" sz="2400" b="1" i="0" u="none" strike="noStrike" kern="1200" cap="none" spc="0" normalizeH="0" noProof="0" dirty="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 </a:t>
            </a:r>
            <a:r>
              <a:rPr kumimoji="0" lang="en-US" sz="2400" b="1" i="0" u="none" strike="noStrike" kern="1200" cap="none" spc="0" normalizeH="0" noProof="0" dirty="0" err="1">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rừng</a:t>
            </a:r>
            <a:r>
              <a:rPr kumimoji="0" lang="en-US" sz="2400" b="1" i="0" u="none" strike="noStrike" kern="1200" cap="none" spc="0" normalizeH="0" noProof="0" dirty="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 </a:t>
            </a:r>
            <a:r>
              <a:rPr kumimoji="0" lang="en-US" sz="2400" b="1" i="0" u="none" strike="noStrike" kern="1200" cap="none" spc="0" normalizeH="0" noProof="0" dirty="0" err="1">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trong</a:t>
            </a:r>
            <a:r>
              <a:rPr kumimoji="0" lang="en-US" sz="2400" b="1" i="0" u="none" strike="noStrike" kern="1200" cap="none" spc="0" normalizeH="0" noProof="0" dirty="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 </a:t>
            </a:r>
            <a:r>
              <a:rPr kumimoji="0" lang="en-US" sz="2400" b="1" i="0" u="none" strike="noStrike" kern="1200" cap="none" spc="0" normalizeH="0" noProof="0" dirty="0" err="1">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nắng</a:t>
            </a:r>
            <a:endParaRPr kumimoji="0" lang="en-US" sz="2400" b="1" i="0" u="none" strike="noStrike" kern="1200" cap="none" spc="0" normalizeH="0" baseline="0" noProof="0" dirty="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endParaRPr>
          </a:p>
        </p:txBody>
      </p:sp>
      <p:sp>
        <p:nvSpPr>
          <p:cNvPr id="6" name="Rectangle: Rounded Corners 26">
            <a:extLst>
              <a:ext uri="{FF2B5EF4-FFF2-40B4-BE49-F238E27FC236}">
                <a16:creationId xmlns:a16="http://schemas.microsoft.com/office/drawing/2014/main" id="{984CDF1F-E12D-CD2E-40DE-9366ACB67B2B}"/>
              </a:ext>
            </a:extLst>
          </p:cNvPr>
          <p:cNvSpPr/>
          <p:nvPr/>
        </p:nvSpPr>
        <p:spPr>
          <a:xfrm>
            <a:off x="0" y="1027744"/>
            <a:ext cx="9144000" cy="4144325"/>
          </a:xfrm>
          <a:prstGeom prst="roundRect">
            <a:avLst>
              <a:gd name="adj" fmla="val 0"/>
            </a:avLst>
          </a:prstGeom>
          <a:solidFill>
            <a:schemeClr val="bg1"/>
          </a:solidFill>
          <a:ln w="1905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r>
              <a:rPr lang="vi-VN" sz="16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lvl="1"/>
            <a:endParaRPr lang="vi-VN" sz="16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endParaRPr>
          </a:p>
          <a:p>
            <a:pPr lvl="1"/>
            <a:r>
              <a:rPr lang="vi-VN" sz="16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lvl="1"/>
            <a:endParaRPr lang="vi-VN" sz="16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endParaRPr>
          </a:p>
          <a:p>
            <a:pPr lvl="1"/>
            <a:r>
              <a:rPr lang="vi-VN" sz="16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lvl="1"/>
            <a:endParaRPr lang="vi-VN" sz="16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endParaRPr>
          </a:p>
          <a:p>
            <a:pPr lvl="1"/>
            <a:r>
              <a:rPr lang="vi-VN" sz="16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rPr>
              <a:t> 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p:txBody>
      </p:sp>
    </p:spTree>
    <p:extLst>
      <p:ext uri="{BB962C8B-B14F-4D97-AF65-F5344CB8AC3E}">
        <p14:creationId xmlns:p14="http://schemas.microsoft.com/office/powerpoint/2010/main" val="96920748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extBox 111">
            <a:extLst>
              <a:ext uri="{FF2B5EF4-FFF2-40B4-BE49-F238E27FC236}">
                <a16:creationId xmlns:a16="http://schemas.microsoft.com/office/drawing/2014/main" id="{5CC00CC7-D20B-6054-BCF9-A79CD4AD9C0F}"/>
              </a:ext>
            </a:extLst>
          </p:cNvPr>
          <p:cNvSpPr txBox="1"/>
          <p:nvPr/>
        </p:nvSpPr>
        <p:spPr>
          <a:xfrm>
            <a:off x="766229" y="214305"/>
            <a:ext cx="7838219" cy="1446550"/>
          </a:xfrm>
          <a:prstGeom prst="rect">
            <a:avLst/>
          </a:prstGeom>
          <a:noFill/>
          <a:ln>
            <a:noFill/>
          </a:ln>
        </p:spPr>
        <p:txBody>
          <a:bodyPr wrap="square" rtlCol="0">
            <a:spAutoFit/>
          </a:bodyPr>
          <a:lstStyle/>
          <a:p>
            <a:pPr algn="ctr"/>
            <a:r>
              <a:rPr lang="en-US" sz="4400" b="1" dirty="0">
                <a:solidFill>
                  <a:srgbClr val="00B050"/>
                </a:solidFill>
                <a:latin typeface="UTM Avo" panose="02040603050506020204" pitchFamily="18" charset="0"/>
              </a:rPr>
              <a:t>TIẾNG VIỆT 3</a:t>
            </a:r>
          </a:p>
          <a:p>
            <a:pPr algn="ctr"/>
            <a:r>
              <a:rPr lang="en-US" sz="4400" b="1" dirty="0" err="1">
                <a:solidFill>
                  <a:srgbClr val="00B050"/>
                </a:solidFill>
                <a:latin typeface="UTM Avo" panose="02040603050506020204" pitchFamily="18" charset="0"/>
              </a:rPr>
              <a:t>Tuần</a:t>
            </a:r>
            <a:r>
              <a:rPr lang="en-US" sz="4400" b="1" dirty="0">
                <a:solidFill>
                  <a:srgbClr val="00B050"/>
                </a:solidFill>
                <a:latin typeface="UTM Avo" panose="02040603050506020204" pitchFamily="18" charset="0"/>
              </a:rPr>
              <a:t> 2</a:t>
            </a:r>
          </a:p>
        </p:txBody>
      </p:sp>
      <p:sp>
        <p:nvSpPr>
          <p:cNvPr id="113" name="TextBox 112">
            <a:extLst>
              <a:ext uri="{FF2B5EF4-FFF2-40B4-BE49-F238E27FC236}">
                <a16:creationId xmlns:a16="http://schemas.microsoft.com/office/drawing/2014/main" id="{D7DDD42F-B258-7E14-93C6-8EBA7F03FC44}"/>
              </a:ext>
            </a:extLst>
          </p:cNvPr>
          <p:cNvSpPr txBox="1"/>
          <p:nvPr/>
        </p:nvSpPr>
        <p:spPr>
          <a:xfrm>
            <a:off x="429519" y="1800846"/>
            <a:ext cx="8260080" cy="707886"/>
          </a:xfrm>
          <a:prstGeom prst="rect">
            <a:avLst/>
          </a:prstGeom>
          <a:noFill/>
        </p:spPr>
        <p:txBody>
          <a:bodyPr wrap="square" rtlCol="0">
            <a:spAutoFit/>
          </a:bodyPr>
          <a:lstStyle/>
          <a:p>
            <a:pPr algn="ctr"/>
            <a:r>
              <a:rPr lang="en-US" sz="4000" b="1" dirty="0" err="1">
                <a:solidFill>
                  <a:srgbClr val="FF0000"/>
                </a:solidFill>
                <a:latin typeface="UTM Avo" panose="02040603050506020204" pitchFamily="18" charset="0"/>
              </a:rPr>
              <a:t>Bài</a:t>
            </a:r>
            <a:r>
              <a:rPr lang="en-US" sz="4000" b="1" dirty="0">
                <a:solidFill>
                  <a:srgbClr val="FF0000"/>
                </a:solidFill>
                <a:latin typeface="UTM Avo" panose="02040603050506020204" pitchFamily="18" charset="0"/>
              </a:rPr>
              <a:t> 3: CÁNH RỪNG TRONG NẮNG</a:t>
            </a:r>
          </a:p>
        </p:txBody>
      </p:sp>
      <p:sp>
        <p:nvSpPr>
          <p:cNvPr id="114" name="TextBox 113">
            <a:extLst>
              <a:ext uri="{FF2B5EF4-FFF2-40B4-BE49-F238E27FC236}">
                <a16:creationId xmlns:a16="http://schemas.microsoft.com/office/drawing/2014/main" id="{7BA5A4CE-80C5-6EB4-7BCF-35E81A01FFDC}"/>
              </a:ext>
            </a:extLst>
          </p:cNvPr>
          <p:cNvSpPr txBox="1"/>
          <p:nvPr/>
        </p:nvSpPr>
        <p:spPr>
          <a:xfrm>
            <a:off x="441960" y="2656533"/>
            <a:ext cx="8260080" cy="646331"/>
          </a:xfrm>
          <a:prstGeom prst="rect">
            <a:avLst/>
          </a:prstGeom>
          <a:noFill/>
        </p:spPr>
        <p:txBody>
          <a:bodyPr wrap="square" rtlCol="0">
            <a:spAutoFit/>
          </a:bodyPr>
          <a:lstStyle/>
          <a:p>
            <a:pPr algn="ctr"/>
            <a:r>
              <a:rPr lang="en-US" sz="3600">
                <a:solidFill>
                  <a:srgbClr val="00B050"/>
                </a:solidFill>
                <a:latin typeface="UTM Avo" panose="02040603050506020204" pitchFamily="18" charset="0"/>
                <a:cs typeface="#9Slide03 Cousine Bold" panose="02070709020205020404" pitchFamily="49" charset="0"/>
              </a:rPr>
              <a:t>Tiết 1 + 2: Đọc</a:t>
            </a:r>
          </a:p>
        </p:txBody>
      </p:sp>
    </p:spTree>
    <p:extLst>
      <p:ext uri="{BB962C8B-B14F-4D97-AF65-F5344CB8AC3E}">
        <p14:creationId xmlns:p14="http://schemas.microsoft.com/office/powerpoint/2010/main" val="104737292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C32E4F-78B6-0106-2441-C26AC6EBFC1B}"/>
              </a:ext>
            </a:extLst>
          </p:cNvPr>
          <p:cNvSpPr txBox="1"/>
          <p:nvPr/>
        </p:nvSpPr>
        <p:spPr>
          <a:xfrm>
            <a:off x="1115616" y="1203598"/>
            <a:ext cx="7227493" cy="1107996"/>
          </a:xfrm>
          <a:prstGeom prst="rect">
            <a:avLst/>
          </a:prstGeom>
          <a:noFill/>
        </p:spPr>
        <p:txBody>
          <a:bodyPr wrap="square" rtlCol="0">
            <a:spAutoFit/>
          </a:bodyPr>
          <a:lstStyle/>
          <a:p>
            <a:pPr algn="ctr"/>
            <a:r>
              <a:rPr lang="en-US" sz="6600" b="1" dirty="0" err="1">
                <a:solidFill>
                  <a:srgbClr val="00B050"/>
                </a:solidFill>
                <a:latin typeface="UTM Avo" panose="02040603050506020204" pitchFamily="18" charset="0"/>
              </a:rPr>
              <a:t>Tìm</a:t>
            </a:r>
            <a:r>
              <a:rPr lang="en-US" sz="6600" b="1" dirty="0">
                <a:solidFill>
                  <a:srgbClr val="00B050"/>
                </a:solidFill>
                <a:latin typeface="UTM Avo" panose="02040603050506020204" pitchFamily="18" charset="0"/>
              </a:rPr>
              <a:t> </a:t>
            </a:r>
            <a:r>
              <a:rPr lang="en-US" sz="6600" b="1" dirty="0" err="1">
                <a:solidFill>
                  <a:srgbClr val="00B050"/>
                </a:solidFill>
                <a:latin typeface="UTM Avo" panose="02040603050506020204" pitchFamily="18" charset="0"/>
              </a:rPr>
              <a:t>hiểu</a:t>
            </a:r>
            <a:r>
              <a:rPr lang="en-US" sz="6600" b="1" dirty="0">
                <a:solidFill>
                  <a:srgbClr val="00B050"/>
                </a:solidFill>
                <a:latin typeface="UTM Avo" panose="02040603050506020204" pitchFamily="18" charset="0"/>
              </a:rPr>
              <a:t> </a:t>
            </a:r>
            <a:r>
              <a:rPr lang="en-US" sz="6600" b="1" dirty="0" err="1">
                <a:solidFill>
                  <a:srgbClr val="00B050"/>
                </a:solidFill>
                <a:latin typeface="UTM Avo" panose="02040603050506020204" pitchFamily="18" charset="0"/>
              </a:rPr>
              <a:t>bài</a:t>
            </a:r>
            <a:endParaRPr lang="en-US" sz="6600" b="1" dirty="0">
              <a:solidFill>
                <a:srgbClr val="00B050"/>
              </a:solidFill>
              <a:latin typeface="UTM Avo" panose="02040603050506020204" pitchFamily="18" charset="0"/>
            </a:endParaRPr>
          </a:p>
        </p:txBody>
      </p:sp>
    </p:spTree>
    <p:extLst>
      <p:ext uri="{BB962C8B-B14F-4D97-AF65-F5344CB8AC3E}">
        <p14:creationId xmlns:p14="http://schemas.microsoft.com/office/powerpoint/2010/main" val="56169941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D0F18E5-03C3-6C0F-030F-FAF241425691}"/>
              </a:ext>
            </a:extLst>
          </p:cNvPr>
          <p:cNvGrpSpPr/>
          <p:nvPr/>
        </p:nvGrpSpPr>
        <p:grpSpPr>
          <a:xfrm>
            <a:off x="1355214" y="326675"/>
            <a:ext cx="6929238" cy="980253"/>
            <a:chOff x="2069703" y="335364"/>
            <a:chExt cx="9092371" cy="980253"/>
          </a:xfrm>
        </p:grpSpPr>
        <p:sp>
          <p:nvSpPr>
            <p:cNvPr id="4" name="TextBox 3">
              <a:extLst>
                <a:ext uri="{FF2B5EF4-FFF2-40B4-BE49-F238E27FC236}">
                  <a16:creationId xmlns:a16="http://schemas.microsoft.com/office/drawing/2014/main" id="{209A76B6-AA05-66A8-672A-3AFD14ED0D27}"/>
                </a:ext>
              </a:extLst>
            </p:cNvPr>
            <p:cNvSpPr txBox="1"/>
            <p:nvPr/>
          </p:nvSpPr>
          <p:spPr>
            <a:xfrm>
              <a:off x="2611466" y="335364"/>
              <a:ext cx="8550608" cy="954107"/>
            </a:xfrm>
            <a:prstGeom prst="rect">
              <a:avLst/>
            </a:prstGeom>
            <a:gradFill flip="none" rotWithShape="1">
              <a:gsLst>
                <a:gs pos="0">
                  <a:schemeClr val="accent1">
                    <a:lumMod val="5000"/>
                    <a:lumOff val="95000"/>
                    <a:alpha val="20000"/>
                  </a:schemeClr>
                </a:gs>
                <a:gs pos="74000">
                  <a:srgbClr val="66CCFF"/>
                </a:gs>
                <a:gs pos="83000">
                  <a:srgbClr val="66CCFF"/>
                </a:gs>
                <a:gs pos="100000">
                  <a:schemeClr val="bg1"/>
                </a:gs>
              </a:gsLst>
              <a:lin ang="10800000" scaled="1"/>
              <a:tileRect/>
            </a:gradFill>
          </p:spPr>
          <p:txBody>
            <a:bodyPr wrap="square" rtlCol="0">
              <a:spAutoFit/>
            </a:bodyPr>
            <a:lstStyle/>
            <a:p>
              <a:pPr lvl="1"/>
              <a:r>
                <a:rPr lang="en-US" sz="28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Khi</a:t>
              </a:r>
              <a:r>
                <a:rPr lang="en-US" sz="28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đi</a:t>
              </a:r>
              <a:r>
                <a:rPr lang="en-US" sz="28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trong</a:t>
              </a:r>
              <a:r>
                <a:rPr lang="en-US" sz="28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rừng</a:t>
              </a:r>
              <a:r>
                <a:rPr lang="en-US" sz="28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các</a:t>
              </a:r>
              <a:r>
                <a:rPr lang="en-US" sz="28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bạn</a:t>
              </a:r>
              <a:r>
                <a:rPr lang="en-US" sz="28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nhỏ</a:t>
              </a:r>
              <a:r>
                <a:rPr lang="en-US" sz="28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nghe</a:t>
              </a:r>
              <a:r>
                <a:rPr lang="en-US" sz="28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thấy</a:t>
              </a:r>
              <a:r>
                <a:rPr lang="en-US" sz="28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những</a:t>
              </a:r>
              <a:r>
                <a:rPr lang="en-US" sz="28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âm</a:t>
              </a:r>
              <a:r>
                <a:rPr lang="en-US" sz="28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thanh</a:t>
              </a:r>
              <a:r>
                <a:rPr lang="en-US" sz="28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gì</a:t>
              </a:r>
              <a:r>
                <a:rPr lang="en-US" sz="2800" b="1" dirty="0">
                  <a:solidFill>
                    <a:srgbClr val="0070C0"/>
                  </a:solidFill>
                  <a:latin typeface="UTM Avo" panose="02040603050506020204" pitchFamily="18" charset="0"/>
                  <a:ea typeface="AvantGarde" panose="00000400000000000000" pitchFamily="2" charset="0"/>
                  <a:cs typeface="AvantGarde" panose="00000400000000000000" pitchFamily="2" charset="0"/>
                </a:rPr>
                <a:t>?</a:t>
              </a:r>
            </a:p>
          </p:txBody>
        </p:sp>
        <p:grpSp>
          <p:nvGrpSpPr>
            <p:cNvPr id="5" name="Group 4">
              <a:extLst>
                <a:ext uri="{FF2B5EF4-FFF2-40B4-BE49-F238E27FC236}">
                  <a16:creationId xmlns:a16="http://schemas.microsoft.com/office/drawing/2014/main" id="{22DC0C44-5C2B-C585-EADE-AC7C2244D2B1}"/>
                </a:ext>
              </a:extLst>
            </p:cNvPr>
            <p:cNvGrpSpPr/>
            <p:nvPr/>
          </p:nvGrpSpPr>
          <p:grpSpPr>
            <a:xfrm>
              <a:off x="2069703" y="350279"/>
              <a:ext cx="953784" cy="965338"/>
              <a:chOff x="4413509" y="750346"/>
              <a:chExt cx="644279" cy="652084"/>
            </a:xfrm>
          </p:grpSpPr>
          <p:sp>
            <p:nvSpPr>
              <p:cNvPr id="6" name="Oval 5">
                <a:extLst>
                  <a:ext uri="{FF2B5EF4-FFF2-40B4-BE49-F238E27FC236}">
                    <a16:creationId xmlns:a16="http://schemas.microsoft.com/office/drawing/2014/main" id="{F1D70973-92BB-710B-39C2-4B52960DCD0B}"/>
                  </a:ext>
                </a:extLst>
              </p:cNvPr>
              <p:cNvSpPr/>
              <p:nvPr/>
            </p:nvSpPr>
            <p:spPr>
              <a:xfrm>
                <a:off x="4413509" y="750346"/>
                <a:ext cx="644279" cy="652084"/>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UTM Avo" panose="02040603050506020204" pitchFamily="18" charset="0"/>
                </a:endParaRPr>
              </a:p>
            </p:txBody>
          </p:sp>
          <p:sp>
            <p:nvSpPr>
              <p:cNvPr id="7" name="Oval 6">
                <a:extLst>
                  <a:ext uri="{FF2B5EF4-FFF2-40B4-BE49-F238E27FC236}">
                    <a16:creationId xmlns:a16="http://schemas.microsoft.com/office/drawing/2014/main" id="{4DFF00E3-5DB1-E897-E16C-7097BE401BC6}"/>
                  </a:ext>
                </a:extLst>
              </p:cNvPr>
              <p:cNvSpPr/>
              <p:nvPr/>
            </p:nvSpPr>
            <p:spPr>
              <a:xfrm>
                <a:off x="4477098" y="829130"/>
                <a:ext cx="496667" cy="496089"/>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UTM Avo" panose="02040603050506020204" pitchFamily="18" charset="0"/>
                    <a:ea typeface="AvantGarde" panose="00000400000000000000" pitchFamily="2" charset="0"/>
                    <a:cs typeface="AvantGarde" panose="00000400000000000000" pitchFamily="2" charset="0"/>
                  </a:rPr>
                  <a:t>1</a:t>
                </a:r>
              </a:p>
            </p:txBody>
          </p:sp>
        </p:grpSp>
      </p:grpSp>
      <p:sp>
        <p:nvSpPr>
          <p:cNvPr id="8" name="TextBox 7">
            <a:extLst>
              <a:ext uri="{FF2B5EF4-FFF2-40B4-BE49-F238E27FC236}">
                <a16:creationId xmlns:a16="http://schemas.microsoft.com/office/drawing/2014/main" id="{A2DEF114-CD87-581F-F5A3-B0326E3A7000}"/>
              </a:ext>
            </a:extLst>
          </p:cNvPr>
          <p:cNvSpPr txBox="1"/>
          <p:nvPr/>
        </p:nvSpPr>
        <p:spPr>
          <a:xfrm>
            <a:off x="683568" y="1663809"/>
            <a:ext cx="8342048" cy="954107"/>
          </a:xfrm>
          <a:prstGeom prst="rect">
            <a:avLst/>
          </a:prstGeom>
          <a:noFill/>
        </p:spPr>
        <p:txBody>
          <a:bodyPr wrap="square" rtlCol="0">
            <a:spAutoFit/>
          </a:bodyPr>
          <a:lstStyle/>
          <a:p>
            <a:r>
              <a:rPr lang="en-US" sz="2800" b="1"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Đi</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trong</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rừng</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các</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bạn</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nhỏ</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nghe</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rất</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rõ</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tiếng</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suối</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róc</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rách</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và</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tiếng</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chim</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hót</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líu</a:t>
            </a:r>
            <a:r>
              <a:rPr lang="en-US" sz="2800" dirty="0">
                <a:solidFill>
                  <a:srgbClr val="FF0000"/>
                </a:solidFill>
                <a:latin typeface="UTM Avo" panose="02040603050506020204" pitchFamily="18" charset="0"/>
                <a:ea typeface="AvantGarde" panose="00000400000000000000" charset="0"/>
                <a:cs typeface="AvantGarde" panose="00000400000000000000" charset="0"/>
              </a:rPr>
              <a:t> lo.</a:t>
            </a:r>
            <a:endParaRPr lang="en-US" sz="2800" b="1" dirty="0">
              <a:solidFill>
                <a:srgbClr val="FF0000"/>
              </a:solidFill>
              <a:latin typeface="UTM Avo" panose="02040603050506020204" pitchFamily="18" charset="0"/>
              <a:ea typeface="AvantGarde" panose="00000400000000000000" charset="0"/>
              <a:cs typeface="AvantGarde" panose="00000400000000000000" charset="0"/>
            </a:endParaRPr>
          </a:p>
        </p:txBody>
      </p:sp>
    </p:spTree>
    <p:extLst>
      <p:ext uri="{BB962C8B-B14F-4D97-AF65-F5344CB8AC3E}">
        <p14:creationId xmlns:p14="http://schemas.microsoft.com/office/powerpoint/2010/main" val="136239626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FB9C4DB-27F8-4114-CC40-DBB29198BC27}"/>
              </a:ext>
            </a:extLst>
          </p:cNvPr>
          <p:cNvGrpSpPr/>
          <p:nvPr/>
        </p:nvGrpSpPr>
        <p:grpSpPr>
          <a:xfrm>
            <a:off x="1041095" y="248542"/>
            <a:ext cx="7525616" cy="891060"/>
            <a:chOff x="2087470" y="335364"/>
            <a:chExt cx="8300233" cy="891060"/>
          </a:xfrm>
        </p:grpSpPr>
        <p:sp>
          <p:nvSpPr>
            <p:cNvPr id="4" name="TextBox 3">
              <a:extLst>
                <a:ext uri="{FF2B5EF4-FFF2-40B4-BE49-F238E27FC236}">
                  <a16:creationId xmlns:a16="http://schemas.microsoft.com/office/drawing/2014/main" id="{017505D2-8FE4-2BEB-C8C9-42781B00838A}"/>
                </a:ext>
              </a:extLst>
            </p:cNvPr>
            <p:cNvSpPr txBox="1"/>
            <p:nvPr/>
          </p:nvSpPr>
          <p:spPr>
            <a:xfrm>
              <a:off x="2453313" y="335364"/>
              <a:ext cx="7934390" cy="830997"/>
            </a:xfrm>
            <a:prstGeom prst="rect">
              <a:avLst/>
            </a:prstGeom>
            <a:gradFill flip="none" rotWithShape="1">
              <a:gsLst>
                <a:gs pos="0">
                  <a:schemeClr val="accent1">
                    <a:lumMod val="5000"/>
                    <a:lumOff val="95000"/>
                    <a:alpha val="20000"/>
                  </a:schemeClr>
                </a:gs>
                <a:gs pos="74000">
                  <a:srgbClr val="66CCFF"/>
                </a:gs>
                <a:gs pos="83000">
                  <a:srgbClr val="66CCFF"/>
                </a:gs>
                <a:gs pos="100000">
                  <a:schemeClr val="bg1"/>
                </a:gs>
              </a:gsLst>
              <a:lin ang="10800000" scaled="1"/>
              <a:tileRect/>
            </a:gradFill>
          </p:spPr>
          <p:txBody>
            <a:bodyPr wrap="square" rtlCol="0">
              <a:spAutoFit/>
            </a:bodyPr>
            <a:lstStyle/>
            <a:p>
              <a:pPr lvl="1"/>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Cây</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cối</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và</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con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vật</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trong</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rừng</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được</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tả</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như</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thế</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nào</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a:t>
              </a:r>
            </a:p>
          </p:txBody>
        </p:sp>
        <p:grpSp>
          <p:nvGrpSpPr>
            <p:cNvPr id="5" name="Group 4">
              <a:extLst>
                <a:ext uri="{FF2B5EF4-FFF2-40B4-BE49-F238E27FC236}">
                  <a16:creationId xmlns:a16="http://schemas.microsoft.com/office/drawing/2014/main" id="{54044621-2CBD-F36A-41E9-47FAE46F3CC3}"/>
                </a:ext>
              </a:extLst>
            </p:cNvPr>
            <p:cNvGrpSpPr/>
            <p:nvPr/>
          </p:nvGrpSpPr>
          <p:grpSpPr>
            <a:xfrm>
              <a:off x="2087470" y="388378"/>
              <a:ext cx="759681" cy="838046"/>
              <a:chOff x="4425512" y="776082"/>
              <a:chExt cx="513163" cy="566099"/>
            </a:xfrm>
          </p:grpSpPr>
          <p:sp>
            <p:nvSpPr>
              <p:cNvPr id="6" name="Oval 5">
                <a:extLst>
                  <a:ext uri="{FF2B5EF4-FFF2-40B4-BE49-F238E27FC236}">
                    <a16:creationId xmlns:a16="http://schemas.microsoft.com/office/drawing/2014/main" id="{35291EEA-DAD7-CE72-4CC2-DD479BAEE74C}"/>
                  </a:ext>
                </a:extLst>
              </p:cNvPr>
              <p:cNvSpPr/>
              <p:nvPr/>
            </p:nvSpPr>
            <p:spPr>
              <a:xfrm>
                <a:off x="4425512" y="776082"/>
                <a:ext cx="513163" cy="566099"/>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sp>
            <p:nvSpPr>
              <p:cNvPr id="7" name="Oval 6">
                <a:extLst>
                  <a:ext uri="{FF2B5EF4-FFF2-40B4-BE49-F238E27FC236}">
                    <a16:creationId xmlns:a16="http://schemas.microsoft.com/office/drawing/2014/main" id="{2BFEB973-FB79-E02C-DE1D-A93C02E92950}"/>
                  </a:ext>
                </a:extLst>
              </p:cNvPr>
              <p:cNvSpPr/>
              <p:nvPr/>
            </p:nvSpPr>
            <p:spPr>
              <a:xfrm>
                <a:off x="4470449" y="841210"/>
                <a:ext cx="425494" cy="434190"/>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latin typeface="UTM Avo" panose="02040603050506020204" pitchFamily="18" charset="0"/>
                    <a:ea typeface="AvantGarde" panose="00000400000000000000" pitchFamily="2" charset="0"/>
                    <a:cs typeface="AvantGarde" panose="00000400000000000000" pitchFamily="2" charset="0"/>
                  </a:rPr>
                  <a:t>2</a:t>
                </a:r>
              </a:p>
            </p:txBody>
          </p:sp>
        </p:grpSp>
      </p:grpSp>
      <p:sp>
        <p:nvSpPr>
          <p:cNvPr id="8" name="TextBox 7">
            <a:extLst>
              <a:ext uri="{FF2B5EF4-FFF2-40B4-BE49-F238E27FC236}">
                <a16:creationId xmlns:a16="http://schemas.microsoft.com/office/drawing/2014/main" id="{EFD9B1A0-F244-2355-3ED9-449E908C8596}"/>
              </a:ext>
            </a:extLst>
          </p:cNvPr>
          <p:cNvSpPr txBox="1"/>
          <p:nvPr/>
        </p:nvSpPr>
        <p:spPr>
          <a:xfrm>
            <a:off x="452397" y="1527647"/>
            <a:ext cx="8705076" cy="461665"/>
          </a:xfrm>
          <a:prstGeom prst="rect">
            <a:avLst/>
          </a:prstGeom>
          <a:noFill/>
        </p:spPr>
        <p:txBody>
          <a:bodyPr wrap="square" rtlCol="0">
            <a:spAutoFit/>
          </a:bodyPr>
          <a:lstStyle/>
          <a:p>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Trong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rừng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cây</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cối</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vươn</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lên</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cao</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tít</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đón</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nắng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a:t>
            </a:r>
          </a:p>
        </p:txBody>
      </p:sp>
      <p:sp>
        <p:nvSpPr>
          <p:cNvPr id="9" name="TextBox 8">
            <a:extLst>
              <a:ext uri="{FF2B5EF4-FFF2-40B4-BE49-F238E27FC236}">
                <a16:creationId xmlns:a16="http://schemas.microsoft.com/office/drawing/2014/main" id="{ED751566-0078-55C7-5BF7-61C6FA9C3EF4}"/>
              </a:ext>
            </a:extLst>
          </p:cNvPr>
          <p:cNvSpPr txBox="1"/>
          <p:nvPr/>
        </p:nvSpPr>
        <p:spPr>
          <a:xfrm>
            <a:off x="452396" y="2067694"/>
            <a:ext cx="8253395" cy="461665"/>
          </a:xfrm>
          <a:prstGeom prst="rect">
            <a:avLst/>
          </a:prstGeom>
          <a:noFill/>
        </p:spPr>
        <p:txBody>
          <a:bodyPr wrap="square" rtlCol="0">
            <a:spAutoFit/>
          </a:bodyPr>
          <a:lstStyle/>
          <a:p>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Nhiều</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cây</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thân</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thẳng</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tắp</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tán</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lá</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tròn</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xoe</a:t>
            </a:r>
            <a:r>
              <a:rPr lang="en-US" sz="2400" b="1" dirty="0">
                <a:solidFill>
                  <a:srgbClr val="FF0000"/>
                </a:solidFill>
                <a:latin typeface="UTM Avo" panose="02040603050506020204" pitchFamily="18" charset="0"/>
                <a:ea typeface="AvantGarde" panose="00000400000000000000" charset="0"/>
                <a:cs typeface="AvantGarde" panose="00000400000000000000" charset="0"/>
              </a:rPr>
              <a:t>.</a:t>
            </a:r>
          </a:p>
        </p:txBody>
      </p:sp>
      <p:sp>
        <p:nvSpPr>
          <p:cNvPr id="10" name="TextBox 9">
            <a:extLst>
              <a:ext uri="{FF2B5EF4-FFF2-40B4-BE49-F238E27FC236}">
                <a16:creationId xmlns:a16="http://schemas.microsoft.com/office/drawing/2014/main" id="{718DD13D-AF41-E07B-8238-877D58E3C991}"/>
              </a:ext>
            </a:extLst>
          </p:cNvPr>
          <p:cNvSpPr txBox="1"/>
          <p:nvPr/>
        </p:nvSpPr>
        <p:spPr>
          <a:xfrm>
            <a:off x="452396" y="2571750"/>
            <a:ext cx="8253395" cy="461665"/>
          </a:xfrm>
          <a:prstGeom prst="rect">
            <a:avLst/>
          </a:prstGeom>
          <a:noFill/>
        </p:spPr>
        <p:txBody>
          <a:bodyPr wrap="square" rtlCol="0">
            <a:spAutoFit/>
          </a:bodyPr>
          <a:lstStyle/>
          <a:p>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Những</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con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sóc</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nhảy</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thoăn</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thoắt</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qua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các</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cành</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cây</a:t>
            </a:r>
            <a:r>
              <a:rPr lang="en-US" sz="2400" b="1" dirty="0">
                <a:solidFill>
                  <a:srgbClr val="FF0000"/>
                </a:solidFill>
                <a:latin typeface="UTM Avo" panose="02040603050506020204" pitchFamily="18" charset="0"/>
                <a:ea typeface="AvantGarde" panose="00000400000000000000" charset="0"/>
                <a:cs typeface="AvantGarde" panose="00000400000000000000" charset="0"/>
              </a:rPr>
              <a:t>.</a:t>
            </a:r>
          </a:p>
        </p:txBody>
      </p:sp>
      <p:sp>
        <p:nvSpPr>
          <p:cNvPr id="11" name="TextBox 10">
            <a:extLst>
              <a:ext uri="{FF2B5EF4-FFF2-40B4-BE49-F238E27FC236}">
                <a16:creationId xmlns:a16="http://schemas.microsoft.com/office/drawing/2014/main" id="{718DD13D-AF41-E07B-8238-877D58E3C991}"/>
              </a:ext>
            </a:extLst>
          </p:cNvPr>
          <p:cNvSpPr txBox="1"/>
          <p:nvPr/>
        </p:nvSpPr>
        <p:spPr>
          <a:xfrm>
            <a:off x="452396" y="3075806"/>
            <a:ext cx="8253395" cy="461665"/>
          </a:xfrm>
          <a:prstGeom prst="rect">
            <a:avLst/>
          </a:prstGeom>
          <a:noFill/>
        </p:spPr>
        <p:txBody>
          <a:bodyPr wrap="square" rtlCol="0">
            <a:spAutoFit/>
          </a:bodyPr>
          <a:lstStyle/>
          <a:p>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Khi</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thấy</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người</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chúng</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dừng</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lại</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nhìn</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ngơ</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ngác</a:t>
            </a:r>
            <a:r>
              <a:rPr lang="en-US" sz="2400" b="1" dirty="0">
                <a:solidFill>
                  <a:srgbClr val="FF0000"/>
                </a:solidFill>
                <a:latin typeface="UTM Avo" panose="02040603050506020204" pitchFamily="18" charset="0"/>
                <a:ea typeface="AvantGarde" panose="00000400000000000000" charset="0"/>
                <a:cs typeface="AvantGarde" panose="00000400000000000000" charset="0"/>
              </a:rPr>
              <a:t>.</a:t>
            </a:r>
          </a:p>
        </p:txBody>
      </p:sp>
    </p:spTree>
    <p:extLst>
      <p:ext uri="{BB962C8B-B14F-4D97-AF65-F5344CB8AC3E}">
        <p14:creationId xmlns:p14="http://schemas.microsoft.com/office/powerpoint/2010/main" val="212792227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F9E814-958A-C70B-7E95-8F393A1EB881}"/>
              </a:ext>
            </a:extLst>
          </p:cNvPr>
          <p:cNvSpPr txBox="1"/>
          <p:nvPr/>
        </p:nvSpPr>
        <p:spPr>
          <a:xfrm>
            <a:off x="158821" y="160288"/>
            <a:ext cx="8301611" cy="954107"/>
          </a:xfrm>
          <a:prstGeom prst="rect">
            <a:avLst/>
          </a:prstGeom>
          <a:noFill/>
        </p:spPr>
        <p:txBody>
          <a:bodyPr wrap="square" rtlCol="0">
            <a:spAutoFit/>
          </a:bodyPr>
          <a:lstStyle/>
          <a:p>
            <a:r>
              <a:rPr lang="en-US" sz="2800" b="1" dirty="0">
                <a:solidFill>
                  <a:srgbClr val="FF0000"/>
                </a:solidFill>
                <a:latin typeface="UTM Avo" panose="02040603050506020204" pitchFamily="18" charset="0"/>
                <a:ea typeface="AvantGarde" panose="00000400000000000000" charset="0"/>
                <a:cs typeface="AvantGarde" panose="00000400000000000000" charset="0"/>
              </a:rPr>
              <a:t>- </a:t>
            </a:r>
            <a:r>
              <a:rPr lang="en-US" sz="2800" b="1" dirty="0" err="1">
                <a:solidFill>
                  <a:srgbClr val="FF0000"/>
                </a:solidFill>
                <a:latin typeface="UTM Avo" panose="02040603050506020204" pitchFamily="18" charset="0"/>
                <a:ea typeface="AvantGarde" panose="00000400000000000000" charset="0"/>
                <a:cs typeface="AvantGarde" panose="00000400000000000000" charset="0"/>
              </a:rPr>
              <a:t>Hãy</a:t>
            </a:r>
            <a:r>
              <a:rPr lang="en-US" sz="2800" b="1" dirty="0">
                <a:solidFill>
                  <a:srgbClr val="FF0000"/>
                </a:solidFill>
                <a:latin typeface="UTM Avo" panose="02040603050506020204" pitchFamily="18" charset="0"/>
                <a:ea typeface="AvantGarde" panose="00000400000000000000" charset="0"/>
                <a:cs typeface="AvantGarde" panose="00000400000000000000" charset="0"/>
              </a:rPr>
              <a:t> </a:t>
            </a:r>
            <a:r>
              <a:rPr lang="en-US" sz="2800" b="1" dirty="0" err="1">
                <a:solidFill>
                  <a:srgbClr val="FF0000"/>
                </a:solidFill>
                <a:latin typeface="UTM Avo" panose="02040603050506020204" pitchFamily="18" charset="0"/>
                <a:ea typeface="AvantGarde" panose="00000400000000000000" charset="0"/>
                <a:cs typeface="AvantGarde" panose="00000400000000000000" charset="0"/>
              </a:rPr>
              <a:t>kể</a:t>
            </a:r>
            <a:r>
              <a:rPr lang="en-US" sz="2800" b="1" dirty="0">
                <a:solidFill>
                  <a:srgbClr val="FF0000"/>
                </a:solidFill>
                <a:latin typeface="UTM Avo" panose="02040603050506020204" pitchFamily="18" charset="0"/>
                <a:ea typeface="AvantGarde" panose="00000400000000000000" charset="0"/>
                <a:cs typeface="AvantGarde" panose="00000400000000000000" charset="0"/>
              </a:rPr>
              <a:t> </a:t>
            </a:r>
            <a:r>
              <a:rPr lang="en-US" sz="2800" b="1" dirty="0" err="1">
                <a:solidFill>
                  <a:srgbClr val="FF0000"/>
                </a:solidFill>
                <a:latin typeface="UTM Avo" panose="02040603050506020204" pitchFamily="18" charset="0"/>
                <a:ea typeface="AvantGarde" panose="00000400000000000000" charset="0"/>
                <a:cs typeface="AvantGarde" panose="00000400000000000000" charset="0"/>
              </a:rPr>
              <a:t>tên</a:t>
            </a:r>
            <a:r>
              <a:rPr lang="en-US" sz="2800" b="1" dirty="0">
                <a:solidFill>
                  <a:srgbClr val="FF0000"/>
                </a:solidFill>
                <a:latin typeface="UTM Avo" panose="02040603050506020204" pitchFamily="18" charset="0"/>
                <a:ea typeface="AvantGarde" panose="00000400000000000000" charset="0"/>
                <a:cs typeface="AvantGarde" panose="00000400000000000000" charset="0"/>
              </a:rPr>
              <a:t> </a:t>
            </a:r>
            <a:r>
              <a:rPr lang="en-US" sz="2800" b="1" dirty="0" err="1">
                <a:solidFill>
                  <a:srgbClr val="FF0000"/>
                </a:solidFill>
                <a:latin typeface="UTM Avo" panose="02040603050506020204" pitchFamily="18" charset="0"/>
                <a:ea typeface="AvantGarde" panose="00000400000000000000" charset="0"/>
                <a:cs typeface="AvantGarde" panose="00000400000000000000" charset="0"/>
              </a:rPr>
              <a:t>một</a:t>
            </a:r>
            <a:r>
              <a:rPr lang="en-US" sz="2800" b="1" dirty="0">
                <a:solidFill>
                  <a:srgbClr val="FF0000"/>
                </a:solidFill>
                <a:latin typeface="UTM Avo" panose="02040603050506020204" pitchFamily="18" charset="0"/>
                <a:ea typeface="AvantGarde" panose="00000400000000000000" charset="0"/>
                <a:cs typeface="AvantGarde" panose="00000400000000000000" charset="0"/>
              </a:rPr>
              <a:t> </a:t>
            </a:r>
            <a:r>
              <a:rPr lang="en-US" sz="2800" b="1" dirty="0" err="1">
                <a:solidFill>
                  <a:srgbClr val="FF0000"/>
                </a:solidFill>
                <a:latin typeface="UTM Avo" panose="02040603050506020204" pitchFamily="18" charset="0"/>
                <a:ea typeface="AvantGarde" panose="00000400000000000000" charset="0"/>
                <a:cs typeface="AvantGarde" panose="00000400000000000000" charset="0"/>
              </a:rPr>
              <a:t>số</a:t>
            </a:r>
            <a:r>
              <a:rPr lang="en-US" sz="2800" b="1" dirty="0">
                <a:solidFill>
                  <a:srgbClr val="FF0000"/>
                </a:solidFill>
                <a:latin typeface="UTM Avo" panose="02040603050506020204" pitchFamily="18" charset="0"/>
                <a:ea typeface="AvantGarde" panose="00000400000000000000" charset="0"/>
                <a:cs typeface="AvantGarde" panose="00000400000000000000" charset="0"/>
              </a:rPr>
              <a:t> </a:t>
            </a:r>
            <a:r>
              <a:rPr lang="en-US" sz="2800" b="1" dirty="0" err="1">
                <a:solidFill>
                  <a:srgbClr val="FF0000"/>
                </a:solidFill>
                <a:latin typeface="UTM Avo" panose="02040603050506020204" pitchFamily="18" charset="0"/>
                <a:ea typeface="AvantGarde" panose="00000400000000000000" charset="0"/>
                <a:cs typeface="AvantGarde" panose="00000400000000000000" charset="0"/>
              </a:rPr>
              <a:t>loài</a:t>
            </a:r>
            <a:r>
              <a:rPr lang="en-US" sz="2800" b="1" dirty="0">
                <a:solidFill>
                  <a:srgbClr val="FF0000"/>
                </a:solidFill>
                <a:latin typeface="UTM Avo" panose="02040603050506020204" pitchFamily="18" charset="0"/>
                <a:ea typeface="AvantGarde" panose="00000400000000000000" charset="0"/>
                <a:cs typeface="AvantGarde" panose="00000400000000000000" charset="0"/>
              </a:rPr>
              <a:t> </a:t>
            </a:r>
            <a:r>
              <a:rPr lang="en-US" sz="2800" b="1" dirty="0" err="1">
                <a:solidFill>
                  <a:srgbClr val="FF0000"/>
                </a:solidFill>
                <a:latin typeface="UTM Avo" panose="02040603050506020204" pitchFamily="18" charset="0"/>
                <a:ea typeface="AvantGarde" panose="00000400000000000000" charset="0"/>
                <a:cs typeface="AvantGarde" panose="00000400000000000000" charset="0"/>
              </a:rPr>
              <a:t>gỗ</a:t>
            </a:r>
            <a:r>
              <a:rPr lang="en-US" sz="2800" b="1" dirty="0">
                <a:solidFill>
                  <a:srgbClr val="FF0000"/>
                </a:solidFill>
                <a:latin typeface="UTM Avo" panose="02040603050506020204" pitchFamily="18" charset="0"/>
                <a:ea typeface="AvantGarde" panose="00000400000000000000" charset="0"/>
                <a:cs typeface="AvantGarde" panose="00000400000000000000" charset="0"/>
              </a:rPr>
              <a:t> </a:t>
            </a:r>
            <a:r>
              <a:rPr lang="en-US" sz="2800" b="1" dirty="0" err="1">
                <a:solidFill>
                  <a:srgbClr val="FF0000"/>
                </a:solidFill>
                <a:latin typeface="UTM Avo" panose="02040603050506020204" pitchFamily="18" charset="0"/>
                <a:ea typeface="AvantGarde" panose="00000400000000000000" charset="0"/>
                <a:cs typeface="AvantGarde" panose="00000400000000000000" charset="0"/>
              </a:rPr>
              <a:t>quý</a:t>
            </a:r>
            <a:r>
              <a:rPr lang="en-US" sz="2800" b="1" dirty="0">
                <a:solidFill>
                  <a:srgbClr val="FF0000"/>
                </a:solidFill>
                <a:latin typeface="UTM Avo" panose="02040603050506020204" pitchFamily="18" charset="0"/>
                <a:ea typeface="AvantGarde" panose="00000400000000000000" charset="0"/>
                <a:cs typeface="AvantGarde" panose="00000400000000000000" charset="0"/>
              </a:rPr>
              <a:t> </a:t>
            </a:r>
            <a:r>
              <a:rPr lang="en-US" sz="2800" b="1" dirty="0" err="1">
                <a:solidFill>
                  <a:srgbClr val="FF0000"/>
                </a:solidFill>
                <a:latin typeface="UTM Avo" panose="02040603050506020204" pitchFamily="18" charset="0"/>
                <a:ea typeface="AvantGarde" panose="00000400000000000000" charset="0"/>
                <a:cs typeface="AvantGarde" panose="00000400000000000000" charset="0"/>
              </a:rPr>
              <a:t>trong</a:t>
            </a:r>
            <a:r>
              <a:rPr lang="en-US" sz="2800" b="1" dirty="0">
                <a:solidFill>
                  <a:srgbClr val="FF0000"/>
                </a:solidFill>
                <a:latin typeface="UTM Avo" panose="02040603050506020204" pitchFamily="18" charset="0"/>
                <a:ea typeface="AvantGarde" panose="00000400000000000000" charset="0"/>
                <a:cs typeface="AvantGarde" panose="00000400000000000000" charset="0"/>
              </a:rPr>
              <a:t> </a:t>
            </a:r>
            <a:r>
              <a:rPr lang="en-US" sz="2800" b="1" dirty="0" err="1">
                <a:solidFill>
                  <a:srgbClr val="FF0000"/>
                </a:solidFill>
                <a:latin typeface="UTM Avo" panose="02040603050506020204" pitchFamily="18" charset="0"/>
                <a:ea typeface="AvantGarde" panose="00000400000000000000" charset="0"/>
                <a:cs typeface="AvantGarde" panose="00000400000000000000" charset="0"/>
              </a:rPr>
              <a:t>rừng</a:t>
            </a:r>
            <a:r>
              <a:rPr lang="en-US" sz="2800" b="1" dirty="0">
                <a:solidFill>
                  <a:srgbClr val="FF0000"/>
                </a:solidFill>
                <a:latin typeface="UTM Avo" panose="02040603050506020204" pitchFamily="18" charset="0"/>
                <a:ea typeface="AvantGarde" panose="00000400000000000000" charset="0"/>
                <a:cs typeface="AvantGarde" panose="00000400000000000000" charset="0"/>
              </a:rPr>
              <a:t> </a:t>
            </a:r>
            <a:r>
              <a:rPr lang="en-US" sz="2800" b="1" dirty="0" err="1">
                <a:solidFill>
                  <a:srgbClr val="FF0000"/>
                </a:solidFill>
                <a:latin typeface="UTM Avo" panose="02040603050506020204" pitchFamily="18" charset="0"/>
                <a:ea typeface="AvantGarde" panose="00000400000000000000" charset="0"/>
                <a:cs typeface="AvantGarde" panose="00000400000000000000" charset="0"/>
              </a:rPr>
              <a:t>mà</a:t>
            </a:r>
            <a:r>
              <a:rPr lang="en-US" sz="2800" b="1" dirty="0">
                <a:solidFill>
                  <a:srgbClr val="FF0000"/>
                </a:solidFill>
                <a:latin typeface="UTM Avo" panose="02040603050506020204" pitchFamily="18" charset="0"/>
                <a:ea typeface="AvantGarde" panose="00000400000000000000" charset="0"/>
                <a:cs typeface="AvantGarde" panose="00000400000000000000" charset="0"/>
              </a:rPr>
              <a:t> </a:t>
            </a:r>
            <a:r>
              <a:rPr lang="en-US" sz="2800" b="1" dirty="0" err="1">
                <a:solidFill>
                  <a:srgbClr val="FF0000"/>
                </a:solidFill>
                <a:latin typeface="UTM Avo" panose="02040603050506020204" pitchFamily="18" charset="0"/>
                <a:ea typeface="AvantGarde" panose="00000400000000000000" charset="0"/>
                <a:cs typeface="AvantGarde" panose="00000400000000000000" charset="0"/>
              </a:rPr>
              <a:t>em</a:t>
            </a:r>
            <a:r>
              <a:rPr lang="en-US" sz="2800" b="1" dirty="0">
                <a:solidFill>
                  <a:srgbClr val="FF0000"/>
                </a:solidFill>
                <a:latin typeface="UTM Avo" panose="02040603050506020204" pitchFamily="18" charset="0"/>
                <a:ea typeface="AvantGarde" panose="00000400000000000000" charset="0"/>
                <a:cs typeface="AvantGarde" panose="00000400000000000000" charset="0"/>
              </a:rPr>
              <a:t> </a:t>
            </a:r>
            <a:r>
              <a:rPr lang="en-US" sz="2800" b="1" dirty="0" err="1">
                <a:solidFill>
                  <a:srgbClr val="FF0000"/>
                </a:solidFill>
                <a:latin typeface="UTM Avo" panose="02040603050506020204" pitchFamily="18" charset="0"/>
                <a:ea typeface="AvantGarde" panose="00000400000000000000" charset="0"/>
                <a:cs typeface="AvantGarde" panose="00000400000000000000" charset="0"/>
              </a:rPr>
              <a:t>biết</a:t>
            </a:r>
            <a:r>
              <a:rPr lang="en-US" sz="2800" b="1" dirty="0">
                <a:solidFill>
                  <a:srgbClr val="FF0000"/>
                </a:solidFill>
                <a:latin typeface="UTM Avo" panose="02040603050506020204" pitchFamily="18" charset="0"/>
                <a:ea typeface="AvantGarde" panose="00000400000000000000" charset="0"/>
                <a:cs typeface="AvantGarde" panose="00000400000000000000" charset="0"/>
              </a:rPr>
              <a:t>?</a:t>
            </a:r>
          </a:p>
        </p:txBody>
      </p:sp>
      <p:grpSp>
        <p:nvGrpSpPr>
          <p:cNvPr id="6" name="Group 5"/>
          <p:cNvGrpSpPr/>
          <p:nvPr/>
        </p:nvGrpSpPr>
        <p:grpSpPr>
          <a:xfrm>
            <a:off x="531863" y="843558"/>
            <a:ext cx="7424514" cy="3283446"/>
            <a:chOff x="531863" y="843558"/>
            <a:chExt cx="7424514" cy="3283446"/>
          </a:xfrm>
        </p:grpSpPr>
        <p:pic>
          <p:nvPicPr>
            <p:cNvPr id="2" name="Picture 1"/>
            <p:cNvPicPr>
              <a:picLocks noChangeAspect="1"/>
            </p:cNvPicPr>
            <p:nvPr/>
          </p:nvPicPr>
          <p:blipFill>
            <a:blip r:embed="rId2"/>
            <a:stretch>
              <a:fillRect/>
            </a:stretch>
          </p:blipFill>
          <p:spPr>
            <a:xfrm>
              <a:off x="2915816" y="843558"/>
              <a:ext cx="5040561" cy="3283446"/>
            </a:xfrm>
            <a:prstGeom prst="rect">
              <a:avLst/>
            </a:prstGeom>
          </p:spPr>
        </p:pic>
        <p:sp>
          <p:nvSpPr>
            <p:cNvPr id="7" name="TextBox 6">
              <a:extLst>
                <a:ext uri="{FF2B5EF4-FFF2-40B4-BE49-F238E27FC236}">
                  <a16:creationId xmlns:a16="http://schemas.microsoft.com/office/drawing/2014/main" id="{A829DEC6-570C-15D7-7021-AC45212E43E8}"/>
                </a:ext>
              </a:extLst>
            </p:cNvPr>
            <p:cNvSpPr txBox="1"/>
            <p:nvPr/>
          </p:nvSpPr>
          <p:spPr>
            <a:xfrm>
              <a:off x="531863" y="1779662"/>
              <a:ext cx="2095922" cy="523220"/>
            </a:xfrm>
            <a:prstGeom prst="rect">
              <a:avLst/>
            </a:prstGeom>
            <a:solidFill>
              <a:srgbClr val="FFFF00"/>
            </a:solidFill>
          </p:spPr>
          <p:txBody>
            <a:bodyPr wrap="square" rtlCol="0">
              <a:spAutoFit/>
            </a:bodyPr>
            <a:lstStyle/>
            <a:p>
              <a:pPr algn="ctr"/>
              <a:r>
                <a:rPr lang="en-US" sz="28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Gỗ</a:t>
              </a:r>
              <a:r>
                <a:rPr lang="en-US" sz="28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trắc</a:t>
              </a:r>
              <a:r>
                <a:rPr lang="en-US" sz="28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đen</a:t>
              </a:r>
              <a:endParaRPr lang="en-US" sz="2800" b="1" dirty="0">
                <a:solidFill>
                  <a:srgbClr val="FF0000"/>
                </a:solidFill>
                <a:latin typeface="UTM Avo" panose="02040603050506020204" pitchFamily="18" charset="0"/>
                <a:ea typeface="AvantGarde" panose="00000400000000000000" pitchFamily="2" charset="0"/>
                <a:cs typeface="AvantGarde" panose="00000400000000000000" pitchFamily="2" charset="0"/>
              </a:endParaRPr>
            </a:p>
          </p:txBody>
        </p:sp>
      </p:grpSp>
    </p:spTree>
    <p:extLst>
      <p:ext uri="{BB962C8B-B14F-4D97-AF65-F5344CB8AC3E}">
        <p14:creationId xmlns:p14="http://schemas.microsoft.com/office/powerpoint/2010/main" val="124791204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29DEC6-570C-15D7-7021-AC45212E43E8}"/>
              </a:ext>
            </a:extLst>
          </p:cNvPr>
          <p:cNvSpPr txBox="1"/>
          <p:nvPr/>
        </p:nvSpPr>
        <p:spPr>
          <a:xfrm>
            <a:off x="0" y="1491630"/>
            <a:ext cx="1807890" cy="954107"/>
          </a:xfrm>
          <a:prstGeom prst="rect">
            <a:avLst/>
          </a:prstGeom>
          <a:solidFill>
            <a:srgbClr val="FFFF00"/>
          </a:solidFill>
        </p:spPr>
        <p:txBody>
          <a:bodyPr wrap="square" rtlCol="0">
            <a:spAutoFit/>
          </a:bodyPr>
          <a:lstStyle/>
          <a:p>
            <a:pPr algn="ctr"/>
            <a:r>
              <a:rPr lang="en-US" sz="28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Gỗ</a:t>
            </a:r>
            <a:r>
              <a:rPr lang="en-US" sz="28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trầm</a:t>
            </a:r>
            <a:r>
              <a:rPr lang="en-US" sz="28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hương</a:t>
            </a:r>
            <a:r>
              <a:rPr lang="en-US" sz="28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p>
        </p:txBody>
      </p:sp>
      <p:pic>
        <p:nvPicPr>
          <p:cNvPr id="7" name="Picture 6"/>
          <p:cNvPicPr>
            <a:picLocks noChangeAspect="1"/>
          </p:cNvPicPr>
          <p:nvPr/>
        </p:nvPicPr>
        <p:blipFill>
          <a:blip r:embed="rId2"/>
          <a:stretch>
            <a:fillRect/>
          </a:stretch>
        </p:blipFill>
        <p:spPr>
          <a:xfrm>
            <a:off x="2573710" y="457843"/>
            <a:ext cx="5698504" cy="3021680"/>
          </a:xfrm>
          <a:prstGeom prst="rect">
            <a:avLst/>
          </a:prstGeom>
        </p:spPr>
      </p:pic>
      <p:pic>
        <p:nvPicPr>
          <p:cNvPr id="8" name="Picture 7"/>
          <p:cNvPicPr>
            <a:picLocks noChangeAspect="1"/>
          </p:cNvPicPr>
          <p:nvPr/>
        </p:nvPicPr>
        <p:blipFill>
          <a:blip r:embed="rId3"/>
          <a:stretch>
            <a:fillRect/>
          </a:stretch>
        </p:blipFill>
        <p:spPr>
          <a:xfrm>
            <a:off x="2843808" y="457843"/>
            <a:ext cx="5544616" cy="3021680"/>
          </a:xfrm>
          <a:prstGeom prst="rect">
            <a:avLst/>
          </a:prstGeom>
        </p:spPr>
      </p:pic>
    </p:spTree>
    <p:extLst>
      <p:ext uri="{BB962C8B-B14F-4D97-AF65-F5344CB8AC3E}">
        <p14:creationId xmlns:p14="http://schemas.microsoft.com/office/powerpoint/2010/main" val="2186183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2C4CDB-4ADC-D4B9-3339-FD4295585C74}"/>
              </a:ext>
            </a:extLst>
          </p:cNvPr>
          <p:cNvSpPr txBox="1"/>
          <p:nvPr/>
        </p:nvSpPr>
        <p:spPr>
          <a:xfrm>
            <a:off x="107504" y="1347614"/>
            <a:ext cx="2088232" cy="523220"/>
          </a:xfrm>
          <a:prstGeom prst="rect">
            <a:avLst/>
          </a:prstGeom>
          <a:solidFill>
            <a:srgbClr val="FFFF00"/>
          </a:solidFill>
        </p:spPr>
        <p:txBody>
          <a:bodyPr wrap="square" rtlCol="0">
            <a:spAutoFit/>
          </a:bodyPr>
          <a:lstStyle/>
          <a:p>
            <a:r>
              <a:rPr lang="en-US" sz="28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Gỗ</a:t>
            </a:r>
            <a:r>
              <a:rPr lang="en-US" sz="28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sưa</a:t>
            </a:r>
            <a:r>
              <a:rPr lang="en-US" sz="28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đỏ</a:t>
            </a:r>
            <a:endParaRPr lang="en-US" sz="2800" b="1" dirty="0">
              <a:solidFill>
                <a:srgbClr val="FF0000"/>
              </a:solidFill>
              <a:latin typeface="UTM Avo" panose="02040603050506020204" pitchFamily="18" charset="0"/>
              <a:ea typeface="AvantGarde" panose="00000400000000000000" pitchFamily="2" charset="0"/>
              <a:cs typeface="AvantGarde" panose="00000400000000000000" pitchFamily="2" charset="0"/>
            </a:endParaRPr>
          </a:p>
        </p:txBody>
      </p:sp>
      <p:pic>
        <p:nvPicPr>
          <p:cNvPr id="2" name="Picture 1"/>
          <p:cNvPicPr>
            <a:picLocks noChangeAspect="1"/>
          </p:cNvPicPr>
          <p:nvPr/>
        </p:nvPicPr>
        <p:blipFill>
          <a:blip r:embed="rId2"/>
          <a:stretch>
            <a:fillRect/>
          </a:stretch>
        </p:blipFill>
        <p:spPr>
          <a:xfrm>
            <a:off x="2286000" y="339502"/>
            <a:ext cx="6858000" cy="3552279"/>
          </a:xfrm>
          <a:prstGeom prst="rect">
            <a:avLst/>
          </a:prstGeom>
        </p:spPr>
      </p:pic>
    </p:spTree>
    <p:extLst>
      <p:ext uri="{BB962C8B-B14F-4D97-AF65-F5344CB8AC3E}">
        <p14:creationId xmlns:p14="http://schemas.microsoft.com/office/powerpoint/2010/main" val="418706863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CFB2D4C-C872-097E-A9C3-45F1DA062FDA}"/>
              </a:ext>
            </a:extLst>
          </p:cNvPr>
          <p:cNvGrpSpPr/>
          <p:nvPr/>
        </p:nvGrpSpPr>
        <p:grpSpPr>
          <a:xfrm>
            <a:off x="361800" y="376503"/>
            <a:ext cx="8253961" cy="934734"/>
            <a:chOff x="2087461" y="335364"/>
            <a:chExt cx="8792742" cy="934734"/>
          </a:xfrm>
        </p:grpSpPr>
        <p:sp>
          <p:nvSpPr>
            <p:cNvPr id="8" name="TextBox 7">
              <a:extLst>
                <a:ext uri="{FF2B5EF4-FFF2-40B4-BE49-F238E27FC236}">
                  <a16:creationId xmlns:a16="http://schemas.microsoft.com/office/drawing/2014/main" id="{492C9088-E98E-CFD4-F76D-4AF214FB81FA}"/>
                </a:ext>
              </a:extLst>
            </p:cNvPr>
            <p:cNvSpPr txBox="1"/>
            <p:nvPr/>
          </p:nvSpPr>
          <p:spPr>
            <a:xfrm>
              <a:off x="2611466" y="335364"/>
              <a:ext cx="8268737" cy="461665"/>
            </a:xfrm>
            <a:prstGeom prst="rect">
              <a:avLst/>
            </a:prstGeom>
            <a:gradFill flip="none" rotWithShape="1">
              <a:gsLst>
                <a:gs pos="0">
                  <a:schemeClr val="accent1">
                    <a:lumMod val="5000"/>
                    <a:lumOff val="95000"/>
                    <a:alpha val="20000"/>
                  </a:schemeClr>
                </a:gs>
                <a:gs pos="74000">
                  <a:srgbClr val="66CCFF"/>
                </a:gs>
                <a:gs pos="83000">
                  <a:srgbClr val="66CCFF"/>
                </a:gs>
                <a:gs pos="100000">
                  <a:schemeClr val="bg1"/>
                </a:gs>
              </a:gsLst>
              <a:lin ang="10800000" scaled="1"/>
              <a:tileRect/>
            </a:gradFill>
          </p:spPr>
          <p:txBody>
            <a:bodyPr wrap="square" rtlCol="0">
              <a:spAutoFit/>
            </a:bodyPr>
            <a:lstStyle/>
            <a:p>
              <a:pPr lvl="1"/>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Trên</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đường</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về</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ông</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đã</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kể</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những</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gì</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với</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các</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bạn</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nhỏ</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a:t>
              </a:r>
            </a:p>
          </p:txBody>
        </p:sp>
        <p:grpSp>
          <p:nvGrpSpPr>
            <p:cNvPr id="9" name="Group 8">
              <a:extLst>
                <a:ext uri="{FF2B5EF4-FFF2-40B4-BE49-F238E27FC236}">
                  <a16:creationId xmlns:a16="http://schemas.microsoft.com/office/drawing/2014/main" id="{D756BB8C-6BBE-7F81-3E7F-932167AD9354}"/>
                </a:ext>
              </a:extLst>
            </p:cNvPr>
            <p:cNvGrpSpPr/>
            <p:nvPr/>
          </p:nvGrpSpPr>
          <p:grpSpPr>
            <a:xfrm>
              <a:off x="2087461" y="388377"/>
              <a:ext cx="788019" cy="881721"/>
              <a:chOff x="4425512" y="776081"/>
              <a:chExt cx="532306" cy="595601"/>
            </a:xfrm>
          </p:grpSpPr>
          <p:sp>
            <p:nvSpPr>
              <p:cNvPr id="10" name="Oval 9">
                <a:extLst>
                  <a:ext uri="{FF2B5EF4-FFF2-40B4-BE49-F238E27FC236}">
                    <a16:creationId xmlns:a16="http://schemas.microsoft.com/office/drawing/2014/main" id="{B0047E1B-689E-16EA-F5D0-E2535313A281}"/>
                  </a:ext>
                </a:extLst>
              </p:cNvPr>
              <p:cNvSpPr/>
              <p:nvPr/>
            </p:nvSpPr>
            <p:spPr>
              <a:xfrm>
                <a:off x="4425512" y="776081"/>
                <a:ext cx="532306" cy="595601"/>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sp>
            <p:nvSpPr>
              <p:cNvPr id="11" name="Oval 10">
                <a:extLst>
                  <a:ext uri="{FF2B5EF4-FFF2-40B4-BE49-F238E27FC236}">
                    <a16:creationId xmlns:a16="http://schemas.microsoft.com/office/drawing/2014/main" id="{A696B877-6F7F-C4FE-DC3F-8F10289C1D8E}"/>
                  </a:ext>
                </a:extLst>
              </p:cNvPr>
              <p:cNvSpPr/>
              <p:nvPr/>
            </p:nvSpPr>
            <p:spPr>
              <a:xfrm>
                <a:off x="4487906" y="829130"/>
                <a:ext cx="419328" cy="467904"/>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00"/>
                    </a:solidFill>
                    <a:latin typeface="UTM Avo" panose="02040603050506020204" pitchFamily="18" charset="0"/>
                    <a:ea typeface="AvantGarde" panose="00000400000000000000" pitchFamily="2" charset="0"/>
                    <a:cs typeface="AvantGarde" panose="00000400000000000000" pitchFamily="2" charset="0"/>
                  </a:rPr>
                  <a:t>3</a:t>
                </a:r>
              </a:p>
            </p:txBody>
          </p:sp>
        </p:grpSp>
      </p:grpSp>
      <p:pic>
        <p:nvPicPr>
          <p:cNvPr id="12" name="Picture 11" descr="A picture containing text, envelope, businesscard&#10;&#10;Description automatically generated">
            <a:extLst>
              <a:ext uri="{FF2B5EF4-FFF2-40B4-BE49-F238E27FC236}">
                <a16:creationId xmlns:a16="http://schemas.microsoft.com/office/drawing/2014/main" id="{9D0583AE-8064-A890-828B-8738B54CD03A}"/>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8195" t="13647" r="3716" b="15754"/>
          <a:stretch/>
        </p:blipFill>
        <p:spPr>
          <a:xfrm>
            <a:off x="12200956" y="3006316"/>
            <a:ext cx="2205364" cy="2465938"/>
          </a:xfrm>
          <a:prstGeom prst="rect">
            <a:avLst/>
          </a:prstGeom>
        </p:spPr>
      </p:pic>
      <p:sp>
        <p:nvSpPr>
          <p:cNvPr id="13" name="TextBox 12">
            <a:extLst>
              <a:ext uri="{FF2B5EF4-FFF2-40B4-BE49-F238E27FC236}">
                <a16:creationId xmlns:a16="http://schemas.microsoft.com/office/drawing/2014/main" id="{5D168ABC-0306-5B76-E8B1-1C77769ACD38}"/>
              </a:ext>
            </a:extLst>
          </p:cNvPr>
          <p:cNvSpPr txBox="1"/>
          <p:nvPr/>
        </p:nvSpPr>
        <p:spPr>
          <a:xfrm>
            <a:off x="448507" y="1611662"/>
            <a:ext cx="8316416" cy="2308324"/>
          </a:xfrm>
          <a:prstGeom prst="rect">
            <a:avLst/>
          </a:prstGeom>
          <a:noFill/>
        </p:spPr>
        <p:txBody>
          <a:bodyPr wrap="square" rtlCol="0">
            <a:spAutoFit/>
          </a:bodyPr>
          <a:lstStyle/>
          <a:p>
            <a:pPr lvl="1"/>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Ông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đã</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kể</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cho</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các</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bạn</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nhỏ</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nghe</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về</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những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cánh</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rừng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thuở</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xưa</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Trong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rừng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thuở</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ấy</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có</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rất</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nhiều</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muông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thú</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cảnh</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vật</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rất</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đẹp</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mắt</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đó</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là</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những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bầy</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vượn</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tinh</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nghịch</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dang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đu</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dây</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trên</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cành</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cao</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những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đàn</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hươu</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nai</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xinh</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đẹp</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và</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hiền</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lành</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rủ</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nhau</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ra</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suối</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những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vạt</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cỏ</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đẫm</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sương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long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lanh</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trong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nắng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a:t>
            </a:r>
          </a:p>
        </p:txBody>
      </p:sp>
    </p:spTree>
    <p:extLst>
      <p:ext uri="{BB962C8B-B14F-4D97-AF65-F5344CB8AC3E}">
        <p14:creationId xmlns:p14="http://schemas.microsoft.com/office/powerpoint/2010/main" val="114149272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repeatCount="indefinite"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0" fill="hold"/>
                                        <p:tgtEl>
                                          <p:spTgt spid="12"/>
                                        </p:tgtEl>
                                        <p:attrNameLst>
                                          <p:attrName>ppt_x</p:attrName>
                                        </p:attrNameLst>
                                      </p:cBhvr>
                                      <p:tavLst>
                                        <p:tav tm="0">
                                          <p:val>
                                            <p:strVal val="0-#ppt_w/2"/>
                                          </p:val>
                                        </p:tav>
                                        <p:tav tm="100000">
                                          <p:val>
                                            <p:strVal val="#ppt_x"/>
                                          </p:val>
                                        </p:tav>
                                      </p:tavLst>
                                    </p:anim>
                                    <p:anim calcmode="lin" valueType="num">
                                      <p:cBhvr additive="base">
                                        <p:cTn id="8" dur="15000" fill="hold"/>
                                        <p:tgtEl>
                                          <p:spTgt spid="12"/>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1143A78-B7E8-40C3-B545-E1355013982D}"/>
              </a:ext>
            </a:extLst>
          </p:cNvPr>
          <p:cNvGrpSpPr/>
          <p:nvPr/>
        </p:nvGrpSpPr>
        <p:grpSpPr>
          <a:xfrm>
            <a:off x="126538" y="35139"/>
            <a:ext cx="857310" cy="857310"/>
            <a:chOff x="451413" y="196770"/>
            <a:chExt cx="1143080" cy="1143080"/>
          </a:xfrm>
        </p:grpSpPr>
        <p:sp>
          <p:nvSpPr>
            <p:cNvPr id="2" name="Oval 1">
              <a:extLst>
                <a:ext uri="{FF2B5EF4-FFF2-40B4-BE49-F238E27FC236}">
                  <a16:creationId xmlns:a16="http://schemas.microsoft.com/office/drawing/2014/main" id="{DDCB636E-33C9-4E6A-9D68-A14AF0C497FF}"/>
                </a:ext>
              </a:extLst>
            </p:cNvPr>
            <p:cNvSpPr/>
            <p:nvPr/>
          </p:nvSpPr>
          <p:spPr>
            <a:xfrm>
              <a:off x="451413" y="196770"/>
              <a:ext cx="1143080" cy="114308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a:endParaRPr lang="en-US">
                <a:solidFill>
                  <a:srgbClr val="FF0000"/>
                </a:solidFill>
                <a:latin typeface="UTM Avo" panose="02040603050506020204" pitchFamily="18" charset="0"/>
              </a:endParaRPr>
            </a:p>
          </p:txBody>
        </p:sp>
        <p:pic>
          <p:nvPicPr>
            <p:cNvPr id="1026" name="Picture 2" descr="Clip art Line art Đồ họa mạng di động Nội dung miễn phí Hình ảnh - sách vẽ  sách giáo khoa png png tải về - Miễn phí trong suốt Dòng Nghệ">
              <a:extLst>
                <a:ext uri="{FF2B5EF4-FFF2-40B4-BE49-F238E27FC236}">
                  <a16:creationId xmlns:a16="http://schemas.microsoft.com/office/drawing/2014/main" id="{3747E5BF-F6DA-4037-9FD6-EB7779CE287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4667" r="95667">
                          <a14:foregroundMark x1="14222" y1="28222" x2="29000" y2="63778"/>
                          <a14:foregroundMark x1="9667" y1="39444" x2="4667" y2="42333"/>
                          <a14:foregroundMark x1="66889" y1="78667" x2="87000" y2="64889"/>
                          <a14:foregroundMark x1="87000" y1="64889" x2="88333" y2="63000"/>
                          <a14:foregroundMark x1="92778" y1="67667" x2="95667" y2="70556"/>
                        </a14:backgroundRemoval>
                      </a14:imgEffect>
                    </a14:imgLayer>
                  </a14:imgProps>
                </a:ext>
                <a:ext uri="{28A0092B-C50C-407E-A947-70E740481C1C}">
                  <a14:useLocalDpi xmlns:a14="http://schemas.microsoft.com/office/drawing/2010/main" val="0"/>
                </a:ext>
              </a:extLst>
            </a:blip>
            <a:srcRect/>
            <a:stretch>
              <a:fillRect/>
            </a:stretch>
          </p:blipFill>
          <p:spPr bwMode="auto">
            <a:xfrm rot="21349086" flipH="1">
              <a:off x="563208" y="480467"/>
              <a:ext cx="848214" cy="7644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D31B853-2819-4971-973F-CD8E1C159947}"/>
                </a:ext>
              </a:extLst>
            </p:cNvPr>
            <p:cNvSpPr txBox="1"/>
            <p:nvPr/>
          </p:nvSpPr>
          <p:spPr>
            <a:xfrm rot="195696">
              <a:off x="687286" y="313742"/>
              <a:ext cx="648183" cy="492443"/>
            </a:xfrm>
            <a:prstGeom prst="rect">
              <a:avLst/>
            </a:prstGeom>
            <a:noFill/>
          </p:spPr>
          <p:txBody>
            <a:bodyPr wrap="square" rtlCol="0">
              <a:spAutoFit/>
            </a:bodyPr>
            <a:lstStyle/>
            <a:p>
              <a:pPr defTabSz="685800"/>
              <a:r>
                <a:rPr lang="en-US">
                  <a:solidFill>
                    <a:srgbClr val="FF0000"/>
                  </a:solidFill>
                  <a:latin typeface="UTM Avo" panose="02040603050506020204" pitchFamily="18" charset="0"/>
                </a:rPr>
                <a:t>?</a:t>
              </a:r>
            </a:p>
          </p:txBody>
        </p:sp>
      </p:grpSp>
      <p:grpSp>
        <p:nvGrpSpPr>
          <p:cNvPr id="9" name="Group 8">
            <a:extLst>
              <a:ext uri="{FF2B5EF4-FFF2-40B4-BE49-F238E27FC236}">
                <a16:creationId xmlns:a16="http://schemas.microsoft.com/office/drawing/2014/main" id="{CEFC104D-8D7D-410C-8827-C9550B10800C}"/>
              </a:ext>
            </a:extLst>
          </p:cNvPr>
          <p:cNvGrpSpPr/>
          <p:nvPr/>
        </p:nvGrpSpPr>
        <p:grpSpPr>
          <a:xfrm>
            <a:off x="916982" y="379684"/>
            <a:ext cx="7509755" cy="646331"/>
            <a:chOff x="2097797" y="143554"/>
            <a:chExt cx="8485630" cy="1268063"/>
          </a:xfrm>
        </p:grpSpPr>
        <p:sp>
          <p:nvSpPr>
            <p:cNvPr id="8" name="TextBox 7">
              <a:extLst>
                <a:ext uri="{FF2B5EF4-FFF2-40B4-BE49-F238E27FC236}">
                  <a16:creationId xmlns:a16="http://schemas.microsoft.com/office/drawing/2014/main" id="{62D85724-DC8D-4FC6-BE21-52234C4F3D98}"/>
                </a:ext>
              </a:extLst>
            </p:cNvPr>
            <p:cNvSpPr txBox="1"/>
            <p:nvPr/>
          </p:nvSpPr>
          <p:spPr>
            <a:xfrm>
              <a:off x="2314690" y="143554"/>
              <a:ext cx="8268737" cy="1268063"/>
            </a:xfrm>
            <a:prstGeom prst="rect">
              <a:avLst/>
            </a:prstGeom>
            <a:gradFill flip="none" rotWithShape="1">
              <a:gsLst>
                <a:gs pos="0">
                  <a:schemeClr val="accent1">
                    <a:lumMod val="5000"/>
                    <a:lumOff val="95000"/>
                    <a:alpha val="20000"/>
                  </a:schemeClr>
                </a:gs>
                <a:gs pos="74000">
                  <a:srgbClr val="66CCFF"/>
                </a:gs>
                <a:gs pos="83000">
                  <a:srgbClr val="66CCFF"/>
                </a:gs>
                <a:gs pos="100000">
                  <a:schemeClr val="bg1"/>
                </a:gs>
              </a:gsLst>
              <a:lin ang="10800000" scaled="1"/>
              <a:tileRect/>
            </a:gradFill>
          </p:spPr>
          <p:txBody>
            <a:bodyPr wrap="square" rtlCol="0">
              <a:spAutoFit/>
            </a:bodyPr>
            <a:lstStyle/>
            <a:p>
              <a:pPr marL="342900" lvl="1" defTabSz="685800"/>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Theo </a:t>
              </a:r>
              <a:r>
                <a:rPr lang="en-US"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em</a:t>
              </a:r>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các</a:t>
              </a:r>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bạn</a:t>
              </a:r>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nhỏ</a:t>
              </a:r>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thấy</a:t>
              </a:r>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thú</a:t>
              </a:r>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vị</a:t>
              </a:r>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với</a:t>
              </a:r>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chuyến</a:t>
              </a:r>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đi</a:t>
              </a:r>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thăm</a:t>
              </a:r>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rừng</a:t>
              </a:r>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cùng</a:t>
              </a:r>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ông</a:t>
              </a:r>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không</a:t>
              </a:r>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Vì</a:t>
              </a:r>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sao</a:t>
              </a:r>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a:t>
              </a:r>
            </a:p>
          </p:txBody>
        </p:sp>
        <p:grpSp>
          <p:nvGrpSpPr>
            <p:cNvPr id="5" name="Group 4">
              <a:extLst>
                <a:ext uri="{FF2B5EF4-FFF2-40B4-BE49-F238E27FC236}">
                  <a16:creationId xmlns:a16="http://schemas.microsoft.com/office/drawing/2014/main" id="{3F755A20-259D-44D9-8F3C-09675259C20E}"/>
                </a:ext>
              </a:extLst>
            </p:cNvPr>
            <p:cNvGrpSpPr/>
            <p:nvPr/>
          </p:nvGrpSpPr>
          <p:grpSpPr>
            <a:xfrm>
              <a:off x="2097797" y="341297"/>
              <a:ext cx="653803" cy="1002717"/>
              <a:chOff x="4432491" y="744279"/>
              <a:chExt cx="441643" cy="677334"/>
            </a:xfrm>
          </p:grpSpPr>
          <p:sp>
            <p:nvSpPr>
              <p:cNvPr id="6" name="Oval 5">
                <a:extLst>
                  <a:ext uri="{FF2B5EF4-FFF2-40B4-BE49-F238E27FC236}">
                    <a16:creationId xmlns:a16="http://schemas.microsoft.com/office/drawing/2014/main" id="{18DCCC10-FE2E-42FE-B8C8-3C20504669E0}"/>
                  </a:ext>
                </a:extLst>
              </p:cNvPr>
              <p:cNvSpPr/>
              <p:nvPr/>
            </p:nvSpPr>
            <p:spPr>
              <a:xfrm>
                <a:off x="4432491" y="744279"/>
                <a:ext cx="441643" cy="677334"/>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a:solidFill>
                    <a:prstClr val="white"/>
                  </a:solidFill>
                  <a:latin typeface="UTM Avo" panose="02040603050506020204" pitchFamily="18" charset="0"/>
                </a:endParaRPr>
              </a:p>
            </p:txBody>
          </p:sp>
          <p:sp>
            <p:nvSpPr>
              <p:cNvPr id="7" name="Oval 6">
                <a:extLst>
                  <a:ext uri="{FF2B5EF4-FFF2-40B4-BE49-F238E27FC236}">
                    <a16:creationId xmlns:a16="http://schemas.microsoft.com/office/drawing/2014/main" id="{3F8AFFF9-C03E-4597-8387-EA0AC6FAA082}"/>
                  </a:ext>
                </a:extLst>
              </p:cNvPr>
              <p:cNvSpPr/>
              <p:nvPr/>
            </p:nvSpPr>
            <p:spPr>
              <a:xfrm>
                <a:off x="4459703" y="828135"/>
                <a:ext cx="381716" cy="510611"/>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srgbClr val="FFFF00"/>
                    </a:solidFill>
                    <a:latin typeface="UTM Avo" panose="02040603050506020204" pitchFamily="18" charset="0"/>
                    <a:ea typeface="AvantGarde" panose="00000400000000000000" pitchFamily="2" charset="0"/>
                    <a:cs typeface="AvantGarde" panose="00000400000000000000" pitchFamily="2" charset="0"/>
                  </a:rPr>
                  <a:t>4</a:t>
                </a:r>
              </a:p>
            </p:txBody>
          </p:sp>
        </p:grpSp>
      </p:grpSp>
      <p:sp>
        <p:nvSpPr>
          <p:cNvPr id="10" name="TextBox 9">
            <a:extLst>
              <a:ext uri="{FF2B5EF4-FFF2-40B4-BE49-F238E27FC236}">
                <a16:creationId xmlns:a16="http://schemas.microsoft.com/office/drawing/2014/main" id="{B55EDEAC-E657-4933-B0DA-1CF9CF0A79D3}"/>
              </a:ext>
            </a:extLst>
          </p:cNvPr>
          <p:cNvSpPr txBox="1"/>
          <p:nvPr/>
        </p:nvSpPr>
        <p:spPr>
          <a:xfrm>
            <a:off x="145439" y="1347565"/>
            <a:ext cx="7083963" cy="408623"/>
          </a:xfrm>
          <a:prstGeom prst="roundRect">
            <a:avLst/>
          </a:prstGeom>
          <a:solidFill>
            <a:srgbClr val="FFCCFF"/>
          </a:solidFill>
        </p:spPr>
        <p:txBody>
          <a:bodyPr wrap="square" rtlCol="0">
            <a:spAutoFit/>
          </a:bodyPr>
          <a:lstStyle/>
          <a:p>
            <a:pPr algn="ctr" defTabSz="685800"/>
            <a:r>
              <a:rPr lang="en-US" dirty="0">
                <a:solidFill>
                  <a:srgbClr val="000000"/>
                </a:solidFill>
                <a:latin typeface="OpenSans"/>
              </a:rPr>
              <a:t>C</a:t>
            </a:r>
            <a:r>
              <a:rPr lang="vi-VN" dirty="0">
                <a:solidFill>
                  <a:srgbClr val="000000"/>
                </a:solidFill>
                <a:latin typeface="OpenSans"/>
              </a:rPr>
              <a:t>ác bạn nhỏ cảm thấy rất thú vị với chuyến đi thăm rừng cùng ông</a:t>
            </a:r>
            <a:r>
              <a:rPr lang="en-US" dirty="0">
                <a:solidFill>
                  <a:srgbClr val="000000"/>
                </a:solidFill>
                <a:latin typeface="OpenSans"/>
              </a:rPr>
              <a:t>.</a:t>
            </a:r>
            <a:endParaRPr lang="en-US" b="1" dirty="0">
              <a:solidFill>
                <a:srgbClr val="FF0000"/>
              </a:solidFill>
              <a:latin typeface="UTM Avo" panose="02040603050506020204" pitchFamily="18" charset="0"/>
              <a:ea typeface="AvantGarde" panose="00000400000000000000" pitchFamily="2" charset="0"/>
              <a:cs typeface="AvantGarde" panose="00000400000000000000" pitchFamily="2" charset="0"/>
            </a:endParaRPr>
          </a:p>
        </p:txBody>
      </p:sp>
      <p:sp>
        <p:nvSpPr>
          <p:cNvPr id="12" name="TextBox 11">
            <a:extLst>
              <a:ext uri="{FF2B5EF4-FFF2-40B4-BE49-F238E27FC236}">
                <a16:creationId xmlns:a16="http://schemas.microsoft.com/office/drawing/2014/main" id="{04BC7D5D-03DA-4330-B4E2-008C94F98C0B}"/>
              </a:ext>
            </a:extLst>
          </p:cNvPr>
          <p:cNvSpPr txBox="1"/>
          <p:nvPr/>
        </p:nvSpPr>
        <p:spPr>
          <a:xfrm>
            <a:off x="2267744" y="2077738"/>
            <a:ext cx="6254813" cy="1021556"/>
          </a:xfrm>
          <a:prstGeom prst="roundRect">
            <a:avLst/>
          </a:prstGeom>
          <a:solidFill>
            <a:srgbClr val="99FFCC"/>
          </a:solidFill>
        </p:spPr>
        <p:txBody>
          <a:bodyPr wrap="square" rtlCol="0">
            <a:spAutoFit/>
          </a:bodyPr>
          <a:lstStyle/>
          <a:p>
            <a:pPr algn="ctr" defTabSz="685800"/>
            <a:r>
              <a:rPr lang="vi-VN" dirty="0">
                <a:solidFill>
                  <a:srgbClr val="000000"/>
                </a:solidFill>
                <a:latin typeface="OpenSans"/>
              </a:rPr>
              <a:t>Vì nhờ có chuyến đi đó mà các bạn đã thấy được những cảnh đẹp của cây cối, của các con vật trong rừng. </a:t>
            </a:r>
            <a:br>
              <a:rPr lang="vi-VN" dirty="0">
                <a:solidFill>
                  <a:srgbClr val="000000"/>
                </a:solidFill>
                <a:latin typeface="OpenSans"/>
              </a:rPr>
            </a:br>
            <a:endParaRPr lang="en-US" b="1" dirty="0">
              <a:solidFill>
                <a:srgbClr val="FF0000"/>
              </a:solidFill>
              <a:latin typeface="UTM Avo" panose="02040603050506020204" pitchFamily="18" charset="0"/>
              <a:ea typeface="AvantGarde" panose="00000400000000000000" pitchFamily="2" charset="0"/>
              <a:cs typeface="AvantGarde" panose="00000400000000000000" pitchFamily="2" charset="0"/>
            </a:endParaRPr>
          </a:p>
        </p:txBody>
      </p:sp>
      <p:sp>
        <p:nvSpPr>
          <p:cNvPr id="15" name="TextBox 14">
            <a:extLst>
              <a:ext uri="{FF2B5EF4-FFF2-40B4-BE49-F238E27FC236}">
                <a16:creationId xmlns:a16="http://schemas.microsoft.com/office/drawing/2014/main" id="{57309B25-79D4-40CE-A5F3-C6A4459029C8}"/>
              </a:ext>
            </a:extLst>
          </p:cNvPr>
          <p:cNvSpPr txBox="1"/>
          <p:nvPr/>
        </p:nvSpPr>
        <p:spPr>
          <a:xfrm>
            <a:off x="3889626" y="3405728"/>
            <a:ext cx="4632931" cy="1328023"/>
          </a:xfrm>
          <a:prstGeom prst="roundRect">
            <a:avLst/>
          </a:prstGeom>
          <a:solidFill>
            <a:srgbClr val="66CCFF"/>
          </a:solidFill>
          <a:ln>
            <a:solidFill>
              <a:srgbClr val="66CCFF"/>
            </a:solidFill>
          </a:ln>
        </p:spPr>
        <p:txBody>
          <a:bodyPr wrap="square" rtlCol="0">
            <a:spAutoFit/>
          </a:bodyPr>
          <a:lstStyle/>
          <a:p>
            <a:pPr lvl="0" algn="ctr" defTabSz="685800"/>
            <a:r>
              <a:rPr lang="vi-VN" dirty="0">
                <a:solidFill>
                  <a:srgbClr val="000000"/>
                </a:solidFill>
                <a:latin typeface="OpenSans"/>
              </a:rPr>
              <a:t>Các bạn còn được nghe những âm thanh hấp dẫn ở trong rừng nữa.</a:t>
            </a:r>
            <a:br>
              <a:rPr lang="vi-VN" dirty="0">
                <a:solidFill>
                  <a:srgbClr val="000000"/>
                </a:solidFill>
                <a:latin typeface="OpenSans"/>
              </a:rPr>
            </a:br>
            <a:endParaRPr lang="en-US" b="1" dirty="0">
              <a:solidFill>
                <a:srgbClr val="FF0000"/>
              </a:solidFill>
              <a:latin typeface="UTM Avo" panose="02040603050506020204" pitchFamily="18" charset="0"/>
              <a:ea typeface="AvantGarde" panose="00000400000000000000" pitchFamily="2" charset="0"/>
              <a:cs typeface="AvantGarde" panose="00000400000000000000" pitchFamily="2" charset="0"/>
            </a:endParaRPr>
          </a:p>
          <a:p>
            <a:pPr algn="ctr" defTabSz="685800"/>
            <a:r>
              <a:rPr lang="en-US" b="1" dirty="0">
                <a:solidFill>
                  <a:srgbClr val="FF0000"/>
                </a:solidFill>
                <a:latin typeface="UTM Avo" panose="02040603050506020204" pitchFamily="18" charset="0"/>
                <a:ea typeface="AvantGarde" panose="00000400000000000000" pitchFamily="2" charset="0"/>
                <a:cs typeface="AvantGarde" panose="00000400000000000000" pitchFamily="2" charset="0"/>
              </a:rPr>
              <a:t>.</a:t>
            </a:r>
          </a:p>
        </p:txBody>
      </p:sp>
      <p:pic>
        <p:nvPicPr>
          <p:cNvPr id="16" name="Picture 15" descr="A picture containing text, toy, doll&#10;&#10;Description automatically generated">
            <a:extLst>
              <a:ext uri="{FF2B5EF4-FFF2-40B4-BE49-F238E27FC236}">
                <a16:creationId xmlns:a16="http://schemas.microsoft.com/office/drawing/2014/main" id="{238CD95C-DA24-444E-B372-21F19C0500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66" y="2865389"/>
            <a:ext cx="3204935" cy="2301725"/>
          </a:xfrm>
          <a:prstGeom prst="rect">
            <a:avLst/>
          </a:prstGeom>
        </p:spPr>
      </p:pic>
    </p:spTree>
    <p:extLst>
      <p:ext uri="{BB962C8B-B14F-4D97-AF65-F5344CB8AC3E}">
        <p14:creationId xmlns:p14="http://schemas.microsoft.com/office/powerpoint/2010/main" val="384054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4A05CE3-E507-6A38-A49B-211E3BAC57C3}"/>
              </a:ext>
            </a:extLst>
          </p:cNvPr>
          <p:cNvGrpSpPr/>
          <p:nvPr/>
        </p:nvGrpSpPr>
        <p:grpSpPr>
          <a:xfrm>
            <a:off x="287524" y="1059582"/>
            <a:ext cx="8568952" cy="1138773"/>
            <a:chOff x="2102753" y="215435"/>
            <a:chExt cx="7963036" cy="1476856"/>
          </a:xfrm>
        </p:grpSpPr>
        <p:sp>
          <p:nvSpPr>
            <p:cNvPr id="4" name="TextBox 3">
              <a:extLst>
                <a:ext uri="{FF2B5EF4-FFF2-40B4-BE49-F238E27FC236}">
                  <a16:creationId xmlns:a16="http://schemas.microsoft.com/office/drawing/2014/main" id="{439199F0-2EE6-A69F-75C0-B985C2205C59}"/>
                </a:ext>
              </a:extLst>
            </p:cNvPr>
            <p:cNvSpPr txBox="1"/>
            <p:nvPr/>
          </p:nvSpPr>
          <p:spPr>
            <a:xfrm>
              <a:off x="2363268" y="215435"/>
              <a:ext cx="7702521" cy="1476856"/>
            </a:xfrm>
            <a:prstGeom prst="rect">
              <a:avLst/>
            </a:prstGeom>
            <a:gradFill flip="none" rotWithShape="1">
              <a:gsLst>
                <a:gs pos="0">
                  <a:schemeClr val="accent1">
                    <a:lumMod val="5000"/>
                    <a:lumOff val="95000"/>
                    <a:alpha val="20000"/>
                  </a:schemeClr>
                </a:gs>
                <a:gs pos="74000">
                  <a:srgbClr val="66CCFF"/>
                </a:gs>
                <a:gs pos="83000">
                  <a:srgbClr val="66CCFF"/>
                </a:gs>
                <a:gs pos="100000">
                  <a:schemeClr val="bg1"/>
                </a:gs>
              </a:gsLst>
              <a:lin ang="10800000" scaled="1"/>
              <a:tileRect/>
            </a:gradFill>
          </p:spPr>
          <p:txBody>
            <a:bodyPr wrap="square" rtlCol="0">
              <a:spAutoFit/>
            </a:bodyPr>
            <a:lstStyle/>
            <a:p>
              <a:pPr lvl="1"/>
              <a:r>
                <a:rPr lang="en-US" sz="3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Em</a:t>
              </a:r>
              <a:r>
                <a:rPr lang="en-US" sz="3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thích</a:t>
              </a:r>
              <a:r>
                <a:rPr lang="en-US" sz="3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nhất</a:t>
              </a:r>
              <a:r>
                <a:rPr lang="en-US" sz="3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hình</a:t>
              </a:r>
              <a:r>
                <a:rPr lang="en-US" sz="3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ảnh</a:t>
              </a:r>
              <a:r>
                <a:rPr lang="en-US" sz="3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nào</a:t>
              </a:r>
              <a:r>
                <a:rPr lang="en-US" sz="3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trong</a:t>
              </a:r>
              <a:r>
                <a:rPr lang="en-US" sz="3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bài</a:t>
              </a:r>
              <a:r>
                <a:rPr lang="en-US" sz="3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Vì</a:t>
              </a:r>
              <a:r>
                <a:rPr lang="en-US" sz="3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sao</a:t>
              </a:r>
              <a:r>
                <a:rPr lang="en-US" sz="3400" b="1" dirty="0">
                  <a:solidFill>
                    <a:srgbClr val="0070C0"/>
                  </a:solidFill>
                  <a:latin typeface="UTM Avo" panose="02040603050506020204" pitchFamily="18" charset="0"/>
                  <a:ea typeface="AvantGarde" panose="00000400000000000000" pitchFamily="2" charset="0"/>
                  <a:cs typeface="AvantGarde" panose="00000400000000000000" pitchFamily="2" charset="0"/>
                </a:rPr>
                <a:t>?</a:t>
              </a:r>
            </a:p>
          </p:txBody>
        </p:sp>
        <p:grpSp>
          <p:nvGrpSpPr>
            <p:cNvPr id="5" name="Group 4">
              <a:extLst>
                <a:ext uri="{FF2B5EF4-FFF2-40B4-BE49-F238E27FC236}">
                  <a16:creationId xmlns:a16="http://schemas.microsoft.com/office/drawing/2014/main" id="{0168C09E-48C7-993C-EEE0-6C58FCD0D8C4}"/>
                </a:ext>
              </a:extLst>
            </p:cNvPr>
            <p:cNvGrpSpPr/>
            <p:nvPr/>
          </p:nvGrpSpPr>
          <p:grpSpPr>
            <a:xfrm>
              <a:off x="2102753" y="363671"/>
              <a:ext cx="682163" cy="967582"/>
              <a:chOff x="4435839" y="759392"/>
              <a:chExt cx="460800" cy="653600"/>
            </a:xfrm>
          </p:grpSpPr>
          <p:sp>
            <p:nvSpPr>
              <p:cNvPr id="6" name="Oval 5">
                <a:extLst>
                  <a:ext uri="{FF2B5EF4-FFF2-40B4-BE49-F238E27FC236}">
                    <a16:creationId xmlns:a16="http://schemas.microsoft.com/office/drawing/2014/main" id="{E66EA69E-67E6-29AB-379C-E0240424D668}"/>
                  </a:ext>
                </a:extLst>
              </p:cNvPr>
              <p:cNvSpPr/>
              <p:nvPr/>
            </p:nvSpPr>
            <p:spPr>
              <a:xfrm>
                <a:off x="4435839" y="759392"/>
                <a:ext cx="460800" cy="653600"/>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7" name="Oval 6">
                <a:extLst>
                  <a:ext uri="{FF2B5EF4-FFF2-40B4-BE49-F238E27FC236}">
                    <a16:creationId xmlns:a16="http://schemas.microsoft.com/office/drawing/2014/main" id="{1362DACF-4BA2-3C9C-23BE-E900FA3DDED5}"/>
                  </a:ext>
                </a:extLst>
              </p:cNvPr>
              <p:cNvSpPr/>
              <p:nvPr/>
            </p:nvSpPr>
            <p:spPr>
              <a:xfrm>
                <a:off x="4477098" y="829130"/>
                <a:ext cx="364872" cy="511693"/>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latin typeface="UTM Avo" panose="02040603050506020204" pitchFamily="18" charset="0"/>
                    <a:ea typeface="AvantGarde" panose="00000400000000000000" pitchFamily="2" charset="0"/>
                    <a:cs typeface="AvantGarde" panose="00000400000000000000" pitchFamily="2" charset="0"/>
                  </a:rPr>
                  <a:t>5</a:t>
                </a:r>
                <a:endParaRPr lang="en-US" sz="1600" b="1" dirty="0">
                  <a:solidFill>
                    <a:srgbClr val="FFFF00"/>
                  </a:solidFill>
                  <a:latin typeface="UTM Avo" panose="02040603050506020204" pitchFamily="18" charset="0"/>
                  <a:ea typeface="AvantGarde" panose="00000400000000000000" pitchFamily="2" charset="0"/>
                  <a:cs typeface="AvantGarde" panose="00000400000000000000" pitchFamily="2" charset="0"/>
                </a:endParaRPr>
              </a:p>
            </p:txBody>
          </p:sp>
        </p:grpSp>
      </p:grpSp>
    </p:spTree>
    <p:extLst>
      <p:ext uri="{BB962C8B-B14F-4D97-AF65-F5344CB8AC3E}">
        <p14:creationId xmlns:p14="http://schemas.microsoft.com/office/powerpoint/2010/main" val="65373630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8092F9-CD8D-D671-6DA8-5A1EE95E0B94}"/>
              </a:ext>
            </a:extLst>
          </p:cNvPr>
          <p:cNvSpPr>
            <a:spLocks noGrp="1"/>
          </p:cNvSpPr>
          <p:nvPr>
            <p:ph type="sldNum" sz="quarter" idx="12"/>
          </p:nvPr>
        </p:nvSpPr>
        <p:spPr/>
        <p:txBody>
          <a:bodyPr/>
          <a:lstStyle/>
          <a:p>
            <a:fld id="{87115745-2F8B-4195-AD23-8A2542AF7C2C}" type="slidenum">
              <a:rPr lang="zh-CN" altLang="en-US" smtClean="0"/>
              <a:t>29</a:t>
            </a:fld>
            <a:endParaRPr lang="zh-CN" altLang="en-US"/>
          </a:p>
        </p:txBody>
      </p:sp>
      <p:sp>
        <p:nvSpPr>
          <p:cNvPr id="4" name="TextBox 3">
            <a:extLst>
              <a:ext uri="{FF2B5EF4-FFF2-40B4-BE49-F238E27FC236}">
                <a16:creationId xmlns:a16="http://schemas.microsoft.com/office/drawing/2014/main" id="{890D8C2B-6521-6FE6-2D8C-BE32B2C7EBAD}"/>
              </a:ext>
            </a:extLst>
          </p:cNvPr>
          <p:cNvSpPr txBox="1"/>
          <p:nvPr/>
        </p:nvSpPr>
        <p:spPr>
          <a:xfrm>
            <a:off x="3197942" y="655304"/>
            <a:ext cx="3312992" cy="646331"/>
          </a:xfrm>
          <a:prstGeom prst="rect">
            <a:avLst/>
          </a:prstGeom>
          <a:noFill/>
        </p:spPr>
        <p:txBody>
          <a:bodyPr wrap="square" rtlCol="0">
            <a:spAutoFit/>
          </a:bodyPr>
          <a:lstStyle/>
          <a:p>
            <a:pPr algn="ctr"/>
            <a:r>
              <a:rPr lang="en-US" sz="3600" dirty="0" err="1">
                <a:latin typeface="UTM Avo" panose="02040603050506020204" pitchFamily="18" charset="0"/>
              </a:rPr>
              <a:t>Nội</a:t>
            </a:r>
            <a:r>
              <a:rPr lang="en-US" sz="3600" dirty="0">
                <a:latin typeface="UTM Avo" panose="02040603050506020204" pitchFamily="18" charset="0"/>
              </a:rPr>
              <a:t> dung:</a:t>
            </a:r>
          </a:p>
        </p:txBody>
      </p:sp>
      <p:sp>
        <p:nvSpPr>
          <p:cNvPr id="5" name="TextBox 4">
            <a:extLst>
              <a:ext uri="{FF2B5EF4-FFF2-40B4-BE49-F238E27FC236}">
                <a16:creationId xmlns:a16="http://schemas.microsoft.com/office/drawing/2014/main" id="{C0507137-DDAB-B1B0-6432-2F1C700FA853}"/>
              </a:ext>
            </a:extLst>
          </p:cNvPr>
          <p:cNvSpPr txBox="1"/>
          <p:nvPr/>
        </p:nvSpPr>
        <p:spPr>
          <a:xfrm>
            <a:off x="1294911" y="1563638"/>
            <a:ext cx="7119054" cy="2246769"/>
          </a:xfrm>
          <a:prstGeom prst="rect">
            <a:avLst/>
          </a:prstGeom>
          <a:solidFill>
            <a:srgbClr val="92D050"/>
          </a:solidFill>
        </p:spPr>
        <p:txBody>
          <a:bodyPr wrap="square" rtlCol="0">
            <a:spAutoFit/>
          </a:bodyPr>
          <a:lstStyle/>
          <a:p>
            <a:pPr algn="ctr"/>
            <a:r>
              <a:rPr lang="vi-VN" sz="2800" dirty="0">
                <a:solidFill>
                  <a:srgbClr val="000000"/>
                </a:solidFill>
                <a:latin typeface="Times New Roman" panose="02020603050405020304" pitchFamily="18" charset="0"/>
                <a:cs typeface="Times New Roman" panose="02020603050405020304" pitchFamily="18" charset="0"/>
              </a:rPr>
              <a:t>Bài đọc kể về một buổi được ông đưa vào thăm rừng Trường Sơn của hai bạn nhỏ. Cảnh vật trong rừng hiện lên rất đỗi bình yên.</a:t>
            </a:r>
            <a:br>
              <a:rPr lang="vi-VN" sz="2800" dirty="0">
                <a:solidFill>
                  <a:srgbClr val="000000"/>
                </a:solidFill>
                <a:latin typeface="Times New Roman" panose="02020603050405020304" pitchFamily="18" charset="0"/>
                <a:cs typeface="Times New Roman" panose="02020603050405020304" pitchFamily="18" charset="0"/>
              </a:rPr>
            </a:br>
            <a:br>
              <a:rPr lang="vi-VN" sz="2800" dirty="0">
                <a:solidFill>
                  <a:srgbClr val="000000"/>
                </a:solidFill>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ea typeface="AvantGarde" panose="00000400000000000000" pitchFamily="2" charset="0"/>
              <a:cs typeface="Times New Roman" panose="02020603050405020304" pitchFamily="18" charset="0"/>
            </a:endParaRPr>
          </a:p>
        </p:txBody>
      </p:sp>
    </p:spTree>
    <p:extLst>
      <p:ext uri="{BB962C8B-B14F-4D97-AF65-F5344CB8AC3E}">
        <p14:creationId xmlns:p14="http://schemas.microsoft.com/office/powerpoint/2010/main" val="8484723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9" fill="hold" grpId="0" nodeType="clickEffect">
                                  <p:stCondLst>
                                    <p:cond delay="0"/>
                                  </p:stCondLst>
                                  <p:iterate type="lt">
                                    <p:tmPct val="10000"/>
                                  </p:iterate>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0-#ppt_w/2"/>
                                          </p:val>
                                        </p:tav>
                                        <p:tav tm="100000">
                                          <p:val>
                                            <p:strVal val="#ppt_x"/>
                                          </p:val>
                                        </p:tav>
                                      </p:tavLst>
                                    </p:anim>
                                    <p:anim calcmode="lin" valueType="num">
                                      <p:cBhvr additive="base">
                                        <p:cTn id="15"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77B0E660-BA51-6D51-3CFA-4B96AB362084}"/>
              </a:ext>
            </a:extLst>
          </p:cNvPr>
          <p:cNvSpPr txBox="1"/>
          <p:nvPr/>
        </p:nvSpPr>
        <p:spPr>
          <a:xfrm>
            <a:off x="1043608" y="1059582"/>
            <a:ext cx="6961909" cy="1200329"/>
          </a:xfrm>
          <a:prstGeom prst="rect">
            <a:avLst/>
          </a:prstGeom>
          <a:noFill/>
        </p:spPr>
        <p:txBody>
          <a:bodyPr wrap="square" rtlCol="0">
            <a:spAutoFit/>
          </a:bodyPr>
          <a:lstStyle/>
          <a:p>
            <a:pPr algn="ctr"/>
            <a:r>
              <a:rPr lang="en-US" sz="7200" b="1" dirty="0">
                <a:solidFill>
                  <a:srgbClr val="00B050"/>
                </a:solidFill>
                <a:latin typeface="UTM Cookies" panose="02040603050506020204" pitchFamily="18" charset="0"/>
              </a:rPr>
              <a:t>KHỞI ĐỘNG</a:t>
            </a:r>
          </a:p>
        </p:txBody>
      </p:sp>
    </p:spTree>
    <p:extLst>
      <p:ext uri="{BB962C8B-B14F-4D97-AF65-F5344CB8AC3E}">
        <p14:creationId xmlns:p14="http://schemas.microsoft.com/office/powerpoint/2010/main" val="123267992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80">
                                          <p:stCondLst>
                                            <p:cond delay="0"/>
                                          </p:stCondLst>
                                        </p:cTn>
                                        <p:tgtEl>
                                          <p:spTgt spid="37"/>
                                        </p:tgtEl>
                                      </p:cBhvr>
                                    </p:animEffect>
                                    <p:anim calcmode="lin" valueType="num">
                                      <p:cBhvr>
                                        <p:cTn id="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gtEl>
                                      </p:cBhvr>
                                      <p:to x="100000" y="60000"/>
                                    </p:animScale>
                                    <p:animScale>
                                      <p:cBhvr>
                                        <p:cTn id="14" dur="166" decel="50000">
                                          <p:stCondLst>
                                            <p:cond delay="676"/>
                                          </p:stCondLst>
                                        </p:cTn>
                                        <p:tgtEl>
                                          <p:spTgt spid="37"/>
                                        </p:tgtEl>
                                      </p:cBhvr>
                                      <p:to x="100000" y="100000"/>
                                    </p:animScale>
                                    <p:animScale>
                                      <p:cBhvr>
                                        <p:cTn id="15" dur="26">
                                          <p:stCondLst>
                                            <p:cond delay="1312"/>
                                          </p:stCondLst>
                                        </p:cTn>
                                        <p:tgtEl>
                                          <p:spTgt spid="37"/>
                                        </p:tgtEl>
                                      </p:cBhvr>
                                      <p:to x="100000" y="80000"/>
                                    </p:animScale>
                                    <p:animScale>
                                      <p:cBhvr>
                                        <p:cTn id="16" dur="166" decel="50000">
                                          <p:stCondLst>
                                            <p:cond delay="1338"/>
                                          </p:stCondLst>
                                        </p:cTn>
                                        <p:tgtEl>
                                          <p:spTgt spid="37"/>
                                        </p:tgtEl>
                                      </p:cBhvr>
                                      <p:to x="100000" y="100000"/>
                                    </p:animScale>
                                    <p:animScale>
                                      <p:cBhvr>
                                        <p:cTn id="17" dur="26">
                                          <p:stCondLst>
                                            <p:cond delay="1642"/>
                                          </p:stCondLst>
                                        </p:cTn>
                                        <p:tgtEl>
                                          <p:spTgt spid="37"/>
                                        </p:tgtEl>
                                      </p:cBhvr>
                                      <p:to x="100000" y="90000"/>
                                    </p:animScale>
                                    <p:animScale>
                                      <p:cBhvr>
                                        <p:cTn id="18" dur="166" decel="50000">
                                          <p:stCondLst>
                                            <p:cond delay="1668"/>
                                          </p:stCondLst>
                                        </p:cTn>
                                        <p:tgtEl>
                                          <p:spTgt spid="37"/>
                                        </p:tgtEl>
                                      </p:cBhvr>
                                      <p:to x="100000" y="100000"/>
                                    </p:animScale>
                                    <p:animScale>
                                      <p:cBhvr>
                                        <p:cTn id="19" dur="26">
                                          <p:stCondLst>
                                            <p:cond delay="1808"/>
                                          </p:stCondLst>
                                        </p:cTn>
                                        <p:tgtEl>
                                          <p:spTgt spid="37"/>
                                        </p:tgtEl>
                                      </p:cBhvr>
                                      <p:to x="100000" y="95000"/>
                                    </p:animScale>
                                    <p:animScale>
                                      <p:cBhvr>
                                        <p:cTn id="20" dur="166" decel="50000">
                                          <p:stCondLst>
                                            <p:cond delay="1834"/>
                                          </p:stCondLst>
                                        </p:cTn>
                                        <p:tgtEl>
                                          <p:spTgt spid="3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148B58CC-9503-4673-B6F1-EA37546D9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descr="A white plate with a black background&#10;&#10;Description automatically generated with low confidence">
            <a:extLst>
              <a:ext uri="{FF2B5EF4-FFF2-40B4-BE49-F238E27FC236}">
                <a16:creationId xmlns:a16="http://schemas.microsoft.com/office/drawing/2014/main" id="{B6D62958-DCF0-46CC-9D67-239336BCCB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558" y="1017270"/>
            <a:ext cx="7351945" cy="3276316"/>
          </a:xfrm>
          <a:prstGeom prst="rect">
            <a:avLst/>
          </a:prstGeom>
        </p:spPr>
      </p:pic>
      <p:sp>
        <p:nvSpPr>
          <p:cNvPr id="6" name="TextBox 5">
            <a:extLst>
              <a:ext uri="{FF2B5EF4-FFF2-40B4-BE49-F238E27FC236}">
                <a16:creationId xmlns:a16="http://schemas.microsoft.com/office/drawing/2014/main" id="{CCEFAD26-3A77-451D-A001-71B9B70B7547}"/>
              </a:ext>
            </a:extLst>
          </p:cNvPr>
          <p:cNvSpPr txBox="1"/>
          <p:nvPr/>
        </p:nvSpPr>
        <p:spPr>
          <a:xfrm>
            <a:off x="1876764" y="2332039"/>
            <a:ext cx="5269230" cy="715581"/>
          </a:xfrm>
          <a:prstGeom prst="rect">
            <a:avLst/>
          </a:prstGeom>
          <a:noFill/>
        </p:spPr>
        <p:txBody>
          <a:bodyPr wrap="square" rtlCol="0">
            <a:spAutoFit/>
          </a:bodyPr>
          <a:lstStyle/>
          <a:p>
            <a:pPr defTabSz="685800"/>
            <a:r>
              <a:rPr lang="en-US" sz="4050">
                <a:solidFill>
                  <a:srgbClr val="FF00FF"/>
                </a:solidFill>
                <a:latin typeface="HP-087" panose="020B0803050302020204" pitchFamily="34" charset="0"/>
              </a:rPr>
              <a:t>CỦNG CỐ - DẶN DÒ</a:t>
            </a:r>
          </a:p>
        </p:txBody>
      </p:sp>
    </p:spTree>
    <p:extLst>
      <p:ext uri="{BB962C8B-B14F-4D97-AF65-F5344CB8AC3E}">
        <p14:creationId xmlns:p14="http://schemas.microsoft.com/office/powerpoint/2010/main" val="201923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par>
                          <p:cTn id="15" fill="hold">
                            <p:stCondLst>
                              <p:cond delay="1500"/>
                            </p:stCondLst>
                            <p:childTnLst>
                              <p:par>
                                <p:cTn id="16" presetID="14" presetClass="entr" presetSubtype="10" fill="hold" grpId="0" nodeType="afterEffect">
                                  <p:stCondLst>
                                    <p:cond delay="0"/>
                                  </p:stCondLst>
                                  <p:iterate type="lt">
                                    <p:tmPct val="0"/>
                                  </p:iterate>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par>
                          <p:cTn id="19" fill="hold">
                            <p:stCondLst>
                              <p:cond delay="2000"/>
                            </p:stCondLst>
                            <p:childTnLst>
                              <p:par>
                                <p:cTn id="20" presetID="34" presetClass="emph" presetSubtype="0" repeatCount="indefinite" fill="hold" grpId="1" nodeType="afterEffect">
                                  <p:stCondLst>
                                    <p:cond delay="0"/>
                                  </p:stCondLst>
                                  <p:iterate type="lt">
                                    <p:tmPct val="10000"/>
                                  </p:iterate>
                                  <p:childTnLst>
                                    <p:animMotion origin="layout" path="M 0.0 0.0 L 0.0 -0.07213" pathEditMode="relative" ptsTypes="">
                                      <p:cBhvr>
                                        <p:cTn id="21" dur="500" accel="50000" decel="50000" autoRev="1" fill="hold">
                                          <p:stCondLst>
                                            <p:cond delay="0"/>
                                          </p:stCondLst>
                                        </p:cTn>
                                        <p:tgtEl>
                                          <p:spTgt spid="6"/>
                                        </p:tgtEl>
                                        <p:attrNameLst>
                                          <p:attrName>ppt_x</p:attrName>
                                          <p:attrName>ppt_y</p:attrName>
                                        </p:attrNameLst>
                                      </p:cBhvr>
                                    </p:animMotion>
                                    <p:animRot by="1500000">
                                      <p:cBhvr>
                                        <p:cTn id="22" dur="250" fill="hold">
                                          <p:stCondLst>
                                            <p:cond delay="0"/>
                                          </p:stCondLst>
                                        </p:cTn>
                                        <p:tgtEl>
                                          <p:spTgt spid="6"/>
                                        </p:tgtEl>
                                        <p:attrNameLst>
                                          <p:attrName>r</p:attrName>
                                        </p:attrNameLst>
                                      </p:cBhvr>
                                    </p:animRot>
                                    <p:animRot by="-1500000">
                                      <p:cBhvr>
                                        <p:cTn id="23" dur="250" fill="hold">
                                          <p:stCondLst>
                                            <p:cond delay="250"/>
                                          </p:stCondLst>
                                        </p:cTn>
                                        <p:tgtEl>
                                          <p:spTgt spid="6"/>
                                        </p:tgtEl>
                                        <p:attrNameLst>
                                          <p:attrName>r</p:attrName>
                                        </p:attrNameLst>
                                      </p:cBhvr>
                                    </p:animRot>
                                    <p:animRot by="-1500000">
                                      <p:cBhvr>
                                        <p:cTn id="24" dur="250" fill="hold">
                                          <p:stCondLst>
                                            <p:cond delay="500"/>
                                          </p:stCondLst>
                                        </p:cTn>
                                        <p:tgtEl>
                                          <p:spTgt spid="6"/>
                                        </p:tgtEl>
                                        <p:attrNameLst>
                                          <p:attrName>r</p:attrName>
                                        </p:attrNameLst>
                                      </p:cBhvr>
                                    </p:animRot>
                                    <p:animRot by="1500000">
                                      <p:cBhvr>
                                        <p:cTn id="25" dur="250" fill="hold">
                                          <p:stCondLst>
                                            <p:cond delay="75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E4045E8F-4702-FA05-A08F-AC8F30DB76A8}"/>
              </a:ext>
            </a:extLst>
          </p:cNvPr>
          <p:cNvSpPr/>
          <p:nvPr/>
        </p:nvSpPr>
        <p:spPr>
          <a:xfrm>
            <a:off x="539552" y="771550"/>
            <a:ext cx="8280920" cy="2026227"/>
          </a:xfrm>
          <a:prstGeom prst="roundRect">
            <a:avLst/>
          </a:prstGeom>
          <a:noFill/>
          <a:ln w="3810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Học</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thuộc</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lòng</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2 – 3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khổ</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thơ</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bài</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Về</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thăm</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quê</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a:t>
            </a:r>
          </a:p>
        </p:txBody>
      </p:sp>
    </p:spTree>
    <p:extLst>
      <p:ext uri="{BB962C8B-B14F-4D97-AF65-F5344CB8AC3E}">
        <p14:creationId xmlns:p14="http://schemas.microsoft.com/office/powerpoint/2010/main" val="381960327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E4045E8F-4702-FA05-A08F-AC8F30DB76A8}"/>
              </a:ext>
            </a:extLst>
          </p:cNvPr>
          <p:cNvSpPr/>
          <p:nvPr/>
        </p:nvSpPr>
        <p:spPr>
          <a:xfrm>
            <a:off x="539552" y="771550"/>
            <a:ext cx="8280920" cy="2026227"/>
          </a:xfrm>
          <a:prstGeom prst="roundRect">
            <a:avLst/>
          </a:prstGeom>
          <a:noFill/>
          <a:ln w="3810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Niềm</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vui</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của</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bạn</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nhỏ</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trong</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kì</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nghỉ</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hè</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ở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quê</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a:t>
            </a:r>
          </a:p>
        </p:txBody>
      </p:sp>
    </p:spTree>
    <p:extLst>
      <p:ext uri="{BB962C8B-B14F-4D97-AF65-F5344CB8AC3E}">
        <p14:creationId xmlns:p14="http://schemas.microsoft.com/office/powerpoint/2010/main" val="83974017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E4045E8F-4702-FA05-A08F-AC8F30DB76A8}"/>
              </a:ext>
            </a:extLst>
          </p:cNvPr>
          <p:cNvSpPr/>
          <p:nvPr/>
        </p:nvSpPr>
        <p:spPr>
          <a:xfrm>
            <a:off x="539552" y="771550"/>
            <a:ext cx="8280920" cy="2026227"/>
          </a:xfrm>
          <a:prstGeom prst="roundRect">
            <a:avLst/>
          </a:prstGeom>
          <a:noFill/>
          <a:ln w="3810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Em</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thích</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khổ</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thơ</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nào</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trong</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bài</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nhất</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Vì</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sao</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a:t>
            </a:r>
          </a:p>
        </p:txBody>
      </p:sp>
    </p:spTree>
    <p:extLst>
      <p:ext uri="{BB962C8B-B14F-4D97-AF65-F5344CB8AC3E}">
        <p14:creationId xmlns:p14="http://schemas.microsoft.com/office/powerpoint/2010/main" val="58040752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65FC71B5-3CC3-3D1A-87C2-7BCB7FD030FC}"/>
              </a:ext>
            </a:extLst>
          </p:cNvPr>
          <p:cNvSpPr/>
          <p:nvPr/>
        </p:nvSpPr>
        <p:spPr>
          <a:xfrm>
            <a:off x="467544" y="0"/>
            <a:ext cx="8450141" cy="1289150"/>
          </a:xfrm>
          <a:prstGeom prst="roundRect">
            <a:avLst/>
          </a:prstGeom>
          <a:solidFill>
            <a:schemeClr val="bg1"/>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Tranh</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vẽ</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cảnh</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ở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đâu</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Em</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thấy</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cảnh</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vật</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giống</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với</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cảnh</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vật</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nào</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em</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đã</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quan</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sát</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a:t>
            </a:r>
          </a:p>
        </p:txBody>
      </p:sp>
      <p:sp>
        <p:nvSpPr>
          <p:cNvPr id="5" name="Rectangle: Rounded Corners 25">
            <a:extLst>
              <a:ext uri="{FF2B5EF4-FFF2-40B4-BE49-F238E27FC236}">
                <a16:creationId xmlns:a16="http://schemas.microsoft.com/office/drawing/2014/main" id="{65FC71B5-3CC3-3D1A-87C2-7BCB7FD030FC}"/>
              </a:ext>
            </a:extLst>
          </p:cNvPr>
          <p:cNvSpPr/>
          <p:nvPr/>
        </p:nvSpPr>
        <p:spPr>
          <a:xfrm>
            <a:off x="467543" y="-3263"/>
            <a:ext cx="8450141" cy="1289150"/>
          </a:xfrm>
          <a:prstGeom prst="roundRect">
            <a:avLst/>
          </a:prstGeom>
          <a:solidFill>
            <a:schemeClr val="bg1"/>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Em</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thích</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hình</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ảnh</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nào</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trong</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tranh</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minh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họa</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bài</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đọc</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p>
        </p:txBody>
      </p:sp>
      <p:pic>
        <p:nvPicPr>
          <p:cNvPr id="2" name="Picture 1"/>
          <p:cNvPicPr>
            <a:picLocks noChangeAspect="1"/>
          </p:cNvPicPr>
          <p:nvPr/>
        </p:nvPicPr>
        <p:blipFill>
          <a:blip r:embed="rId3"/>
          <a:stretch>
            <a:fillRect/>
          </a:stretch>
        </p:blipFill>
        <p:spPr>
          <a:xfrm>
            <a:off x="1619672" y="1257946"/>
            <a:ext cx="5976664" cy="2901304"/>
          </a:xfrm>
          <a:prstGeom prst="rect">
            <a:avLst/>
          </a:prstGeom>
        </p:spPr>
      </p:pic>
    </p:spTree>
    <p:extLst>
      <p:ext uri="{BB962C8B-B14F-4D97-AF65-F5344CB8AC3E}">
        <p14:creationId xmlns:p14="http://schemas.microsoft.com/office/powerpoint/2010/main" val="187819593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984CDF1F-E12D-CD2E-40DE-9366ACB67B2B}"/>
              </a:ext>
            </a:extLst>
          </p:cNvPr>
          <p:cNvSpPr/>
          <p:nvPr/>
        </p:nvSpPr>
        <p:spPr>
          <a:xfrm>
            <a:off x="-13118" y="819432"/>
            <a:ext cx="9144000" cy="4144325"/>
          </a:xfrm>
          <a:prstGeom prst="roundRect">
            <a:avLst>
              <a:gd name="adj" fmla="val 0"/>
            </a:avLst>
          </a:prstGeom>
          <a:solidFill>
            <a:schemeClr val="bg1"/>
          </a:solidFill>
          <a:ln w="1905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r>
              <a:rPr lang="en-US" sz="16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vi-VN" sz="1600" b="1"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lvl="1"/>
            <a:endParaRPr lang="vi-VN" sz="1600" b="1"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endParaRPr>
          </a:p>
          <a:p>
            <a:pPr lvl="1"/>
            <a:r>
              <a:rPr lang="vi-VN" sz="1600" b="1"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lvl="1"/>
            <a:endParaRPr lang="vi-VN" sz="1600" b="1"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endParaRPr>
          </a:p>
          <a:p>
            <a:pPr lvl="1"/>
            <a:r>
              <a:rPr lang="vi-VN" sz="1600" b="1"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lvl="1"/>
            <a:endParaRPr lang="vi-VN" sz="1600" b="1"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endParaRPr>
          </a:p>
          <a:p>
            <a:pPr lvl="1"/>
            <a:r>
              <a:rPr lang="vi-VN" sz="1600" b="1"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a:p>
            <a:pPr lvl="1"/>
            <a:endParaRPr lang="vi-VN" sz="16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endParaRPr>
          </a:p>
          <a:p>
            <a:pPr lvl="1" algn="just"/>
            <a:endParaRPr lang="vi-VN" sz="16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endParaRPr>
          </a:p>
          <a:p>
            <a:pPr lvl="1"/>
            <a:endParaRPr lang="en-US" sz="16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endParaRPr>
          </a:p>
        </p:txBody>
      </p:sp>
      <p:sp>
        <p:nvSpPr>
          <p:cNvPr id="28" name="Wave 27">
            <a:extLst>
              <a:ext uri="{FF2B5EF4-FFF2-40B4-BE49-F238E27FC236}">
                <a16:creationId xmlns:a16="http://schemas.microsoft.com/office/drawing/2014/main" id="{DB8B1574-7ADC-C659-873F-9C2C9CB303E1}"/>
              </a:ext>
            </a:extLst>
          </p:cNvPr>
          <p:cNvSpPr/>
          <p:nvPr/>
        </p:nvSpPr>
        <p:spPr>
          <a:xfrm>
            <a:off x="899592" y="160340"/>
            <a:ext cx="1728192" cy="659092"/>
          </a:xfrm>
          <a:custGeom>
            <a:avLst/>
            <a:gdLst>
              <a:gd name="connsiteX0" fmla="*/ 211876 w 1728192"/>
              <a:gd name="connsiteY0" fmla="*/ 82387 h 659092"/>
              <a:gd name="connsiteX1" fmla="*/ 1728192 w 1728192"/>
              <a:gd name="connsiteY1" fmla="*/ 82387 h 659092"/>
              <a:gd name="connsiteX2" fmla="*/ 1516316 w 1728192"/>
              <a:gd name="connsiteY2" fmla="*/ 576706 h 659092"/>
              <a:gd name="connsiteX3" fmla="*/ 0 w 1728192"/>
              <a:gd name="connsiteY3" fmla="*/ 576706 h 659092"/>
              <a:gd name="connsiteX4" fmla="*/ 211876 w 1728192"/>
              <a:gd name="connsiteY4" fmla="*/ 82387 h 659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2" h="659092" fill="none" extrusionOk="0">
                <a:moveTo>
                  <a:pt x="211876" y="82387"/>
                </a:moveTo>
                <a:cubicBezTo>
                  <a:pt x="631267" y="-159489"/>
                  <a:pt x="1132934" y="305737"/>
                  <a:pt x="1728192" y="82387"/>
                </a:cubicBezTo>
                <a:cubicBezTo>
                  <a:pt x="1655641" y="236491"/>
                  <a:pt x="1565267" y="427821"/>
                  <a:pt x="1516316" y="576706"/>
                </a:cubicBezTo>
                <a:cubicBezTo>
                  <a:pt x="1081252" y="809184"/>
                  <a:pt x="486933" y="306899"/>
                  <a:pt x="0" y="576706"/>
                </a:cubicBezTo>
                <a:cubicBezTo>
                  <a:pt x="56983" y="482836"/>
                  <a:pt x="200184" y="228881"/>
                  <a:pt x="211876" y="82387"/>
                </a:cubicBezTo>
                <a:close/>
              </a:path>
              <a:path w="1728192" h="659092" stroke="0" extrusionOk="0">
                <a:moveTo>
                  <a:pt x="211876" y="82387"/>
                </a:moveTo>
                <a:cubicBezTo>
                  <a:pt x="766433" y="-275578"/>
                  <a:pt x="1221325" y="346755"/>
                  <a:pt x="1728192" y="82387"/>
                </a:cubicBezTo>
                <a:cubicBezTo>
                  <a:pt x="1680612" y="309798"/>
                  <a:pt x="1555992" y="462165"/>
                  <a:pt x="1516316" y="576706"/>
                </a:cubicBezTo>
                <a:cubicBezTo>
                  <a:pt x="1057653" y="783410"/>
                  <a:pt x="480988" y="381751"/>
                  <a:pt x="0" y="576706"/>
                </a:cubicBezTo>
                <a:cubicBezTo>
                  <a:pt x="909" y="468629"/>
                  <a:pt x="176562" y="222120"/>
                  <a:pt x="211876" y="82387"/>
                </a:cubicBezTo>
                <a:close/>
              </a:path>
            </a:pathLst>
          </a:custGeom>
          <a:solidFill>
            <a:schemeClr val="bg1"/>
          </a:solidFill>
          <a:ln w="19050">
            <a:solidFill>
              <a:srgbClr val="00B050"/>
            </a:solidFill>
            <a:extLst>
              <a:ext uri="{C807C97D-BFC1-408E-A445-0C87EB9F89A2}">
                <ask:lineSketchStyleProps xmlns:ask="http://schemas.microsoft.com/office/drawing/2018/sketchyshapes" sd="531292918">
                  <a:prstGeom prst="wave">
                    <a:avLst>
                      <a:gd name="adj1" fmla="val 12500"/>
                      <a:gd name="adj2" fmla="val -613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70C0"/>
                </a:solidFill>
                <a:latin typeface="UTM Avo" panose="02040603050506020204" pitchFamily="18" charset="0"/>
                <a:ea typeface="AvantGarde" panose="00000400000000000000" pitchFamily="2" charset="0"/>
                <a:cs typeface="AvantGarde" panose="00000400000000000000" pitchFamily="2" charset="0"/>
              </a:rPr>
              <a:t>Đọc mẫu</a:t>
            </a:r>
          </a:p>
        </p:txBody>
      </p:sp>
      <p:sp>
        <p:nvSpPr>
          <p:cNvPr id="5" name="Rectangle: Rounded Corners 25">
            <a:extLst>
              <a:ext uri="{FF2B5EF4-FFF2-40B4-BE49-F238E27FC236}">
                <a16:creationId xmlns:a16="http://schemas.microsoft.com/office/drawing/2014/main" id="{413277B4-4637-52BB-B195-68D3AD5C3BCC}"/>
              </a:ext>
            </a:extLst>
          </p:cNvPr>
          <p:cNvSpPr/>
          <p:nvPr/>
        </p:nvSpPr>
        <p:spPr>
          <a:xfrm>
            <a:off x="3563888" y="160340"/>
            <a:ext cx="3240360" cy="547278"/>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Cánh</a:t>
            </a:r>
            <a:r>
              <a:rPr kumimoji="0" lang="en-US" sz="2400" b="1" i="0" u="none" strike="noStrike" kern="1200" cap="none" spc="0" normalizeH="0" noProof="0" dirty="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 </a:t>
            </a:r>
            <a:r>
              <a:rPr kumimoji="0" lang="en-US" sz="2400" b="1" i="0" u="none" strike="noStrike" kern="1200" cap="none" spc="0" normalizeH="0" noProof="0" dirty="0" err="1">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rừng</a:t>
            </a:r>
            <a:r>
              <a:rPr kumimoji="0" lang="en-US" sz="2400" b="1" i="0" u="none" strike="noStrike" kern="1200" cap="none" spc="0" normalizeH="0" noProof="0" dirty="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 </a:t>
            </a:r>
            <a:r>
              <a:rPr kumimoji="0" lang="en-US" sz="2400" b="1" i="0" u="none" strike="noStrike" kern="1200" cap="none" spc="0" normalizeH="0" noProof="0" dirty="0" err="1">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trong</a:t>
            </a:r>
            <a:r>
              <a:rPr kumimoji="0" lang="en-US" sz="2400" b="1" i="0" u="none" strike="noStrike" kern="1200" cap="none" spc="0" normalizeH="0" noProof="0" dirty="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 </a:t>
            </a:r>
            <a:r>
              <a:rPr kumimoji="0" lang="en-US" sz="2400" b="1" i="0" u="none" strike="noStrike" kern="1200" cap="none" spc="0" normalizeH="0" noProof="0" dirty="0" err="1">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nắng</a:t>
            </a:r>
            <a:endParaRPr kumimoji="0" lang="en-US" sz="2400" b="1" i="0" u="none" strike="noStrike" kern="1200" cap="none" spc="0" normalizeH="0" baseline="0" noProof="0" dirty="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199431894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Rounded Corners 60">
            <a:extLst>
              <a:ext uri="{FF2B5EF4-FFF2-40B4-BE49-F238E27FC236}">
                <a16:creationId xmlns:a16="http://schemas.microsoft.com/office/drawing/2014/main" id="{2960C66E-C12E-9D8F-81C6-47FABA9A32FF}"/>
              </a:ext>
            </a:extLst>
          </p:cNvPr>
          <p:cNvSpPr/>
          <p:nvPr/>
        </p:nvSpPr>
        <p:spPr>
          <a:xfrm>
            <a:off x="0" y="766234"/>
            <a:ext cx="9073932" cy="4109771"/>
          </a:xfrm>
          <a:prstGeom prst="roundRect">
            <a:avLst>
              <a:gd name="adj" fmla="val 0"/>
            </a:avLst>
          </a:prstGeom>
          <a:solidFill>
            <a:schemeClr val="bg1"/>
          </a:solidFill>
          <a:ln w="1905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r>
              <a:rPr lang="vi-VN" sz="1600" b="1"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lvl="1"/>
            <a:endParaRPr lang="vi-VN" sz="1600" b="1"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endParaRPr>
          </a:p>
          <a:p>
            <a:pPr lvl="1"/>
            <a:r>
              <a:rPr lang="vi-VN" sz="1600" b="1"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lvl="1"/>
            <a:endParaRPr lang="vi-VN" sz="1600" b="1"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endParaRPr>
          </a:p>
          <a:p>
            <a:pPr lvl="1"/>
            <a:r>
              <a:rPr lang="vi-VN" sz="1600" b="1"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lvl="1"/>
            <a:endParaRPr lang="vi-VN" sz="1600" b="1"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endParaRPr>
          </a:p>
          <a:p>
            <a:pPr lvl="1"/>
            <a:r>
              <a:rPr lang="vi-VN" sz="1600" b="1"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p:txBody>
      </p:sp>
      <p:sp>
        <p:nvSpPr>
          <p:cNvPr id="63" name="Wave 62">
            <a:extLst>
              <a:ext uri="{FF2B5EF4-FFF2-40B4-BE49-F238E27FC236}">
                <a16:creationId xmlns:a16="http://schemas.microsoft.com/office/drawing/2014/main" id="{821A2C2F-1B84-21B9-4EBD-DA0893633205}"/>
              </a:ext>
            </a:extLst>
          </p:cNvPr>
          <p:cNvSpPr/>
          <p:nvPr/>
        </p:nvSpPr>
        <p:spPr>
          <a:xfrm>
            <a:off x="186042" y="34633"/>
            <a:ext cx="1622941" cy="559621"/>
          </a:xfrm>
          <a:custGeom>
            <a:avLst/>
            <a:gdLst>
              <a:gd name="connsiteX0" fmla="*/ 198973 w 1622941"/>
              <a:gd name="connsiteY0" fmla="*/ 69953 h 559621"/>
              <a:gd name="connsiteX1" fmla="*/ 1622941 w 1622941"/>
              <a:gd name="connsiteY1" fmla="*/ 69953 h 559621"/>
              <a:gd name="connsiteX2" fmla="*/ 1423968 w 1622941"/>
              <a:gd name="connsiteY2" fmla="*/ 489668 h 559621"/>
              <a:gd name="connsiteX3" fmla="*/ 0 w 1622941"/>
              <a:gd name="connsiteY3" fmla="*/ 489668 h 559621"/>
              <a:gd name="connsiteX4" fmla="*/ 198973 w 1622941"/>
              <a:gd name="connsiteY4" fmla="*/ 69953 h 55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941" h="559621" fill="none" extrusionOk="0">
                <a:moveTo>
                  <a:pt x="198973" y="69953"/>
                </a:moveTo>
                <a:cubicBezTo>
                  <a:pt x="597964" y="-134429"/>
                  <a:pt x="1092709" y="271404"/>
                  <a:pt x="1622941" y="69953"/>
                </a:cubicBezTo>
                <a:cubicBezTo>
                  <a:pt x="1543258" y="264348"/>
                  <a:pt x="1478575" y="317485"/>
                  <a:pt x="1423968" y="489668"/>
                </a:cubicBezTo>
                <a:cubicBezTo>
                  <a:pt x="964965" y="713471"/>
                  <a:pt x="431990" y="267594"/>
                  <a:pt x="0" y="489668"/>
                </a:cubicBezTo>
                <a:cubicBezTo>
                  <a:pt x="44643" y="419563"/>
                  <a:pt x="154196" y="113703"/>
                  <a:pt x="198973" y="69953"/>
                </a:cubicBezTo>
                <a:close/>
              </a:path>
              <a:path w="1622941" h="559621" stroke="0" extrusionOk="0">
                <a:moveTo>
                  <a:pt x="198973" y="69953"/>
                </a:moveTo>
                <a:cubicBezTo>
                  <a:pt x="690371" y="-191630"/>
                  <a:pt x="1136469" y="218298"/>
                  <a:pt x="1622941" y="69953"/>
                </a:cubicBezTo>
                <a:cubicBezTo>
                  <a:pt x="1576460" y="152485"/>
                  <a:pt x="1466543" y="419683"/>
                  <a:pt x="1423968" y="489668"/>
                </a:cubicBezTo>
                <a:cubicBezTo>
                  <a:pt x="990462" y="663096"/>
                  <a:pt x="461417" y="299627"/>
                  <a:pt x="0" y="489668"/>
                </a:cubicBezTo>
                <a:cubicBezTo>
                  <a:pt x="74325" y="339705"/>
                  <a:pt x="142114" y="186419"/>
                  <a:pt x="198973" y="69953"/>
                </a:cubicBezTo>
                <a:close/>
              </a:path>
            </a:pathLst>
          </a:custGeom>
          <a:solidFill>
            <a:schemeClr val="bg1"/>
          </a:solidFill>
          <a:ln w="19050">
            <a:solidFill>
              <a:srgbClr val="00B050"/>
            </a:solidFill>
            <a:extLst>
              <a:ext uri="{C807C97D-BFC1-408E-A445-0C87EB9F89A2}">
                <ask:lineSketchStyleProps xmlns:ask="http://schemas.microsoft.com/office/drawing/2018/sketchyshapes" sd="531292918">
                  <a:prstGeom prst="wave">
                    <a:avLst>
                      <a:gd name="adj1" fmla="val 12500"/>
                      <a:gd name="adj2" fmla="val -613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70C0"/>
                </a:solidFill>
                <a:latin typeface="UTM Avo" panose="02040603050506020204" pitchFamily="18" charset="0"/>
                <a:ea typeface="AvantGarde" panose="00000400000000000000" pitchFamily="2" charset="0"/>
                <a:cs typeface="AvantGarde" panose="00000400000000000000" pitchFamily="2" charset="0"/>
              </a:rPr>
              <a:t>Chia đoạn</a:t>
            </a:r>
          </a:p>
        </p:txBody>
      </p:sp>
      <p:sp>
        <p:nvSpPr>
          <p:cNvPr id="64" name="Wave 63">
            <a:extLst>
              <a:ext uri="{FF2B5EF4-FFF2-40B4-BE49-F238E27FC236}">
                <a16:creationId xmlns:a16="http://schemas.microsoft.com/office/drawing/2014/main" id="{BF7D8304-BFAD-91BE-857A-3FC6EA699B3C}"/>
              </a:ext>
            </a:extLst>
          </p:cNvPr>
          <p:cNvSpPr/>
          <p:nvPr/>
        </p:nvSpPr>
        <p:spPr>
          <a:xfrm>
            <a:off x="148969" y="34633"/>
            <a:ext cx="1660014" cy="656287"/>
          </a:xfrm>
          <a:custGeom>
            <a:avLst/>
            <a:gdLst>
              <a:gd name="connsiteX0" fmla="*/ 203518 w 1660014"/>
              <a:gd name="connsiteY0" fmla="*/ 82036 h 656287"/>
              <a:gd name="connsiteX1" fmla="*/ 1660014 w 1660014"/>
              <a:gd name="connsiteY1" fmla="*/ 82036 h 656287"/>
              <a:gd name="connsiteX2" fmla="*/ 1456496 w 1660014"/>
              <a:gd name="connsiteY2" fmla="*/ 574251 h 656287"/>
              <a:gd name="connsiteX3" fmla="*/ 0 w 1660014"/>
              <a:gd name="connsiteY3" fmla="*/ 574251 h 656287"/>
              <a:gd name="connsiteX4" fmla="*/ 203518 w 1660014"/>
              <a:gd name="connsiteY4" fmla="*/ 82036 h 656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014" h="656287" fill="none" extrusionOk="0">
                <a:moveTo>
                  <a:pt x="203518" y="82036"/>
                </a:moveTo>
                <a:cubicBezTo>
                  <a:pt x="668132" y="-183470"/>
                  <a:pt x="1130377" y="330294"/>
                  <a:pt x="1660014" y="82036"/>
                </a:cubicBezTo>
                <a:cubicBezTo>
                  <a:pt x="1626621" y="232988"/>
                  <a:pt x="1541583" y="367129"/>
                  <a:pt x="1456496" y="574251"/>
                </a:cubicBezTo>
                <a:cubicBezTo>
                  <a:pt x="1002280" y="828972"/>
                  <a:pt x="456044" y="308462"/>
                  <a:pt x="0" y="574251"/>
                </a:cubicBezTo>
                <a:cubicBezTo>
                  <a:pt x="97400" y="418165"/>
                  <a:pt x="116254" y="276647"/>
                  <a:pt x="203518" y="82036"/>
                </a:cubicBezTo>
                <a:close/>
              </a:path>
              <a:path w="1660014" h="656287" stroke="0" extrusionOk="0">
                <a:moveTo>
                  <a:pt x="203518" y="82036"/>
                </a:moveTo>
                <a:cubicBezTo>
                  <a:pt x="696600" y="-204286"/>
                  <a:pt x="1161146" y="259508"/>
                  <a:pt x="1660014" y="82036"/>
                </a:cubicBezTo>
                <a:cubicBezTo>
                  <a:pt x="1649331" y="153697"/>
                  <a:pt x="1585544" y="373705"/>
                  <a:pt x="1456496" y="574251"/>
                </a:cubicBezTo>
                <a:cubicBezTo>
                  <a:pt x="1025851" y="768060"/>
                  <a:pt x="466575" y="362455"/>
                  <a:pt x="0" y="574251"/>
                </a:cubicBezTo>
                <a:cubicBezTo>
                  <a:pt x="93220" y="448471"/>
                  <a:pt x="105255" y="324604"/>
                  <a:pt x="203518" y="82036"/>
                </a:cubicBezTo>
                <a:close/>
              </a:path>
            </a:pathLst>
          </a:custGeom>
          <a:solidFill>
            <a:schemeClr val="bg1"/>
          </a:solidFill>
          <a:ln w="19050">
            <a:solidFill>
              <a:srgbClr val="00B050"/>
            </a:solidFill>
            <a:extLst>
              <a:ext uri="{C807C97D-BFC1-408E-A445-0C87EB9F89A2}">
                <ask:lineSketchStyleProps xmlns:ask="http://schemas.microsoft.com/office/drawing/2018/sketchyshapes" sd="531292918">
                  <a:prstGeom prst="wave">
                    <a:avLst>
                      <a:gd name="adj1" fmla="val 12500"/>
                      <a:gd name="adj2" fmla="val -613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70C0"/>
                </a:solidFill>
                <a:latin typeface="UTM Avo" panose="02040603050506020204" pitchFamily="18" charset="0"/>
                <a:ea typeface="AvantGarde" panose="00000400000000000000" pitchFamily="2" charset="0"/>
                <a:cs typeface="AvantGarde" panose="00000400000000000000" pitchFamily="2" charset="0"/>
              </a:rPr>
              <a:t>Đọc nối tiếp</a:t>
            </a:r>
          </a:p>
        </p:txBody>
      </p:sp>
      <p:sp>
        <p:nvSpPr>
          <p:cNvPr id="65" name="Oval 64">
            <a:extLst>
              <a:ext uri="{FF2B5EF4-FFF2-40B4-BE49-F238E27FC236}">
                <a16:creationId xmlns:a16="http://schemas.microsoft.com/office/drawing/2014/main" id="{10FD0CBE-3B91-2D39-4DC9-D4C810A9F06F}"/>
              </a:ext>
            </a:extLst>
          </p:cNvPr>
          <p:cNvSpPr/>
          <p:nvPr/>
        </p:nvSpPr>
        <p:spPr>
          <a:xfrm>
            <a:off x="186042" y="866282"/>
            <a:ext cx="276334" cy="225539"/>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ea typeface="AvantGarde" panose="00000400000000000000" pitchFamily="2" charset="0"/>
                <a:cs typeface="AvantGarde" panose="00000400000000000000" pitchFamily="2" charset="0"/>
              </a:rPr>
              <a:t>1</a:t>
            </a:r>
          </a:p>
        </p:txBody>
      </p:sp>
      <p:sp>
        <p:nvSpPr>
          <p:cNvPr id="66" name="Oval 65">
            <a:extLst>
              <a:ext uri="{FF2B5EF4-FFF2-40B4-BE49-F238E27FC236}">
                <a16:creationId xmlns:a16="http://schemas.microsoft.com/office/drawing/2014/main" id="{DA61DD32-DEA8-16AB-9703-9ED43847A9AD}"/>
              </a:ext>
            </a:extLst>
          </p:cNvPr>
          <p:cNvSpPr/>
          <p:nvPr/>
        </p:nvSpPr>
        <p:spPr>
          <a:xfrm>
            <a:off x="149239" y="2589731"/>
            <a:ext cx="279734" cy="230796"/>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ea typeface="AvantGarde" panose="00000400000000000000" pitchFamily="2" charset="0"/>
                <a:cs typeface="AvantGarde" panose="00000400000000000000" pitchFamily="2" charset="0"/>
              </a:rPr>
              <a:t>2</a:t>
            </a:r>
          </a:p>
        </p:txBody>
      </p:sp>
      <p:sp>
        <p:nvSpPr>
          <p:cNvPr id="67" name="Oval 66">
            <a:extLst>
              <a:ext uri="{FF2B5EF4-FFF2-40B4-BE49-F238E27FC236}">
                <a16:creationId xmlns:a16="http://schemas.microsoft.com/office/drawing/2014/main" id="{7F8CCD59-98F4-2602-B963-D0743E8CFC89}"/>
              </a:ext>
            </a:extLst>
          </p:cNvPr>
          <p:cNvSpPr/>
          <p:nvPr/>
        </p:nvSpPr>
        <p:spPr>
          <a:xfrm>
            <a:off x="221874" y="3579862"/>
            <a:ext cx="276334" cy="225539"/>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ea typeface="AvantGarde" panose="00000400000000000000" pitchFamily="2" charset="0"/>
                <a:cs typeface="AvantGarde" panose="00000400000000000000" pitchFamily="2" charset="0"/>
              </a:rPr>
              <a:t>3</a:t>
            </a:r>
          </a:p>
        </p:txBody>
      </p:sp>
      <p:sp>
        <p:nvSpPr>
          <p:cNvPr id="10" name="Rectangle: Rounded Corners 25">
            <a:extLst>
              <a:ext uri="{FF2B5EF4-FFF2-40B4-BE49-F238E27FC236}">
                <a16:creationId xmlns:a16="http://schemas.microsoft.com/office/drawing/2014/main" id="{413277B4-4637-52BB-B195-68D3AD5C3BCC}"/>
              </a:ext>
            </a:extLst>
          </p:cNvPr>
          <p:cNvSpPr/>
          <p:nvPr/>
        </p:nvSpPr>
        <p:spPr>
          <a:xfrm>
            <a:off x="3563888" y="160340"/>
            <a:ext cx="3240360" cy="547278"/>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Cánh</a:t>
            </a:r>
            <a:r>
              <a:rPr kumimoji="0" lang="en-US" sz="2400" b="1" i="0" u="none" strike="noStrike" kern="1200" cap="none" spc="0" normalizeH="0" noProof="0" dirty="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 </a:t>
            </a:r>
            <a:r>
              <a:rPr kumimoji="0" lang="en-US" sz="2400" b="1" i="0" u="none" strike="noStrike" kern="1200" cap="none" spc="0" normalizeH="0" noProof="0" dirty="0" err="1">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rừng</a:t>
            </a:r>
            <a:r>
              <a:rPr kumimoji="0" lang="en-US" sz="2400" b="1" i="0" u="none" strike="noStrike" kern="1200" cap="none" spc="0" normalizeH="0" noProof="0" dirty="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 </a:t>
            </a:r>
            <a:r>
              <a:rPr kumimoji="0" lang="en-US" sz="2400" b="1" i="0" u="none" strike="noStrike" kern="1200" cap="none" spc="0" normalizeH="0" noProof="0" dirty="0" err="1">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trong</a:t>
            </a:r>
            <a:r>
              <a:rPr kumimoji="0" lang="en-US" sz="2400" b="1" i="0" u="none" strike="noStrike" kern="1200" cap="none" spc="0" normalizeH="0" noProof="0" dirty="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 </a:t>
            </a:r>
            <a:r>
              <a:rPr kumimoji="0" lang="en-US" sz="2400" b="1" i="0" u="none" strike="noStrike" kern="1200" cap="none" spc="0" normalizeH="0" noProof="0" dirty="0" err="1">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nắng</a:t>
            </a:r>
            <a:endParaRPr kumimoji="0" lang="en-US" sz="2400" b="1" i="0" u="none" strike="noStrike" kern="1200" cap="none" spc="0" normalizeH="0" baseline="0" noProof="0" dirty="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26901882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5"/>
                                        </p:tgtEl>
                                        <p:attrNameLst>
                                          <p:attrName>style.visibility</p:attrName>
                                        </p:attrNameLst>
                                      </p:cBhvr>
                                      <p:to>
                                        <p:strVal val="visible"/>
                                      </p:to>
                                    </p:set>
                                    <p:animEffect transition="in" filter="fade">
                                      <p:cBhvr>
                                        <p:cTn id="14" dur="1000"/>
                                        <p:tgtEl>
                                          <p:spTgt spid="65"/>
                                        </p:tgtEl>
                                      </p:cBhvr>
                                    </p:animEffect>
                                    <p:anim calcmode="lin" valueType="num">
                                      <p:cBhvr>
                                        <p:cTn id="15" dur="1000" fill="hold"/>
                                        <p:tgtEl>
                                          <p:spTgt spid="65"/>
                                        </p:tgtEl>
                                        <p:attrNameLst>
                                          <p:attrName>ppt_x</p:attrName>
                                        </p:attrNameLst>
                                      </p:cBhvr>
                                      <p:tavLst>
                                        <p:tav tm="0">
                                          <p:val>
                                            <p:strVal val="#ppt_x"/>
                                          </p:val>
                                        </p:tav>
                                        <p:tav tm="100000">
                                          <p:val>
                                            <p:strVal val="#ppt_x"/>
                                          </p:val>
                                        </p:tav>
                                      </p:tavLst>
                                    </p:anim>
                                    <p:anim calcmode="lin" valueType="num">
                                      <p:cBhvr>
                                        <p:cTn id="16"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fade">
                                      <p:cBhvr>
                                        <p:cTn id="21" dur="1000"/>
                                        <p:tgtEl>
                                          <p:spTgt spid="66"/>
                                        </p:tgtEl>
                                      </p:cBhvr>
                                    </p:animEffect>
                                    <p:anim calcmode="lin" valueType="num">
                                      <p:cBhvr>
                                        <p:cTn id="22" dur="1000" fill="hold"/>
                                        <p:tgtEl>
                                          <p:spTgt spid="66"/>
                                        </p:tgtEl>
                                        <p:attrNameLst>
                                          <p:attrName>ppt_x</p:attrName>
                                        </p:attrNameLst>
                                      </p:cBhvr>
                                      <p:tavLst>
                                        <p:tav tm="0">
                                          <p:val>
                                            <p:strVal val="#ppt_x"/>
                                          </p:val>
                                        </p:tav>
                                        <p:tav tm="100000">
                                          <p:val>
                                            <p:strVal val="#ppt_x"/>
                                          </p:val>
                                        </p:tav>
                                      </p:tavLst>
                                    </p:anim>
                                    <p:anim calcmode="lin" valueType="num">
                                      <p:cBhvr>
                                        <p:cTn id="23"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fade">
                                      <p:cBhvr>
                                        <p:cTn id="28" dur="1000"/>
                                        <p:tgtEl>
                                          <p:spTgt spid="67"/>
                                        </p:tgtEl>
                                      </p:cBhvr>
                                    </p:animEffect>
                                    <p:anim calcmode="lin" valueType="num">
                                      <p:cBhvr>
                                        <p:cTn id="29" dur="1000" fill="hold"/>
                                        <p:tgtEl>
                                          <p:spTgt spid="67"/>
                                        </p:tgtEl>
                                        <p:attrNameLst>
                                          <p:attrName>ppt_x</p:attrName>
                                        </p:attrNameLst>
                                      </p:cBhvr>
                                      <p:tavLst>
                                        <p:tav tm="0">
                                          <p:val>
                                            <p:strVal val="#ppt_x"/>
                                          </p:val>
                                        </p:tav>
                                        <p:tav tm="100000">
                                          <p:val>
                                            <p:strVal val="#ppt_x"/>
                                          </p:val>
                                        </p:tav>
                                      </p:tavLst>
                                    </p:anim>
                                    <p:anim calcmode="lin" valueType="num">
                                      <p:cBhvr>
                                        <p:cTn id="30"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nodeType="clickEffect">
                                  <p:stCondLst>
                                    <p:cond delay="0"/>
                                  </p:stCondLst>
                                  <p:childTnLst>
                                    <p:animClr clrSpc="rgb" dir="cw">
                                      <p:cBhvr override="childStyle">
                                        <p:cTn id="34" dur="500" fill="hold"/>
                                        <p:tgtEl>
                                          <p:spTgt spid="61">
                                            <p:txEl>
                                              <p:pRg st="0" end="0"/>
                                            </p:txEl>
                                          </p:spTgt>
                                        </p:tgtEl>
                                        <p:attrNameLst>
                                          <p:attrName>style.color</p:attrName>
                                        </p:attrNameLst>
                                      </p:cBhvr>
                                      <p:to>
                                        <a:schemeClr val="accent2"/>
                                      </p:to>
                                    </p:animClr>
                                    <p:animClr clrSpc="rgb" dir="cw">
                                      <p:cBhvr>
                                        <p:cTn id="35" dur="500" fill="hold"/>
                                        <p:tgtEl>
                                          <p:spTgt spid="61">
                                            <p:txEl>
                                              <p:pRg st="0" end="0"/>
                                            </p:txEl>
                                          </p:spTgt>
                                        </p:tgtEl>
                                        <p:attrNameLst>
                                          <p:attrName>fillcolor</p:attrName>
                                        </p:attrNameLst>
                                      </p:cBhvr>
                                      <p:to>
                                        <a:schemeClr val="accent2"/>
                                      </p:to>
                                    </p:animClr>
                                    <p:set>
                                      <p:cBhvr>
                                        <p:cTn id="36" dur="500" fill="hold"/>
                                        <p:tgtEl>
                                          <p:spTgt spid="61">
                                            <p:txEl>
                                              <p:pRg st="0" end="0"/>
                                            </p:txEl>
                                          </p:spTgt>
                                        </p:tgtEl>
                                        <p:attrNameLst>
                                          <p:attrName>fill.type</p:attrName>
                                        </p:attrNameLst>
                                      </p:cBhvr>
                                      <p:to>
                                        <p:strVal val="solid"/>
                                      </p:to>
                                    </p:set>
                                    <p:set>
                                      <p:cBhvr>
                                        <p:cTn id="37" dur="500" fill="hold"/>
                                        <p:tgtEl>
                                          <p:spTgt spid="61">
                                            <p:txEl>
                                              <p:pRg st="0" end="0"/>
                                            </p:txEl>
                                          </p:spTgt>
                                        </p:tgtEl>
                                        <p:attrNameLst>
                                          <p:attrName>fill.on</p:attrName>
                                        </p:attrNameLst>
                                      </p:cBhvr>
                                      <p:to>
                                        <p:strVal val="true"/>
                                      </p:to>
                                    </p:set>
                                  </p:childTnLst>
                                </p:cTn>
                              </p:par>
                            </p:childTnLst>
                          </p:cTn>
                        </p:par>
                      </p:childTnLst>
                    </p:cTn>
                  </p:par>
                  <p:par>
                    <p:cTn id="38" fill="hold">
                      <p:stCondLst>
                        <p:cond delay="indefinite"/>
                      </p:stCondLst>
                      <p:childTnLst>
                        <p:par>
                          <p:cTn id="39" fill="hold">
                            <p:stCondLst>
                              <p:cond delay="0"/>
                            </p:stCondLst>
                            <p:childTnLst>
                              <p:par>
                                <p:cTn id="40" presetID="19" presetClass="emph" presetSubtype="0" fill="hold" nodeType="clickEffect">
                                  <p:stCondLst>
                                    <p:cond delay="0"/>
                                  </p:stCondLst>
                                  <p:childTnLst>
                                    <p:animClr clrSpc="rgb" dir="cw">
                                      <p:cBhvr override="childStyle">
                                        <p:cTn id="41" dur="500" fill="hold"/>
                                        <p:tgtEl>
                                          <p:spTgt spid="61">
                                            <p:txEl>
                                              <p:pRg st="2" end="2"/>
                                            </p:txEl>
                                          </p:spTgt>
                                        </p:tgtEl>
                                        <p:attrNameLst>
                                          <p:attrName>style.color</p:attrName>
                                        </p:attrNameLst>
                                      </p:cBhvr>
                                      <p:to>
                                        <a:schemeClr val="accent2"/>
                                      </p:to>
                                    </p:animClr>
                                    <p:animClr clrSpc="rgb" dir="cw">
                                      <p:cBhvr>
                                        <p:cTn id="42" dur="500" fill="hold"/>
                                        <p:tgtEl>
                                          <p:spTgt spid="61">
                                            <p:txEl>
                                              <p:pRg st="2" end="2"/>
                                            </p:txEl>
                                          </p:spTgt>
                                        </p:tgtEl>
                                        <p:attrNameLst>
                                          <p:attrName>fillcolor</p:attrName>
                                        </p:attrNameLst>
                                      </p:cBhvr>
                                      <p:to>
                                        <a:schemeClr val="accent2"/>
                                      </p:to>
                                    </p:animClr>
                                    <p:set>
                                      <p:cBhvr>
                                        <p:cTn id="43" dur="500" fill="hold"/>
                                        <p:tgtEl>
                                          <p:spTgt spid="61">
                                            <p:txEl>
                                              <p:pRg st="2" end="2"/>
                                            </p:txEl>
                                          </p:spTgt>
                                        </p:tgtEl>
                                        <p:attrNameLst>
                                          <p:attrName>fill.type</p:attrName>
                                        </p:attrNameLst>
                                      </p:cBhvr>
                                      <p:to>
                                        <p:strVal val="solid"/>
                                      </p:to>
                                    </p:set>
                                    <p:set>
                                      <p:cBhvr>
                                        <p:cTn id="44" dur="500" fill="hold"/>
                                        <p:tgtEl>
                                          <p:spTgt spid="61">
                                            <p:txEl>
                                              <p:pRg st="2" end="2"/>
                                            </p:txEl>
                                          </p:spTgt>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9" presetClass="emph" presetSubtype="0" fill="hold" nodeType="clickEffect">
                                  <p:stCondLst>
                                    <p:cond delay="0"/>
                                  </p:stCondLst>
                                  <p:childTnLst>
                                    <p:animClr clrSpc="rgb" dir="cw">
                                      <p:cBhvr override="childStyle">
                                        <p:cTn id="48" dur="500" fill="hold"/>
                                        <p:tgtEl>
                                          <p:spTgt spid="61">
                                            <p:txEl>
                                              <p:pRg st="4" end="4"/>
                                            </p:txEl>
                                          </p:spTgt>
                                        </p:tgtEl>
                                        <p:attrNameLst>
                                          <p:attrName>style.color</p:attrName>
                                        </p:attrNameLst>
                                      </p:cBhvr>
                                      <p:to>
                                        <a:schemeClr val="accent2"/>
                                      </p:to>
                                    </p:animClr>
                                    <p:animClr clrSpc="rgb" dir="cw">
                                      <p:cBhvr>
                                        <p:cTn id="49" dur="500" fill="hold"/>
                                        <p:tgtEl>
                                          <p:spTgt spid="61">
                                            <p:txEl>
                                              <p:pRg st="4" end="4"/>
                                            </p:txEl>
                                          </p:spTgt>
                                        </p:tgtEl>
                                        <p:attrNameLst>
                                          <p:attrName>fillcolor</p:attrName>
                                        </p:attrNameLst>
                                      </p:cBhvr>
                                      <p:to>
                                        <a:schemeClr val="accent2"/>
                                      </p:to>
                                    </p:animClr>
                                    <p:set>
                                      <p:cBhvr>
                                        <p:cTn id="50" dur="500" fill="hold"/>
                                        <p:tgtEl>
                                          <p:spTgt spid="61">
                                            <p:txEl>
                                              <p:pRg st="4" end="4"/>
                                            </p:txEl>
                                          </p:spTgt>
                                        </p:tgtEl>
                                        <p:attrNameLst>
                                          <p:attrName>fill.type</p:attrName>
                                        </p:attrNameLst>
                                      </p:cBhvr>
                                      <p:to>
                                        <p:strVal val="solid"/>
                                      </p:to>
                                    </p:set>
                                    <p:set>
                                      <p:cBhvr>
                                        <p:cTn id="51" dur="500" fill="hold"/>
                                        <p:tgtEl>
                                          <p:spTgt spid="61">
                                            <p:txEl>
                                              <p:pRg st="4" end="4"/>
                                            </p:txEl>
                                          </p:spTgt>
                                        </p:tgtEl>
                                        <p:attrNameLst>
                                          <p:attrName>fill.on</p:attrName>
                                        </p:attrNameLst>
                                      </p:cBhvr>
                                      <p:to>
                                        <p:strVal val="true"/>
                                      </p:to>
                                    </p:set>
                                  </p:childTnLst>
                                </p:cTn>
                              </p:par>
                            </p:childTnLst>
                          </p:cTn>
                        </p:par>
                      </p:childTnLst>
                    </p:cTn>
                  </p:par>
                  <p:par>
                    <p:cTn id="52" fill="hold">
                      <p:stCondLst>
                        <p:cond delay="indefinite"/>
                      </p:stCondLst>
                      <p:childTnLst>
                        <p:par>
                          <p:cTn id="53" fill="hold">
                            <p:stCondLst>
                              <p:cond delay="0"/>
                            </p:stCondLst>
                            <p:childTnLst>
                              <p:par>
                                <p:cTn id="54" presetID="19" presetClass="emph" presetSubtype="0" fill="hold" nodeType="clickEffect">
                                  <p:stCondLst>
                                    <p:cond delay="0"/>
                                  </p:stCondLst>
                                  <p:childTnLst>
                                    <p:animClr clrSpc="rgb" dir="cw">
                                      <p:cBhvr override="childStyle">
                                        <p:cTn id="55" dur="500" fill="hold"/>
                                        <p:tgtEl>
                                          <p:spTgt spid="61">
                                            <p:txEl>
                                              <p:pRg st="6" end="6"/>
                                            </p:txEl>
                                          </p:spTgt>
                                        </p:tgtEl>
                                        <p:attrNameLst>
                                          <p:attrName>style.color</p:attrName>
                                        </p:attrNameLst>
                                      </p:cBhvr>
                                      <p:to>
                                        <a:schemeClr val="accent2"/>
                                      </p:to>
                                    </p:animClr>
                                    <p:animClr clrSpc="rgb" dir="cw">
                                      <p:cBhvr>
                                        <p:cTn id="56" dur="500" fill="hold"/>
                                        <p:tgtEl>
                                          <p:spTgt spid="61">
                                            <p:txEl>
                                              <p:pRg st="6" end="6"/>
                                            </p:txEl>
                                          </p:spTgt>
                                        </p:tgtEl>
                                        <p:attrNameLst>
                                          <p:attrName>fillcolor</p:attrName>
                                        </p:attrNameLst>
                                      </p:cBhvr>
                                      <p:to>
                                        <a:schemeClr val="accent2"/>
                                      </p:to>
                                    </p:animClr>
                                    <p:set>
                                      <p:cBhvr>
                                        <p:cTn id="57" dur="500" fill="hold"/>
                                        <p:tgtEl>
                                          <p:spTgt spid="61">
                                            <p:txEl>
                                              <p:pRg st="6" end="6"/>
                                            </p:txEl>
                                          </p:spTgt>
                                        </p:tgtEl>
                                        <p:attrNameLst>
                                          <p:attrName>fill.type</p:attrName>
                                        </p:attrNameLst>
                                      </p:cBhvr>
                                      <p:to>
                                        <p:strVal val="solid"/>
                                      </p:to>
                                    </p:set>
                                    <p:set>
                                      <p:cBhvr>
                                        <p:cTn id="58" dur="500" fill="hold"/>
                                        <p:tgtEl>
                                          <p:spTgt spid="61">
                                            <p:txEl>
                                              <p:pRg st="6" end="6"/>
                                            </p:txEl>
                                          </p:spTgt>
                                        </p:tgtEl>
                                        <p:attrNameLst>
                                          <p:attrName>fill.on</p:attrName>
                                        </p:attrNameLst>
                                      </p:cBhvr>
                                      <p:to>
                                        <p:strVal val="true"/>
                                      </p:to>
                                    </p:se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64"/>
                                        </p:tgtEl>
                                        <p:attrNameLst>
                                          <p:attrName>style.visibility</p:attrName>
                                        </p:attrNameLst>
                                      </p:cBhvr>
                                      <p:to>
                                        <p:strVal val="visible"/>
                                      </p:to>
                                    </p:set>
                                    <p:anim calcmode="lin" valueType="num">
                                      <p:cBhvr>
                                        <p:cTn id="63" dur="1000" fill="hold"/>
                                        <p:tgtEl>
                                          <p:spTgt spid="64"/>
                                        </p:tgtEl>
                                        <p:attrNameLst>
                                          <p:attrName>ppt_w</p:attrName>
                                        </p:attrNameLst>
                                      </p:cBhvr>
                                      <p:tavLst>
                                        <p:tav tm="0">
                                          <p:val>
                                            <p:fltVal val="0"/>
                                          </p:val>
                                        </p:tav>
                                        <p:tav tm="100000">
                                          <p:val>
                                            <p:strVal val="#ppt_w"/>
                                          </p:val>
                                        </p:tav>
                                      </p:tavLst>
                                    </p:anim>
                                    <p:anim calcmode="lin" valueType="num">
                                      <p:cBhvr>
                                        <p:cTn id="64" dur="1000" fill="hold"/>
                                        <p:tgtEl>
                                          <p:spTgt spid="64"/>
                                        </p:tgtEl>
                                        <p:attrNameLst>
                                          <p:attrName>ppt_h</p:attrName>
                                        </p:attrNameLst>
                                      </p:cBhvr>
                                      <p:tavLst>
                                        <p:tav tm="0">
                                          <p:val>
                                            <p:fltVal val="0"/>
                                          </p:val>
                                        </p:tav>
                                        <p:tav tm="100000">
                                          <p:val>
                                            <p:strVal val="#ppt_h"/>
                                          </p:val>
                                        </p:tav>
                                      </p:tavLst>
                                    </p:anim>
                                    <p:anim calcmode="lin" valueType="num">
                                      <p:cBhvr>
                                        <p:cTn id="65" dur="1000" fill="hold"/>
                                        <p:tgtEl>
                                          <p:spTgt spid="64"/>
                                        </p:tgtEl>
                                        <p:attrNameLst>
                                          <p:attrName>style.rotation</p:attrName>
                                        </p:attrNameLst>
                                      </p:cBhvr>
                                      <p:tavLst>
                                        <p:tav tm="0">
                                          <p:val>
                                            <p:fltVal val="90"/>
                                          </p:val>
                                        </p:tav>
                                        <p:tav tm="100000">
                                          <p:val>
                                            <p:fltVal val="0"/>
                                          </p:val>
                                        </p:tav>
                                      </p:tavLst>
                                    </p:anim>
                                    <p:animEffect transition="in" filter="fade">
                                      <p:cBhvr>
                                        <p:cTn id="66" dur="1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65" grpId="0" animBg="1"/>
      <p:bldP spid="66" grpId="0" animBg="1"/>
      <p:bldP spid="6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1"/>
  <p:tag name="ISPRING_SCORM_RATE_QUIZZES" val="0"/>
  <p:tag name="ISPRING_SCORM_PASSING_SCORE" val="100.0000000000"/>
  <p:tag name="GENSWF_OUTPUT_FILE_NAME" val="8701"/>
  <p:tag name="ISPRING_RESOURCE_PATHS_HASH_2" val="ea938b51eb40c54240a7b0e27a8e31ff9a4061eb"/>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790</TotalTime>
  <Words>1709</Words>
  <Application>Microsoft Office PowerPoint</Application>
  <PresentationFormat>On-screen Show (16:9)</PresentationFormat>
  <Paragraphs>124</Paragraphs>
  <Slides>30</Slides>
  <Notes>19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30</vt:i4>
      </vt:variant>
    </vt:vector>
  </HeadingPairs>
  <TitlesOfParts>
    <vt:vector size="42" baseType="lpstr">
      <vt:lpstr>Arial</vt:lpstr>
      <vt:lpstr>Arial-Rounded</vt:lpstr>
      <vt:lpstr>Calibri</vt:lpstr>
      <vt:lpstr>HP-087</vt:lpstr>
      <vt:lpstr>Impact</vt:lpstr>
      <vt:lpstr>OpenSans</vt:lpstr>
      <vt:lpstr>TI</vt:lpstr>
      <vt:lpstr>Times New Roman</vt:lpstr>
      <vt:lpstr>UTM Avo</vt:lpstr>
      <vt:lpstr>UTM Cookies</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Thơm Cầm</cp:lastModifiedBy>
  <cp:revision>83</cp:revision>
  <dcterms:created xsi:type="dcterms:W3CDTF">2015-02-26T08:23:36Z</dcterms:created>
  <dcterms:modified xsi:type="dcterms:W3CDTF">2024-08-11T13:28:13Z</dcterms:modified>
</cp:coreProperties>
</file>