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0" r:id="rId1"/>
  </p:sldMasterIdLst>
  <p:notesMasterIdLst>
    <p:notesMasterId r:id="rId52"/>
  </p:notesMasterIdLst>
  <p:sldIdLst>
    <p:sldId id="1297" r:id="rId2"/>
    <p:sldId id="258" r:id="rId3"/>
    <p:sldId id="1298" r:id="rId4"/>
    <p:sldId id="400" r:id="rId5"/>
    <p:sldId id="358" r:id="rId6"/>
    <p:sldId id="330" r:id="rId7"/>
    <p:sldId id="359" r:id="rId8"/>
    <p:sldId id="1301" r:id="rId9"/>
    <p:sldId id="1302" r:id="rId10"/>
    <p:sldId id="1314" r:id="rId11"/>
    <p:sldId id="1309" r:id="rId12"/>
    <p:sldId id="1304" r:id="rId13"/>
    <p:sldId id="1300" r:id="rId14"/>
    <p:sldId id="1305" r:id="rId15"/>
    <p:sldId id="362" r:id="rId16"/>
    <p:sldId id="1311" r:id="rId17"/>
    <p:sldId id="1313" r:id="rId18"/>
    <p:sldId id="1310" r:id="rId19"/>
    <p:sldId id="1306" r:id="rId20"/>
    <p:sldId id="371" r:id="rId21"/>
    <p:sldId id="1312" r:id="rId22"/>
    <p:sldId id="1307" r:id="rId23"/>
    <p:sldId id="1308" r:id="rId24"/>
    <p:sldId id="367" r:id="rId25"/>
    <p:sldId id="377" r:id="rId26"/>
    <p:sldId id="372" r:id="rId27"/>
    <p:sldId id="363" r:id="rId28"/>
    <p:sldId id="373" r:id="rId29"/>
    <p:sldId id="374" r:id="rId30"/>
    <p:sldId id="375" r:id="rId31"/>
    <p:sldId id="376" r:id="rId32"/>
    <p:sldId id="378" r:id="rId33"/>
    <p:sldId id="364" r:id="rId34"/>
    <p:sldId id="379" r:id="rId35"/>
    <p:sldId id="380" r:id="rId36"/>
    <p:sldId id="381" r:id="rId37"/>
    <p:sldId id="382" r:id="rId38"/>
    <p:sldId id="365" r:id="rId39"/>
    <p:sldId id="383" r:id="rId40"/>
    <p:sldId id="366" r:id="rId41"/>
    <p:sldId id="384" r:id="rId42"/>
    <p:sldId id="389" r:id="rId43"/>
    <p:sldId id="390" r:id="rId44"/>
    <p:sldId id="392" r:id="rId45"/>
    <p:sldId id="385" r:id="rId46"/>
    <p:sldId id="391" r:id="rId47"/>
    <p:sldId id="393" r:id="rId48"/>
    <p:sldId id="396" r:id="rId49"/>
    <p:sldId id="388" r:id="rId50"/>
    <p:sldId id="38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582" autoAdjust="0"/>
  </p:normalViewPr>
  <p:slideViewPr>
    <p:cSldViewPr snapToGrid="0">
      <p:cViewPr varScale="1">
        <p:scale>
          <a:sx n="59" d="100"/>
          <a:sy n="59" d="100"/>
        </p:scale>
        <p:origin x="96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4D8FB-36F7-477F-99C0-690E20283341}" type="datetimeFigureOut">
              <a:rPr lang="en-US" smtClean="0"/>
              <a:t>02/12/2024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12C9-138E-41C2-98C1-6E921B08BAE5}" type="slidenum">
              <a:rPr lang="en-US" smtClean="0"/>
              <a:t>‹#›</a:t>
            </a:fld>
            <a:endParaRPr lang="en-US"/>
          </a:p>
        </p:txBody>
      </p:sp>
    </p:spTree>
    <p:extLst>
      <p:ext uri="{BB962C8B-B14F-4D97-AF65-F5344CB8AC3E}">
        <p14:creationId xmlns:p14="http://schemas.microsoft.com/office/powerpoint/2010/main" val="122864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tv.vn/suc-khoe/chien-luoc-han-che-benh-nhan-suy-than-man-tu-vong-vi-covid-19-la-gi-20200817112952309.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312C9-138E-41C2-98C1-6E921B08BAE5}" type="slidenum">
              <a:rPr lang="en-US" smtClean="0"/>
              <a:t>22</a:t>
            </a:fld>
            <a:endParaRPr lang="en-US"/>
          </a:p>
        </p:txBody>
      </p:sp>
    </p:spTree>
    <p:extLst>
      <p:ext uri="{BB962C8B-B14F-4D97-AF65-F5344CB8AC3E}">
        <p14:creationId xmlns:p14="http://schemas.microsoft.com/office/powerpoint/2010/main" val="63878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32</a:t>
            </a:fld>
            <a:endParaRPr lang="en-US"/>
          </a:p>
        </p:txBody>
      </p:sp>
    </p:spTree>
    <p:extLst>
      <p:ext uri="{BB962C8B-B14F-4D97-AF65-F5344CB8AC3E}">
        <p14:creationId xmlns:p14="http://schemas.microsoft.com/office/powerpoint/2010/main" val="249337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39</a:t>
            </a:fld>
            <a:endParaRPr lang="en-US"/>
          </a:p>
        </p:txBody>
      </p:sp>
    </p:spTree>
    <p:extLst>
      <p:ext uri="{BB962C8B-B14F-4D97-AF65-F5344CB8AC3E}">
        <p14:creationId xmlns:p14="http://schemas.microsoft.com/office/powerpoint/2010/main" val="209301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https://vnexpress.net/ky-tich-qua-than-ghep-song-gan-30-nam-4535566.html </a:t>
            </a:r>
            <a:r>
              <a:rPr lang="vi-VN" dirty="0"/>
              <a:t>Vợ chồng bà Võ Thị Thượng - ca ghép thận 30 năm trước tại Bệnh viện Chợ Rẫy. Ảnh: GL.</a:t>
            </a:r>
            <a:br>
              <a:rPr lang="vi-VN" dirty="0"/>
            </a:br>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40</a:t>
            </a:fld>
            <a:endParaRPr lang="en-US"/>
          </a:p>
        </p:txBody>
      </p:sp>
    </p:spTree>
    <p:extLst>
      <p:ext uri="{BB962C8B-B14F-4D97-AF65-F5344CB8AC3E}">
        <p14:creationId xmlns:p14="http://schemas.microsoft.com/office/powerpoint/2010/main" val="212342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https://vtv.vn/suc-khoe/than-nhan-tao-tu-cong-nghe-in-3d-mang-hy-vong-cho-benh-nhan-ghep-tang-20201124133742053.htm</a:t>
            </a:r>
          </a:p>
        </p:txBody>
      </p:sp>
      <p:sp>
        <p:nvSpPr>
          <p:cNvPr id="4" name="Slide Number Placeholder 3"/>
          <p:cNvSpPr>
            <a:spLocks noGrp="1"/>
          </p:cNvSpPr>
          <p:nvPr>
            <p:ph type="sldNum" sz="quarter" idx="5"/>
          </p:nvPr>
        </p:nvSpPr>
        <p:spPr/>
        <p:txBody>
          <a:bodyPr/>
          <a:lstStyle/>
          <a:p>
            <a:fld id="{738312C9-138E-41C2-98C1-6E921B08BAE5}" type="slidenum">
              <a:rPr lang="en-US" smtClean="0"/>
              <a:t>42</a:t>
            </a:fld>
            <a:endParaRPr lang="en-US"/>
          </a:p>
        </p:txBody>
      </p:sp>
    </p:spTree>
    <p:extLst>
      <p:ext uri="{BB962C8B-B14F-4D97-AF65-F5344CB8AC3E}">
        <p14:creationId xmlns:p14="http://schemas.microsoft.com/office/powerpoint/2010/main" val="240184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https://thanhnien.vn/mo-hinh-than-3d-dau-tien-tren-the-gioi-da-cuu-song-co-gai-suy-than-185730260.htm </a:t>
            </a:r>
            <a:r>
              <a:rPr lang="en-US" sz="1200" b="0" i="0" kern="1200" dirty="0">
                <a:solidFill>
                  <a:schemeClr val="tx1"/>
                </a:solidFill>
                <a:effectLst/>
                <a:latin typeface="+mn-lt"/>
                <a:ea typeface="+mn-ea"/>
                <a:cs typeface="+mn-cs"/>
              </a:rPr>
              <a:t>Theo The Irish Times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22.1,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gái</a:t>
            </a:r>
            <a:r>
              <a:rPr lang="en-US" sz="1200" b="0" i="0" kern="1200" dirty="0">
                <a:solidFill>
                  <a:schemeClr val="tx1"/>
                </a:solidFill>
                <a:effectLst/>
                <a:latin typeface="+mn-lt"/>
                <a:ea typeface="+mn-ea"/>
                <a:cs typeface="+mn-cs"/>
              </a:rPr>
              <a:t> 22 </a:t>
            </a:r>
            <a:r>
              <a:rPr lang="en-US" sz="1200" b="0" i="0" kern="1200" dirty="0" err="1">
                <a:solidFill>
                  <a:schemeClr val="tx1"/>
                </a:solidFill>
                <a:effectLst/>
                <a:latin typeface="+mn-lt"/>
                <a:ea typeface="+mn-ea"/>
                <a:cs typeface="+mn-cs"/>
              </a:rPr>
              <a:t>tuổi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tên</a:t>
            </a:r>
            <a:r>
              <a:rPr lang="en-US" sz="1200" b="0" i="0" kern="1200" dirty="0">
                <a:solidFill>
                  <a:schemeClr val="tx1"/>
                </a:solidFill>
                <a:effectLst/>
                <a:latin typeface="+mn-lt"/>
                <a:ea typeface="+mn-ea"/>
                <a:cs typeface="+mn-cs"/>
              </a:rPr>
              <a:t> Pauline Fenton (ở Belfast, Ireland)</a:t>
            </a:r>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43</a:t>
            </a:fld>
            <a:endParaRPr lang="en-US"/>
          </a:p>
        </p:txBody>
      </p:sp>
    </p:spTree>
    <p:extLst>
      <p:ext uri="{BB962C8B-B14F-4D97-AF65-F5344CB8AC3E}">
        <p14:creationId xmlns:p14="http://schemas.microsoft.com/office/powerpoint/2010/main" val="154775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bạn có thể tiếp tục sinh hoạt một cách bình thường.</a:t>
            </a:r>
            <a:endParaRPr lang="en-US" b="0" dirty="0"/>
          </a:p>
        </p:txBody>
      </p:sp>
      <p:sp>
        <p:nvSpPr>
          <p:cNvPr id="4" name="Slide Number Placeholder 3"/>
          <p:cNvSpPr>
            <a:spLocks noGrp="1"/>
          </p:cNvSpPr>
          <p:nvPr>
            <p:ph type="sldNum" sz="quarter" idx="5"/>
          </p:nvPr>
        </p:nvSpPr>
        <p:spPr/>
        <p:txBody>
          <a:bodyPr/>
          <a:lstStyle/>
          <a:p>
            <a:fld id="{738312C9-138E-41C2-98C1-6E921B08BAE5}" type="slidenum">
              <a:rPr lang="en-US" smtClean="0"/>
              <a:t>44</a:t>
            </a:fld>
            <a:endParaRPr lang="en-US"/>
          </a:p>
        </p:txBody>
      </p:sp>
    </p:spTree>
    <p:extLst>
      <p:ext uri="{BB962C8B-B14F-4D97-AF65-F5344CB8AC3E}">
        <p14:creationId xmlns:p14="http://schemas.microsoft.com/office/powerpoint/2010/main" val="194913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Đ</a:t>
            </a:r>
            <a:r>
              <a:rPr lang="vi-VN" sz="1200" b="0" i="0" kern="1200" dirty="0">
                <a:solidFill>
                  <a:schemeClr val="tx1"/>
                </a:solidFill>
                <a:effectLst/>
                <a:latin typeface="+mn-lt"/>
                <a:ea typeface="+mn-ea"/>
                <a:cs typeface="+mn-cs"/>
              </a:rPr>
              <a:t>ặc thù của bệnh suy thận mạn giai đoạn cuối là nếu không thể có được thận thay thế, bệnh nhân sẽ phải sống phần đời còn lại với chiếc máy lọc. Mỗi tuần 3 lần đến viện, lọc máu 3 - 4 tiếng mỗi ca nhưng với tình trạng thiếu máy, bệnh nhân chẳng dễ để đăng ký được lượt chạy.</a:t>
            </a:r>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45</a:t>
            </a:fld>
            <a:endParaRPr lang="en-US"/>
          </a:p>
        </p:txBody>
      </p:sp>
    </p:spTree>
    <p:extLst>
      <p:ext uri="{BB962C8B-B14F-4D97-AF65-F5344CB8AC3E}">
        <p14:creationId xmlns:p14="http://schemas.microsoft.com/office/powerpoint/2010/main" val="358789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strike="noStrike" kern="1200" dirty="0">
                <a:solidFill>
                  <a:schemeClr val="tx1"/>
                </a:solidFill>
                <a:effectLst/>
                <a:latin typeface="+mn-lt"/>
                <a:ea typeface="+mn-ea"/>
                <a:cs typeface="+mn-cs"/>
              </a:rPr>
              <a:t>Những người bị suy thận giờ đây đã có thể tự lọc máu tại nhà với chiếc máy do công ty Quanta của Anh chế tạo.</a:t>
            </a:r>
            <a:r>
              <a:rPr lang="en-US" sz="1200" b="0" i="0" u="none" strike="noStrike"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Không giống như những chiếc máy lọc máu truyền thống có kích thước bằng một chiếc tủ lạnh, chiếc máy lọc máu này chỉ có kích thước bằng một lò vi sóng, có thể đặt trên bàn. Nó giúp </a:t>
            </a:r>
            <a:r>
              <a:rPr lang="vi-VN" sz="1200" b="0" i="0" u="none" strike="noStrike" kern="1200" dirty="0">
                <a:solidFill>
                  <a:schemeClr val="tx1"/>
                </a:solidFill>
                <a:effectLst/>
                <a:latin typeface="+mn-lt"/>
                <a:ea typeface="+mn-ea"/>
                <a:cs typeface="+mn-cs"/>
                <a:hlinkClick r:id="rId3" tooltip="Chiến lược hạn chế bệnh nhân suy thận mạn tử vong vì COVID-19 là gì?"/>
              </a:rPr>
              <a:t>bệnh nhân suy thận</a:t>
            </a:r>
            <a:r>
              <a:rPr lang="vi-VN" sz="1200" b="0" i="0" kern="1200" dirty="0">
                <a:solidFill>
                  <a:schemeClr val="tx1"/>
                </a:solidFill>
                <a:effectLst/>
                <a:latin typeface="+mn-lt"/>
                <a:ea typeface="+mn-ea"/>
                <a:cs typeface="+mn-cs"/>
              </a:rPr>
              <a:t> có thể lọc máu tại nhà, giảm bớt áp lực cho hệ thống y tế quá căng thẳng.</a:t>
            </a:r>
            <a:endParaRPr lang="vi-VN"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38312C9-138E-41C2-98C1-6E921B08BAE5}" type="slidenum">
              <a:rPr lang="en-US" smtClean="0"/>
              <a:t>46</a:t>
            </a:fld>
            <a:endParaRPr lang="en-US"/>
          </a:p>
        </p:txBody>
      </p:sp>
    </p:spTree>
    <p:extLst>
      <p:ext uri="{BB962C8B-B14F-4D97-AF65-F5344CB8AC3E}">
        <p14:creationId xmlns:p14="http://schemas.microsoft.com/office/powerpoint/2010/main" val="1357622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B61BEF0D-F0BB-DE4B-95CE-6DB70DBA9567}" type="datetimeFigureOut">
              <a:rPr lang="en-US" smtClean="0"/>
              <a:pPr/>
              <a:t>02/12/2024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3467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86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967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32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18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B61BEF0D-F0BB-DE4B-95CE-6DB70DBA9567}" type="datetimeFigureOut">
              <a:rPr lang="en-US" smtClean="0"/>
              <a:pPr/>
              <a:t>02/12/2024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544354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040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720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479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131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02/12/2024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57F1E4F-1CFF-5643-939E-217C01CDF565}"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2865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61BEF0D-F0BB-DE4B-95CE-6DB70DBA9567}" type="datetimeFigureOut">
              <a:rPr lang="en-US" smtClean="0"/>
              <a:pPr/>
              <a:t>02/12/2024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57F1E4F-1CFF-5643-939E-217C01CDF565}"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807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61BEF0D-F0BB-DE4B-95CE-6DB70DBA9567}" type="datetimeFigureOut">
              <a:rPr lang="en-US" smtClean="0"/>
              <a:pPr/>
              <a:t>02/12/2024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06102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3" r:id="rId12"/>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26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
            <a:extLst>
              <a:ext uri="{FF2B5EF4-FFF2-40B4-BE49-F238E27FC236}">
                <a16:creationId xmlns:a16="http://schemas.microsoft.com/office/drawing/2014/main" id="{C8F47CAB-813C-44EA-8B01-CC6436402733}"/>
              </a:ext>
            </a:extLst>
          </p:cNvPr>
          <p:cNvSpPr txBox="1">
            <a:spLocks noChangeArrowheads="1"/>
          </p:cNvSpPr>
          <p:nvPr/>
        </p:nvSpPr>
        <p:spPr bwMode="auto">
          <a:xfrm>
            <a:off x="544286" y="533400"/>
            <a:ext cx="112707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 CẤU TẠO VÀ CHỨC NĂNG CỦA HỆ BÀI TIẾT</a:t>
            </a:r>
          </a:p>
          <a:p>
            <a:pPr eaLnBrk="1" hangingPunct="1"/>
            <a:r>
              <a:rPr lang="en-US" altLang="en-US" sz="3600" b="1" dirty="0">
                <a:solidFill>
                  <a:srgbClr val="800000"/>
                </a:solidFill>
                <a:latin typeface="Times New Roman" panose="02020603050405020304" pitchFamily="18" charset="0"/>
              </a:rPr>
              <a:t>1/ </a:t>
            </a:r>
            <a:r>
              <a:rPr lang="en-US" altLang="en-US" sz="3600" b="1" dirty="0" err="1">
                <a:solidFill>
                  <a:srgbClr val="800000"/>
                </a:solidFill>
                <a:latin typeface="Times New Roman" panose="02020603050405020304" pitchFamily="18" charset="0"/>
              </a:rPr>
              <a:t>Chức</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năng</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của</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hệ</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bài</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tiết</a:t>
            </a:r>
            <a:endParaRPr lang="en-US" altLang="en-US" sz="3600" b="1" dirty="0">
              <a:solidFill>
                <a:srgbClr val="800000"/>
              </a:solidFill>
              <a:latin typeface="Times New Roman" panose="02020603050405020304" pitchFamily="18" charset="0"/>
            </a:endParaRPr>
          </a:p>
        </p:txBody>
      </p:sp>
      <p:sp>
        <p:nvSpPr>
          <p:cNvPr id="2" name="TextBox 1">
            <a:extLst>
              <a:ext uri="{FF2B5EF4-FFF2-40B4-BE49-F238E27FC236}">
                <a16:creationId xmlns:a16="http://schemas.microsoft.com/office/drawing/2014/main" id="{31850D22-A26B-4B83-8144-2AB3B1E18AD8}"/>
              </a:ext>
            </a:extLst>
          </p:cNvPr>
          <p:cNvSpPr txBox="1"/>
          <p:nvPr/>
        </p:nvSpPr>
        <p:spPr>
          <a:xfrm>
            <a:off x="544286" y="2117556"/>
            <a:ext cx="11270725" cy="2862322"/>
          </a:xfrm>
          <a:prstGeom prst="rect">
            <a:avLst/>
          </a:prstGeom>
          <a:noFill/>
        </p:spPr>
        <p:txBody>
          <a:bodyPr wrap="square" rtlCol="0">
            <a:spAutoFit/>
          </a:bodyPr>
          <a:lstStyle/>
          <a:p>
            <a:pPr algn="just"/>
            <a:r>
              <a:rPr lang="en-US" sz="3600">
                <a:latin typeface="Tahoma" panose="020B0604030504040204" pitchFamily="34" charset="0"/>
                <a:ea typeface="Tahoma" panose="020B0604030504040204" pitchFamily="34" charset="0"/>
                <a:cs typeface="Tahoma" panose="020B0604030504040204" pitchFamily="34" charset="0"/>
              </a:rPr>
              <a:t>- Hệ </a:t>
            </a:r>
            <a:r>
              <a:rPr lang="en-US" sz="3600" dirty="0" err="1">
                <a:latin typeface="Tahoma" panose="020B0604030504040204" pitchFamily="34" charset="0"/>
                <a:ea typeface="Tahoma" panose="020B0604030504040204" pitchFamily="34" charset="0"/>
                <a:cs typeface="Tahoma" panose="020B0604030504040204" pitchFamily="34" charset="0"/>
              </a:rPr>
              <a:t>bài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tiết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có</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chức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năng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lọc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thải</a:t>
            </a:r>
            <a:r>
              <a:rPr lang="en-US" sz="3600" dirty="0">
                <a:latin typeface="Tahoma" panose="020B0604030504040204" pitchFamily="34" charset="0"/>
                <a:ea typeface="Tahoma" panose="020B0604030504040204" pitchFamily="34" charset="0"/>
                <a:cs typeface="Tahoma" panose="020B0604030504040204" pitchFamily="34" charset="0"/>
              </a:rPr>
              <a:t> ra </a:t>
            </a:r>
            <a:r>
              <a:rPr lang="en-US" sz="3600" dirty="0" err="1">
                <a:latin typeface="Tahoma" panose="020B0604030504040204" pitchFamily="34" charset="0"/>
                <a:ea typeface="Tahoma" panose="020B0604030504040204" pitchFamily="34" charset="0"/>
                <a:cs typeface="Tahoma" panose="020B0604030504040204" pitchFamily="34" charset="0"/>
              </a:rPr>
              <a:t>môi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trường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ngoài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err="1">
                <a:latin typeface="Tahoma" panose="020B0604030504040204" pitchFamily="34" charset="0"/>
                <a:ea typeface="Tahoma" panose="020B0604030504040204" pitchFamily="34" charset="0"/>
                <a:cs typeface="Tahoma" panose="020B0604030504040204" pitchFamily="34" charset="0"/>
              </a:rPr>
              <a:t>chất</a:t>
            </a:r>
            <a:r>
              <a:rPr lang="en-US" sz="3600">
                <a:latin typeface="Tahoma" panose="020B0604030504040204" pitchFamily="34" charset="0"/>
                <a:ea typeface="Tahoma" panose="020B0604030504040204" pitchFamily="34" charset="0"/>
                <a:cs typeface="Tahoma" panose="020B0604030504040204" pitchFamily="34" charset="0"/>
              </a:rPr>
              <a:t> cặn bã do tế bào tạo ra trong quá trình trao đổi chất và các chất có thể gây độc cho cơ thể.</a:t>
            </a:r>
          </a:p>
          <a:p>
            <a:pPr algn="just"/>
            <a:r>
              <a:rPr lang="en-US" sz="3600">
                <a:latin typeface="Tahoma" panose="020B0604030504040204" pitchFamily="34" charset="0"/>
                <a:ea typeface="Tahoma" panose="020B0604030504040204" pitchFamily="34" charset="0"/>
                <a:cs typeface="Tahoma" panose="020B0604030504040204" pitchFamily="34" charset="0"/>
              </a:rPr>
              <a:t>- Cơ quan bài tiết chủ yếu là phổi, thận, da.</a:t>
            </a:r>
          </a:p>
          <a:p>
            <a:pPr algn="just"/>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047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9A71C49-DA1A-4CC8-AAFC-FB35D6818B12}"/>
              </a:ext>
            </a:extLst>
          </p:cNvPr>
          <p:cNvSpPr>
            <a:spLocks noGrp="1" noChangeArrowheads="1"/>
          </p:cNvSpPr>
          <p:nvPr>
            <p:ph type="title"/>
          </p:nvPr>
        </p:nvSpPr>
        <p:spPr>
          <a:xfrm>
            <a:off x="4114800" y="533400"/>
            <a:ext cx="4038600" cy="457200"/>
          </a:xfrm>
          <a:noFill/>
          <a:ln w="38100">
            <a:solidFill>
              <a:srgbClr val="009900"/>
            </a:solidFill>
            <a:miter lim="800000"/>
            <a:headEnd/>
            <a:tailEnd/>
          </a:ln>
        </p:spPr>
        <p:txBody>
          <a:bodyPr>
            <a:normAutofit/>
          </a:bodyPr>
          <a:lstStyle/>
          <a:p>
            <a:pPr eaLnBrk="1" hangingPunct="1"/>
            <a:r>
              <a:rPr lang="en-US" altLang="en-US" sz="2000">
                <a:solidFill>
                  <a:srgbClr val="800080"/>
                </a:solidFill>
                <a:latin typeface="Times New Roman" panose="02020603050405020304" pitchFamily="18" charset="0"/>
              </a:rPr>
              <a:t>CHẤT CẦN THIẾT CHO TẾ BÀO</a:t>
            </a:r>
          </a:p>
        </p:txBody>
      </p:sp>
      <p:sp>
        <p:nvSpPr>
          <p:cNvPr id="96259" name="Rectangle 3">
            <a:extLst>
              <a:ext uri="{FF2B5EF4-FFF2-40B4-BE49-F238E27FC236}">
                <a16:creationId xmlns:a16="http://schemas.microsoft.com/office/drawing/2014/main" id="{4508E527-25D6-491F-8765-8CD6F6D86778}"/>
              </a:ext>
            </a:extLst>
          </p:cNvPr>
          <p:cNvSpPr>
            <a:spLocks noChangeArrowheads="1"/>
          </p:cNvSpPr>
          <p:nvPr/>
        </p:nvSpPr>
        <p:spPr bwMode="auto">
          <a:xfrm>
            <a:off x="4114800" y="1295401"/>
            <a:ext cx="4038600" cy="411163"/>
          </a:xfrm>
          <a:prstGeom prst="rect">
            <a:avLst/>
          </a:prstGeom>
          <a:noFill/>
          <a:ln w="38100">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TRAO ĐỔI CHẤT CỦA TẾ BÀO</a:t>
            </a:r>
          </a:p>
        </p:txBody>
      </p:sp>
      <p:sp>
        <p:nvSpPr>
          <p:cNvPr id="96260" name="Rectangle 4">
            <a:extLst>
              <a:ext uri="{FF2B5EF4-FFF2-40B4-BE49-F238E27FC236}">
                <a16:creationId xmlns:a16="http://schemas.microsoft.com/office/drawing/2014/main" id="{54753E23-F16E-4AF3-BE80-D1A4A36A2096}"/>
              </a:ext>
            </a:extLst>
          </p:cNvPr>
          <p:cNvSpPr>
            <a:spLocks noChangeArrowheads="1"/>
          </p:cNvSpPr>
          <p:nvPr/>
        </p:nvSpPr>
        <p:spPr bwMode="auto">
          <a:xfrm>
            <a:off x="4114800" y="1981201"/>
            <a:ext cx="4038600" cy="334963"/>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0000FF"/>
                </a:solidFill>
                <a:latin typeface="Times New Roman" panose="02020603050405020304" pitchFamily="18" charset="0"/>
              </a:rPr>
              <a:t>CHẤT CẶN BÃ, DƯ THỪA</a:t>
            </a:r>
          </a:p>
        </p:txBody>
      </p:sp>
      <p:sp>
        <p:nvSpPr>
          <p:cNvPr id="96261" name="Rectangle 5">
            <a:extLst>
              <a:ext uri="{FF2B5EF4-FFF2-40B4-BE49-F238E27FC236}">
                <a16:creationId xmlns:a16="http://schemas.microsoft.com/office/drawing/2014/main" id="{14F7B6CA-1512-48DE-AC3F-7E1DCDB2B0BB}"/>
              </a:ext>
            </a:extLst>
          </p:cNvPr>
          <p:cNvSpPr>
            <a:spLocks noChangeArrowheads="1"/>
          </p:cNvSpPr>
          <p:nvPr/>
        </p:nvSpPr>
        <p:spPr bwMode="auto">
          <a:xfrm>
            <a:off x="1752600" y="1828800"/>
            <a:ext cx="8610600" cy="4114800"/>
          </a:xfrm>
          <a:prstGeom prst="rect">
            <a:avLst/>
          </a:prstGeom>
          <a:noFill/>
          <a:ln w="57150">
            <a:solidFill>
              <a:srgbClr val="66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solidFill>
                <a:srgbClr val="6600CC"/>
              </a:solidFill>
              <a:latin typeface=".VnTime" panose="020B7200000000000000" pitchFamily="34" charset="0"/>
            </a:endParaRPr>
          </a:p>
        </p:txBody>
      </p:sp>
      <p:sp>
        <p:nvSpPr>
          <p:cNvPr id="96262" name="Rectangle 6">
            <a:extLst>
              <a:ext uri="{FF2B5EF4-FFF2-40B4-BE49-F238E27FC236}">
                <a16:creationId xmlns:a16="http://schemas.microsoft.com/office/drawing/2014/main" id="{DEA72E21-589C-40A4-9A39-03DEDB154944}"/>
              </a:ext>
            </a:extLst>
          </p:cNvPr>
          <p:cNvSpPr>
            <a:spLocks noChangeArrowheads="1"/>
          </p:cNvSpPr>
          <p:nvPr/>
        </p:nvSpPr>
        <p:spPr bwMode="auto">
          <a:xfrm>
            <a:off x="7543800" y="2819400"/>
            <a:ext cx="2514600" cy="9144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CÁC CHẤT THẢI KHÁC</a:t>
            </a:r>
          </a:p>
        </p:txBody>
      </p:sp>
      <p:sp>
        <p:nvSpPr>
          <p:cNvPr id="96263" name="Rectangle 7">
            <a:extLst>
              <a:ext uri="{FF2B5EF4-FFF2-40B4-BE49-F238E27FC236}">
                <a16:creationId xmlns:a16="http://schemas.microsoft.com/office/drawing/2014/main" id="{2779E12A-7DA2-41B9-8FC7-F633FCC466C2}"/>
              </a:ext>
            </a:extLst>
          </p:cNvPr>
          <p:cNvSpPr>
            <a:spLocks noChangeArrowheads="1"/>
          </p:cNvSpPr>
          <p:nvPr/>
        </p:nvSpPr>
        <p:spPr bwMode="auto">
          <a:xfrm>
            <a:off x="7467600" y="4191000"/>
            <a:ext cx="9906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Nước Tiểu</a:t>
            </a:r>
          </a:p>
        </p:txBody>
      </p:sp>
      <p:sp>
        <p:nvSpPr>
          <p:cNvPr id="96264" name="Rectangle 8">
            <a:extLst>
              <a:ext uri="{FF2B5EF4-FFF2-40B4-BE49-F238E27FC236}">
                <a16:creationId xmlns:a16="http://schemas.microsoft.com/office/drawing/2014/main" id="{AF5AC909-FC69-4760-BA1C-C899649C3D6C}"/>
              </a:ext>
            </a:extLst>
          </p:cNvPr>
          <p:cNvSpPr>
            <a:spLocks noChangeArrowheads="1"/>
          </p:cNvSpPr>
          <p:nvPr/>
        </p:nvSpPr>
        <p:spPr bwMode="auto">
          <a:xfrm>
            <a:off x="8991600" y="4191000"/>
            <a:ext cx="11430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Mồ Hôi</a:t>
            </a:r>
          </a:p>
        </p:txBody>
      </p:sp>
      <p:sp>
        <p:nvSpPr>
          <p:cNvPr id="96269" name="Rectangle 13">
            <a:extLst>
              <a:ext uri="{FF2B5EF4-FFF2-40B4-BE49-F238E27FC236}">
                <a16:creationId xmlns:a16="http://schemas.microsoft.com/office/drawing/2014/main" id="{52B335EC-2457-43BB-A216-B2F45A22FCBC}"/>
              </a:ext>
            </a:extLst>
          </p:cNvPr>
          <p:cNvSpPr>
            <a:spLocks noChangeArrowheads="1"/>
          </p:cNvSpPr>
          <p:nvPr/>
        </p:nvSpPr>
        <p:spPr bwMode="auto">
          <a:xfrm>
            <a:off x="2209800" y="2819400"/>
            <a:ext cx="2514600" cy="6858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CO</a:t>
            </a:r>
            <a:r>
              <a:rPr lang="en-US" altLang="en-US" sz="2000" b="1" baseline="-25000">
                <a:solidFill>
                  <a:srgbClr val="0066FF"/>
                </a:solidFill>
                <a:latin typeface="Times New Roman" panose="02020603050405020304" pitchFamily="18" charset="0"/>
              </a:rPr>
              <a:t>2</a:t>
            </a:r>
            <a:endParaRPr lang="en-US" altLang="en-US" sz="2000" b="1">
              <a:solidFill>
                <a:srgbClr val="0066FF"/>
              </a:solidFill>
              <a:latin typeface="Times New Roman" panose="02020603050405020304" pitchFamily="18" charset="0"/>
            </a:endParaRPr>
          </a:p>
        </p:txBody>
      </p:sp>
      <p:sp>
        <p:nvSpPr>
          <p:cNvPr id="96272" name="Rectangle 16">
            <a:extLst>
              <a:ext uri="{FF2B5EF4-FFF2-40B4-BE49-F238E27FC236}">
                <a16:creationId xmlns:a16="http://schemas.microsoft.com/office/drawing/2014/main" id="{F1C0CE51-FDC1-4179-835B-07EA2F6357EE}"/>
              </a:ext>
            </a:extLst>
          </p:cNvPr>
          <p:cNvSpPr>
            <a:spLocks noChangeArrowheads="1"/>
          </p:cNvSpPr>
          <p:nvPr/>
        </p:nvSpPr>
        <p:spPr bwMode="auto">
          <a:xfrm>
            <a:off x="2362200" y="5257800"/>
            <a:ext cx="7924800" cy="4572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MÔI TRƯỜNG NGOÀI</a:t>
            </a:r>
          </a:p>
        </p:txBody>
      </p:sp>
      <p:sp>
        <p:nvSpPr>
          <p:cNvPr id="96273" name="Rectangle 17">
            <a:extLst>
              <a:ext uri="{FF2B5EF4-FFF2-40B4-BE49-F238E27FC236}">
                <a16:creationId xmlns:a16="http://schemas.microsoft.com/office/drawing/2014/main" id="{8FE6EC49-2195-4906-BCDE-2C3993533FF6}"/>
              </a:ext>
            </a:extLst>
          </p:cNvPr>
          <p:cNvSpPr>
            <a:spLocks noChangeArrowheads="1"/>
          </p:cNvSpPr>
          <p:nvPr/>
        </p:nvSpPr>
        <p:spPr bwMode="auto">
          <a:xfrm>
            <a:off x="3657600" y="6172200"/>
            <a:ext cx="5410200" cy="457200"/>
          </a:xfrm>
          <a:prstGeom prst="rect">
            <a:avLst/>
          </a:prstGeom>
          <a:solidFill>
            <a:schemeClr val="bg1"/>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990000"/>
                </a:solidFill>
                <a:latin typeface="Times New Roman" panose="02020603050405020304" pitchFamily="18" charset="0"/>
              </a:rPr>
              <a:t>HOẠT ĐỘNG BÀI TIẾT</a:t>
            </a:r>
          </a:p>
        </p:txBody>
      </p:sp>
      <p:sp>
        <p:nvSpPr>
          <p:cNvPr id="96274" name="AutoShape 18">
            <a:extLst>
              <a:ext uri="{FF2B5EF4-FFF2-40B4-BE49-F238E27FC236}">
                <a16:creationId xmlns:a16="http://schemas.microsoft.com/office/drawing/2014/main" id="{E96C710F-86EB-4F2F-B8E3-F83A6B617A9C}"/>
              </a:ext>
            </a:extLst>
          </p:cNvPr>
          <p:cNvSpPr>
            <a:spLocks noChangeArrowheads="1"/>
          </p:cNvSpPr>
          <p:nvPr/>
        </p:nvSpPr>
        <p:spPr bwMode="auto">
          <a:xfrm>
            <a:off x="3276600" y="3505200"/>
            <a:ext cx="304800" cy="1676400"/>
          </a:xfrm>
          <a:prstGeom prst="downArrow">
            <a:avLst>
              <a:gd name="adj1" fmla="val 50000"/>
              <a:gd name="adj2" fmla="val 1375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6" name="AutoShape 20">
            <a:extLst>
              <a:ext uri="{FF2B5EF4-FFF2-40B4-BE49-F238E27FC236}">
                <a16:creationId xmlns:a16="http://schemas.microsoft.com/office/drawing/2014/main" id="{8E9503CE-130F-4C02-9881-697BA028BD61}"/>
              </a:ext>
            </a:extLst>
          </p:cNvPr>
          <p:cNvSpPr>
            <a:spLocks noChangeArrowheads="1"/>
          </p:cNvSpPr>
          <p:nvPr/>
        </p:nvSpPr>
        <p:spPr bwMode="auto">
          <a:xfrm>
            <a:off x="6019800" y="16764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58" name="AutoShape 21">
            <a:extLst>
              <a:ext uri="{FF2B5EF4-FFF2-40B4-BE49-F238E27FC236}">
                <a16:creationId xmlns:a16="http://schemas.microsoft.com/office/drawing/2014/main" id="{75AC0FA5-0631-4EC4-B3B7-52FD11E4296E}"/>
              </a:ext>
            </a:extLst>
          </p:cNvPr>
          <p:cNvSpPr>
            <a:spLocks noChangeArrowheads="1"/>
          </p:cNvSpPr>
          <p:nvPr/>
        </p:nvSpPr>
        <p:spPr bwMode="auto">
          <a:xfrm rot="10800000">
            <a:off x="8782050" y="-25225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8" name="AutoShape 22">
            <a:extLst>
              <a:ext uri="{FF2B5EF4-FFF2-40B4-BE49-F238E27FC236}">
                <a16:creationId xmlns:a16="http://schemas.microsoft.com/office/drawing/2014/main" id="{C7C10B72-2182-463D-82B9-B346E6256FF9}"/>
              </a:ext>
            </a:extLst>
          </p:cNvPr>
          <p:cNvSpPr>
            <a:spLocks noChangeArrowheads="1"/>
          </p:cNvSpPr>
          <p:nvPr/>
        </p:nvSpPr>
        <p:spPr bwMode="auto">
          <a:xfrm>
            <a:off x="4343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60" name="AutoShape 23">
            <a:extLst>
              <a:ext uri="{FF2B5EF4-FFF2-40B4-BE49-F238E27FC236}">
                <a16:creationId xmlns:a16="http://schemas.microsoft.com/office/drawing/2014/main" id="{7FD4E51C-D4E3-433C-AD74-6CABB12D9891}"/>
              </a:ext>
            </a:extLst>
          </p:cNvPr>
          <p:cNvSpPr>
            <a:spLocks noChangeArrowheads="1"/>
          </p:cNvSpPr>
          <p:nvPr/>
        </p:nvSpPr>
        <p:spPr bwMode="auto">
          <a:xfrm rot="10800000">
            <a:off x="9848850" y="-35893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0" name="AutoShape 24">
            <a:extLst>
              <a:ext uri="{FF2B5EF4-FFF2-40B4-BE49-F238E27FC236}">
                <a16:creationId xmlns:a16="http://schemas.microsoft.com/office/drawing/2014/main" id="{F95EB3BC-C8AA-4FF4-8968-C91B3799E9D8}"/>
              </a:ext>
            </a:extLst>
          </p:cNvPr>
          <p:cNvSpPr>
            <a:spLocks noChangeArrowheads="1"/>
          </p:cNvSpPr>
          <p:nvPr/>
        </p:nvSpPr>
        <p:spPr bwMode="auto">
          <a:xfrm>
            <a:off x="7772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1" name="AutoShape 25">
            <a:extLst>
              <a:ext uri="{FF2B5EF4-FFF2-40B4-BE49-F238E27FC236}">
                <a16:creationId xmlns:a16="http://schemas.microsoft.com/office/drawing/2014/main" id="{D7498571-FE7F-450C-A65E-F19B9184E720}"/>
              </a:ext>
            </a:extLst>
          </p:cNvPr>
          <p:cNvSpPr>
            <a:spLocks noChangeArrowheads="1"/>
          </p:cNvSpPr>
          <p:nvPr/>
        </p:nvSpPr>
        <p:spPr bwMode="auto">
          <a:xfrm>
            <a:off x="77724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2" name="AutoShape 26">
            <a:extLst>
              <a:ext uri="{FF2B5EF4-FFF2-40B4-BE49-F238E27FC236}">
                <a16:creationId xmlns:a16="http://schemas.microsoft.com/office/drawing/2014/main" id="{18816ABE-65B7-4F7C-AEB7-3A8C44350D70}"/>
              </a:ext>
            </a:extLst>
          </p:cNvPr>
          <p:cNvSpPr>
            <a:spLocks noChangeArrowheads="1"/>
          </p:cNvSpPr>
          <p:nvPr/>
        </p:nvSpPr>
        <p:spPr bwMode="auto">
          <a:xfrm>
            <a:off x="93726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4" name="AutoShape 28">
            <a:extLst>
              <a:ext uri="{FF2B5EF4-FFF2-40B4-BE49-F238E27FC236}">
                <a16:creationId xmlns:a16="http://schemas.microsoft.com/office/drawing/2014/main" id="{36118AA0-B68D-46AC-BD4F-963024BE67C6}"/>
              </a:ext>
            </a:extLst>
          </p:cNvPr>
          <p:cNvSpPr>
            <a:spLocks noChangeArrowheads="1"/>
          </p:cNvSpPr>
          <p:nvPr/>
        </p:nvSpPr>
        <p:spPr bwMode="auto">
          <a:xfrm>
            <a:off x="78486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6" name="AutoShape 30">
            <a:extLst>
              <a:ext uri="{FF2B5EF4-FFF2-40B4-BE49-F238E27FC236}">
                <a16:creationId xmlns:a16="http://schemas.microsoft.com/office/drawing/2014/main" id="{EE4E074D-3A5D-4EB7-B4FE-39F682D26DC1}"/>
              </a:ext>
            </a:extLst>
          </p:cNvPr>
          <p:cNvSpPr>
            <a:spLocks noChangeArrowheads="1"/>
          </p:cNvSpPr>
          <p:nvPr/>
        </p:nvSpPr>
        <p:spPr bwMode="auto">
          <a:xfrm>
            <a:off x="6019800" y="9906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7" name="AutoShape 31">
            <a:extLst>
              <a:ext uri="{FF2B5EF4-FFF2-40B4-BE49-F238E27FC236}">
                <a16:creationId xmlns:a16="http://schemas.microsoft.com/office/drawing/2014/main" id="{24DEC5AD-DE17-4BCB-BC74-096883092699}"/>
              </a:ext>
            </a:extLst>
          </p:cNvPr>
          <p:cNvSpPr>
            <a:spLocks noChangeArrowheads="1"/>
          </p:cNvSpPr>
          <p:nvPr/>
        </p:nvSpPr>
        <p:spPr bwMode="auto">
          <a:xfrm>
            <a:off x="94488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 name="Text Box 61">
            <a:extLst>
              <a:ext uri="{FF2B5EF4-FFF2-40B4-BE49-F238E27FC236}">
                <a16:creationId xmlns:a16="http://schemas.microsoft.com/office/drawing/2014/main" id="{31CA3AF0-74E7-441C-B2F3-24F1E502C619}"/>
              </a:ext>
            </a:extLst>
          </p:cNvPr>
          <p:cNvSpPr txBox="1">
            <a:spLocks noChangeArrowheads="1"/>
          </p:cNvSpPr>
          <p:nvPr/>
        </p:nvSpPr>
        <p:spPr bwMode="auto">
          <a:xfrm>
            <a:off x="2362200" y="4110789"/>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Phổi</a:t>
            </a:r>
            <a:endParaRPr lang="en-US" altLang="en-US" sz="2400" b="1" dirty="0">
              <a:solidFill>
                <a:srgbClr val="0066FF"/>
              </a:solidFill>
              <a:latin typeface="Times New Roman" panose="02020603050405020304" pitchFamily="18" charset="0"/>
            </a:endParaRPr>
          </a:p>
        </p:txBody>
      </p:sp>
      <p:sp>
        <p:nvSpPr>
          <p:cNvPr id="26" name="Text Box 62">
            <a:extLst>
              <a:ext uri="{FF2B5EF4-FFF2-40B4-BE49-F238E27FC236}">
                <a16:creationId xmlns:a16="http://schemas.microsoft.com/office/drawing/2014/main" id="{A6094310-0030-4AA8-997F-06A59FF7F8A6}"/>
              </a:ext>
            </a:extLst>
          </p:cNvPr>
          <p:cNvSpPr txBox="1">
            <a:spLocks noChangeArrowheads="1"/>
          </p:cNvSpPr>
          <p:nvPr/>
        </p:nvSpPr>
        <p:spPr bwMode="auto">
          <a:xfrm>
            <a:off x="6819900" y="4800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Thận</a:t>
            </a:r>
            <a:endParaRPr lang="en-US" altLang="en-US" sz="2400" b="1" dirty="0">
              <a:solidFill>
                <a:srgbClr val="0066FF"/>
              </a:solidFill>
              <a:latin typeface="Times New Roman" panose="02020603050405020304" pitchFamily="18" charset="0"/>
            </a:endParaRPr>
          </a:p>
        </p:txBody>
      </p:sp>
      <p:sp>
        <p:nvSpPr>
          <p:cNvPr id="27" name="Text Box 63">
            <a:extLst>
              <a:ext uri="{FF2B5EF4-FFF2-40B4-BE49-F238E27FC236}">
                <a16:creationId xmlns:a16="http://schemas.microsoft.com/office/drawing/2014/main" id="{00464450-013F-4C7F-9CE8-D484BE383E55}"/>
              </a:ext>
            </a:extLst>
          </p:cNvPr>
          <p:cNvSpPr txBox="1">
            <a:spLocks noChangeArrowheads="1"/>
          </p:cNvSpPr>
          <p:nvPr/>
        </p:nvSpPr>
        <p:spPr bwMode="auto">
          <a:xfrm>
            <a:off x="9721516" y="4876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66FF"/>
                </a:solidFill>
                <a:latin typeface="Times New Roman" panose="02020603050405020304" pitchFamily="18" charset="0"/>
              </a:rPr>
              <a:t>Da</a:t>
            </a:r>
          </a:p>
        </p:txBody>
      </p:sp>
    </p:spTree>
    <p:extLst>
      <p:ext uri="{BB962C8B-B14F-4D97-AF65-F5344CB8AC3E}">
        <p14:creationId xmlns:p14="http://schemas.microsoft.com/office/powerpoint/2010/main" val="27497218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18EAB3C-BEE4-4CD4-9B7B-49DDB6E36633}"/>
              </a:ext>
            </a:extLst>
          </p:cNvPr>
          <p:cNvSpPr>
            <a:spLocks noChangeArrowheads="1"/>
          </p:cNvSpPr>
          <p:nvPr/>
        </p:nvSpPr>
        <p:spPr bwMode="auto">
          <a:xfrm>
            <a:off x="348343" y="922808"/>
            <a:ext cx="11593285"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090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9A71C49-DA1A-4CC8-AAFC-FB35D6818B12}"/>
              </a:ext>
            </a:extLst>
          </p:cNvPr>
          <p:cNvSpPr>
            <a:spLocks noGrp="1" noChangeArrowheads="1"/>
          </p:cNvSpPr>
          <p:nvPr>
            <p:ph type="title"/>
          </p:nvPr>
        </p:nvSpPr>
        <p:spPr>
          <a:xfrm>
            <a:off x="4114800" y="533400"/>
            <a:ext cx="4038600" cy="457200"/>
          </a:xfrm>
          <a:noFill/>
          <a:ln w="38100">
            <a:solidFill>
              <a:srgbClr val="009900"/>
            </a:solidFill>
            <a:miter lim="800000"/>
            <a:headEnd/>
            <a:tailEnd/>
          </a:ln>
        </p:spPr>
        <p:txBody>
          <a:bodyPr>
            <a:normAutofit/>
          </a:bodyPr>
          <a:lstStyle/>
          <a:p>
            <a:pPr eaLnBrk="1" hangingPunct="1"/>
            <a:r>
              <a:rPr lang="en-US" altLang="en-US" sz="2000">
                <a:solidFill>
                  <a:srgbClr val="800080"/>
                </a:solidFill>
                <a:latin typeface="Times New Roman" panose="02020603050405020304" pitchFamily="18" charset="0"/>
              </a:rPr>
              <a:t>CHẤT CẦN THIẾT CHO TẾ BÀO</a:t>
            </a:r>
          </a:p>
        </p:txBody>
      </p:sp>
      <p:sp>
        <p:nvSpPr>
          <p:cNvPr id="96259" name="Rectangle 3">
            <a:extLst>
              <a:ext uri="{FF2B5EF4-FFF2-40B4-BE49-F238E27FC236}">
                <a16:creationId xmlns:a16="http://schemas.microsoft.com/office/drawing/2014/main" id="{4508E527-25D6-491F-8765-8CD6F6D86778}"/>
              </a:ext>
            </a:extLst>
          </p:cNvPr>
          <p:cNvSpPr>
            <a:spLocks noChangeArrowheads="1"/>
          </p:cNvSpPr>
          <p:nvPr/>
        </p:nvSpPr>
        <p:spPr bwMode="auto">
          <a:xfrm>
            <a:off x="4114800" y="1295401"/>
            <a:ext cx="4038600" cy="411163"/>
          </a:xfrm>
          <a:prstGeom prst="rect">
            <a:avLst/>
          </a:prstGeom>
          <a:noFill/>
          <a:ln w="38100">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TRAO ĐỔI CHẤT CỦA TẾ BÀO</a:t>
            </a:r>
          </a:p>
        </p:txBody>
      </p:sp>
      <p:sp>
        <p:nvSpPr>
          <p:cNvPr id="96260" name="Rectangle 4">
            <a:extLst>
              <a:ext uri="{FF2B5EF4-FFF2-40B4-BE49-F238E27FC236}">
                <a16:creationId xmlns:a16="http://schemas.microsoft.com/office/drawing/2014/main" id="{54753E23-F16E-4AF3-BE80-D1A4A36A2096}"/>
              </a:ext>
            </a:extLst>
          </p:cNvPr>
          <p:cNvSpPr>
            <a:spLocks noChangeArrowheads="1"/>
          </p:cNvSpPr>
          <p:nvPr/>
        </p:nvSpPr>
        <p:spPr bwMode="auto">
          <a:xfrm>
            <a:off x="4114800" y="1981201"/>
            <a:ext cx="4038600" cy="334963"/>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0000FF"/>
                </a:solidFill>
                <a:latin typeface="Times New Roman" panose="02020603050405020304" pitchFamily="18" charset="0"/>
              </a:rPr>
              <a:t>CHẤT CẶN BÃ, DƯ THỪA</a:t>
            </a:r>
          </a:p>
        </p:txBody>
      </p:sp>
      <p:sp>
        <p:nvSpPr>
          <p:cNvPr id="96261" name="Rectangle 5">
            <a:extLst>
              <a:ext uri="{FF2B5EF4-FFF2-40B4-BE49-F238E27FC236}">
                <a16:creationId xmlns:a16="http://schemas.microsoft.com/office/drawing/2014/main" id="{14F7B6CA-1512-48DE-AC3F-7E1DCDB2B0BB}"/>
              </a:ext>
            </a:extLst>
          </p:cNvPr>
          <p:cNvSpPr>
            <a:spLocks noChangeArrowheads="1"/>
          </p:cNvSpPr>
          <p:nvPr/>
        </p:nvSpPr>
        <p:spPr bwMode="auto">
          <a:xfrm>
            <a:off x="1752600" y="1828800"/>
            <a:ext cx="8610600" cy="4114800"/>
          </a:xfrm>
          <a:prstGeom prst="rect">
            <a:avLst/>
          </a:prstGeom>
          <a:noFill/>
          <a:ln w="57150">
            <a:solidFill>
              <a:srgbClr val="66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solidFill>
                <a:srgbClr val="6600CC"/>
              </a:solidFill>
              <a:latin typeface=".VnTime" panose="020B7200000000000000" pitchFamily="34" charset="0"/>
            </a:endParaRPr>
          </a:p>
        </p:txBody>
      </p:sp>
      <p:sp>
        <p:nvSpPr>
          <p:cNvPr id="96262" name="Rectangle 6">
            <a:extLst>
              <a:ext uri="{FF2B5EF4-FFF2-40B4-BE49-F238E27FC236}">
                <a16:creationId xmlns:a16="http://schemas.microsoft.com/office/drawing/2014/main" id="{DEA72E21-589C-40A4-9A39-03DEDB154944}"/>
              </a:ext>
            </a:extLst>
          </p:cNvPr>
          <p:cNvSpPr>
            <a:spLocks noChangeArrowheads="1"/>
          </p:cNvSpPr>
          <p:nvPr/>
        </p:nvSpPr>
        <p:spPr bwMode="auto">
          <a:xfrm>
            <a:off x="7543800" y="2819400"/>
            <a:ext cx="2514600" cy="9144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CÁC CHẤT THẢI KHÁC</a:t>
            </a:r>
          </a:p>
        </p:txBody>
      </p:sp>
      <p:sp>
        <p:nvSpPr>
          <p:cNvPr id="96263" name="Rectangle 7">
            <a:extLst>
              <a:ext uri="{FF2B5EF4-FFF2-40B4-BE49-F238E27FC236}">
                <a16:creationId xmlns:a16="http://schemas.microsoft.com/office/drawing/2014/main" id="{2779E12A-7DA2-41B9-8FC7-F633FCC466C2}"/>
              </a:ext>
            </a:extLst>
          </p:cNvPr>
          <p:cNvSpPr>
            <a:spLocks noChangeArrowheads="1"/>
          </p:cNvSpPr>
          <p:nvPr/>
        </p:nvSpPr>
        <p:spPr bwMode="auto">
          <a:xfrm>
            <a:off x="7467600" y="4191000"/>
            <a:ext cx="9906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Nước Tiểu</a:t>
            </a:r>
          </a:p>
        </p:txBody>
      </p:sp>
      <p:sp>
        <p:nvSpPr>
          <p:cNvPr id="96264" name="Rectangle 8">
            <a:extLst>
              <a:ext uri="{FF2B5EF4-FFF2-40B4-BE49-F238E27FC236}">
                <a16:creationId xmlns:a16="http://schemas.microsoft.com/office/drawing/2014/main" id="{AF5AC909-FC69-4760-BA1C-C899649C3D6C}"/>
              </a:ext>
            </a:extLst>
          </p:cNvPr>
          <p:cNvSpPr>
            <a:spLocks noChangeArrowheads="1"/>
          </p:cNvSpPr>
          <p:nvPr/>
        </p:nvSpPr>
        <p:spPr bwMode="auto">
          <a:xfrm>
            <a:off x="8991600" y="4191000"/>
            <a:ext cx="11430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Mồ Hôi</a:t>
            </a:r>
          </a:p>
        </p:txBody>
      </p:sp>
      <p:sp>
        <p:nvSpPr>
          <p:cNvPr id="96269" name="Rectangle 13">
            <a:extLst>
              <a:ext uri="{FF2B5EF4-FFF2-40B4-BE49-F238E27FC236}">
                <a16:creationId xmlns:a16="http://schemas.microsoft.com/office/drawing/2014/main" id="{52B335EC-2457-43BB-A216-B2F45A22FCBC}"/>
              </a:ext>
            </a:extLst>
          </p:cNvPr>
          <p:cNvSpPr>
            <a:spLocks noChangeArrowheads="1"/>
          </p:cNvSpPr>
          <p:nvPr/>
        </p:nvSpPr>
        <p:spPr bwMode="auto">
          <a:xfrm>
            <a:off x="2209800" y="2819400"/>
            <a:ext cx="2514600" cy="6858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CO</a:t>
            </a:r>
            <a:r>
              <a:rPr lang="en-US" altLang="en-US" sz="2000" b="1" baseline="-25000">
                <a:solidFill>
                  <a:srgbClr val="0066FF"/>
                </a:solidFill>
                <a:latin typeface="Times New Roman" panose="02020603050405020304" pitchFamily="18" charset="0"/>
              </a:rPr>
              <a:t>2</a:t>
            </a:r>
            <a:endParaRPr lang="en-US" altLang="en-US" sz="2000" b="1">
              <a:solidFill>
                <a:srgbClr val="0066FF"/>
              </a:solidFill>
              <a:latin typeface="Times New Roman" panose="02020603050405020304" pitchFamily="18" charset="0"/>
            </a:endParaRPr>
          </a:p>
        </p:txBody>
      </p:sp>
      <p:sp>
        <p:nvSpPr>
          <p:cNvPr id="96272" name="Rectangle 16">
            <a:extLst>
              <a:ext uri="{FF2B5EF4-FFF2-40B4-BE49-F238E27FC236}">
                <a16:creationId xmlns:a16="http://schemas.microsoft.com/office/drawing/2014/main" id="{F1C0CE51-FDC1-4179-835B-07EA2F6357EE}"/>
              </a:ext>
            </a:extLst>
          </p:cNvPr>
          <p:cNvSpPr>
            <a:spLocks noChangeArrowheads="1"/>
          </p:cNvSpPr>
          <p:nvPr/>
        </p:nvSpPr>
        <p:spPr bwMode="auto">
          <a:xfrm>
            <a:off x="2362200" y="5257800"/>
            <a:ext cx="7924800" cy="4572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MÔI TRƯỜNG NGOÀI</a:t>
            </a:r>
          </a:p>
        </p:txBody>
      </p:sp>
      <p:sp>
        <p:nvSpPr>
          <p:cNvPr id="96273" name="Rectangle 17">
            <a:extLst>
              <a:ext uri="{FF2B5EF4-FFF2-40B4-BE49-F238E27FC236}">
                <a16:creationId xmlns:a16="http://schemas.microsoft.com/office/drawing/2014/main" id="{8FE6EC49-2195-4906-BCDE-2C3993533FF6}"/>
              </a:ext>
            </a:extLst>
          </p:cNvPr>
          <p:cNvSpPr>
            <a:spLocks noChangeArrowheads="1"/>
          </p:cNvSpPr>
          <p:nvPr/>
        </p:nvSpPr>
        <p:spPr bwMode="auto">
          <a:xfrm>
            <a:off x="3657600" y="6172200"/>
            <a:ext cx="5410200" cy="457200"/>
          </a:xfrm>
          <a:prstGeom prst="rect">
            <a:avLst/>
          </a:prstGeom>
          <a:solidFill>
            <a:schemeClr val="bg1"/>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990000"/>
                </a:solidFill>
                <a:latin typeface="Times New Roman" panose="02020603050405020304" pitchFamily="18" charset="0"/>
              </a:rPr>
              <a:t>HOẠT ĐỘNG BÀI TIẾT</a:t>
            </a:r>
          </a:p>
        </p:txBody>
      </p:sp>
      <p:sp>
        <p:nvSpPr>
          <p:cNvPr id="96274" name="AutoShape 18">
            <a:extLst>
              <a:ext uri="{FF2B5EF4-FFF2-40B4-BE49-F238E27FC236}">
                <a16:creationId xmlns:a16="http://schemas.microsoft.com/office/drawing/2014/main" id="{E96C710F-86EB-4F2F-B8E3-F83A6B617A9C}"/>
              </a:ext>
            </a:extLst>
          </p:cNvPr>
          <p:cNvSpPr>
            <a:spLocks noChangeArrowheads="1"/>
          </p:cNvSpPr>
          <p:nvPr/>
        </p:nvSpPr>
        <p:spPr bwMode="auto">
          <a:xfrm>
            <a:off x="3276600" y="3505200"/>
            <a:ext cx="304800" cy="1676400"/>
          </a:xfrm>
          <a:prstGeom prst="downArrow">
            <a:avLst>
              <a:gd name="adj1" fmla="val 50000"/>
              <a:gd name="adj2" fmla="val 1375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6" name="AutoShape 20">
            <a:extLst>
              <a:ext uri="{FF2B5EF4-FFF2-40B4-BE49-F238E27FC236}">
                <a16:creationId xmlns:a16="http://schemas.microsoft.com/office/drawing/2014/main" id="{8E9503CE-130F-4C02-9881-697BA028BD61}"/>
              </a:ext>
            </a:extLst>
          </p:cNvPr>
          <p:cNvSpPr>
            <a:spLocks noChangeArrowheads="1"/>
          </p:cNvSpPr>
          <p:nvPr/>
        </p:nvSpPr>
        <p:spPr bwMode="auto">
          <a:xfrm>
            <a:off x="6019800" y="16764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58" name="AutoShape 21">
            <a:extLst>
              <a:ext uri="{FF2B5EF4-FFF2-40B4-BE49-F238E27FC236}">
                <a16:creationId xmlns:a16="http://schemas.microsoft.com/office/drawing/2014/main" id="{75AC0FA5-0631-4EC4-B3B7-52FD11E4296E}"/>
              </a:ext>
            </a:extLst>
          </p:cNvPr>
          <p:cNvSpPr>
            <a:spLocks noChangeArrowheads="1"/>
          </p:cNvSpPr>
          <p:nvPr/>
        </p:nvSpPr>
        <p:spPr bwMode="auto">
          <a:xfrm rot="10800000">
            <a:off x="8782050" y="-25225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8" name="AutoShape 22">
            <a:extLst>
              <a:ext uri="{FF2B5EF4-FFF2-40B4-BE49-F238E27FC236}">
                <a16:creationId xmlns:a16="http://schemas.microsoft.com/office/drawing/2014/main" id="{C7C10B72-2182-463D-82B9-B346E6256FF9}"/>
              </a:ext>
            </a:extLst>
          </p:cNvPr>
          <p:cNvSpPr>
            <a:spLocks noChangeArrowheads="1"/>
          </p:cNvSpPr>
          <p:nvPr/>
        </p:nvSpPr>
        <p:spPr bwMode="auto">
          <a:xfrm>
            <a:off x="4343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60" name="AutoShape 23">
            <a:extLst>
              <a:ext uri="{FF2B5EF4-FFF2-40B4-BE49-F238E27FC236}">
                <a16:creationId xmlns:a16="http://schemas.microsoft.com/office/drawing/2014/main" id="{7FD4E51C-D4E3-433C-AD74-6CABB12D9891}"/>
              </a:ext>
            </a:extLst>
          </p:cNvPr>
          <p:cNvSpPr>
            <a:spLocks noChangeArrowheads="1"/>
          </p:cNvSpPr>
          <p:nvPr/>
        </p:nvSpPr>
        <p:spPr bwMode="auto">
          <a:xfrm rot="10800000">
            <a:off x="9848850" y="-35893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0" name="AutoShape 24">
            <a:extLst>
              <a:ext uri="{FF2B5EF4-FFF2-40B4-BE49-F238E27FC236}">
                <a16:creationId xmlns:a16="http://schemas.microsoft.com/office/drawing/2014/main" id="{F95EB3BC-C8AA-4FF4-8968-C91B3799E9D8}"/>
              </a:ext>
            </a:extLst>
          </p:cNvPr>
          <p:cNvSpPr>
            <a:spLocks noChangeArrowheads="1"/>
          </p:cNvSpPr>
          <p:nvPr/>
        </p:nvSpPr>
        <p:spPr bwMode="auto">
          <a:xfrm>
            <a:off x="7772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1" name="AutoShape 25">
            <a:extLst>
              <a:ext uri="{FF2B5EF4-FFF2-40B4-BE49-F238E27FC236}">
                <a16:creationId xmlns:a16="http://schemas.microsoft.com/office/drawing/2014/main" id="{D7498571-FE7F-450C-A65E-F19B9184E720}"/>
              </a:ext>
            </a:extLst>
          </p:cNvPr>
          <p:cNvSpPr>
            <a:spLocks noChangeArrowheads="1"/>
          </p:cNvSpPr>
          <p:nvPr/>
        </p:nvSpPr>
        <p:spPr bwMode="auto">
          <a:xfrm>
            <a:off x="77724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2" name="AutoShape 26">
            <a:extLst>
              <a:ext uri="{FF2B5EF4-FFF2-40B4-BE49-F238E27FC236}">
                <a16:creationId xmlns:a16="http://schemas.microsoft.com/office/drawing/2014/main" id="{18816ABE-65B7-4F7C-AEB7-3A8C44350D70}"/>
              </a:ext>
            </a:extLst>
          </p:cNvPr>
          <p:cNvSpPr>
            <a:spLocks noChangeArrowheads="1"/>
          </p:cNvSpPr>
          <p:nvPr/>
        </p:nvSpPr>
        <p:spPr bwMode="auto">
          <a:xfrm>
            <a:off x="93726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4" name="AutoShape 28">
            <a:extLst>
              <a:ext uri="{FF2B5EF4-FFF2-40B4-BE49-F238E27FC236}">
                <a16:creationId xmlns:a16="http://schemas.microsoft.com/office/drawing/2014/main" id="{36118AA0-B68D-46AC-BD4F-963024BE67C6}"/>
              </a:ext>
            </a:extLst>
          </p:cNvPr>
          <p:cNvSpPr>
            <a:spLocks noChangeArrowheads="1"/>
          </p:cNvSpPr>
          <p:nvPr/>
        </p:nvSpPr>
        <p:spPr bwMode="auto">
          <a:xfrm>
            <a:off x="78486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6" name="AutoShape 30">
            <a:extLst>
              <a:ext uri="{FF2B5EF4-FFF2-40B4-BE49-F238E27FC236}">
                <a16:creationId xmlns:a16="http://schemas.microsoft.com/office/drawing/2014/main" id="{EE4E074D-3A5D-4EB7-B4FE-39F682D26DC1}"/>
              </a:ext>
            </a:extLst>
          </p:cNvPr>
          <p:cNvSpPr>
            <a:spLocks noChangeArrowheads="1"/>
          </p:cNvSpPr>
          <p:nvPr/>
        </p:nvSpPr>
        <p:spPr bwMode="auto">
          <a:xfrm>
            <a:off x="6019800" y="9906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7" name="AutoShape 31">
            <a:extLst>
              <a:ext uri="{FF2B5EF4-FFF2-40B4-BE49-F238E27FC236}">
                <a16:creationId xmlns:a16="http://schemas.microsoft.com/office/drawing/2014/main" id="{24DEC5AD-DE17-4BCB-BC74-096883092699}"/>
              </a:ext>
            </a:extLst>
          </p:cNvPr>
          <p:cNvSpPr>
            <a:spLocks noChangeArrowheads="1"/>
          </p:cNvSpPr>
          <p:nvPr/>
        </p:nvSpPr>
        <p:spPr bwMode="auto">
          <a:xfrm>
            <a:off x="94488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 name="Text Box 61">
            <a:extLst>
              <a:ext uri="{FF2B5EF4-FFF2-40B4-BE49-F238E27FC236}">
                <a16:creationId xmlns:a16="http://schemas.microsoft.com/office/drawing/2014/main" id="{31CA3AF0-74E7-441C-B2F3-24F1E502C619}"/>
              </a:ext>
            </a:extLst>
          </p:cNvPr>
          <p:cNvSpPr txBox="1">
            <a:spLocks noChangeArrowheads="1"/>
          </p:cNvSpPr>
          <p:nvPr/>
        </p:nvSpPr>
        <p:spPr bwMode="auto">
          <a:xfrm>
            <a:off x="2362200" y="4110789"/>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Phổi</a:t>
            </a:r>
            <a:endParaRPr lang="en-US" altLang="en-US" sz="2400" b="1" dirty="0">
              <a:solidFill>
                <a:srgbClr val="0066FF"/>
              </a:solidFill>
              <a:latin typeface="Times New Roman" panose="02020603050405020304" pitchFamily="18" charset="0"/>
            </a:endParaRPr>
          </a:p>
        </p:txBody>
      </p:sp>
      <p:sp>
        <p:nvSpPr>
          <p:cNvPr id="26" name="Text Box 62">
            <a:extLst>
              <a:ext uri="{FF2B5EF4-FFF2-40B4-BE49-F238E27FC236}">
                <a16:creationId xmlns:a16="http://schemas.microsoft.com/office/drawing/2014/main" id="{A6094310-0030-4AA8-997F-06A59FF7F8A6}"/>
              </a:ext>
            </a:extLst>
          </p:cNvPr>
          <p:cNvSpPr txBox="1">
            <a:spLocks noChangeArrowheads="1"/>
          </p:cNvSpPr>
          <p:nvPr/>
        </p:nvSpPr>
        <p:spPr bwMode="auto">
          <a:xfrm>
            <a:off x="6819900" y="4800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Thận</a:t>
            </a:r>
            <a:endParaRPr lang="en-US" altLang="en-US" sz="2400" b="1" dirty="0">
              <a:solidFill>
                <a:srgbClr val="0066FF"/>
              </a:solidFill>
              <a:latin typeface="Times New Roman" panose="02020603050405020304" pitchFamily="18" charset="0"/>
            </a:endParaRPr>
          </a:p>
        </p:txBody>
      </p:sp>
      <p:sp>
        <p:nvSpPr>
          <p:cNvPr id="27" name="Text Box 63">
            <a:extLst>
              <a:ext uri="{FF2B5EF4-FFF2-40B4-BE49-F238E27FC236}">
                <a16:creationId xmlns:a16="http://schemas.microsoft.com/office/drawing/2014/main" id="{00464450-013F-4C7F-9CE8-D484BE383E55}"/>
              </a:ext>
            </a:extLst>
          </p:cNvPr>
          <p:cNvSpPr txBox="1">
            <a:spLocks noChangeArrowheads="1"/>
          </p:cNvSpPr>
          <p:nvPr/>
        </p:nvSpPr>
        <p:spPr bwMode="auto">
          <a:xfrm>
            <a:off x="9721516" y="4876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66FF"/>
                </a:solidFill>
                <a:latin typeface="Times New Roman" panose="02020603050405020304" pitchFamily="18" charset="0"/>
              </a:rPr>
              <a:t>Da</a:t>
            </a:r>
          </a:p>
        </p:txBody>
      </p:sp>
      <p:sp>
        <p:nvSpPr>
          <p:cNvPr id="28" name="AutoShape 65">
            <a:extLst>
              <a:ext uri="{FF2B5EF4-FFF2-40B4-BE49-F238E27FC236}">
                <a16:creationId xmlns:a16="http://schemas.microsoft.com/office/drawing/2014/main" id="{A8013C52-8064-40A6-87CF-2A2A2C0B305E}"/>
              </a:ext>
            </a:extLst>
          </p:cNvPr>
          <p:cNvSpPr>
            <a:spLocks noChangeArrowheads="1"/>
          </p:cNvSpPr>
          <p:nvPr/>
        </p:nvSpPr>
        <p:spPr bwMode="auto">
          <a:xfrm>
            <a:off x="5791200" y="3695700"/>
            <a:ext cx="1371600" cy="609600"/>
          </a:xfrm>
          <a:prstGeom prst="wedgeEllipseCallout">
            <a:avLst>
              <a:gd name="adj1" fmla="val 64931"/>
              <a:gd name="adj2" fmla="val 8846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bg1"/>
                </a:solidFill>
                <a:latin typeface="Times New Roman" panose="02020603050405020304" pitchFamily="18" charset="0"/>
              </a:rPr>
              <a:t>90%</a:t>
            </a:r>
          </a:p>
        </p:txBody>
      </p:sp>
      <p:sp>
        <p:nvSpPr>
          <p:cNvPr id="29" name="AutoShape 66">
            <a:extLst>
              <a:ext uri="{FF2B5EF4-FFF2-40B4-BE49-F238E27FC236}">
                <a16:creationId xmlns:a16="http://schemas.microsoft.com/office/drawing/2014/main" id="{D71519EC-0CB0-43C8-8E26-80AC6244BB9D}"/>
              </a:ext>
            </a:extLst>
          </p:cNvPr>
          <p:cNvSpPr>
            <a:spLocks noChangeArrowheads="1"/>
          </p:cNvSpPr>
          <p:nvPr/>
        </p:nvSpPr>
        <p:spPr bwMode="auto">
          <a:xfrm flipH="1">
            <a:off x="10439400" y="3853543"/>
            <a:ext cx="1295400" cy="536436"/>
          </a:xfrm>
          <a:prstGeom prst="wedgeEllipseCallout">
            <a:avLst>
              <a:gd name="adj1" fmla="val 64931"/>
              <a:gd name="adj2" fmla="val 8846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bg1"/>
                </a:solidFill>
                <a:latin typeface="Times New Roman" panose="02020603050405020304" pitchFamily="18" charset="0"/>
              </a:rPr>
              <a:t>10%</a:t>
            </a:r>
          </a:p>
        </p:txBody>
      </p:sp>
    </p:spTree>
    <p:extLst>
      <p:ext uri="{BB962C8B-B14F-4D97-AF65-F5344CB8AC3E}">
        <p14:creationId xmlns:p14="http://schemas.microsoft.com/office/powerpoint/2010/main" val="34632850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F412-3E34-4061-B840-C54972F00081}"/>
              </a:ext>
            </a:extLst>
          </p:cNvPr>
          <p:cNvSpPr>
            <a:spLocks noGrp="1"/>
          </p:cNvSpPr>
          <p:nvPr>
            <p:ph type="title"/>
          </p:nvPr>
        </p:nvSpPr>
        <p:spPr>
          <a:xfrm>
            <a:off x="1066800" y="403102"/>
            <a:ext cx="10058400" cy="848754"/>
          </a:xfrm>
        </p:spPr>
        <p:txBody>
          <a:bodyPr>
            <a:normAutofit/>
          </a:bodyPr>
          <a:lstStyle/>
          <a:p>
            <a:r>
              <a:rPr lang="en-US">
                <a:latin typeface="Times New Roman" panose="02020603050405020304" pitchFamily="18" charset="0"/>
                <a:cs typeface="Times New Roman" panose="02020603050405020304" pitchFamily="18" charset="0"/>
              </a:rPr>
              <a:t>2. Cấu tạo của hệ bài tiết nước tiểu</a:t>
            </a:r>
          </a:p>
        </p:txBody>
      </p:sp>
      <p:sp>
        <p:nvSpPr>
          <p:cNvPr id="3" name="Content Placeholder 2">
            <a:extLst>
              <a:ext uri="{FF2B5EF4-FFF2-40B4-BE49-F238E27FC236}">
                <a16:creationId xmlns:a16="http://schemas.microsoft.com/office/drawing/2014/main" id="{5E3DBF11-68E4-48C2-A5B7-DD65CD8A75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628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F8535-4CED-49EC-AE69-996D025C9B03}"/>
              </a:ext>
            </a:extLst>
          </p:cNvPr>
          <p:cNvPicPr>
            <a:picLocks noChangeAspect="1"/>
          </p:cNvPicPr>
          <p:nvPr/>
        </p:nvPicPr>
        <p:blipFill rotWithShape="1">
          <a:blip r:embed="rId2"/>
          <a:srcRect l="29408" t="28411" r="24605" b="20687"/>
          <a:stretch/>
        </p:blipFill>
        <p:spPr>
          <a:xfrm>
            <a:off x="261257" y="32325"/>
            <a:ext cx="11560629" cy="6825675"/>
          </a:xfrm>
          <a:prstGeom prst="rect">
            <a:avLst/>
          </a:prstGeom>
          <a:ln>
            <a:noFill/>
          </a:ln>
          <a:effectLst>
            <a:softEdge rad="112500"/>
          </a:effectLst>
        </p:spPr>
      </p:pic>
    </p:spTree>
    <p:extLst>
      <p:ext uri="{BB962C8B-B14F-4D97-AF65-F5344CB8AC3E}">
        <p14:creationId xmlns:p14="http://schemas.microsoft.com/office/powerpoint/2010/main" val="141916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04BDCA-7311-4977-80D4-2F2E74022B23}"/>
              </a:ext>
            </a:extLst>
          </p:cNvPr>
          <p:cNvGraphicFramePr>
            <a:graphicFrameLocks noGrp="1"/>
          </p:cNvGraphicFramePr>
          <p:nvPr>
            <p:extLst>
              <p:ext uri="{D42A27DB-BD31-4B8C-83A1-F6EECF244321}">
                <p14:modId xmlns:p14="http://schemas.microsoft.com/office/powerpoint/2010/main" val="1291353445"/>
              </p:ext>
            </p:extLst>
          </p:nvPr>
        </p:nvGraphicFramePr>
        <p:xfrm>
          <a:off x="751114" y="621055"/>
          <a:ext cx="10911495" cy="5975683"/>
        </p:xfrm>
        <a:graphic>
          <a:graphicData uri="http://schemas.openxmlformats.org/drawingml/2006/table">
            <a:tbl>
              <a:tblPr firstRow="1" firstCol="1" bandRow="1">
                <a:tableStyleId>{5C22544A-7EE6-4342-B048-85BDC9FD1C3A}</a:tableStyleId>
              </a:tblPr>
              <a:tblGrid>
                <a:gridCol w="10911495">
                  <a:extLst>
                    <a:ext uri="{9D8B030D-6E8A-4147-A177-3AD203B41FA5}">
                      <a16:colId xmlns:a16="http://schemas.microsoft.com/office/drawing/2014/main" val="2444171514"/>
                    </a:ext>
                  </a:extLst>
                </a:gridCol>
              </a:tblGrid>
              <a:tr h="5975683">
                <a:tc>
                  <a:txBody>
                    <a:bodyPr/>
                    <a:lstStyle/>
                    <a:p>
                      <a:pPr marL="457200" marR="0" algn="ctr">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PHIẾU HỌC </a:t>
                      </a:r>
                      <a:r>
                        <a:rPr lang="en-US" sz="2400">
                          <a:effectLst/>
                          <a:latin typeface="Tahoma" panose="020B0604030504040204" pitchFamily="34" charset="0"/>
                          <a:ea typeface="Tahoma" panose="020B0604030504040204" pitchFamily="34" charset="0"/>
                          <a:cs typeface="Tahoma" panose="020B0604030504040204" pitchFamily="34" charset="0"/>
                        </a:rPr>
                        <a:t>TẬP 2</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457200" marR="0" algn="ctr">
                        <a:lnSpc>
                          <a:spcPct val="130000"/>
                        </a:lnSpc>
                        <a:spcBef>
                          <a:spcPts val="0"/>
                        </a:spcBef>
                        <a:spcAft>
                          <a:spcPts val="0"/>
                        </a:spcAft>
                      </a:pPr>
                      <a:r>
                        <a:rPr lang="en-US" sz="3200">
                          <a:effectLst/>
                          <a:latin typeface="Tahoma" panose="020B0604030504040204" pitchFamily="34" charset="0"/>
                          <a:ea typeface="Tahoma" panose="020B0604030504040204" pitchFamily="34" charset="0"/>
                          <a:cs typeface="Tahoma" panose="020B0604030504040204" pitchFamily="34" charset="0"/>
                        </a:rPr>
                        <a:t>Thảo luận cặp đôi hoàn thành các nội dung sau:</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971550" marR="0" indent="-514350" algn="just">
                        <a:lnSpc>
                          <a:spcPct val="130000"/>
                        </a:lnSpc>
                        <a:spcBef>
                          <a:spcPts val="0"/>
                        </a:spcBef>
                        <a:spcAft>
                          <a:spcPts val="0"/>
                        </a:spcAft>
                        <a:buAutoNum type="arabicPeriod"/>
                      </a:pPr>
                      <a:r>
                        <a:rPr lang="en-US" sz="2800">
                          <a:effectLst/>
                          <a:latin typeface="Tahoma" panose="020B0604030504040204" pitchFamily="34" charset="0"/>
                          <a:ea typeface="Tahoma" panose="020B0604030504040204" pitchFamily="34" charset="0"/>
                          <a:cs typeface="Tahoma" panose="020B0604030504040204" pitchFamily="34" charset="0"/>
                        </a:rPr>
                        <a:t>Hệ bài tiết nước tiểu gồm những cơ quan nào.</a:t>
                      </a:r>
                    </a:p>
                    <a:p>
                      <a:pPr marL="457200" marR="0" algn="just">
                        <a:lnSpc>
                          <a:spcPct val="130000"/>
                        </a:lnSpc>
                        <a:spcBef>
                          <a:spcPts val="0"/>
                        </a:spcBef>
                        <a:spcAft>
                          <a:spcPts val="0"/>
                        </a:spcAft>
                      </a:pPr>
                      <a:r>
                        <a:rPr lang="en-US" sz="2800">
                          <a:effectLst/>
                          <a:latin typeface="Tahoma" panose="020B0604030504040204" pitchFamily="34" charset="0"/>
                          <a:ea typeface="Tahoma" panose="020B0604030504040204" pitchFamily="34" charset="0"/>
                          <a:cs typeface="Tahoma" panose="020B0604030504040204" pitchFamily="34" charset="0"/>
                        </a:rPr>
                        <a:t>2. Thận cấu tạo gồm những phần nào</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457200" marR="0" algn="just">
                        <a:lnSpc>
                          <a:spcPct val="130000"/>
                        </a:lnSpc>
                        <a:spcBef>
                          <a:spcPts val="0"/>
                        </a:spcBef>
                        <a:spcAft>
                          <a:spcPts val="0"/>
                        </a:spcAft>
                      </a:pPr>
                      <a:r>
                        <a:rPr lang="en-US" sz="2800">
                          <a:effectLst/>
                          <a:latin typeface="Tahoma" panose="020B0604030504040204" pitchFamily="34" charset="0"/>
                          <a:ea typeface="Tahoma" panose="020B0604030504040204" pitchFamily="34" charset="0"/>
                          <a:cs typeface="Tahoma" panose="020B0604030504040204" pitchFamily="34" charset="0"/>
                        </a:rPr>
                        <a:t>3. Cấu tạo một đơn vị chức năng của thận</a:t>
                      </a:r>
                      <a:endParaRPr lang="en-US" sz="2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287465739"/>
                  </a:ext>
                </a:extLst>
              </a:tr>
            </a:tbl>
          </a:graphicData>
        </a:graphic>
      </p:graphicFrame>
    </p:spTree>
    <p:extLst>
      <p:ext uri="{BB962C8B-B14F-4D97-AF65-F5344CB8AC3E}">
        <p14:creationId xmlns:p14="http://schemas.microsoft.com/office/powerpoint/2010/main" val="53189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F8535-4CED-49EC-AE69-996D025C9B03}"/>
              </a:ext>
            </a:extLst>
          </p:cNvPr>
          <p:cNvPicPr>
            <a:picLocks noChangeAspect="1"/>
          </p:cNvPicPr>
          <p:nvPr/>
        </p:nvPicPr>
        <p:blipFill rotWithShape="1">
          <a:blip r:embed="rId2"/>
          <a:srcRect l="29408" t="28411" r="24605" b="20687"/>
          <a:stretch/>
        </p:blipFill>
        <p:spPr>
          <a:xfrm>
            <a:off x="261257" y="32325"/>
            <a:ext cx="11560629" cy="6825675"/>
          </a:xfrm>
          <a:prstGeom prst="rect">
            <a:avLst/>
          </a:prstGeom>
          <a:ln>
            <a:noFill/>
          </a:ln>
          <a:effectLst>
            <a:softEdge rad="112500"/>
          </a:effectLst>
        </p:spPr>
      </p:pic>
    </p:spTree>
    <p:extLst>
      <p:ext uri="{BB962C8B-B14F-4D97-AF65-F5344CB8AC3E}">
        <p14:creationId xmlns:p14="http://schemas.microsoft.com/office/powerpoint/2010/main" val="36870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2CE179-BA89-4FD3-A6AF-DBB7E9295928}"/>
              </a:ext>
            </a:extLst>
          </p:cNvPr>
          <p:cNvSpPr>
            <a:spLocks noGrp="1"/>
          </p:cNvSpPr>
          <p:nvPr>
            <p:ph idx="1"/>
          </p:nvPr>
        </p:nvSpPr>
        <p:spPr>
          <a:xfrm>
            <a:off x="326571" y="533400"/>
            <a:ext cx="11527972" cy="5501640"/>
          </a:xfrm>
        </p:spPr>
        <p:txBody>
          <a:bodyPr>
            <a:normAutofit/>
          </a:bodyPr>
          <a:lstStyle/>
          <a:p>
            <a:pPr marL="0" indent="0" algn="just">
              <a:buNone/>
            </a:pPr>
            <a:r>
              <a:rPr lang="en-US" sz="4000">
                <a:latin typeface="Times New Roman" panose="02020603050405020304" pitchFamily="18" charset="0"/>
                <a:ea typeface="Tahoma" panose="020B0604030504040204" pitchFamily="34" charset="0"/>
                <a:cs typeface="Times New Roman" panose="02020603050405020304" pitchFamily="18" charset="0"/>
              </a:rPr>
              <a:t>1. Hệ bài tiết nước tiểu gồm: Hai quả thận, ống dẫn nước tiểu, bóng đái, ống đái.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Thận gồm phần vỏ, phần tủy và bể thận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3. Một đơn vị chức năng của thận được cấu tạo từ cầu thận và ống thận.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452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F8535-4CED-49EC-AE69-996D025C9B03}"/>
              </a:ext>
            </a:extLst>
          </p:cNvPr>
          <p:cNvPicPr>
            <a:picLocks noChangeAspect="1"/>
          </p:cNvPicPr>
          <p:nvPr/>
        </p:nvPicPr>
        <p:blipFill rotWithShape="1">
          <a:blip r:embed="rId2"/>
          <a:srcRect l="29408" t="28411" r="24605" b="20687"/>
          <a:stretch/>
        </p:blipFill>
        <p:spPr>
          <a:xfrm>
            <a:off x="261257" y="32325"/>
            <a:ext cx="11560629" cy="6825675"/>
          </a:xfrm>
          <a:prstGeom prst="rect">
            <a:avLst/>
          </a:prstGeom>
          <a:ln>
            <a:noFill/>
          </a:ln>
          <a:effectLst>
            <a:softEdge rad="112500"/>
          </a:effectLst>
        </p:spPr>
      </p:pic>
    </p:spTree>
    <p:extLst>
      <p:ext uri="{BB962C8B-B14F-4D97-AF65-F5344CB8AC3E}">
        <p14:creationId xmlns:p14="http://schemas.microsoft.com/office/powerpoint/2010/main" val="201153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ấu hiệu suy thận">
            <a:extLst>
              <a:ext uri="{FF2B5EF4-FFF2-40B4-BE49-F238E27FC236}">
                <a16:creationId xmlns:a16="http://schemas.microsoft.com/office/drawing/2014/main" id="{CA8E31DE-A7C8-4297-B024-086EF41D3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72" r="16786"/>
          <a:stretch/>
        </p:blipFill>
        <p:spPr bwMode="auto">
          <a:xfrm>
            <a:off x="432707" y="1985807"/>
            <a:ext cx="3581400" cy="45565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7D6819-6BBC-4FF1-B09B-62A861A522F2}"/>
              </a:ext>
            </a:extLst>
          </p:cNvPr>
          <p:cNvSpPr txBox="1"/>
          <p:nvPr/>
        </p:nvSpPr>
        <p:spPr>
          <a:xfrm>
            <a:off x="323850" y="410933"/>
            <a:ext cx="3943350" cy="1384995"/>
          </a:xfrm>
          <a:prstGeom prst="rect">
            <a:avLst/>
          </a:prstGeom>
          <a:noFill/>
        </p:spPr>
        <p:txBody>
          <a:bodyPr wrap="square" rtlCol="0">
            <a:spAutoFit/>
          </a:bodyPr>
          <a:lstStyle/>
          <a:p>
            <a:pPr algn="ctr"/>
            <a:r>
              <a:rPr lang="vi-VN" sz="2800" b="1" dirty="0"/>
              <a:t>Suy thận </a:t>
            </a:r>
            <a:r>
              <a:rPr lang="vi-VN" sz="2800" dirty="0"/>
              <a:t>là hiện tượng thận bị suy giảm chức năng.</a:t>
            </a:r>
            <a:endParaRPr lang="en-US" sz="2800" dirty="0"/>
          </a:p>
        </p:txBody>
      </p:sp>
      <p:sp>
        <p:nvSpPr>
          <p:cNvPr id="7" name="TextBox 6">
            <a:extLst>
              <a:ext uri="{FF2B5EF4-FFF2-40B4-BE49-F238E27FC236}">
                <a16:creationId xmlns:a16="http://schemas.microsoft.com/office/drawing/2014/main" id="{DEDB1157-0D81-4EDF-BA27-3CA8940AAA3C}"/>
              </a:ext>
            </a:extLst>
          </p:cNvPr>
          <p:cNvSpPr txBox="1"/>
          <p:nvPr/>
        </p:nvSpPr>
        <p:spPr>
          <a:xfrm>
            <a:off x="4103914" y="5048250"/>
            <a:ext cx="7764236" cy="1384995"/>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Ng</a:t>
            </a:r>
            <a:r>
              <a:rPr lang="vi-VN" sz="2800" dirty="0">
                <a:latin typeface="Tahoma" panose="020B0604030504040204" pitchFamily="34" charset="0"/>
                <a:ea typeface="Tahoma" panose="020B0604030504040204" pitchFamily="34" charset="0"/>
                <a:cs typeface="Tahoma" panose="020B0604030504040204" pitchFamily="34" charset="0"/>
              </a:rPr>
              <a:t>ư</a:t>
            </a:r>
            <a:r>
              <a:rPr lang="en-US" sz="2800" dirty="0" err="1">
                <a:latin typeface="Tahoma" panose="020B0604030504040204" pitchFamily="34" charset="0"/>
                <a:ea typeface="Tahoma" panose="020B0604030504040204" pitchFamily="34" charset="0"/>
                <a:cs typeface="Tahoma" panose="020B0604030504040204" pitchFamily="34" charset="0"/>
              </a:rPr>
              <a:t>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suy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thận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giai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đoạn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cuối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nếu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duy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sống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sẽ</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phải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err="1">
                <a:latin typeface="Tahoma" panose="020B0604030504040204" pitchFamily="34" charset="0"/>
                <a:ea typeface="Tahoma" panose="020B0604030504040204" pitchFamily="34" charset="0"/>
                <a:cs typeface="Tahoma" panose="020B0604030504040204" pitchFamily="34" charset="0"/>
              </a:rPr>
              <a:t>chạy</a:t>
            </a:r>
            <a:r>
              <a:rPr lang="en-US" sz="2800">
                <a:latin typeface="Tahoma" panose="020B0604030504040204" pitchFamily="34" charset="0"/>
                <a:ea typeface="Tahoma" panose="020B0604030504040204" pitchFamily="34" charset="0"/>
                <a:cs typeface="Tahoma" panose="020B0604030504040204" pitchFamily="34" charset="0"/>
              </a:rPr>
              <a:t> thận nhân tạo </a:t>
            </a:r>
            <a:r>
              <a:rPr lang="en-US" sz="2800" dirty="0" err="1">
                <a:latin typeface="Tahoma" panose="020B0604030504040204" pitchFamily="34" charset="0"/>
                <a:ea typeface="Tahoma" panose="020B0604030504040204" pitchFamily="34" charset="0"/>
                <a:cs typeface="Tahoma" panose="020B0604030504040204" pitchFamily="34" charset="0"/>
              </a:rPr>
              <a:t>hoặc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ghép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thận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4" descr="Tổng quan về ghép thận | BvNTP">
            <a:extLst>
              <a:ext uri="{FF2B5EF4-FFF2-40B4-BE49-F238E27FC236}">
                <a16:creationId xmlns:a16="http://schemas.microsoft.com/office/drawing/2014/main" id="{65258709-7984-4783-B2A9-6C178871B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206" y="1258419"/>
            <a:ext cx="3672944" cy="3615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E3BBA38-F8B1-4DFD-80E0-A99A82164843}"/>
              </a:ext>
            </a:extLst>
          </p:cNvPr>
          <p:cNvGrpSpPr/>
          <p:nvPr/>
        </p:nvGrpSpPr>
        <p:grpSpPr>
          <a:xfrm>
            <a:off x="4267200" y="762000"/>
            <a:ext cx="3832756" cy="4131693"/>
            <a:chOff x="4267200" y="2160181"/>
            <a:chExt cx="3832756" cy="2766180"/>
          </a:xfrm>
        </p:grpSpPr>
        <p:pic>
          <p:nvPicPr>
            <p:cNvPr id="11" name="Picture 2" descr="Chạy thận là gì? - Những điều có thể bạn chưa biết">
              <a:extLst>
                <a:ext uri="{FF2B5EF4-FFF2-40B4-BE49-F238E27FC236}">
                  <a16:creationId xmlns:a16="http://schemas.microsoft.com/office/drawing/2014/main" id="{1DA72318-EEFF-4F20-BC1F-FE7669915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492535"/>
              <a:ext cx="3832756" cy="2433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2131A5-E1FD-4BD2-B98F-07F229F5DF2A}"/>
                </a:ext>
              </a:extLst>
            </p:cNvPr>
            <p:cNvSpPr txBox="1"/>
            <p:nvPr/>
          </p:nvSpPr>
          <p:spPr>
            <a:xfrm>
              <a:off x="4898571" y="2160181"/>
              <a:ext cx="2754086" cy="377984"/>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CHẠY </a:t>
              </a:r>
              <a:r>
                <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THẬN</a:t>
              </a:r>
            </a:p>
          </p:txBody>
        </p:sp>
      </p:grpSp>
    </p:spTree>
    <p:extLst>
      <p:ext uri="{BB962C8B-B14F-4D97-AF65-F5344CB8AC3E}">
        <p14:creationId xmlns:p14="http://schemas.microsoft.com/office/powerpoint/2010/main" val="20561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2B4C4AAD-5380-402A-AA8C-BB194DD596D2}"/>
              </a:ext>
            </a:extLst>
          </p:cNvPr>
          <p:cNvSpPr txBox="1">
            <a:spLocks noChangeArrowheads="1"/>
          </p:cNvSpPr>
          <p:nvPr/>
        </p:nvSpPr>
        <p:spPr bwMode="auto">
          <a:xfrm>
            <a:off x="417096" y="533400"/>
            <a:ext cx="1126155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 CẤU TẠO VÀ CHỨC NĂNG CỦA HỆ BÀI TIẾT</a:t>
            </a:r>
          </a:p>
          <a:p>
            <a:pPr eaLnBrk="1" hangingPunct="1"/>
            <a:r>
              <a:rPr lang="en-US" altLang="en-US" sz="4000" b="1" dirty="0">
                <a:solidFill>
                  <a:srgbClr val="800000"/>
                </a:solidFill>
                <a:latin typeface="Times New Roman" panose="02020603050405020304" pitchFamily="18" charset="0"/>
              </a:rPr>
              <a:t>2</a:t>
            </a:r>
            <a:r>
              <a:rPr lang="en-US" altLang="en-US" sz="4000" b="1">
                <a:solidFill>
                  <a:srgbClr val="800000"/>
                </a:solidFill>
                <a:latin typeface="Times New Roman" panose="02020603050405020304" pitchFamily="18" charset="0"/>
              </a:rPr>
              <a:t>/ Cấu tạo của </a:t>
            </a:r>
            <a:r>
              <a:rPr lang="en-US" altLang="en-US" sz="4000" b="1" dirty="0" err="1">
                <a:solidFill>
                  <a:srgbClr val="800000"/>
                </a:solidFill>
                <a:latin typeface="Times New Roman" panose="02020603050405020304" pitchFamily="18" charset="0"/>
              </a:rPr>
              <a:t>hệ</a:t>
            </a:r>
            <a:r>
              <a:rPr lang="en-US" altLang="en-US" sz="4000" b="1" dirty="0">
                <a:solidFill>
                  <a:srgbClr val="800000"/>
                </a:solidFill>
                <a:latin typeface="Times New Roman" panose="02020603050405020304" pitchFamily="18" charset="0"/>
              </a:rPr>
              <a:t> </a:t>
            </a:r>
            <a:r>
              <a:rPr lang="en-US" altLang="en-US" sz="4000" b="1" err="1">
                <a:solidFill>
                  <a:srgbClr val="800000"/>
                </a:solidFill>
                <a:latin typeface="Times New Roman" panose="02020603050405020304" pitchFamily="18" charset="0"/>
              </a:rPr>
              <a:t>bài</a:t>
            </a:r>
            <a:r>
              <a:rPr lang="en-US" altLang="en-US" sz="4000" b="1">
                <a:solidFill>
                  <a:srgbClr val="800000"/>
                </a:solidFill>
                <a:latin typeface="Times New Roman" panose="02020603050405020304" pitchFamily="18" charset="0"/>
              </a:rPr>
              <a:t> tiết nước tiểu </a:t>
            </a:r>
            <a:endParaRPr lang="en-US" altLang="en-US" sz="4000" b="1" dirty="0">
              <a:solidFill>
                <a:srgbClr val="800000"/>
              </a:solidFill>
              <a:latin typeface="Times New Roman" panose="02020603050405020304" pitchFamily="18" charset="0"/>
            </a:endParaRPr>
          </a:p>
        </p:txBody>
      </p:sp>
      <p:sp>
        <p:nvSpPr>
          <p:cNvPr id="5" name="TextBox 4">
            <a:extLst>
              <a:ext uri="{FF2B5EF4-FFF2-40B4-BE49-F238E27FC236}">
                <a16:creationId xmlns:a16="http://schemas.microsoft.com/office/drawing/2014/main" id="{FA939945-980D-4BAB-A84F-279FCE88BD02}"/>
              </a:ext>
            </a:extLst>
          </p:cNvPr>
          <p:cNvSpPr txBox="1"/>
          <p:nvPr/>
        </p:nvSpPr>
        <p:spPr>
          <a:xfrm>
            <a:off x="456623" y="1795284"/>
            <a:ext cx="11397915" cy="4708981"/>
          </a:xfrm>
          <a:prstGeom prst="rect">
            <a:avLst/>
          </a:prstGeom>
          <a:noFill/>
        </p:spPr>
        <p:txBody>
          <a:bodyPr wrap="square" rtlCol="0">
            <a:spAutoFit/>
          </a:bodyPr>
          <a:lstStyle/>
          <a:p>
            <a:pPr algn="just"/>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Hệ</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bài</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tiết</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nước</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tiểu</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err="1">
                <a:latin typeface="Times New Roman" panose="02020603050405020304" pitchFamily="18" charset="0"/>
                <a:ea typeface="Tahoma" panose="020B0604030504040204" pitchFamily="34" charset="0"/>
                <a:cs typeface="Times New Roman" panose="02020603050405020304" pitchFamily="18" charset="0"/>
              </a:rPr>
              <a:t>gồm</a:t>
            </a:r>
            <a:r>
              <a:rPr lang="en-US" sz="4000">
                <a:latin typeface="Times New Roman" panose="02020603050405020304" pitchFamily="18" charset="0"/>
                <a:ea typeface="Tahoma" panose="020B0604030504040204" pitchFamily="34" charset="0"/>
                <a:cs typeface="Times New Roman" panose="02020603050405020304" pitchFamily="18" charset="0"/>
              </a:rPr>
              <a:t>: Hai </a:t>
            </a:r>
            <a:r>
              <a:rPr lang="en-US" sz="4000" dirty="0" err="1">
                <a:latin typeface="Times New Roman" panose="02020603050405020304" pitchFamily="18" charset="0"/>
                <a:ea typeface="Tahoma" panose="020B0604030504040204" pitchFamily="34" charset="0"/>
                <a:cs typeface="Times New Roman" panose="02020603050405020304" pitchFamily="18" charset="0"/>
              </a:rPr>
              <a:t>quả</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thận</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ống</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dẫn</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nước</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tiểu</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bóng</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đái</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ống</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đái</a:t>
            </a:r>
            <a:r>
              <a:rPr lang="en-US" sz="40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Thận</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gồm</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err="1">
                <a:latin typeface="Times New Roman" panose="02020603050405020304" pitchFamily="18" charset="0"/>
                <a:ea typeface="Tahoma" panose="020B0604030504040204" pitchFamily="34" charset="0"/>
                <a:cs typeface="Times New Roman" panose="02020603050405020304" pitchFamily="18" charset="0"/>
              </a:rPr>
              <a:t>phần</a:t>
            </a:r>
            <a:r>
              <a:rPr lang="en-US" sz="4000">
                <a:latin typeface="Times New Roman" panose="02020603050405020304" pitchFamily="18" charset="0"/>
                <a:ea typeface="Tahoma" panose="020B0604030504040204" pitchFamily="34" charset="0"/>
                <a:cs typeface="Times New Roman" panose="02020603050405020304" pitchFamily="18" charset="0"/>
              </a:rPr>
              <a:t> vỏ, phần tủy và bể thận. </a:t>
            </a:r>
            <a:r>
              <a:rPr lang="en-US" sz="4000" dirty="0" err="1">
                <a:latin typeface="Times New Roman" panose="02020603050405020304" pitchFamily="18" charset="0"/>
                <a:ea typeface="Tahoma" panose="020B0604030504040204" pitchFamily="34" charset="0"/>
                <a:cs typeface="Times New Roman" panose="02020603050405020304" pitchFamily="18" charset="0"/>
              </a:rPr>
              <a:t>Mỗi</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quả</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thận</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có</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khoảng</a:t>
            </a:r>
            <a:r>
              <a:rPr lang="en-US" sz="4000" dirty="0">
                <a:latin typeface="Times New Roman" panose="02020603050405020304" pitchFamily="18" charset="0"/>
                <a:ea typeface="Tahoma" panose="020B0604030504040204" pitchFamily="34" charset="0"/>
                <a:cs typeface="Times New Roman" panose="02020603050405020304" pitchFamily="18" charset="0"/>
              </a:rPr>
              <a:t> 1 </a:t>
            </a:r>
            <a:r>
              <a:rPr lang="en-US" sz="4000" dirty="0" err="1">
                <a:latin typeface="Times New Roman" panose="02020603050405020304" pitchFamily="18" charset="0"/>
                <a:ea typeface="Tahoma" panose="020B0604030504040204" pitchFamily="34" charset="0"/>
                <a:cs typeface="Times New Roman" panose="02020603050405020304" pitchFamily="18" charset="0"/>
              </a:rPr>
              <a:t>triệu</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đơn</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vị</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chức</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err="1">
                <a:latin typeface="Times New Roman" panose="02020603050405020304" pitchFamily="18" charset="0"/>
                <a:ea typeface="Tahoma" panose="020B0604030504040204" pitchFamily="34" charset="0"/>
                <a:cs typeface="Times New Roman" panose="02020603050405020304" pitchFamily="18" charset="0"/>
              </a:rPr>
              <a:t>năng</a:t>
            </a:r>
            <a:r>
              <a:rPr lang="en-US" sz="4000">
                <a:latin typeface="Times New Roman" panose="02020603050405020304" pitchFamily="18" charset="0"/>
                <a:ea typeface="Tahoma" panose="020B0604030504040204" pitchFamily="34" charset="0"/>
                <a:cs typeface="Times New Roman" panose="02020603050405020304" pitchFamily="18" charset="0"/>
              </a:rPr>
              <a:t> để </a:t>
            </a:r>
            <a:r>
              <a:rPr lang="en-US" sz="4000" dirty="0" err="1">
                <a:latin typeface="Times New Roman" panose="02020603050405020304" pitchFamily="18" charset="0"/>
                <a:ea typeface="Tahoma" panose="020B0604030504040204" pitchFamily="34" charset="0"/>
                <a:cs typeface="Times New Roman" panose="02020603050405020304" pitchFamily="18" charset="0"/>
              </a:rPr>
              <a:t>lọc</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máu</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và</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ea typeface="Tahoma" panose="020B0604030504040204" pitchFamily="34" charset="0"/>
                <a:cs typeface="Times New Roman" panose="02020603050405020304" pitchFamily="18" charset="0"/>
              </a:rPr>
              <a:t>nước</a:t>
            </a:r>
            <a:r>
              <a:rPr lang="en-US" sz="4000" dirty="0">
                <a:latin typeface="Times New Roman" panose="02020603050405020304" pitchFamily="18" charset="0"/>
                <a:ea typeface="Tahoma" panose="020B0604030504040204" pitchFamily="34" charset="0"/>
                <a:cs typeface="Times New Roman" panose="02020603050405020304" pitchFamily="18" charset="0"/>
              </a:rPr>
              <a:t> </a:t>
            </a:r>
            <a:r>
              <a:rPr lang="en-US" sz="4000" err="1">
                <a:latin typeface="Times New Roman" panose="02020603050405020304" pitchFamily="18" charset="0"/>
                <a:ea typeface="Tahoma" panose="020B0604030504040204" pitchFamily="34" charset="0"/>
                <a:cs typeface="Times New Roman" panose="02020603050405020304" pitchFamily="18" charset="0"/>
              </a:rPr>
              <a:t>tiểu</a:t>
            </a:r>
            <a:r>
              <a:rPr lang="en-US" sz="4000">
                <a:latin typeface="Times New Roman" panose="02020603050405020304" pitchFamily="18" charset="0"/>
                <a:ea typeface="Tahoma" panose="020B0604030504040204" pitchFamily="34" charset="0"/>
                <a:cs typeface="Times New Roman" panose="02020603050405020304" pitchFamily="18" charset="0"/>
              </a:rPr>
              <a:t>. Mỗi đơn vị chức năng của thận được cấu tạo từ ống thận và cầu thận.</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a:p>
            <a:pPr algn="just"/>
            <a:endParaRPr lang="en-US" sz="6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90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33 Môi trường trong cơ thể và hệ bài tiết ở người Cấu tạo của hệ bài tiết nước tiểu">
            <a:hlinkClick r:id="" action="ppaction://media"/>
            <a:extLst>
              <a:ext uri="{FF2B5EF4-FFF2-40B4-BE49-F238E27FC236}">
                <a16:creationId xmlns:a16="http://schemas.microsoft.com/office/drawing/2014/main" id="{1A9FA968-09D3-44F0-A891-BD886449B6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8358" y="545432"/>
            <a:ext cx="10154653" cy="5358063"/>
          </a:xfrm>
          <a:prstGeom prst="rect">
            <a:avLst/>
          </a:prstGeom>
        </p:spPr>
      </p:pic>
    </p:spTree>
    <p:extLst>
      <p:ext uri="{BB962C8B-B14F-4D97-AF65-F5344CB8AC3E}">
        <p14:creationId xmlns:p14="http://schemas.microsoft.com/office/powerpoint/2010/main" val="20345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22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id="{9AF0A6B4-83F7-479B-B77C-F09086EB8244}"/>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800000"/>
                </a:solidFill>
                <a:latin typeface="Times New Roman" panose="02020603050405020304" pitchFamily="18" charset="0"/>
              </a:rPr>
              <a:t>II</a:t>
            </a:r>
            <a:r>
              <a:rPr lang="en-US" altLang="en-US" sz="3600" b="1" dirty="0">
                <a:solidFill>
                  <a:srgbClr val="800000"/>
                </a:solidFill>
                <a:latin typeface="Times New Roman" panose="02020603050405020304" pitchFamily="18" charset="0"/>
              </a:rPr>
              <a:t>/ MỘT SỐ BỆNH VỀ HỆ BÀI TIẾT</a:t>
            </a:r>
          </a:p>
        </p:txBody>
      </p:sp>
      <p:pic>
        <p:nvPicPr>
          <p:cNvPr id="4" name="Picture 3">
            <a:extLst>
              <a:ext uri="{FF2B5EF4-FFF2-40B4-BE49-F238E27FC236}">
                <a16:creationId xmlns:a16="http://schemas.microsoft.com/office/drawing/2014/main" id="{51086937-6BAD-4F22-B871-1B4683120115}"/>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a:ln>
            <a:noFill/>
          </a:ln>
          <a:effectLst>
            <a:softEdge rad="112500"/>
          </a:effectLst>
        </p:spPr>
      </p:pic>
      <p:pic>
        <p:nvPicPr>
          <p:cNvPr id="5" name="Picture 4">
            <a:extLst>
              <a:ext uri="{FF2B5EF4-FFF2-40B4-BE49-F238E27FC236}">
                <a16:creationId xmlns:a16="http://schemas.microsoft.com/office/drawing/2014/main" id="{E9D7F27F-E1CF-4BEB-8C6C-699CEBCACB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6" name="TextBox 5">
            <a:extLst>
              <a:ext uri="{FF2B5EF4-FFF2-40B4-BE49-F238E27FC236}">
                <a16:creationId xmlns:a16="http://schemas.microsoft.com/office/drawing/2014/main" id="{9893F0DF-C4D4-47CA-8AFB-4CD88E53E1BA}"/>
              </a:ext>
            </a:extLst>
          </p:cNvPr>
          <p:cNvSpPr txBox="1"/>
          <p:nvPr/>
        </p:nvSpPr>
        <p:spPr>
          <a:xfrm>
            <a:off x="5810213" y="2598807"/>
            <a:ext cx="345915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291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ỏi thận là gì? Nguyên nhân, triệu chứng, cách chữa an toàn">
            <a:extLst>
              <a:ext uri="{FF2B5EF4-FFF2-40B4-BE49-F238E27FC236}">
                <a16:creationId xmlns:a16="http://schemas.microsoft.com/office/drawing/2014/main" id="{3BB79F07-E412-4AD3-B299-14565C04E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447800"/>
            <a:ext cx="11734800" cy="52154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
            <a:extLst>
              <a:ext uri="{FF2B5EF4-FFF2-40B4-BE49-F238E27FC236}">
                <a16:creationId xmlns:a16="http://schemas.microsoft.com/office/drawing/2014/main" id="{9AF0A6B4-83F7-479B-B77C-F09086EB8244}"/>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Tree>
    <p:extLst>
      <p:ext uri="{BB962C8B-B14F-4D97-AF65-F5344CB8AC3E}">
        <p14:creationId xmlns:p14="http://schemas.microsoft.com/office/powerpoint/2010/main" val="352399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êm cầu thận mạn là gì">
            <a:extLst>
              <a:ext uri="{FF2B5EF4-FFF2-40B4-BE49-F238E27FC236}">
                <a16:creationId xmlns:a16="http://schemas.microsoft.com/office/drawing/2014/main" id="{F1CBFB55-07CE-4C8B-B7EE-EF50BB8E6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71" y="1347788"/>
            <a:ext cx="11136086" cy="530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B04C437A-75DD-4A73-88D5-01431A350877}"/>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Tree>
    <p:extLst>
      <p:ext uri="{BB962C8B-B14F-4D97-AF65-F5344CB8AC3E}">
        <p14:creationId xmlns:p14="http://schemas.microsoft.com/office/powerpoint/2010/main" val="4082949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êm cầu thận là gì? Nguyên nhân, dấu hiệu và cách chữa hiệu quả">
            <a:extLst>
              <a:ext uri="{FF2B5EF4-FFF2-40B4-BE49-F238E27FC236}">
                <a16:creationId xmlns:a16="http://schemas.microsoft.com/office/drawing/2014/main" id="{2DE352E0-3B25-4496-B79E-A2B54A12C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3" y="571500"/>
            <a:ext cx="1138645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03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ấu hiệu nhận biết bệnh suy thận">
            <a:extLst>
              <a:ext uri="{FF2B5EF4-FFF2-40B4-BE49-F238E27FC236}">
                <a16:creationId xmlns:a16="http://schemas.microsoft.com/office/drawing/2014/main" id="{105C9721-F8DA-49DE-8625-EF6AA0EE1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399209"/>
            <a:ext cx="11179628" cy="5230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3F4DE692-B715-4124-AF42-3DD75E02C6FB}"/>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Tree>
    <p:extLst>
      <p:ext uri="{BB962C8B-B14F-4D97-AF65-F5344CB8AC3E}">
        <p14:creationId xmlns:p14="http://schemas.microsoft.com/office/powerpoint/2010/main" val="348235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G THƯ THẬN VÀ NHỮNG ĐIỀU CẦN BIẾT">
            <a:extLst>
              <a:ext uri="{FF2B5EF4-FFF2-40B4-BE49-F238E27FC236}">
                <a16:creationId xmlns:a16="http://schemas.microsoft.com/office/drawing/2014/main" id="{F51A0246-DE46-4C98-A7EC-545AEC507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43" y="1281113"/>
            <a:ext cx="10820400" cy="5329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3BA77BCB-15D3-4CBA-A530-DC23DCD05B47}"/>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
        <p:nvSpPr>
          <p:cNvPr id="4" name="TextBox 3">
            <a:extLst>
              <a:ext uri="{FF2B5EF4-FFF2-40B4-BE49-F238E27FC236}">
                <a16:creationId xmlns:a16="http://schemas.microsoft.com/office/drawing/2014/main" id="{5B4CD02F-E0B9-41D0-A3F7-F080A6435901}"/>
              </a:ext>
            </a:extLst>
          </p:cNvPr>
          <p:cNvSpPr txBox="1"/>
          <p:nvPr/>
        </p:nvSpPr>
        <p:spPr>
          <a:xfrm>
            <a:off x="6553200" y="6019800"/>
            <a:ext cx="2552700" cy="646331"/>
          </a:xfrm>
          <a:prstGeom prst="rect">
            <a:avLst/>
          </a:prstGeom>
          <a:noFill/>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UNG TH</a:t>
            </a:r>
            <a:r>
              <a:rPr lang="vi-VN" sz="3600" b="1" dirty="0">
                <a:latin typeface="Tahoma" panose="020B0604030504040204" pitchFamily="34" charset="0"/>
                <a:ea typeface="Tahoma" panose="020B0604030504040204" pitchFamily="34" charset="0"/>
                <a:cs typeface="Tahoma" panose="020B0604030504040204" pitchFamily="34" charset="0"/>
              </a:rPr>
              <a:t>Ư</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30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CD9C-F203-4258-9DE8-6209D5302D38}"/>
              </a:ext>
            </a:extLst>
          </p:cNvPr>
          <p:cNvSpPr>
            <a:spLocks noGrp="1"/>
          </p:cNvSpPr>
          <p:nvPr>
            <p:ph type="title"/>
          </p:nvPr>
        </p:nvSpPr>
        <p:spPr>
          <a:xfrm>
            <a:off x="3254828" y="544287"/>
            <a:ext cx="7434943" cy="2895940"/>
          </a:xfrm>
        </p:spPr>
        <p:txBody>
          <a:bodyPr>
            <a:normAutofit/>
          </a:bodyPr>
          <a:lstStyle/>
          <a:p>
            <a:pPr algn="ctr"/>
            <a:r>
              <a:rPr lang="en-US" sz="3600" b="1">
                <a:solidFill>
                  <a:srgbClr val="002060"/>
                </a:solidFill>
                <a:latin typeface="Arial" panose="020B0604020202020204" pitchFamily="34" charset="0"/>
                <a:cs typeface="Arial" panose="020B0604020202020204" pitchFamily="34" charset="0"/>
              </a:rPr>
              <a:t>TIẾT 15+16+17 - BÀI 35</a:t>
            </a:r>
            <a:br>
              <a:rPr lang="en-US" sz="4800" b="1">
                <a:latin typeface="Arial" panose="020B0604020202020204" pitchFamily="34" charset="0"/>
                <a:cs typeface="Arial" panose="020B0604020202020204" pitchFamily="34" charset="0"/>
              </a:rPr>
            </a:br>
            <a:r>
              <a:rPr lang="en-US" sz="4800" b="1">
                <a:solidFill>
                  <a:srgbClr val="002060"/>
                </a:solidFill>
                <a:latin typeface="Arial" panose="020B0604020202020204" pitchFamily="34" charset="0"/>
                <a:cs typeface="Arial" panose="020B0604020202020204" pitchFamily="34" charset="0"/>
              </a:rPr>
              <a:t>HỆ BÀI TIẾT Ở NG</a:t>
            </a:r>
            <a:r>
              <a:rPr lang="vi-VN" sz="4800" b="1">
                <a:solidFill>
                  <a:srgbClr val="002060"/>
                </a:solidFill>
                <a:latin typeface="Arial" panose="020B0604020202020204" pitchFamily="34" charset="0"/>
                <a:cs typeface="Arial" panose="020B0604020202020204" pitchFamily="34" charset="0"/>
              </a:rPr>
              <a:t>Ư</a:t>
            </a:r>
            <a:r>
              <a:rPr lang="en-US" sz="4800" b="1">
                <a:solidFill>
                  <a:srgbClr val="002060"/>
                </a:solidFill>
                <a:latin typeface="Arial" panose="020B0604020202020204" pitchFamily="34" charset="0"/>
                <a:cs typeface="Arial" panose="020B0604020202020204" pitchFamily="34" charset="0"/>
              </a:rPr>
              <a:t>ỜI</a:t>
            </a:r>
            <a:br>
              <a:rPr lang="en-US" sz="4800" b="1">
                <a:latin typeface="Arial" panose="020B0604020202020204" pitchFamily="34" charset="0"/>
                <a:cs typeface="Arial" panose="020B0604020202020204" pitchFamily="34" charset="0"/>
              </a:rPr>
            </a:br>
            <a:br>
              <a:rPr lang="en-US" sz="4800" b="1">
                <a:latin typeface="Arial" panose="020B0604020202020204" pitchFamily="34" charset="0"/>
                <a:cs typeface="Arial" panose="020B0604020202020204" pitchFamily="34" charset="0"/>
              </a:rPr>
            </a:br>
            <a:endParaRPr lang="en-US" b="1"/>
          </a:p>
        </p:txBody>
      </p:sp>
      <p:pic>
        <p:nvPicPr>
          <p:cNvPr id="4" name="Picture 2" descr="Bài giảng môn Sinh học Khối 8 - Chủ đề: Bài tiết">
            <a:extLst>
              <a:ext uri="{FF2B5EF4-FFF2-40B4-BE49-F238E27FC236}">
                <a16:creationId xmlns:a16="http://schemas.microsoft.com/office/drawing/2014/main" id="{59AEDADA-5877-4880-9A35-AC1354271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8" r="49005"/>
          <a:stretch/>
        </p:blipFill>
        <p:spPr bwMode="auto">
          <a:xfrm>
            <a:off x="533400" y="239486"/>
            <a:ext cx="3537857" cy="64116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iễm trùng đường tiết niệu: Nguyên nhân, triệu chứng, điều trị">
            <a:extLst>
              <a:ext uri="{FF2B5EF4-FFF2-40B4-BE49-F238E27FC236}">
                <a16:creationId xmlns:a16="http://schemas.microsoft.com/office/drawing/2014/main" id="{BCCDE30B-B97D-40E7-8FA5-B3D59E252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1290638"/>
            <a:ext cx="11125199" cy="5381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0400AE21-B5EE-48BF-A9AD-1BE15A2CB43B}"/>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Tree>
    <p:extLst>
      <p:ext uri="{BB962C8B-B14F-4D97-AF65-F5344CB8AC3E}">
        <p14:creationId xmlns:p14="http://schemas.microsoft.com/office/powerpoint/2010/main" val="185754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ểu không kiểm soát (không tự chủ): Nguyên nhân và cách chữa trị">
            <a:extLst>
              <a:ext uri="{FF2B5EF4-FFF2-40B4-BE49-F238E27FC236}">
                <a16:creationId xmlns:a16="http://schemas.microsoft.com/office/drawing/2014/main" id="{445CEE96-751F-4955-A673-AE5819AC6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179731"/>
            <a:ext cx="11027229" cy="546871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87B6EB6C-FA67-4823-BCAF-A998069E22BC}"/>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
        <p:nvSpPr>
          <p:cNvPr id="6" name="TextBox 5">
            <a:extLst>
              <a:ext uri="{FF2B5EF4-FFF2-40B4-BE49-F238E27FC236}">
                <a16:creationId xmlns:a16="http://schemas.microsoft.com/office/drawing/2014/main" id="{18BDB3E7-CD69-4012-954E-F4C7B3A02DF4}"/>
              </a:ext>
            </a:extLst>
          </p:cNvPr>
          <p:cNvSpPr txBox="1"/>
          <p:nvPr/>
        </p:nvSpPr>
        <p:spPr>
          <a:xfrm>
            <a:off x="6057900" y="1619250"/>
            <a:ext cx="5086350" cy="646331"/>
          </a:xfrm>
          <a:prstGeom prst="rect">
            <a:avLst/>
          </a:prstGeom>
          <a:noFill/>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TIỂU KHÔNG TỰ CHỦ</a:t>
            </a:r>
          </a:p>
        </p:txBody>
      </p:sp>
    </p:spTree>
    <p:extLst>
      <p:ext uri="{BB962C8B-B14F-4D97-AF65-F5344CB8AC3E}">
        <p14:creationId xmlns:p14="http://schemas.microsoft.com/office/powerpoint/2010/main" val="3548797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18EAB3C-BEE4-4CD4-9B7B-49DDB6E36633}"/>
              </a:ext>
            </a:extLst>
          </p:cNvPr>
          <p:cNvSpPr>
            <a:spLocks noChangeArrowheads="1"/>
          </p:cNvSpPr>
          <p:nvPr/>
        </p:nvSpPr>
        <p:spPr bwMode="auto">
          <a:xfrm>
            <a:off x="571500" y="883397"/>
            <a:ext cx="112585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1:</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Nêu</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nguyên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nhân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gây</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các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bệnh</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liên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quan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đến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hệ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bài</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tiết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nước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tiểu</a:t>
            </a:r>
            <a:endParaRPr lang="en-US" altLang="en-US" sz="2400" dirty="0">
              <a:solidFill>
                <a:srgbClr val="000000"/>
              </a:solidFill>
              <a:latin typeface="Arial" panose="020B0604020202020204" pitchFamily="34" charset="0"/>
              <a:ea typeface="Times New Roman" panose="02020603050405020304" pitchFamily="18" charset="0"/>
            </a:endParaRPr>
          </a:p>
          <a:p>
            <a:pPr lvl="0" defTabSz="914400" eaLnBrk="0" fontAlgn="base" hangingPunct="0">
              <a:spcBef>
                <a:spcPct val="0"/>
              </a:spcBef>
              <a:spcAft>
                <a:spcPct val="0"/>
              </a:spcAft>
            </a:pPr>
            <a:r>
              <a:rPr lang="en-US" altLang="en-US" sz="2400" dirty="0">
                <a:solidFill>
                  <a:srgbClr val="000000"/>
                </a:solidFill>
                <a:latin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2:</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Đề</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xuất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các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biện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pháp</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bảo</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vệ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hệ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bài</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tiết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nước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tiểu</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theo</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bảng</a:t>
            </a:r>
            <a:r>
              <a:rPr lang="en-US" altLang="en-US" sz="2400" dirty="0">
                <a:solidFill>
                  <a:srgbClr val="000000"/>
                </a:solidFill>
                <a:latin typeface="Arial" panose="020B0604020202020204" pitchFamily="34" charset="0"/>
                <a:ea typeface="Times New Roman" panose="02020603050405020304" pitchFamily="18" charset="0"/>
              </a:rPr>
              <a:t> 35.1 SGK.</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C5F8DB9E-B226-43D5-9726-2B43F6F8BCEF}"/>
              </a:ext>
            </a:extLst>
          </p:cNvPr>
          <p:cNvSpPr/>
          <p:nvPr/>
        </p:nvSpPr>
        <p:spPr>
          <a:xfrm>
            <a:off x="3006056" y="109835"/>
            <a:ext cx="6179898"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PHIẾU HỌC TẬP SỐ 2</a:t>
            </a:r>
          </a:p>
        </p:txBody>
      </p:sp>
      <p:graphicFrame>
        <p:nvGraphicFramePr>
          <p:cNvPr id="11" name="Table 10">
            <a:extLst>
              <a:ext uri="{FF2B5EF4-FFF2-40B4-BE49-F238E27FC236}">
                <a16:creationId xmlns:a16="http://schemas.microsoft.com/office/drawing/2014/main" id="{C7506182-2F5A-42E0-9567-9AEE5839AF0E}"/>
              </a:ext>
            </a:extLst>
          </p:cNvPr>
          <p:cNvGraphicFramePr>
            <a:graphicFrameLocks noGrp="1"/>
          </p:cNvGraphicFramePr>
          <p:nvPr>
            <p:extLst>
              <p:ext uri="{D42A27DB-BD31-4B8C-83A1-F6EECF244321}">
                <p14:modId xmlns:p14="http://schemas.microsoft.com/office/powerpoint/2010/main" val="699926132"/>
              </p:ext>
            </p:extLst>
          </p:nvPr>
        </p:nvGraphicFramePr>
        <p:xfrm>
          <a:off x="685796" y="2405742"/>
          <a:ext cx="11087100" cy="4208795"/>
        </p:xfrm>
        <a:graphic>
          <a:graphicData uri="http://schemas.openxmlformats.org/drawingml/2006/table">
            <a:tbl>
              <a:tblPr firstRow="1" firstCol="1" bandRow="1">
                <a:tableStyleId>{5C22544A-7EE6-4342-B048-85BDC9FD1C3A}</a:tableStyleId>
              </a:tblPr>
              <a:tblGrid>
                <a:gridCol w="3635833">
                  <a:extLst>
                    <a:ext uri="{9D8B030D-6E8A-4147-A177-3AD203B41FA5}">
                      <a16:colId xmlns:a16="http://schemas.microsoft.com/office/drawing/2014/main" val="1679422800"/>
                    </a:ext>
                  </a:extLst>
                </a:gridCol>
                <a:gridCol w="3757198">
                  <a:extLst>
                    <a:ext uri="{9D8B030D-6E8A-4147-A177-3AD203B41FA5}">
                      <a16:colId xmlns:a16="http://schemas.microsoft.com/office/drawing/2014/main" val="2480952611"/>
                    </a:ext>
                  </a:extLst>
                </a:gridCol>
                <a:gridCol w="3694069">
                  <a:extLst>
                    <a:ext uri="{9D8B030D-6E8A-4147-A177-3AD203B41FA5}">
                      <a16:colId xmlns:a16="http://schemas.microsoft.com/office/drawing/2014/main" val="2934743175"/>
                    </a:ext>
                  </a:extLst>
                </a:gridCol>
              </a:tblGrid>
              <a:tr h="349160">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Thói quen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a:effectLst/>
                        </a:rPr>
                        <a:t>Nguy cơ xảy ra</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a:effectLst/>
                        </a:rPr>
                        <a:t>Đề xuất biện pháp</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3250938"/>
                  </a:ext>
                </a:extLst>
              </a:tr>
              <a:tr h="722919">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Hệ bài tiết làm việc qúa tải</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04617933"/>
                  </a:ext>
                </a:extLst>
              </a:tr>
              <a:tr h="545715">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uống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200">
                          <a:effectLst/>
                          <a:latin typeface="Times New Roman" panose="02020603050405020304" pitchFamily="18" charset="0"/>
                          <a:cs typeface="Times New Roman" panose="02020603050405020304" pitchFamily="18" charset="0"/>
                        </a:rPr>
                        <a:t>Giảm</a:t>
                      </a:r>
                      <a:r>
                        <a:rPr lang="en-US" sz="2200">
                          <a:effectLst/>
                          <a:latin typeface="Times New Roman" panose="02020603050405020304" pitchFamily="18" charset="0"/>
                          <a:cs typeface="Times New Roman" panose="02020603050405020304" pitchFamily="18" charset="0"/>
                        </a:rPr>
                        <a:t> </a:t>
                      </a:r>
                      <a:r>
                        <a:rPr lang="vi-VN" sz="2200">
                          <a:effectLst/>
                          <a:latin typeface="Times New Roman" panose="02020603050405020304" pitchFamily="18" charset="0"/>
                          <a:cs typeface="Times New Roman" panose="02020603050405020304" pitchFamily="18" charset="0"/>
                        </a:rPr>
                        <a:t>khả </a:t>
                      </a:r>
                      <a:r>
                        <a:rPr lang="vi-VN" sz="2200" dirty="0">
                          <a:effectLst/>
                          <a:latin typeface="Times New Roman" panose="02020603050405020304" pitchFamily="18" charset="0"/>
                          <a:cs typeface="Times New Roman" panose="02020603050405020304" pitchFamily="18" charset="0"/>
                        </a:rPr>
                        <a:t>năng tiết nước tiểu</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55373151"/>
                  </a:ext>
                </a:extLst>
              </a:tr>
              <a:tr h="830557">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Tăng nguy cơ lắng sỏi trong hệ bài tiết nước tiểu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5131831"/>
                  </a:ext>
                </a:extLst>
              </a:tr>
              <a:tr h="830557">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Tăng nguy cơ viêm nhiễm hệ bài tiết nước tiểu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14525772"/>
                  </a:ext>
                </a:extLst>
              </a:tr>
              <a:tr h="716149">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5/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Gây độc hại cho hệ bài tiết nước tiểu</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8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40033457"/>
                  </a:ext>
                </a:extLst>
              </a:tr>
            </a:tbl>
          </a:graphicData>
        </a:graphic>
      </p:graphicFrame>
      <p:sp>
        <p:nvSpPr>
          <p:cNvPr id="14" name="TextBox 13">
            <a:extLst>
              <a:ext uri="{FF2B5EF4-FFF2-40B4-BE49-F238E27FC236}">
                <a16:creationId xmlns:a16="http://schemas.microsoft.com/office/drawing/2014/main" id="{964B8411-DAEC-4C9A-B7D3-34607A12074A}"/>
              </a:ext>
            </a:extLst>
          </p:cNvPr>
          <p:cNvSpPr txBox="1"/>
          <p:nvPr/>
        </p:nvSpPr>
        <p:spPr>
          <a:xfrm>
            <a:off x="707570" y="1238247"/>
            <a:ext cx="11122477" cy="830997"/>
          </a:xfrm>
          <a:prstGeom prst="rect">
            <a:avLst/>
          </a:prstGeom>
          <a:noFill/>
        </p:spPr>
        <p:txBody>
          <a:bodyPr wrap="square" rtlCol="0">
            <a:spAutoFit/>
          </a:bodyPr>
          <a:lstStyle/>
          <a:p>
            <a:r>
              <a:rPr lang="vi-VN" sz="2400" dirty="0">
                <a:solidFill>
                  <a:srgbClr val="6600FF"/>
                </a:solidFill>
              </a:rPr>
              <a:t>Do thói quen ăn uống, sinh hoạt; do nhịn tiểu thường xuyên; do nhiễm khuẩn.</a:t>
            </a:r>
            <a:endParaRPr lang="en-US" sz="2400" dirty="0">
              <a:solidFill>
                <a:srgbClr val="6600FF"/>
              </a:solidFill>
            </a:endParaRPr>
          </a:p>
        </p:txBody>
      </p:sp>
      <p:sp>
        <p:nvSpPr>
          <p:cNvPr id="15" name="TextBox 14">
            <a:extLst>
              <a:ext uri="{FF2B5EF4-FFF2-40B4-BE49-F238E27FC236}">
                <a16:creationId xmlns:a16="http://schemas.microsoft.com/office/drawing/2014/main" id="{A3C5D4AE-7210-445B-AC68-48988BF3C499}"/>
              </a:ext>
            </a:extLst>
          </p:cNvPr>
          <p:cNvSpPr txBox="1"/>
          <p:nvPr/>
        </p:nvSpPr>
        <p:spPr>
          <a:xfrm>
            <a:off x="8109857" y="2740473"/>
            <a:ext cx="3720191" cy="707886"/>
          </a:xfrm>
          <a:prstGeom prst="rect">
            <a:avLst/>
          </a:prstGeom>
          <a:noFill/>
        </p:spPr>
        <p:txBody>
          <a:bodyPr wrap="square" rtlCol="0">
            <a:spAutoFit/>
          </a:bodyPr>
          <a:lstStyle/>
          <a:p>
            <a:r>
              <a:rPr lang="vi-VN" sz="2000" dirty="0">
                <a:solidFill>
                  <a:srgbClr val="6600FF"/>
                </a:solidFill>
              </a:rPr>
              <a:t>Hạn chế ăn muối, ăn quá chua, ăn quá nhiều đường</a:t>
            </a:r>
            <a:r>
              <a:rPr lang="en-US" dirty="0">
                <a:solidFill>
                  <a:srgbClr val="6600FF"/>
                </a:solidFill>
              </a:rPr>
              <a:t>.</a:t>
            </a:r>
          </a:p>
        </p:txBody>
      </p:sp>
      <p:sp>
        <p:nvSpPr>
          <p:cNvPr id="16" name="TextBox 15">
            <a:extLst>
              <a:ext uri="{FF2B5EF4-FFF2-40B4-BE49-F238E27FC236}">
                <a16:creationId xmlns:a16="http://schemas.microsoft.com/office/drawing/2014/main" id="{5560EDF8-5DE9-454C-91F7-24D7D715E98E}"/>
              </a:ext>
            </a:extLst>
          </p:cNvPr>
          <p:cNvSpPr txBox="1"/>
          <p:nvPr/>
        </p:nvSpPr>
        <p:spPr>
          <a:xfrm>
            <a:off x="8186056" y="3597398"/>
            <a:ext cx="3543298" cy="400110"/>
          </a:xfrm>
          <a:prstGeom prst="rect">
            <a:avLst/>
          </a:prstGeom>
          <a:noFill/>
        </p:spPr>
        <p:txBody>
          <a:bodyPr wrap="square" rtlCol="0">
            <a:spAutoFit/>
          </a:bodyPr>
          <a:lstStyle/>
          <a:p>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Uống</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đủ</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nước</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hàng</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ngày</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Box 16">
            <a:extLst>
              <a:ext uri="{FF2B5EF4-FFF2-40B4-BE49-F238E27FC236}">
                <a16:creationId xmlns:a16="http://schemas.microsoft.com/office/drawing/2014/main" id="{5D55A2B2-37E6-4F16-AF9C-B600BD66B0AC}"/>
              </a:ext>
            </a:extLst>
          </p:cNvPr>
          <p:cNvSpPr txBox="1"/>
          <p:nvPr/>
        </p:nvSpPr>
        <p:spPr>
          <a:xfrm>
            <a:off x="8267700" y="4142014"/>
            <a:ext cx="3543298" cy="707886"/>
          </a:xfrm>
          <a:prstGeom prst="rect">
            <a:avLst/>
          </a:prstGeom>
          <a:noFill/>
        </p:spPr>
        <p:txBody>
          <a:bodyPr wrap="square" rtlCol="0">
            <a:spAutoFit/>
          </a:bodyPr>
          <a:lstStyle/>
          <a:p>
            <a:r>
              <a:rPr lang="vi-VN" sz="2000" dirty="0">
                <a:solidFill>
                  <a:srgbClr val="6600FF"/>
                </a:solidFill>
                <a:latin typeface="+mj-lt"/>
              </a:rPr>
              <a:t>Không nhị tiểu khi có nhu cầu đi tiểu</a:t>
            </a:r>
            <a:r>
              <a:rPr lang="en-US" sz="2000" dirty="0">
                <a:solidFill>
                  <a:srgbClr val="6600FF"/>
                </a:solidFill>
                <a:latin typeface="+mj-lt"/>
              </a:rPr>
              <a:t>.</a:t>
            </a:r>
          </a:p>
        </p:txBody>
      </p:sp>
      <p:sp>
        <p:nvSpPr>
          <p:cNvPr id="18" name="TextBox 17">
            <a:extLst>
              <a:ext uri="{FF2B5EF4-FFF2-40B4-BE49-F238E27FC236}">
                <a16:creationId xmlns:a16="http://schemas.microsoft.com/office/drawing/2014/main" id="{25400FE2-0CF5-41DE-850C-30C903F6AC26}"/>
              </a:ext>
            </a:extLst>
          </p:cNvPr>
          <p:cNvSpPr txBox="1"/>
          <p:nvPr/>
        </p:nvSpPr>
        <p:spPr>
          <a:xfrm>
            <a:off x="8267700" y="5045531"/>
            <a:ext cx="3543298" cy="400110"/>
          </a:xfrm>
          <a:prstGeom prst="rect">
            <a:avLst/>
          </a:prstGeom>
          <a:noFill/>
        </p:spPr>
        <p:txBody>
          <a:bodyPr wrap="square" rtlCol="0">
            <a:spAutoFit/>
          </a:bodyPr>
          <a:lstStyle/>
          <a:p>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Vệ</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sinh</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cơ</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thể</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hàng</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6600FF"/>
                </a:solidFill>
                <a:latin typeface="Tahoma" panose="020B0604030504040204" pitchFamily="34" charset="0"/>
                <a:ea typeface="Tahoma" panose="020B0604030504040204" pitchFamily="34" charset="0"/>
                <a:cs typeface="Tahoma" panose="020B0604030504040204" pitchFamily="34" charset="0"/>
              </a:rPr>
              <a:t>ngày</a:t>
            </a:r>
            <a:r>
              <a:rPr lang="en-US" sz="2000"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19" name="TextBox 18">
            <a:extLst>
              <a:ext uri="{FF2B5EF4-FFF2-40B4-BE49-F238E27FC236}">
                <a16:creationId xmlns:a16="http://schemas.microsoft.com/office/drawing/2014/main" id="{D3DA6F81-5EE8-4321-97D1-44DD0483A673}"/>
              </a:ext>
            </a:extLst>
          </p:cNvPr>
          <p:cNvSpPr txBox="1"/>
          <p:nvPr/>
        </p:nvSpPr>
        <p:spPr>
          <a:xfrm>
            <a:off x="8267700" y="5785749"/>
            <a:ext cx="3543298" cy="707886"/>
          </a:xfrm>
          <a:prstGeom prst="rect">
            <a:avLst/>
          </a:prstGeom>
          <a:noFill/>
        </p:spPr>
        <p:txBody>
          <a:bodyPr wrap="square" rtlCol="0">
            <a:spAutoFit/>
          </a:bodyPr>
          <a:lstStyle/>
          <a:p>
            <a:r>
              <a:rPr lang="vi-VN" sz="2000" dirty="0">
                <a:solidFill>
                  <a:srgbClr val="6600FF"/>
                </a:solidFill>
                <a:latin typeface="+mj-lt"/>
              </a:rPr>
              <a:t>Không ăn thức ăn ôi thiu, hết hạn sử dụng.</a:t>
            </a:r>
            <a:endParaRPr lang="en-US" sz="2000" dirty="0">
              <a:solidFill>
                <a:srgbClr val="6600FF"/>
              </a:solidFill>
              <a:latin typeface="+mj-lt"/>
            </a:endParaRPr>
          </a:p>
        </p:txBody>
      </p:sp>
    </p:spTree>
    <p:extLst>
      <p:ext uri="{BB962C8B-B14F-4D97-AF65-F5344CB8AC3E}">
        <p14:creationId xmlns:p14="http://schemas.microsoft.com/office/powerpoint/2010/main" val="303777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693310C-3C5C-4235-9906-7AEC6EC0CF91}"/>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AC0EB58-6AD3-41EF-ADD3-B769A8AFF721}"/>
              </a:ext>
            </a:extLst>
          </p:cNvPr>
          <p:cNvSpPr txBox="1"/>
          <p:nvPr/>
        </p:nvSpPr>
        <p:spPr>
          <a:xfrm>
            <a:off x="1905000" y="581516"/>
            <a:ext cx="9772650"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biểu</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 về 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xác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chắc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chắn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mắc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hay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pic>
        <p:nvPicPr>
          <p:cNvPr id="1026" name="Picture 2" descr="Siêu âm hệ tiết niệu ở trẻ em và những điều ba mẹ cần biết">
            <a:extLst>
              <a:ext uri="{FF2B5EF4-FFF2-40B4-BE49-F238E27FC236}">
                <a16:creationId xmlns:a16="http://schemas.microsoft.com/office/drawing/2014/main" id="{0E91B8FE-B0C2-4D3A-A01B-BC2CA1432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2324100"/>
            <a:ext cx="5632450" cy="3745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ướng dẫn cách đọc kết quả xét nghiệm nước tiểu dễ hiểu nhất">
            <a:extLst>
              <a:ext uri="{FF2B5EF4-FFF2-40B4-BE49-F238E27FC236}">
                <a16:creationId xmlns:a16="http://schemas.microsoft.com/office/drawing/2014/main" id="{D2E6529E-EC3C-4066-A342-DCCAFA191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2344718"/>
            <a:ext cx="5632450" cy="3757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8D8CAD-883E-4B93-81C6-49EA6B502ECB}"/>
              </a:ext>
            </a:extLst>
          </p:cNvPr>
          <p:cNvSpPr txBox="1"/>
          <p:nvPr/>
        </p:nvSpPr>
        <p:spPr>
          <a:xfrm>
            <a:off x="800100" y="6115050"/>
            <a:ext cx="4914900" cy="584775"/>
          </a:xfrm>
          <a:prstGeom prst="rect">
            <a:avLst/>
          </a:prstGeom>
          <a:noFill/>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Siêu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âm</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5D1A10A-502B-401F-92B1-A5EF6666B61D}"/>
              </a:ext>
            </a:extLst>
          </p:cNvPr>
          <p:cNvSpPr txBox="1"/>
          <p:nvPr/>
        </p:nvSpPr>
        <p:spPr>
          <a:xfrm>
            <a:off x="6629400" y="6115050"/>
            <a:ext cx="4914900" cy="584775"/>
          </a:xfrm>
          <a:prstGeom prst="rect">
            <a:avLst/>
          </a:prstGeom>
          <a:noFill/>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Xét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nghiệm</a:t>
            </a:r>
            <a:r>
              <a:rPr lang="en-US" sz="3200" dirty="0">
                <a:latin typeface="Tahoma" panose="020B0604030504040204" pitchFamily="34" charset="0"/>
                <a:ea typeface="Tahoma" panose="020B0604030504040204" pitchFamily="34" charset="0"/>
                <a:cs typeface="Tahoma" panose="020B0604030504040204" pitchFamily="34" charset="0"/>
              </a:rPr>
              <a:t> n</a:t>
            </a:r>
            <a:r>
              <a:rPr lang="vi-VN" sz="3200" dirty="0">
                <a:latin typeface="Tahoma" panose="020B0604030504040204" pitchFamily="34" charset="0"/>
                <a:ea typeface="Tahoma" panose="020B0604030504040204" pitchFamily="34" charset="0"/>
                <a:cs typeface="Tahoma" panose="020B0604030504040204" pitchFamily="34" charset="0"/>
              </a:rPr>
              <a:t>ư</a:t>
            </a:r>
            <a:r>
              <a:rPr lang="en-US" sz="3200" dirty="0" err="1">
                <a:latin typeface="Tahoma" panose="020B0604030504040204" pitchFamily="34" charset="0"/>
                <a:ea typeface="Tahoma" panose="020B0604030504040204" pitchFamily="34" charset="0"/>
                <a:cs typeface="Tahoma" panose="020B0604030504040204" pitchFamily="34" charset="0"/>
              </a:rPr>
              <a:t>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313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693310C-3C5C-4235-9906-7AEC6EC0CF91}"/>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AC0EB58-6AD3-41EF-ADD3-B769A8AFF721}"/>
              </a:ext>
            </a:extLst>
          </p:cNvPr>
          <p:cNvSpPr txBox="1"/>
          <p:nvPr/>
        </p:nvSpPr>
        <p:spPr>
          <a:xfrm>
            <a:off x="0" y="461770"/>
            <a:ext cx="12083143"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bác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sĩ</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khuyên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tránh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sử</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dụng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thịt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xích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thịt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nguội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ách chọn mua và bảo quản thực phẩm đóng hộp">
            <a:extLst>
              <a:ext uri="{FF2B5EF4-FFF2-40B4-BE49-F238E27FC236}">
                <a16:creationId xmlns:a16="http://schemas.microsoft.com/office/drawing/2014/main" id="{32850156-F5A4-42E2-9357-94AE8AD15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94114"/>
            <a:ext cx="8096250" cy="4735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Flowchart: Delay 2">
            <a:extLst>
              <a:ext uri="{FF2B5EF4-FFF2-40B4-BE49-F238E27FC236}">
                <a16:creationId xmlns:a16="http://schemas.microsoft.com/office/drawing/2014/main" id="{340C069A-73C2-40F2-9AEB-383043E5944B}"/>
              </a:ext>
            </a:extLst>
          </p:cNvPr>
          <p:cNvSpPr/>
          <p:nvPr/>
        </p:nvSpPr>
        <p:spPr>
          <a:xfrm>
            <a:off x="8667750" y="1981200"/>
            <a:ext cx="3200400" cy="430530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Vì đồ hộp chứa hàm lượng natri cao, thịt đã qua chế biến chứa muối, chất bảo quản.</a:t>
            </a:r>
            <a:endParaRPr lang="en-US" sz="2400">
              <a:solidFill>
                <a:schemeClr val="bg1"/>
              </a:solidFill>
            </a:endParaRPr>
          </a:p>
        </p:txBody>
      </p:sp>
    </p:spTree>
    <p:extLst>
      <p:ext uri="{BB962C8B-B14F-4D97-AF65-F5344CB8AC3E}">
        <p14:creationId xmlns:p14="http://schemas.microsoft.com/office/powerpoint/2010/main" val="3183881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693310C-3C5C-4235-9906-7AEC6EC0CF91}"/>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AC0EB58-6AD3-41EF-ADD3-B769A8AFF721}"/>
              </a:ext>
            </a:extLst>
          </p:cNvPr>
          <p:cNvSpPr txBox="1"/>
          <p:nvPr/>
        </p:nvSpPr>
        <p:spPr>
          <a:xfrm>
            <a:off x="1905000" y="581516"/>
            <a:ext cx="9772650" cy="523220"/>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Kể</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loại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uống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0511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693310C-3C5C-4235-9906-7AEC6EC0CF91}"/>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AC0EB58-6AD3-41EF-ADD3-B769A8AFF721}"/>
              </a:ext>
            </a:extLst>
          </p:cNvPr>
          <p:cNvSpPr txBox="1"/>
          <p:nvPr/>
        </p:nvSpPr>
        <p:spPr>
          <a:xfrm>
            <a:off x="1905000" y="581516"/>
            <a:ext cx="9772650" cy="523220"/>
          </a:xfrm>
          <a:prstGeom prst="rect">
            <a:avLst/>
          </a:prstGeom>
          <a:noFill/>
        </p:spPr>
        <p:txBody>
          <a:bodyPr wrap="square" rtlCol="0">
            <a:spAutoFit/>
          </a:bodyPr>
          <a:lstStyle/>
          <a:p>
            <a:pPr algn="ctr"/>
            <a:r>
              <a:rPr lang="en-US" sz="2800" b="1">
                <a:solidFill>
                  <a:srgbClr val="FF0000"/>
                </a:solidFill>
                <a:latin typeface="Tahoma" panose="020B0604030504040204" pitchFamily="34" charset="0"/>
                <a:ea typeface="Tahoma" panose="020B0604030504040204" pitchFamily="34" charset="0"/>
                <a:cs typeface="Tahoma" panose="020B0604030504040204" pitchFamily="34" charset="0"/>
              </a:rPr>
              <a:t>Một số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loại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uống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Uống Gì Tốt Cho Thận? 15 Loại Nước Đỉnh Nhất, Dễ Làm">
            <a:extLst>
              <a:ext uri="{FF2B5EF4-FFF2-40B4-BE49-F238E27FC236}">
                <a16:creationId xmlns:a16="http://schemas.microsoft.com/office/drawing/2014/main" id="{65CD6B59-EB4E-45B1-8CBD-85EA65C3D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772" y="1283833"/>
            <a:ext cx="4160170" cy="26622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5 lý do bạn nên ăn trái cây thay vì uống nước ép">
            <a:extLst>
              <a:ext uri="{FF2B5EF4-FFF2-40B4-BE49-F238E27FC236}">
                <a16:creationId xmlns:a16="http://schemas.microsoft.com/office/drawing/2014/main" id="{92278E3E-293B-4F32-91CA-945CA3544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772" y="3976689"/>
            <a:ext cx="4246677" cy="2662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5 thực phẩm tốt cho sức khỏe của thận">
            <a:extLst>
              <a:ext uri="{FF2B5EF4-FFF2-40B4-BE49-F238E27FC236}">
                <a16:creationId xmlns:a16="http://schemas.microsoft.com/office/drawing/2014/main" id="{CAE13FA3-ACD6-4193-BB53-DBA0FC2E8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4" y="1283833"/>
            <a:ext cx="6923313" cy="522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00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2B4C4AAD-5380-402A-AA8C-BB194DD596D2}"/>
              </a:ext>
            </a:extLst>
          </p:cNvPr>
          <p:cNvSpPr txBox="1">
            <a:spLocks noChangeArrowheads="1"/>
          </p:cNvSpPr>
          <p:nvPr/>
        </p:nvSpPr>
        <p:spPr bwMode="auto">
          <a:xfrm>
            <a:off x="1640306" y="533400"/>
            <a:ext cx="112816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 MỘT SỐ BỆNH VỀ HỆ BÀI TIẾT</a:t>
            </a:r>
          </a:p>
        </p:txBody>
      </p:sp>
      <p:sp>
        <p:nvSpPr>
          <p:cNvPr id="5" name="TextBox 4">
            <a:extLst>
              <a:ext uri="{FF2B5EF4-FFF2-40B4-BE49-F238E27FC236}">
                <a16:creationId xmlns:a16="http://schemas.microsoft.com/office/drawing/2014/main" id="{FA939945-980D-4BAB-A84F-279FCE88BD02}"/>
              </a:ext>
            </a:extLst>
          </p:cNvPr>
          <p:cNvSpPr txBox="1"/>
          <p:nvPr/>
        </p:nvSpPr>
        <p:spPr>
          <a:xfrm>
            <a:off x="283029" y="1184106"/>
            <a:ext cx="11531983" cy="4524315"/>
          </a:xfrm>
          <a:prstGeom prst="rect">
            <a:avLst/>
          </a:prstGeom>
          <a:noFill/>
        </p:spPr>
        <p:txBody>
          <a:bodyPr wrap="square" rtlCol="0">
            <a:spAutoFit/>
          </a:bodyPr>
          <a:lstStyle/>
          <a:p>
            <a:pPr marL="457200" indent="-457200">
              <a:buFontTx/>
              <a:buChar char="-"/>
            </a:pPr>
            <a:r>
              <a:rPr lang="en-US" sz="3200">
                <a:latin typeface="Tahoma" panose="020B0604030504040204" pitchFamily="34" charset="0"/>
                <a:ea typeface="Tahoma" panose="020B0604030504040204" pitchFamily="34" charset="0"/>
                <a:cs typeface="Tahoma" panose="020B0604030504040204" pitchFamily="34" charset="0"/>
              </a:rPr>
              <a:t>Có </a:t>
            </a:r>
            <a:r>
              <a:rPr lang="en-US" sz="3200" dirty="0" err="1">
                <a:latin typeface="Tahoma" panose="020B0604030504040204" pitchFamily="34" charset="0"/>
                <a:ea typeface="Tahoma" panose="020B0604030504040204" pitchFamily="34" charset="0"/>
                <a:cs typeface="Tahoma" panose="020B0604030504040204" pitchFamily="34" charset="0"/>
              </a:rPr>
              <a:t>nhiều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bệnh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liên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quan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tiết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Sỏi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viêm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cầu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suy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a:latin typeface="Tahoma" panose="020B0604030504040204" pitchFamily="34" charset="0"/>
                <a:ea typeface="Tahoma" panose="020B0604030504040204" pitchFamily="34" charset="0"/>
                <a:cs typeface="Tahoma" panose="020B0604030504040204" pitchFamily="34" charset="0"/>
              </a:rPr>
              <a:t>.. </a:t>
            </a:r>
          </a:p>
          <a:p>
            <a:r>
              <a:rPr lang="en-US" sz="3200">
                <a:latin typeface="Tahoma" panose="020B0604030504040204" pitchFamily="34" charset="0"/>
                <a:ea typeface="Tahoma" panose="020B0604030504040204" pitchFamily="34" charset="0"/>
                <a:cs typeface="Tahoma" panose="020B0604030504040204" pitchFamily="34" charset="0"/>
              </a:rPr>
              <a:t>-   Nguyên </a:t>
            </a:r>
            <a:r>
              <a:rPr lang="en-US" sz="3200" dirty="0" err="1">
                <a:latin typeface="Tahoma" panose="020B0604030504040204" pitchFamily="34" charset="0"/>
                <a:ea typeface="Tahoma" panose="020B0604030504040204" pitchFamily="34" charset="0"/>
                <a:cs typeface="Tahoma" panose="020B0604030504040204" pitchFamily="34" charset="0"/>
              </a:rPr>
              <a:t>nhân</a:t>
            </a:r>
            <a:r>
              <a:rPr lang="en-US" sz="3200" dirty="0">
                <a:latin typeface="Tahoma" panose="020B0604030504040204" pitchFamily="34" charset="0"/>
                <a:ea typeface="Tahoma" panose="020B0604030504040204" pitchFamily="34" charset="0"/>
                <a:cs typeface="Tahoma" panose="020B0604030504040204" pitchFamily="34" charset="0"/>
              </a:rPr>
              <a:t>: do </a:t>
            </a:r>
            <a:r>
              <a:rPr lang="en-US" sz="3200" dirty="0" err="1">
                <a:latin typeface="Tahoma" panose="020B0604030504040204" pitchFamily="34" charset="0"/>
                <a:ea typeface="Tahoma" panose="020B0604030504040204" pitchFamily="34" charset="0"/>
                <a:cs typeface="Tahoma" panose="020B0604030504040204" pitchFamily="34" charset="0"/>
              </a:rPr>
              <a:t>nhiễm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khuẩn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thói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quen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sinh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hoạt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không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mạnh</a:t>
            </a:r>
            <a:r>
              <a:rPr lang="en-US" sz="3200" dirty="0">
                <a:latin typeface="Tahoma" panose="020B0604030504040204" pitchFamily="34" charset="0"/>
                <a:ea typeface="Tahoma" panose="020B0604030504040204" pitchFamily="34" charset="0"/>
                <a:cs typeface="Tahoma" panose="020B0604030504040204" pitchFamily="34" charset="0"/>
              </a:rPr>
              <a:t>.</a:t>
            </a:r>
          </a:p>
          <a:p>
            <a:r>
              <a:rPr lang="en-US" sz="3200">
                <a:latin typeface="Tahoma" panose="020B0604030504040204" pitchFamily="34" charset="0"/>
                <a:ea typeface="Tahoma" panose="020B0604030504040204" pitchFamily="34" charset="0"/>
                <a:cs typeface="Tahoma" panose="020B0604030504040204" pitchFamily="34" charset="0"/>
              </a:rPr>
              <a:t>-   Để </a:t>
            </a:r>
            <a:r>
              <a:rPr lang="en-US" sz="3200" dirty="0" err="1">
                <a:latin typeface="Tahoma" panose="020B0604030504040204" pitchFamily="34" charset="0"/>
                <a:ea typeface="Tahoma" panose="020B0604030504040204" pitchFamily="34" charset="0"/>
                <a:cs typeface="Tahoma" panose="020B0604030504040204" pitchFamily="34" charset="0"/>
              </a:rPr>
              <a:t>bảo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tiết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cần</a:t>
            </a:r>
            <a:r>
              <a:rPr lang="en-US" sz="3200" dirty="0">
                <a:latin typeface="Tahoma" panose="020B0604030504040204" pitchFamily="34" charset="0"/>
                <a:ea typeface="Tahoma" panose="020B0604030504040204" pitchFamily="34" charset="0"/>
                <a:cs typeface="Tahoma" panose="020B0604030504040204" pitchFamily="34" charset="0"/>
              </a:rPr>
              <a:t>:</a:t>
            </a:r>
          </a:p>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Thường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giữ</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sinh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cơ</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cũng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sinh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hệ</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tiết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Khẩu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phần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hợp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lý</a:t>
            </a:r>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muốn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thì</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ngay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không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nhịn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lâu</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82079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Thảo Luận Nhóm PNG, Vector, PSD, và biểu tượng để tải về miễn phí  | pngtree">
            <a:extLst>
              <a:ext uri="{FF2B5EF4-FFF2-40B4-BE49-F238E27FC236}">
                <a16:creationId xmlns:a16="http://schemas.microsoft.com/office/drawing/2014/main" id="{47717D2D-86C3-4DEF-9355-6448F7012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3429000"/>
            <a:ext cx="3429000" cy="3429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Box 10">
            <a:extLst>
              <a:ext uri="{FF2B5EF4-FFF2-40B4-BE49-F238E27FC236}">
                <a16:creationId xmlns:a16="http://schemas.microsoft.com/office/drawing/2014/main" id="{DA3B2AA2-FE18-4D2F-A50E-933376F3C7BA}"/>
              </a:ext>
            </a:extLst>
          </p:cNvPr>
          <p:cNvSpPr txBox="1">
            <a:spLocks noChangeArrowheads="1"/>
          </p:cNvSpPr>
          <p:nvPr/>
        </p:nvSpPr>
        <p:spPr bwMode="auto">
          <a:xfrm>
            <a:off x="1640306" y="533400"/>
            <a:ext cx="112816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III/ MỘT SỐ THÀNH TỰU CHẠY THẬN, GHÉP THẬN NHÂN TẠO</a:t>
            </a:r>
          </a:p>
        </p:txBody>
      </p:sp>
      <p:sp>
        <p:nvSpPr>
          <p:cNvPr id="4" name="Thought Bubble: Cloud 3">
            <a:extLst>
              <a:ext uri="{FF2B5EF4-FFF2-40B4-BE49-F238E27FC236}">
                <a16:creationId xmlns:a16="http://schemas.microsoft.com/office/drawing/2014/main" id="{BC53AE24-5740-4759-9D81-286E1475FEE7}"/>
              </a:ext>
            </a:extLst>
          </p:cNvPr>
          <p:cNvSpPr/>
          <p:nvPr/>
        </p:nvSpPr>
        <p:spPr>
          <a:xfrm>
            <a:off x="1447800" y="2076450"/>
            <a:ext cx="8020050" cy="3067050"/>
          </a:xfrm>
          <a:prstGeom prst="cloudCallout">
            <a:avLst>
              <a:gd name="adj1" fmla="val 34749"/>
              <a:gd name="adj2" fmla="val 87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Hãy nghiên cứu thông tin SGK trang 148, quan sát H35.2-3, thảo luận nhóm 5 phút hoàn thành nhiệm vụ sau:</a:t>
            </a:r>
          </a:p>
        </p:txBody>
      </p:sp>
    </p:spTree>
    <p:extLst>
      <p:ext uri="{BB962C8B-B14F-4D97-AF65-F5344CB8AC3E}">
        <p14:creationId xmlns:p14="http://schemas.microsoft.com/office/powerpoint/2010/main" val="931946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18EAB3C-BEE4-4CD4-9B7B-49DDB6E36633}"/>
              </a:ext>
            </a:extLst>
          </p:cNvPr>
          <p:cNvSpPr>
            <a:spLocks noChangeArrowheads="1"/>
          </p:cNvSpPr>
          <p:nvPr/>
        </p:nvSpPr>
        <p:spPr bwMode="auto">
          <a:xfrm>
            <a:off x="1271336" y="828226"/>
            <a:ext cx="1038726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CH 1:</a:t>
            </a:r>
            <a:r>
              <a:rPr kumimoji="0" lang="en-US"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Lan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rằng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ghép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hỏng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đó</a:t>
            </a:r>
            <a:r>
              <a:rPr lang="en-US" sz="2400" dirty="0">
                <a:latin typeface="Tahoma" panose="020B0604030504040204" pitchFamily="34" charset="0"/>
                <a:ea typeface="Tahoma" panose="020B0604030504040204" pitchFamily="34" charset="0"/>
                <a:cs typeface="Tahoma" panose="020B0604030504040204" pitchFamily="34" charset="0"/>
              </a:rPr>
              <a:t> 1 </a:t>
            </a:r>
            <a:r>
              <a:rPr lang="en-US" sz="2400" dirty="0" err="1">
                <a:latin typeface="Tahoma" panose="020B0604030504040204" pitchFamily="34" charset="0"/>
                <a:ea typeface="Tahoma" panose="020B0604030504040204" pitchFamily="34" charset="0"/>
                <a:cs typeface="Tahoma" panose="020B0604030504040204" pitchFamily="34" charset="0"/>
              </a:rPr>
              <a:t>quả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khỏe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mạnh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hãy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quan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sát</a:t>
            </a:r>
            <a:r>
              <a:rPr lang="en-US" sz="2400" dirty="0">
                <a:latin typeface="Tahoma" panose="020B0604030504040204" pitchFamily="34" charset="0"/>
                <a:ea typeface="Tahoma" panose="020B0604030504040204" pitchFamily="34" charset="0"/>
                <a:cs typeface="Tahoma" panose="020B0604030504040204" pitchFamily="34" charset="0"/>
              </a:rPr>
              <a:t> H35.2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biết</a:t>
            </a:r>
            <a:r>
              <a:rPr lang="en-US" sz="2400" dirty="0">
                <a:latin typeface="Tahoma" panose="020B0604030504040204" pitchFamily="34" charset="0"/>
                <a:ea typeface="Tahoma" panose="020B0604030504040204" pitchFamily="34" charset="0"/>
                <a:cs typeface="Tahoma" panose="020B0604030504040204" pitchFamily="34" charset="0"/>
              </a:rPr>
              <a:t> ý </a:t>
            </a:r>
            <a:r>
              <a:rPr lang="en-US" sz="2400" dirty="0" err="1">
                <a:latin typeface="Tahoma" panose="020B0604030504040204" pitchFamily="34" charset="0"/>
                <a:ea typeface="Tahoma" panose="020B0604030504040204" pitchFamily="34" charset="0"/>
                <a:cs typeface="Tahoma" panose="020B0604030504040204" pitchFamily="34" charset="0"/>
              </a:rPr>
              <a:t>kiến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Lan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en-US" sz="2400" dirty="0">
              <a:latin typeface="Tahoma" panose="020B0604030504040204" pitchFamily="34" charset="0"/>
              <a:ea typeface="Tahoma" panose="020B0604030504040204" pitchFamily="34" charset="0"/>
              <a:cs typeface="Tahoma" panose="020B0604030504040204" pitchFamily="34" charset="0"/>
            </a:endParaRPr>
          </a:p>
          <a:p>
            <a:pPr algn="just"/>
            <a:endPar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CH 2:</a:t>
            </a:r>
            <a:r>
              <a:rPr kumimoji="0" lang="en-US"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cụm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động</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mạch</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chất</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thải</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màng</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lọc</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dung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dịch</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hoàn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chỉnh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tin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chạy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a:t>
            </a:r>
          </a:p>
          <a:p>
            <a:pPr algn="just"/>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bệnh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(1)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hệ</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(2) ………………..... </a:t>
            </a:r>
            <a:r>
              <a:rPr lang="en-US" sz="2400" dirty="0" err="1">
                <a:latin typeface="Tahoma" panose="020B0604030504040204" pitchFamily="34" charset="0"/>
                <a:ea typeface="Tahoma" panose="020B0604030504040204" pitchFamily="34" charset="0"/>
                <a:cs typeface="Tahoma" panose="020B0604030504040204" pitchFamily="34" charset="0"/>
              </a:rPr>
              <a:t>chứa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bệnh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lớn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ngoài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màng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(3) ………………………..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hệt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huyết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tương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chỉ</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thải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chênh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lệch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giúp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(4) …………………..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khuếch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tán</a:t>
            </a:r>
            <a:r>
              <a:rPr lang="en-US" sz="2400" dirty="0">
                <a:latin typeface="Tahoma" panose="020B0604030504040204" pitchFamily="34" charset="0"/>
                <a:ea typeface="Tahoma" panose="020B0604030504040204" pitchFamily="34" charset="0"/>
                <a:cs typeface="Tahoma" panose="020B0604030504040204" pitchFamily="34" charset="0"/>
              </a:rPr>
              <a:t> sang dung </a:t>
            </a:r>
            <a:r>
              <a:rPr lang="en-US" sz="2400" dirty="0" err="1">
                <a:latin typeface="Tahoma" panose="020B0604030504040204" pitchFamily="34" charset="0"/>
                <a:ea typeface="Tahoma" panose="020B0604030504040204" pitchFamily="34" charset="0"/>
                <a:cs typeface="Tahoma" panose="020B0604030504040204" pitchFamily="34" charset="0"/>
              </a:rPr>
              <a:t>dịch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lại</a:t>
            </a:r>
            <a:r>
              <a:rPr lang="en-US" sz="2400" dirty="0">
                <a:latin typeface="Tahoma" panose="020B0604030504040204" pitchFamily="34" charset="0"/>
                <a:ea typeface="Tahoma" panose="020B0604030504040204" pitchFamily="34" charset="0"/>
                <a:cs typeface="Tahoma" panose="020B0604030504040204" pitchFamily="34" charset="0"/>
              </a:rPr>
              <a:t> qua </a:t>
            </a:r>
            <a:r>
              <a:rPr lang="en-US" sz="2400" dirty="0" err="1">
                <a:latin typeface="Tahoma" panose="020B0604030504040204" pitchFamily="34" charset="0"/>
                <a:ea typeface="Tahoma" panose="020B0604030504040204" pitchFamily="34" charset="0"/>
                <a:cs typeface="Tahoma" panose="020B0604030504040204" pitchFamily="34" charset="0"/>
              </a:rPr>
              <a:t>tĩnh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thể</a:t>
            </a:r>
            <a:r>
              <a:rPr lang="en-US" sz="2400" dirty="0">
                <a:latin typeface="Tahoma" panose="020B0604030504040204" pitchFamily="34" charset="0"/>
                <a:ea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5F8DB9E-B226-43D5-9726-2B43F6F8BCEF}"/>
              </a:ext>
            </a:extLst>
          </p:cNvPr>
          <p:cNvSpPr/>
          <p:nvPr/>
        </p:nvSpPr>
        <p:spPr>
          <a:xfrm>
            <a:off x="3006057" y="109835"/>
            <a:ext cx="6179897"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PHIẾU HỌC TẬP SỐ 3</a:t>
            </a:r>
          </a:p>
        </p:txBody>
      </p:sp>
      <p:sp>
        <p:nvSpPr>
          <p:cNvPr id="14" name="TextBox 13">
            <a:extLst>
              <a:ext uri="{FF2B5EF4-FFF2-40B4-BE49-F238E27FC236}">
                <a16:creationId xmlns:a16="http://schemas.microsoft.com/office/drawing/2014/main" id="{964B8411-DAEC-4C9A-B7D3-34607A12074A}"/>
              </a:ext>
            </a:extLst>
          </p:cNvPr>
          <p:cNvSpPr txBox="1"/>
          <p:nvPr/>
        </p:nvSpPr>
        <p:spPr>
          <a:xfrm>
            <a:off x="1271337" y="2038347"/>
            <a:ext cx="10539664" cy="1569660"/>
          </a:xfrm>
          <a:prstGeom prst="rect">
            <a:avLst/>
          </a:prstGeom>
          <a:solidFill>
            <a:schemeClr val="accent1">
              <a:lumMod val="20000"/>
              <a:lumOff val="80000"/>
            </a:schemeClr>
          </a:solidFill>
        </p:spPr>
        <p:txBody>
          <a:bodyPr wrap="square" rtlCol="0">
            <a:spAutoFit/>
          </a:bodyPr>
          <a:lstStyle/>
          <a:p>
            <a:pPr lvl="0" algn="just"/>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Ý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kiến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bạn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Lan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chưa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đúng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thông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thường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bác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sĩ</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sẽ</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ghép</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1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quả</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khỏe</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mạnh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vào</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cơ</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thể</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người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2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quả</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người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vẫn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được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giữ</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lại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số</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trường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hợp</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phải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cắt</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bỏ</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1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hoặc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2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lý</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nếu</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nang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quá</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to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hoặc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viêm</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mãn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tính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nặng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1CE9E8B1-FBF6-451F-BA70-3947FCE83490}"/>
              </a:ext>
            </a:extLst>
          </p:cNvPr>
          <p:cNvSpPr txBox="1"/>
          <p:nvPr/>
        </p:nvSpPr>
        <p:spPr>
          <a:xfrm>
            <a:off x="7714090" y="4450240"/>
            <a:ext cx="2039510" cy="461665"/>
          </a:xfrm>
          <a:prstGeom prst="rect">
            <a:avLst/>
          </a:prstGeom>
          <a:noFill/>
        </p:spPr>
        <p:txBody>
          <a:bodyPr wrap="square" rtlCol="0">
            <a:spAutoFit/>
          </a:bodyPr>
          <a:lstStyle/>
          <a:p>
            <a:pPr lvl="0" algn="just"/>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động</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mạch</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D786010B-95B6-4610-AA2C-E40679115D4E}"/>
              </a:ext>
            </a:extLst>
          </p:cNvPr>
          <p:cNvSpPr txBox="1"/>
          <p:nvPr/>
        </p:nvSpPr>
        <p:spPr>
          <a:xfrm>
            <a:off x="7771240" y="4803166"/>
            <a:ext cx="2039510" cy="461665"/>
          </a:xfrm>
          <a:prstGeom prst="rect">
            <a:avLst/>
          </a:prstGeom>
          <a:noFill/>
        </p:spPr>
        <p:txBody>
          <a:bodyPr wrap="square" rtlCol="0">
            <a:spAutoFit/>
          </a:bodyPr>
          <a:lstStyle/>
          <a:p>
            <a:pPr lvl="0" algn="ct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màng</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lọc</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B7C6D567-3B97-45BE-9FC4-801E8CF1FCD6}"/>
              </a:ext>
            </a:extLst>
          </p:cNvPr>
          <p:cNvSpPr txBox="1"/>
          <p:nvPr/>
        </p:nvSpPr>
        <p:spPr>
          <a:xfrm>
            <a:off x="8515349" y="5174140"/>
            <a:ext cx="3143249" cy="461665"/>
          </a:xfrm>
          <a:prstGeom prst="rect">
            <a:avLst/>
          </a:prstGeom>
          <a:noFill/>
        </p:spPr>
        <p:txBody>
          <a:bodyPr wrap="square" rtlCol="0">
            <a:spAutoFit/>
          </a:bodyPr>
          <a:lstStyle/>
          <a:p>
            <a:pPr lvl="0" algn="ct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dung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dịch</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nhân</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tạo</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9604A6A5-0AF2-4669-B445-6A08509674D7}"/>
              </a:ext>
            </a:extLst>
          </p:cNvPr>
          <p:cNvSpPr txBox="1"/>
          <p:nvPr/>
        </p:nvSpPr>
        <p:spPr>
          <a:xfrm>
            <a:off x="3770740" y="5894191"/>
            <a:ext cx="2039510" cy="461665"/>
          </a:xfrm>
          <a:prstGeom prst="rect">
            <a:avLst/>
          </a:prstGeom>
          <a:noFill/>
        </p:spPr>
        <p:txBody>
          <a:bodyPr wrap="square" rtlCol="0">
            <a:spAutoFit/>
          </a:bodyPr>
          <a:lstStyle/>
          <a:p>
            <a:pPr lvl="0" algn="ct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chất</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thải</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83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0898-10D2-48BA-BB8F-F1AFB7D0093E}"/>
              </a:ext>
            </a:extLst>
          </p:cNvPr>
          <p:cNvSpPr>
            <a:spLocks noGrp="1"/>
          </p:cNvSpPr>
          <p:nvPr>
            <p:ph type="title"/>
          </p:nvPr>
        </p:nvSpPr>
        <p:spPr>
          <a:xfrm>
            <a:off x="359229" y="232221"/>
            <a:ext cx="11691257" cy="1770749"/>
          </a:xfrm>
        </p:spPr>
        <p:txBody>
          <a:bodyPr>
            <a:normAutofit fontScale="90000"/>
          </a:bodyPr>
          <a:lstStyle/>
          <a:p>
            <a:r>
              <a:rPr lang="en-US" sz="4400">
                <a:solidFill>
                  <a:schemeClr val="tx1"/>
                </a:solidFill>
                <a:latin typeface="Times New Roman" panose="02020603050405020304" pitchFamily="18" charset="0"/>
                <a:cs typeface="Times New Roman" panose="02020603050405020304" pitchFamily="18" charset="0"/>
              </a:rPr>
              <a:t>I. CẤU TẠO VÀ CHỨC NĂNG CỦA HỆ BÀI TIẾT</a:t>
            </a:r>
            <a:br>
              <a:rPr lang="en-US" sz="4400">
                <a:solidFill>
                  <a:schemeClr val="tx1"/>
                </a:solidFill>
                <a:latin typeface="Times New Roman" panose="02020603050405020304" pitchFamily="18" charset="0"/>
                <a:cs typeface="Times New Roman" panose="02020603050405020304" pitchFamily="18" charset="0"/>
              </a:rPr>
            </a:br>
            <a:r>
              <a:rPr lang="en-US">
                <a:solidFill>
                  <a:schemeClr val="tx1"/>
                </a:solidFill>
                <a:latin typeface="Times New Roman" panose="02020603050405020304" pitchFamily="18" charset="0"/>
                <a:cs typeface="Times New Roman" panose="02020603050405020304" pitchFamily="18" charset="0"/>
              </a:rPr>
              <a:t>1. Chức năng của hệ bài tiết</a:t>
            </a:r>
          </a:p>
        </p:txBody>
      </p:sp>
      <p:sp>
        <p:nvSpPr>
          <p:cNvPr id="3" name="Content Placeholder 2">
            <a:extLst>
              <a:ext uri="{FF2B5EF4-FFF2-40B4-BE49-F238E27FC236}">
                <a16:creationId xmlns:a16="http://schemas.microsoft.com/office/drawing/2014/main" id="{23609BD1-7EB6-4613-87AB-9CEECA6D00E0}"/>
              </a:ext>
            </a:extLst>
          </p:cNvPr>
          <p:cNvSpPr>
            <a:spLocks noGrp="1"/>
          </p:cNvSpPr>
          <p:nvPr>
            <p:ph idx="1"/>
          </p:nvPr>
        </p:nvSpPr>
        <p:spPr>
          <a:xfrm>
            <a:off x="1643743" y="2133600"/>
            <a:ext cx="9860869" cy="3777622"/>
          </a:xfrm>
        </p:spPr>
        <p:txBody>
          <a:bodyPr/>
          <a:lstStyle/>
          <a:p>
            <a:endParaRPr lang="en-US"/>
          </a:p>
        </p:txBody>
      </p:sp>
    </p:spTree>
    <p:extLst>
      <p:ext uri="{BB962C8B-B14F-4D97-AF65-F5344CB8AC3E}">
        <p14:creationId xmlns:p14="http://schemas.microsoft.com/office/powerpoint/2010/main" val="1850461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E39EF2-4828-41F6-924A-B35C31FC9B29}"/>
              </a:ext>
            </a:extLst>
          </p:cNvPr>
          <p:cNvSpPr/>
          <p:nvPr/>
        </p:nvSpPr>
        <p:spPr>
          <a:xfrm>
            <a:off x="1295401" y="414635"/>
            <a:ext cx="10199914" cy="646331"/>
          </a:xfrm>
          <a:prstGeom prst="rect">
            <a:avLst/>
          </a:prstGeom>
          <a:noFill/>
        </p:spPr>
        <p:txBody>
          <a:bodyPr wrap="square" lIns="91440" tIns="45720" rIns="91440" bIns="45720">
            <a:spAutoFit/>
          </a:bodyPr>
          <a:lstStyle/>
          <a:p>
            <a:r>
              <a:rPr lang="en-US" sz="3600" b="1" dirty="0" err="1">
                <a:latin typeface="Tahoma" panose="020B0604030504040204" pitchFamily="34" charset="0"/>
                <a:ea typeface="Tahoma" panose="020B0604030504040204" pitchFamily="34" charset="0"/>
                <a:cs typeface="Tahoma" panose="020B0604030504040204" pitchFamily="34" charset="0"/>
              </a:rPr>
              <a:t>Kỳ</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tích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quả</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err="1">
                <a:latin typeface="Tahoma" panose="020B0604030504040204" pitchFamily="34" charset="0"/>
                <a:ea typeface="Tahoma" panose="020B0604030504040204" pitchFamily="34" charset="0"/>
                <a:cs typeface="Tahoma" panose="020B0604030504040204" pitchFamily="34" charset="0"/>
              </a:rPr>
              <a:t>thận</a:t>
            </a:r>
            <a:r>
              <a:rPr lang="en-US" sz="3600" b="1">
                <a:latin typeface="Tahoma" panose="020B0604030504040204" pitchFamily="34" charset="0"/>
                <a:ea typeface="Tahoma" panose="020B0604030504040204" pitchFamily="34" charset="0"/>
                <a:cs typeface="Tahoma" panose="020B0604030504040204" pitchFamily="34" charset="0"/>
              </a:rPr>
              <a:t> ghép, </a:t>
            </a:r>
            <a:r>
              <a:rPr lang="en-US" sz="3600" b="1" dirty="0" err="1">
                <a:latin typeface="Tahoma" panose="020B0604030504040204" pitchFamily="34" charset="0"/>
                <a:ea typeface="Tahoma" panose="020B0604030504040204" pitchFamily="34" charset="0"/>
                <a:cs typeface="Tahoma" panose="020B0604030504040204" pitchFamily="34" charset="0"/>
              </a:rPr>
              <a:t>sống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gần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a:latin typeface="Tahoma" panose="020B0604030504040204" pitchFamily="34" charset="0"/>
                <a:ea typeface="Tahoma" panose="020B0604030504040204" pitchFamily="34" charset="0"/>
                <a:cs typeface="Tahoma" panose="020B0604030504040204" pitchFamily="34" charset="0"/>
              </a:rPr>
              <a:t>30 năm</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148" name="Picture 4" descr="https://static-images.vnncdn.net/files/publish/2023/3/16/ghep-than-1008.jpg">
            <a:extLst>
              <a:ext uri="{FF2B5EF4-FFF2-40B4-BE49-F238E27FC236}">
                <a16:creationId xmlns:a16="http://schemas.microsoft.com/office/drawing/2014/main" id="{1ADEB07B-6D80-40C2-A227-3CFA9F0B2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71" y="1390650"/>
            <a:ext cx="10787743" cy="495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308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ác cá nhận được nhận Bằng khen của UBND TP.">
            <a:extLst>
              <a:ext uri="{FF2B5EF4-FFF2-40B4-BE49-F238E27FC236}">
                <a16:creationId xmlns:a16="http://schemas.microsoft.com/office/drawing/2014/main" id="{BAE19F05-ACD4-42D2-9B05-1B148EC60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1" y="1138238"/>
            <a:ext cx="11593286" cy="5472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BA456D-287E-43D0-B091-D5E0606AC378}"/>
              </a:ext>
            </a:extLst>
          </p:cNvPr>
          <p:cNvSpPr/>
          <p:nvPr/>
        </p:nvSpPr>
        <p:spPr>
          <a:xfrm>
            <a:off x="348343" y="147935"/>
            <a:ext cx="11710307" cy="954107"/>
          </a:xfrm>
          <a:prstGeom prst="rect">
            <a:avLst/>
          </a:prstGeom>
          <a:noFill/>
        </p:spPr>
        <p:txBody>
          <a:bodyPr wrap="square" lIns="91440" tIns="45720" rIns="91440" bIns="45720">
            <a:spAutoFit/>
          </a:bodyPr>
          <a:lstStyle/>
          <a:p>
            <a:pPr algn="ctr"/>
            <a:r>
              <a:rPr lang="vi-VN" sz="2800" b="1" dirty="0">
                <a:latin typeface="Tahoma" panose="020B0604030504040204" pitchFamily="34" charset="0"/>
                <a:ea typeface="Tahoma" panose="020B0604030504040204" pitchFamily="34" charset="0"/>
                <a:cs typeface="Tahoma" panose="020B0604030504040204" pitchFamily="34" charset="0"/>
              </a:rPr>
              <a:t>Hơn 1.</a:t>
            </a:r>
            <a:r>
              <a:rPr lang="en-US" sz="2800" b="1" dirty="0">
                <a:latin typeface="Tahoma" panose="020B0604030504040204" pitchFamily="34" charset="0"/>
                <a:ea typeface="Tahoma" panose="020B0604030504040204" pitchFamily="34" charset="0"/>
                <a:cs typeface="Tahoma" panose="020B0604030504040204" pitchFamily="34" charset="0"/>
              </a:rPr>
              <a:t>1</a:t>
            </a:r>
            <a:r>
              <a:rPr lang="vi-VN" sz="2800" b="1" dirty="0">
                <a:latin typeface="Tahoma" panose="020B0604030504040204" pitchFamily="34" charset="0"/>
                <a:ea typeface="Tahoma" panose="020B0604030504040204" pitchFamily="34" charset="0"/>
                <a:cs typeface="Tahoma" panose="020B0604030504040204" pitchFamily="34" charset="0"/>
              </a:rPr>
              <a:t>00 ca ghép thận được thực hiện tại Bệnh viện Chợ Rẫy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trong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a:latin typeface="Tahoma" panose="020B0604030504040204" pitchFamily="34" charset="0"/>
                <a:ea typeface="Tahoma" panose="020B0604030504040204" pitchFamily="34" charset="0"/>
                <a:cs typeface="Tahoma" panose="020B0604030504040204" pitchFamily="34" charset="0"/>
              </a:rPr>
              <a:t>30 năm</a:t>
            </a:r>
            <a:endParaRPr lang="en-US" sz="1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0862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F0D02-8976-46EE-AA62-C3D53662F7F4}"/>
              </a:ext>
            </a:extLst>
          </p:cNvPr>
          <p:cNvSpPr/>
          <p:nvPr/>
        </p:nvSpPr>
        <p:spPr>
          <a:xfrm>
            <a:off x="228600" y="205085"/>
            <a:ext cx="11767457" cy="1200329"/>
          </a:xfrm>
          <a:prstGeom prst="rect">
            <a:avLst/>
          </a:prstGeom>
          <a:noFill/>
        </p:spPr>
        <p:txBody>
          <a:bodyPr wrap="square" lIns="91440" tIns="45720" rIns="91440" bIns="45720">
            <a:spAutoFit/>
          </a:bodyPr>
          <a:lstStyle/>
          <a:p>
            <a:pPr algn="just"/>
            <a:r>
              <a:rPr lang="vi-VN" sz="2400" dirty="0">
                <a:latin typeface="Tahoma" panose="020B0604030504040204" pitchFamily="34" charset="0"/>
                <a:ea typeface="Tahoma" panose="020B0604030504040204" pitchFamily="34" charset="0"/>
                <a:cs typeface="Tahoma" panose="020B0604030504040204" pitchFamily="34" charset="0"/>
              </a:rPr>
              <a:t>Những quả thận được các nhà khoa học “sản xuất” bằng phương pháp in 3D tại Australia đang hứa hẹn nhiều hy vọng cho những bệnh nhân suy thận giai đoạn cuối khi có thể được cấy ghép thận nhân tạo thay vì sẽ phải xếp hàng chờ được hiến </a:t>
            </a:r>
            <a:r>
              <a:rPr lang="vi-VN" sz="2400">
                <a:latin typeface="Tahoma" panose="020B0604030504040204" pitchFamily="34" charset="0"/>
                <a:ea typeface="Tahoma" panose="020B0604030504040204" pitchFamily="34" charset="0"/>
                <a:cs typeface="Tahoma" panose="020B0604030504040204" pitchFamily="34" charset="0"/>
              </a:rPr>
              <a:t>tạng.</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218" name="Picture 2" descr="Kết Xuất Thận Người 3d Hình ảnh Sẵn có - Tải xuống Hình ảnh Ngay bây giờ -  Biểu đồ - Phương tiện nhìn, Bệnh - Tình trạng sức khỏe, Bộ phận">
            <a:extLst>
              <a:ext uri="{FF2B5EF4-FFF2-40B4-BE49-F238E27FC236}">
                <a16:creationId xmlns:a16="http://schemas.microsoft.com/office/drawing/2014/main" id="{25EE128E-F72C-495E-80E0-4ED9FF9D9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71" y="1872343"/>
            <a:ext cx="11016343" cy="459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542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FD5321-07FC-4CB3-888B-F62F9F749A89}"/>
              </a:ext>
            </a:extLst>
          </p:cNvPr>
          <p:cNvSpPr/>
          <p:nvPr/>
        </p:nvSpPr>
        <p:spPr>
          <a:xfrm>
            <a:off x="206829" y="205085"/>
            <a:ext cx="11789228" cy="1200329"/>
          </a:xfrm>
          <a:prstGeom prst="rect">
            <a:avLst/>
          </a:prstGeom>
          <a:noFill/>
        </p:spPr>
        <p:txBody>
          <a:bodyPr wrap="square" lIns="91440" tIns="45720" rIns="91440" bIns="45720">
            <a:spAutoFit/>
          </a:bodyPr>
          <a:lstStyle/>
          <a:p>
            <a:pPr algn="just"/>
            <a:r>
              <a:rPr lang="en-US" sz="2400" b="1" dirty="0" err="1">
                <a:latin typeface="Tahoma" panose="020B0604030504040204" pitchFamily="34" charset="0"/>
                <a:ea typeface="Tahoma" panose="020B0604030504040204" pitchFamily="34" charset="0"/>
                <a:cs typeface="Tahoma" panose="020B0604030504040204" pitchFamily="34" charset="0"/>
              </a:rPr>
              <a:t>Lần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đầu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tiên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thế</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giới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sĩ</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Bệnh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viện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thành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phố</a:t>
            </a:r>
            <a:r>
              <a:rPr lang="en-US" sz="2400" b="1" dirty="0">
                <a:latin typeface="Tahoma" panose="020B0604030504040204" pitchFamily="34" charset="0"/>
                <a:ea typeface="Tahoma" panose="020B0604030504040204" pitchFamily="34" charset="0"/>
                <a:cs typeface="Tahoma" panose="020B0604030504040204" pitchFamily="34" charset="0"/>
              </a:rPr>
              <a:t> Belfast (Ireland) </a:t>
            </a:r>
            <a:r>
              <a:rPr lang="en-US" sz="2400" b="1" dirty="0" err="1">
                <a:latin typeface="Tahoma" panose="020B0604030504040204" pitchFamily="34" charset="0"/>
                <a:ea typeface="Tahoma" panose="020B0604030504040204" pitchFamily="34" charset="0"/>
                <a:cs typeface="Tahoma" panose="020B0604030504040204" pitchFamily="34" charset="0"/>
              </a:rPr>
              <a:t>đã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mô</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thận</a:t>
            </a:r>
            <a:r>
              <a:rPr lang="en-US" sz="2400" b="1" dirty="0">
                <a:latin typeface="Tahoma" panose="020B0604030504040204" pitchFamily="34" charset="0"/>
                <a:ea typeface="Tahoma" panose="020B0604030504040204" pitchFamily="34" charset="0"/>
                <a:cs typeface="Tahoma" panose="020B0604030504040204" pitchFamily="34" charset="0"/>
              </a:rPr>
              <a:t> in 3D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giúp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cuộc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phẫu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thuật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ghép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thận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cứu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cô</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bị</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suy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thận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nặng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giai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đoạn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cuối</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descr="img">
            <a:extLst>
              <a:ext uri="{FF2B5EF4-FFF2-40B4-BE49-F238E27FC236}">
                <a16:creationId xmlns:a16="http://schemas.microsoft.com/office/drawing/2014/main" id="{7707873D-9434-4CF9-85AF-EF88329A6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85" y="2259508"/>
            <a:ext cx="11081657" cy="439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40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Quy trình chạy thận | BvNTP">
            <a:extLst>
              <a:ext uri="{FF2B5EF4-FFF2-40B4-BE49-F238E27FC236}">
                <a16:creationId xmlns:a16="http://schemas.microsoft.com/office/drawing/2014/main" id="{5A157D40-1249-44F4-BDC5-94D260664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29" y="511629"/>
            <a:ext cx="11568629" cy="604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13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ọc máu ngoài thận - Benh.vn">
            <a:extLst>
              <a:ext uri="{FF2B5EF4-FFF2-40B4-BE49-F238E27FC236}">
                <a16:creationId xmlns:a16="http://schemas.microsoft.com/office/drawing/2014/main" id="{97EE5BFF-53AF-45C1-98F8-F79EF13B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71" y="566057"/>
            <a:ext cx="11375572" cy="589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041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áy lọc máu tại nhà cho bệnh nhân suy thận | VTV.VN">
            <a:extLst>
              <a:ext uri="{FF2B5EF4-FFF2-40B4-BE49-F238E27FC236}">
                <a16:creationId xmlns:a16="http://schemas.microsoft.com/office/drawing/2014/main" id="{3A0AD0A1-BB55-406A-85AA-F9F3B2F8B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71" y="424543"/>
            <a:ext cx="11244943" cy="580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45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ến 1 quả thận có ảnh hưởng tới sức khỏe không? | Vinmec">
            <a:extLst>
              <a:ext uri="{FF2B5EF4-FFF2-40B4-BE49-F238E27FC236}">
                <a16:creationId xmlns:a16="http://schemas.microsoft.com/office/drawing/2014/main" id="{E69B0E6E-8A5B-4D09-9BB4-87D2464CE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7687"/>
            <a:ext cx="10951029" cy="55790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D9993E-5D01-4041-9AA7-AC474F867DB4}"/>
              </a:ext>
            </a:extLst>
          </p:cNvPr>
          <p:cNvSpPr/>
          <p:nvPr/>
        </p:nvSpPr>
        <p:spPr>
          <a:xfrm>
            <a:off x="141514" y="226093"/>
            <a:ext cx="11843657" cy="584775"/>
          </a:xfrm>
          <a:prstGeom prst="rect">
            <a:avLst/>
          </a:prstGeom>
          <a:noFill/>
        </p:spPr>
        <p:txBody>
          <a:bodyPr wrap="square" lIns="91440" tIns="45720" rIns="91440" bIns="45720">
            <a:spAutoFit/>
          </a:bodyPr>
          <a:lstStyle/>
          <a:p>
            <a:pPr algn="ctr"/>
            <a:r>
              <a:rPr lang="en-US" sz="32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Hiến</a:t>
            </a: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1 </a:t>
            </a:r>
            <a:r>
              <a:rPr lang="en-US" sz="32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quả</a:t>
            </a: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thận</a:t>
            </a: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có</a:t>
            </a: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ảnh</a:t>
            </a: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h</a:t>
            </a:r>
            <a:r>
              <a:rPr lang="vi-VN"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ư</a:t>
            </a:r>
            <a:r>
              <a:rPr lang="en-US"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ởng</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tới</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sức</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khoẻ</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không</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a:t>
            </a:r>
            <a:endPar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15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ĐIỀU ÍT BIẾT VỀ HIẾN MÔ, HIẾN TẠNG | PHƯỜNG 6 TÂN BINH">
            <a:extLst>
              <a:ext uri="{FF2B5EF4-FFF2-40B4-BE49-F238E27FC236}">
                <a16:creationId xmlns:a16="http://schemas.microsoft.com/office/drawing/2014/main" id="{1349CFC3-D695-460C-9094-0997D343F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028" y="0"/>
            <a:ext cx="147086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CB76D5-02DE-481B-B8F3-21F895AE4DB2}"/>
              </a:ext>
            </a:extLst>
          </p:cNvPr>
          <p:cNvSpPr/>
          <p:nvPr/>
        </p:nvSpPr>
        <p:spPr>
          <a:xfrm>
            <a:off x="0" y="5614283"/>
            <a:ext cx="6184706"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Cho </a:t>
            </a:r>
            <a:r>
              <a:rPr lang="en-US" sz="5400" b="1" cap="none" spc="0" dirty="0" err="1">
                <a:ln w="12700">
                  <a:solidFill>
                    <a:schemeClr val="accent5"/>
                  </a:solidFill>
                  <a:prstDash val="solid"/>
                </a:ln>
                <a:pattFill prst="ltDnDiag">
                  <a:fgClr>
                    <a:schemeClr val="accent5">
                      <a:lumMod val="60000"/>
                      <a:lumOff val="40000"/>
                    </a:schemeClr>
                  </a:fgClr>
                  <a:bgClr>
                    <a:schemeClr val="bg1"/>
                  </a:bgClr>
                </a:pattFill>
                <a:effectLst/>
              </a:rPr>
              <a:t>đi</a:t>
            </a: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5400" b="1" cap="none" spc="0" dirty="0" err="1">
                <a:ln w="12700">
                  <a:solidFill>
                    <a:schemeClr val="accent5"/>
                  </a:solidFill>
                  <a:prstDash val="solid"/>
                </a:ln>
                <a:pattFill prst="ltDnDiag">
                  <a:fgClr>
                    <a:schemeClr val="accent5">
                      <a:lumMod val="60000"/>
                      <a:lumOff val="40000"/>
                    </a:schemeClr>
                  </a:fgClr>
                  <a:bgClr>
                    <a:schemeClr val="bg1"/>
                  </a:bgClr>
                </a:pattFill>
                <a:effectLst/>
              </a:rPr>
              <a:t>là</a:t>
            </a: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5400" b="1" cap="none" spc="0" dirty="0" err="1">
                <a:ln w="12700">
                  <a:solidFill>
                    <a:schemeClr val="accent5"/>
                  </a:solidFill>
                  <a:prstDash val="solid"/>
                </a:ln>
                <a:pattFill prst="ltDnDiag">
                  <a:fgClr>
                    <a:schemeClr val="accent5">
                      <a:lumMod val="60000"/>
                      <a:lumOff val="40000"/>
                    </a:schemeClr>
                  </a:fgClr>
                  <a:bgClr>
                    <a:schemeClr val="bg1"/>
                  </a:bgClr>
                </a:pattFill>
                <a:effectLst/>
              </a:rPr>
              <a:t>còn</a:t>
            </a: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5400" b="1" cap="none" spc="0" dirty="0" err="1">
                <a:ln w="12700">
                  <a:solidFill>
                    <a:schemeClr val="accent5"/>
                  </a:solidFill>
                  <a:prstDash val="solid"/>
                </a:ln>
                <a:pattFill prst="ltDnDiag">
                  <a:fgClr>
                    <a:schemeClr val="accent5">
                      <a:lumMod val="60000"/>
                      <a:lumOff val="40000"/>
                    </a:schemeClr>
                  </a:fgClr>
                  <a:bgClr>
                    <a:schemeClr val="bg1"/>
                  </a:bgClr>
                </a:pattFill>
                <a:effectLst/>
              </a:rPr>
              <a:t>mãi</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401866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939945-980D-4BAB-A84F-279FCE88BD02}"/>
              </a:ext>
            </a:extLst>
          </p:cNvPr>
          <p:cNvSpPr txBox="1"/>
          <p:nvPr/>
        </p:nvSpPr>
        <p:spPr>
          <a:xfrm>
            <a:off x="363242" y="1888956"/>
            <a:ext cx="11589272" cy="1077218"/>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bị</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suy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giảm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chức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năng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không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năng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phục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hồi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thì</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bệnh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được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nhờ</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ghép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chạy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thận</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6" name="Text Box 10">
            <a:extLst>
              <a:ext uri="{FF2B5EF4-FFF2-40B4-BE49-F238E27FC236}">
                <a16:creationId xmlns:a16="http://schemas.microsoft.com/office/drawing/2014/main" id="{197BC159-2487-43E5-9B3F-28BE353A7408}"/>
              </a:ext>
            </a:extLst>
          </p:cNvPr>
          <p:cNvSpPr txBox="1">
            <a:spLocks noChangeArrowheads="1"/>
          </p:cNvSpPr>
          <p:nvPr/>
        </p:nvSpPr>
        <p:spPr bwMode="auto">
          <a:xfrm>
            <a:off x="283030" y="533400"/>
            <a:ext cx="114517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800000"/>
                </a:solidFill>
                <a:latin typeface="Times New Roman" panose="02020603050405020304" pitchFamily="18" charset="0"/>
              </a:rPr>
              <a:t>III/ MỘT SỐ THÀNH TỰU CHẠY THẬN, GHÉP THẬN NHÂN TẠO</a:t>
            </a:r>
          </a:p>
        </p:txBody>
      </p:sp>
    </p:spTree>
    <p:extLst>
      <p:ext uri="{BB962C8B-B14F-4D97-AF65-F5344CB8AC3E}">
        <p14:creationId xmlns:p14="http://schemas.microsoft.com/office/powerpoint/2010/main" val="3656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4E7307-0CA3-43D9-836C-BA4413C0C972}"/>
              </a:ext>
            </a:extLst>
          </p:cNvPr>
          <p:cNvGrpSpPr/>
          <p:nvPr/>
        </p:nvGrpSpPr>
        <p:grpSpPr>
          <a:xfrm>
            <a:off x="381000" y="551152"/>
            <a:ext cx="11157857" cy="5968733"/>
            <a:chOff x="1058782" y="76200"/>
            <a:chExt cx="10202773" cy="4229100"/>
          </a:xfrm>
        </p:grpSpPr>
        <p:sp>
          <p:nvSpPr>
            <p:cNvPr id="138250" name="Rectangle 10">
              <a:extLst>
                <a:ext uri="{FF2B5EF4-FFF2-40B4-BE49-F238E27FC236}">
                  <a16:creationId xmlns:a16="http://schemas.microsoft.com/office/drawing/2014/main" id="{A45443A0-52B0-4EAC-84DE-EDE30B127D3E}"/>
                </a:ext>
              </a:extLst>
            </p:cNvPr>
            <p:cNvSpPr>
              <a:spLocks noChangeArrowheads="1"/>
            </p:cNvSpPr>
            <p:nvPr/>
          </p:nvSpPr>
          <p:spPr bwMode="auto">
            <a:xfrm>
              <a:off x="3706677" y="419100"/>
              <a:ext cx="5277852" cy="3886200"/>
            </a:xfrm>
            <a:prstGeom prst="rect">
              <a:avLst/>
            </a:prstGeom>
            <a:solidFill>
              <a:schemeClr val="accent2">
                <a:lumMod val="60000"/>
                <a:lumOff val="40000"/>
              </a:schemeClr>
            </a:solidFill>
            <a:ln w="57150" cmpd="thinThick" algn="ctr">
              <a:solidFill>
                <a:srgbClr val="FFCCCC"/>
              </a:solidFill>
              <a:miter lim="800000"/>
              <a:headEnd/>
              <a:tailEnd/>
            </a:ln>
            <a:effectLst>
              <a:outerShdw dist="53882" dir="2700000" algn="ctr" rotWithShape="0">
                <a:srgbClr val="9999FF">
                  <a:alpha val="79999"/>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200">
                <a:latin typeface=".VnTime" panose="020B7200000000000000" pitchFamily="34" charset="0"/>
              </a:endParaRPr>
            </a:p>
          </p:txBody>
        </p:sp>
        <p:sp>
          <p:nvSpPr>
            <p:cNvPr id="138251" name="Rectangle 11">
              <a:extLst>
                <a:ext uri="{FF2B5EF4-FFF2-40B4-BE49-F238E27FC236}">
                  <a16:creationId xmlns:a16="http://schemas.microsoft.com/office/drawing/2014/main" id="{3663493F-1312-4F5A-88AD-79D5B97A5A88}"/>
                </a:ext>
              </a:extLst>
            </p:cNvPr>
            <p:cNvSpPr>
              <a:spLocks noChangeArrowheads="1"/>
            </p:cNvSpPr>
            <p:nvPr/>
          </p:nvSpPr>
          <p:spPr bwMode="auto">
            <a:xfrm>
              <a:off x="5446582" y="1676400"/>
              <a:ext cx="1828800" cy="1371600"/>
            </a:xfrm>
            <a:prstGeom prst="rect">
              <a:avLst/>
            </a:prstGeom>
            <a:solidFill>
              <a:srgbClr val="FFFF00"/>
            </a:solidFill>
            <a:ln w="57150" cmpd="thickThin" algn="ctr">
              <a:pattFill prst="pct5">
                <a:fgClr>
                  <a:srgbClr val="FFCCCC"/>
                </a:fgClr>
                <a:bgClr>
                  <a:srgbClr val="FFCCCC"/>
                </a:bgClr>
              </a:pattFill>
              <a:miter lim="800000"/>
              <a:headEnd/>
              <a:tailEnd/>
            </a:ln>
            <a:effectLst>
              <a:outerShdw dist="53882" dir="2700000" algn="ctr" rotWithShape="0">
                <a:srgbClr val="9999FF">
                  <a:alpha val="79999"/>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990033"/>
                  </a:solidFill>
                  <a:latin typeface="Times New Roman" panose="02020603050405020304" pitchFamily="18" charset="0"/>
                </a:rPr>
                <a:t>TẾ BÀO</a:t>
              </a:r>
            </a:p>
          </p:txBody>
        </p:sp>
        <p:sp>
          <p:nvSpPr>
            <p:cNvPr id="138253" name="Text Box 13">
              <a:extLst>
                <a:ext uri="{FF2B5EF4-FFF2-40B4-BE49-F238E27FC236}">
                  <a16:creationId xmlns:a16="http://schemas.microsoft.com/office/drawing/2014/main" id="{03858D73-F576-4534-8E2C-D22E4F53DE4B}"/>
                </a:ext>
              </a:extLst>
            </p:cNvPr>
            <p:cNvSpPr txBox="1">
              <a:spLocks noChangeArrowheads="1"/>
            </p:cNvSpPr>
            <p:nvPr/>
          </p:nvSpPr>
          <p:spPr bwMode="auto">
            <a:xfrm>
              <a:off x="2398296" y="585531"/>
              <a:ext cx="9144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6600FF"/>
                  </a:solidFill>
                  <a:latin typeface="Times New Roman" panose="02020603050405020304" pitchFamily="18" charset="0"/>
                </a:rPr>
                <a:t>O</a:t>
              </a:r>
              <a:r>
                <a:rPr lang="en-US" altLang="en-US" sz="2400" b="1" baseline="-25000" dirty="0">
                  <a:solidFill>
                    <a:srgbClr val="6600FF"/>
                  </a:solidFill>
                  <a:latin typeface="Times New Roman" panose="02020603050405020304" pitchFamily="18" charset="0"/>
                </a:rPr>
                <a:t>2</a:t>
              </a:r>
              <a:endParaRPr lang="en-US" altLang="en-US" sz="2400" b="1" dirty="0">
                <a:solidFill>
                  <a:srgbClr val="6600FF"/>
                </a:solidFill>
                <a:latin typeface="Times New Roman" panose="02020603050405020304" pitchFamily="18" charset="0"/>
              </a:endParaRPr>
            </a:p>
          </p:txBody>
        </p:sp>
        <p:sp>
          <p:nvSpPr>
            <p:cNvPr id="138254" name="Line 14">
              <a:extLst>
                <a:ext uri="{FF2B5EF4-FFF2-40B4-BE49-F238E27FC236}">
                  <a16:creationId xmlns:a16="http://schemas.microsoft.com/office/drawing/2014/main" id="{C4ABD959-B23B-4ACA-9BB4-1A7C43A5300B}"/>
                </a:ext>
              </a:extLst>
            </p:cNvPr>
            <p:cNvSpPr>
              <a:spLocks noChangeShapeType="1"/>
            </p:cNvSpPr>
            <p:nvPr/>
          </p:nvSpPr>
          <p:spPr bwMode="auto">
            <a:xfrm>
              <a:off x="7281904" y="1981200"/>
              <a:ext cx="6096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8255" name="Text Box 15">
              <a:extLst>
                <a:ext uri="{FF2B5EF4-FFF2-40B4-BE49-F238E27FC236}">
                  <a16:creationId xmlns:a16="http://schemas.microsoft.com/office/drawing/2014/main" id="{1E7689E9-A31A-476E-ABD8-E1D7B612A55E}"/>
                </a:ext>
              </a:extLst>
            </p:cNvPr>
            <p:cNvSpPr txBox="1">
              <a:spLocks noChangeArrowheads="1"/>
            </p:cNvSpPr>
            <p:nvPr/>
          </p:nvSpPr>
          <p:spPr bwMode="auto">
            <a:xfrm>
              <a:off x="7916778" y="1752601"/>
              <a:ext cx="9906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rPr>
                <a:t>CO</a:t>
              </a:r>
              <a:r>
                <a:rPr lang="en-US" altLang="en-US" sz="2400" b="1" baseline="-25000" dirty="0">
                  <a:solidFill>
                    <a:schemeClr val="bg1"/>
                  </a:solidFill>
                  <a:latin typeface="Times New Roman" panose="02020603050405020304" pitchFamily="18" charset="0"/>
                </a:rPr>
                <a:t>2</a:t>
              </a:r>
              <a:endParaRPr lang="en-US" altLang="en-US" sz="2400" b="1" dirty="0">
                <a:solidFill>
                  <a:schemeClr val="bg1"/>
                </a:solidFill>
                <a:latin typeface="Times New Roman" panose="02020603050405020304" pitchFamily="18" charset="0"/>
              </a:endParaRPr>
            </a:p>
          </p:txBody>
        </p:sp>
        <p:sp>
          <p:nvSpPr>
            <p:cNvPr id="138256" name="Line 16">
              <a:extLst>
                <a:ext uri="{FF2B5EF4-FFF2-40B4-BE49-F238E27FC236}">
                  <a16:creationId xmlns:a16="http://schemas.microsoft.com/office/drawing/2014/main" id="{739B3069-0E2C-40C4-85A8-1207E5C79175}"/>
                </a:ext>
              </a:extLst>
            </p:cNvPr>
            <p:cNvSpPr>
              <a:spLocks noChangeShapeType="1"/>
            </p:cNvSpPr>
            <p:nvPr/>
          </p:nvSpPr>
          <p:spPr bwMode="auto">
            <a:xfrm flipV="1">
              <a:off x="7281904" y="2357734"/>
              <a:ext cx="609600" cy="4466"/>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8257" name="Text Box 17">
              <a:extLst>
                <a:ext uri="{FF2B5EF4-FFF2-40B4-BE49-F238E27FC236}">
                  <a16:creationId xmlns:a16="http://schemas.microsoft.com/office/drawing/2014/main" id="{861E3A29-1697-4B9A-8104-4AED15194C22}"/>
                </a:ext>
              </a:extLst>
            </p:cNvPr>
            <p:cNvSpPr txBox="1">
              <a:spLocks noChangeArrowheads="1"/>
            </p:cNvSpPr>
            <p:nvPr/>
          </p:nvSpPr>
          <p:spPr bwMode="auto">
            <a:xfrm>
              <a:off x="7642905" y="2182010"/>
              <a:ext cx="1447800" cy="830997"/>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bg1"/>
                  </a:solidFill>
                  <a:latin typeface="Times New Roman" panose="02020603050405020304" pitchFamily="18" charset="0"/>
                </a:rPr>
                <a:t>Các</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chất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thải</a:t>
              </a:r>
              <a:endParaRPr lang="en-US" altLang="en-US" sz="2400" b="1" dirty="0">
                <a:solidFill>
                  <a:schemeClr val="bg1"/>
                </a:solidFill>
                <a:latin typeface="Times New Roman" panose="02020603050405020304" pitchFamily="18" charset="0"/>
              </a:endParaRPr>
            </a:p>
          </p:txBody>
        </p:sp>
        <p:sp>
          <p:nvSpPr>
            <p:cNvPr id="138258" name="Line 18">
              <a:extLst>
                <a:ext uri="{FF2B5EF4-FFF2-40B4-BE49-F238E27FC236}">
                  <a16:creationId xmlns:a16="http://schemas.microsoft.com/office/drawing/2014/main" id="{19310F53-E9D2-439D-8E2F-1978CF726699}"/>
                </a:ext>
              </a:extLst>
            </p:cNvPr>
            <p:cNvSpPr>
              <a:spLocks noChangeShapeType="1"/>
            </p:cNvSpPr>
            <p:nvPr/>
          </p:nvSpPr>
          <p:spPr bwMode="auto">
            <a:xfrm flipV="1">
              <a:off x="4953000" y="2133600"/>
              <a:ext cx="5334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8259" name="Text Box 19">
              <a:extLst>
                <a:ext uri="{FF2B5EF4-FFF2-40B4-BE49-F238E27FC236}">
                  <a16:creationId xmlns:a16="http://schemas.microsoft.com/office/drawing/2014/main" id="{2B225B41-4B56-4D65-AFB4-1CBB0912D0B9}"/>
                </a:ext>
              </a:extLst>
            </p:cNvPr>
            <p:cNvSpPr txBox="1">
              <a:spLocks noChangeArrowheads="1"/>
            </p:cNvSpPr>
            <p:nvPr/>
          </p:nvSpPr>
          <p:spPr bwMode="auto">
            <a:xfrm>
              <a:off x="3810000" y="1149350"/>
              <a:ext cx="1143000" cy="1974850"/>
            </a:xfrm>
            <a:prstGeom prst="rect">
              <a:avLst/>
            </a:prstGeom>
            <a:noFill/>
            <a:ln w="57150" cmpd="thinThick" algn="ctr">
              <a:solidFill>
                <a:srgbClr val="0000CC"/>
              </a:solidFill>
              <a:miter lim="800000"/>
              <a:headEnd/>
              <a:tailEnd/>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bg1"/>
                  </a:solidFill>
                  <a:latin typeface="Times New Roman" panose="02020603050405020304" pitchFamily="18" charset="0"/>
                </a:rPr>
                <a:t>Chất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dinh</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dưỡng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đã</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hấp</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thụ</a:t>
              </a:r>
              <a:endParaRPr lang="en-US" altLang="en-US" sz="2400" b="1" dirty="0">
                <a:solidFill>
                  <a:schemeClr val="bg1"/>
                </a:solidFill>
                <a:latin typeface="Times New Roman" panose="02020603050405020304" pitchFamily="18" charset="0"/>
              </a:endParaRPr>
            </a:p>
          </p:txBody>
        </p:sp>
        <p:sp>
          <p:nvSpPr>
            <p:cNvPr id="138260" name="Text Box 20">
              <a:extLst>
                <a:ext uri="{FF2B5EF4-FFF2-40B4-BE49-F238E27FC236}">
                  <a16:creationId xmlns:a16="http://schemas.microsoft.com/office/drawing/2014/main" id="{40B9A216-61E8-4F72-8F30-8720AB28C065}"/>
                </a:ext>
              </a:extLst>
            </p:cNvPr>
            <p:cNvSpPr txBox="1">
              <a:spLocks noChangeArrowheads="1"/>
            </p:cNvSpPr>
            <p:nvPr/>
          </p:nvSpPr>
          <p:spPr bwMode="auto">
            <a:xfrm>
              <a:off x="5157538" y="3545305"/>
              <a:ext cx="2514600" cy="707886"/>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9525" algn="ctr">
                  <a:solidFill>
                    <a:srgbClr val="FFCC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990033"/>
                  </a:solidFill>
                  <a:latin typeface="Times New Roman" panose="02020603050405020304" pitchFamily="18" charset="0"/>
                </a:rPr>
                <a:t>CƠ THỂ</a:t>
              </a:r>
            </a:p>
          </p:txBody>
        </p:sp>
        <p:sp>
          <p:nvSpPr>
            <p:cNvPr id="138261" name="Text Box 21">
              <a:extLst>
                <a:ext uri="{FF2B5EF4-FFF2-40B4-BE49-F238E27FC236}">
                  <a16:creationId xmlns:a16="http://schemas.microsoft.com/office/drawing/2014/main" id="{6CF41CA8-87F9-4ED1-A3FE-A52584BCA426}"/>
                </a:ext>
              </a:extLst>
            </p:cNvPr>
            <p:cNvSpPr txBox="1">
              <a:spLocks noChangeArrowheads="1"/>
            </p:cNvSpPr>
            <p:nvPr/>
          </p:nvSpPr>
          <p:spPr bwMode="auto">
            <a:xfrm>
              <a:off x="5347043" y="2451100"/>
              <a:ext cx="198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FF"/>
                  </a:solidFill>
                  <a:latin typeface="Times New Roman" panose="02020603050405020304" pitchFamily="18" charset="0"/>
                </a:rPr>
                <a:t>Hoạt động Trao Đổi Chất</a:t>
              </a:r>
            </a:p>
            <a:p>
              <a:pPr eaLnBrk="1" hangingPunct="1">
                <a:spcBef>
                  <a:spcPct val="50000"/>
                </a:spcBef>
              </a:pPr>
              <a:endParaRPr lang="en-US" altLang="en-US">
                <a:solidFill>
                  <a:srgbClr val="0000FF"/>
                </a:solidFill>
              </a:endParaRPr>
            </a:p>
          </p:txBody>
        </p:sp>
        <p:sp>
          <p:nvSpPr>
            <p:cNvPr id="138262" name="Text Box 22">
              <a:extLst>
                <a:ext uri="{FF2B5EF4-FFF2-40B4-BE49-F238E27FC236}">
                  <a16:creationId xmlns:a16="http://schemas.microsoft.com/office/drawing/2014/main" id="{76BB4E7F-C4FB-4751-A6F8-7D2B48BFA5FF}"/>
                </a:ext>
              </a:extLst>
            </p:cNvPr>
            <p:cNvSpPr txBox="1">
              <a:spLocks noChangeArrowheads="1"/>
            </p:cNvSpPr>
            <p:nvPr/>
          </p:nvSpPr>
          <p:spPr bwMode="auto">
            <a:xfrm>
              <a:off x="1600200" y="152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Times New Roman" panose="02020603050405020304" pitchFamily="18" charset="0"/>
                </a:rPr>
                <a:t>Môi trường</a:t>
              </a:r>
            </a:p>
          </p:txBody>
        </p:sp>
        <p:sp>
          <p:nvSpPr>
            <p:cNvPr id="138263" name="Text Box 23">
              <a:extLst>
                <a:ext uri="{FF2B5EF4-FFF2-40B4-BE49-F238E27FC236}">
                  <a16:creationId xmlns:a16="http://schemas.microsoft.com/office/drawing/2014/main" id="{F1A7C46D-16AB-4052-BAFA-87E9C7B4AF9A}"/>
                </a:ext>
              </a:extLst>
            </p:cNvPr>
            <p:cNvSpPr txBox="1">
              <a:spLocks noChangeArrowheads="1"/>
            </p:cNvSpPr>
            <p:nvPr/>
          </p:nvSpPr>
          <p:spPr bwMode="auto">
            <a:xfrm>
              <a:off x="9204155" y="762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err="1">
                  <a:latin typeface="Times New Roman" panose="02020603050405020304" pitchFamily="18" charset="0"/>
                </a:rPr>
                <a:t>Môi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trường</a:t>
              </a:r>
              <a:endParaRPr lang="en-US" altLang="en-US" sz="3200" dirty="0">
                <a:latin typeface="Times New Roman" panose="02020603050405020304" pitchFamily="18" charset="0"/>
              </a:endParaRPr>
            </a:p>
          </p:txBody>
        </p:sp>
        <p:sp>
          <p:nvSpPr>
            <p:cNvPr id="138265" name="Text Box 25">
              <a:extLst>
                <a:ext uri="{FF2B5EF4-FFF2-40B4-BE49-F238E27FC236}">
                  <a16:creationId xmlns:a16="http://schemas.microsoft.com/office/drawing/2014/main" id="{1DEB1DE1-A9DC-480B-B58B-987C09216F26}"/>
                </a:ext>
              </a:extLst>
            </p:cNvPr>
            <p:cNvSpPr txBox="1">
              <a:spLocks noChangeArrowheads="1"/>
            </p:cNvSpPr>
            <p:nvPr/>
          </p:nvSpPr>
          <p:spPr bwMode="auto">
            <a:xfrm>
              <a:off x="1058782" y="2452688"/>
              <a:ext cx="2209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err="1">
                  <a:solidFill>
                    <a:srgbClr val="6600FF"/>
                  </a:solidFill>
                  <a:latin typeface="Times New Roman" panose="02020603050405020304" pitchFamily="18" charset="0"/>
                </a:rPr>
                <a:t>Thức</a:t>
              </a:r>
              <a:r>
                <a:rPr lang="en-US" altLang="en-US" sz="2400" dirty="0">
                  <a:solidFill>
                    <a:srgbClr val="6600FF"/>
                  </a:solidFill>
                  <a:latin typeface="Times New Roman" panose="02020603050405020304" pitchFamily="18" charset="0"/>
                </a:rPr>
                <a:t> </a:t>
              </a:r>
              <a:r>
                <a:rPr lang="en-US" altLang="en-US" sz="2400" dirty="0" err="1">
                  <a:solidFill>
                    <a:srgbClr val="6600FF"/>
                  </a:solidFill>
                  <a:latin typeface="Times New Roman" panose="02020603050405020304" pitchFamily="18" charset="0"/>
                </a:rPr>
                <a:t>ăn</a:t>
              </a:r>
              <a:r>
                <a:rPr lang="en-US" altLang="en-US" sz="2400" dirty="0">
                  <a:solidFill>
                    <a:srgbClr val="6600FF"/>
                  </a:solidFill>
                  <a:latin typeface="Times New Roman" panose="02020603050405020304" pitchFamily="18" charset="0"/>
                </a:rPr>
                <a:t>, </a:t>
              </a:r>
              <a:r>
                <a:rPr lang="en-US" altLang="en-US" sz="2400" dirty="0" err="1">
                  <a:solidFill>
                    <a:srgbClr val="6600FF"/>
                  </a:solidFill>
                  <a:latin typeface="Times New Roman" panose="02020603050405020304" pitchFamily="18" charset="0"/>
                </a:rPr>
                <a:t>nước</a:t>
              </a:r>
              <a:r>
                <a:rPr lang="en-US" altLang="en-US" sz="2400" dirty="0">
                  <a:solidFill>
                    <a:srgbClr val="6600FF"/>
                  </a:solidFill>
                  <a:latin typeface="Times New Roman" panose="02020603050405020304" pitchFamily="18" charset="0"/>
                </a:rPr>
                <a:t>,</a:t>
              </a:r>
            </a:p>
          </p:txBody>
        </p:sp>
        <p:sp>
          <p:nvSpPr>
            <p:cNvPr id="138266" name="Text Box 26">
              <a:extLst>
                <a:ext uri="{FF2B5EF4-FFF2-40B4-BE49-F238E27FC236}">
                  <a16:creationId xmlns:a16="http://schemas.microsoft.com/office/drawing/2014/main" id="{B9B9097E-1EEC-40BA-82D1-D454BE826D6A}"/>
                </a:ext>
              </a:extLst>
            </p:cNvPr>
            <p:cNvSpPr txBox="1">
              <a:spLocks noChangeArrowheads="1"/>
            </p:cNvSpPr>
            <p:nvPr/>
          </p:nvSpPr>
          <p:spPr bwMode="auto">
            <a:xfrm>
              <a:off x="1363582" y="298608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00FF"/>
                  </a:solidFill>
                  <a:latin typeface="Times New Roman" panose="02020603050405020304" pitchFamily="18" charset="0"/>
                </a:rPr>
                <a:t>Muối khoáng</a:t>
              </a:r>
            </a:p>
          </p:txBody>
        </p:sp>
        <p:sp>
          <p:nvSpPr>
            <p:cNvPr id="138267" name="Line 27">
              <a:extLst>
                <a:ext uri="{FF2B5EF4-FFF2-40B4-BE49-F238E27FC236}">
                  <a16:creationId xmlns:a16="http://schemas.microsoft.com/office/drawing/2014/main" id="{06F2FD7C-5191-4728-B6C9-D067EAA420F0}"/>
                </a:ext>
              </a:extLst>
            </p:cNvPr>
            <p:cNvSpPr>
              <a:spLocks noChangeShapeType="1"/>
            </p:cNvSpPr>
            <p:nvPr/>
          </p:nvSpPr>
          <p:spPr bwMode="auto">
            <a:xfrm>
              <a:off x="3200400" y="814129"/>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68" name="Line 28">
              <a:extLst>
                <a:ext uri="{FF2B5EF4-FFF2-40B4-BE49-F238E27FC236}">
                  <a16:creationId xmlns:a16="http://schemas.microsoft.com/office/drawing/2014/main" id="{441A8799-08B8-4915-A3CB-A221824F4472}"/>
                </a:ext>
              </a:extLst>
            </p:cNvPr>
            <p:cNvSpPr>
              <a:spLocks noChangeShapeType="1"/>
            </p:cNvSpPr>
            <p:nvPr/>
          </p:nvSpPr>
          <p:spPr bwMode="auto">
            <a:xfrm>
              <a:off x="3140242" y="2666998"/>
              <a:ext cx="593558" cy="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69" name="Line 29">
              <a:extLst>
                <a:ext uri="{FF2B5EF4-FFF2-40B4-BE49-F238E27FC236}">
                  <a16:creationId xmlns:a16="http://schemas.microsoft.com/office/drawing/2014/main" id="{F0400CC4-F3E6-4194-967F-2C6B8C29F8E6}"/>
                </a:ext>
              </a:extLst>
            </p:cNvPr>
            <p:cNvSpPr>
              <a:spLocks noChangeShapeType="1"/>
            </p:cNvSpPr>
            <p:nvPr/>
          </p:nvSpPr>
          <p:spPr bwMode="auto">
            <a:xfrm flipH="1">
              <a:off x="3140242" y="2667000"/>
              <a:ext cx="356940" cy="5651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38270" name="Text Box 30">
              <a:extLst>
                <a:ext uri="{FF2B5EF4-FFF2-40B4-BE49-F238E27FC236}">
                  <a16:creationId xmlns:a16="http://schemas.microsoft.com/office/drawing/2014/main" id="{5C6D5AC4-60D7-404F-886C-D51A803E2E98}"/>
                </a:ext>
              </a:extLst>
            </p:cNvPr>
            <p:cNvSpPr txBox="1">
              <a:spLocks noChangeArrowheads="1"/>
            </p:cNvSpPr>
            <p:nvPr/>
          </p:nvSpPr>
          <p:spPr bwMode="auto">
            <a:xfrm>
              <a:off x="4162928" y="605591"/>
              <a:ext cx="9144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FF"/>
                  </a:solidFill>
                  <a:latin typeface="Times New Roman" panose="02020603050405020304" pitchFamily="18" charset="0"/>
                </a:rPr>
                <a:t>O</a:t>
              </a:r>
              <a:r>
                <a:rPr lang="en-US" altLang="en-US" sz="2400" b="1" baseline="-25000" dirty="0">
                  <a:solidFill>
                    <a:srgbClr val="0000FF"/>
                  </a:solidFill>
                  <a:latin typeface="Times New Roman" panose="02020603050405020304" pitchFamily="18" charset="0"/>
                </a:rPr>
                <a:t>2</a:t>
              </a:r>
              <a:endParaRPr lang="en-US" altLang="en-US" sz="2400" b="1" dirty="0">
                <a:solidFill>
                  <a:srgbClr val="0000FF"/>
                </a:solidFill>
                <a:latin typeface="Times New Roman" panose="02020603050405020304" pitchFamily="18" charset="0"/>
              </a:endParaRPr>
            </a:p>
          </p:txBody>
        </p:sp>
        <p:sp>
          <p:nvSpPr>
            <p:cNvPr id="138271" name="Line 31">
              <a:extLst>
                <a:ext uri="{FF2B5EF4-FFF2-40B4-BE49-F238E27FC236}">
                  <a16:creationId xmlns:a16="http://schemas.microsoft.com/office/drawing/2014/main" id="{9890298F-9127-4C9F-AF72-10DFE333DDDF}"/>
                </a:ext>
              </a:extLst>
            </p:cNvPr>
            <p:cNvSpPr>
              <a:spLocks noChangeShapeType="1"/>
            </p:cNvSpPr>
            <p:nvPr/>
          </p:nvSpPr>
          <p:spPr bwMode="auto">
            <a:xfrm>
              <a:off x="5029200" y="914400"/>
              <a:ext cx="609600" cy="7620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72" name="Line 32">
              <a:extLst>
                <a:ext uri="{FF2B5EF4-FFF2-40B4-BE49-F238E27FC236}">
                  <a16:creationId xmlns:a16="http://schemas.microsoft.com/office/drawing/2014/main" id="{C2F26C85-6250-455D-9DE8-097AAA2DB7D3}"/>
                </a:ext>
              </a:extLst>
            </p:cNvPr>
            <p:cNvSpPr>
              <a:spLocks noChangeShapeType="1"/>
            </p:cNvSpPr>
            <p:nvPr/>
          </p:nvSpPr>
          <p:spPr bwMode="auto">
            <a:xfrm>
              <a:off x="8875292" y="1981200"/>
              <a:ext cx="6096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r>
                <a:rPr lang="en-US" dirty="0"/>
                <a:t>                        </a:t>
              </a:r>
            </a:p>
          </p:txBody>
        </p:sp>
        <p:sp>
          <p:nvSpPr>
            <p:cNvPr id="138273" name="Line 33">
              <a:extLst>
                <a:ext uri="{FF2B5EF4-FFF2-40B4-BE49-F238E27FC236}">
                  <a16:creationId xmlns:a16="http://schemas.microsoft.com/office/drawing/2014/main" id="{CAF5DC70-EB85-4DFB-A0F3-87FC39198A67}"/>
                </a:ext>
              </a:extLst>
            </p:cNvPr>
            <p:cNvSpPr>
              <a:spLocks noChangeShapeType="1"/>
            </p:cNvSpPr>
            <p:nvPr/>
          </p:nvSpPr>
          <p:spPr bwMode="auto">
            <a:xfrm flipV="1">
              <a:off x="8895200" y="2364329"/>
              <a:ext cx="695864" cy="1"/>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8274" name="Line 34">
              <a:extLst>
                <a:ext uri="{FF2B5EF4-FFF2-40B4-BE49-F238E27FC236}">
                  <a16:creationId xmlns:a16="http://schemas.microsoft.com/office/drawing/2014/main" id="{5EB928D2-EE69-44A4-A61E-0FA016A2B860}"/>
                </a:ext>
              </a:extLst>
            </p:cNvPr>
            <p:cNvSpPr>
              <a:spLocks noChangeShapeType="1"/>
            </p:cNvSpPr>
            <p:nvPr/>
          </p:nvSpPr>
          <p:spPr bwMode="auto">
            <a:xfrm>
              <a:off x="8875292" y="2418547"/>
              <a:ext cx="715772" cy="32891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38275" name="Text Box 35">
              <a:extLst>
                <a:ext uri="{FF2B5EF4-FFF2-40B4-BE49-F238E27FC236}">
                  <a16:creationId xmlns:a16="http://schemas.microsoft.com/office/drawing/2014/main" id="{A6034A3D-4F1B-4CE0-AC51-0B9BC6DA836E}"/>
                </a:ext>
              </a:extLst>
            </p:cNvPr>
            <p:cNvSpPr txBox="1">
              <a:spLocks noChangeArrowheads="1"/>
            </p:cNvSpPr>
            <p:nvPr/>
          </p:nvSpPr>
          <p:spPr bwMode="auto">
            <a:xfrm>
              <a:off x="9352544" y="1752601"/>
              <a:ext cx="9906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6600FF"/>
                  </a:solidFill>
                  <a:latin typeface="Times New Roman" panose="02020603050405020304" pitchFamily="18" charset="0"/>
                </a:rPr>
                <a:t>CO</a:t>
              </a:r>
              <a:r>
                <a:rPr lang="en-US" altLang="en-US" sz="2400" b="1" baseline="-25000">
                  <a:solidFill>
                    <a:srgbClr val="6600FF"/>
                  </a:solidFill>
                  <a:latin typeface="Times New Roman" panose="02020603050405020304" pitchFamily="18" charset="0"/>
                </a:rPr>
                <a:t>2</a:t>
              </a:r>
              <a:endParaRPr lang="en-US" altLang="en-US" sz="2400" b="1">
                <a:solidFill>
                  <a:srgbClr val="6600FF"/>
                </a:solidFill>
                <a:latin typeface="Times New Roman" panose="02020603050405020304" pitchFamily="18" charset="0"/>
              </a:endParaRPr>
            </a:p>
          </p:txBody>
        </p:sp>
        <p:sp>
          <p:nvSpPr>
            <p:cNvPr id="138276" name="Text Box 36">
              <a:extLst>
                <a:ext uri="{FF2B5EF4-FFF2-40B4-BE49-F238E27FC236}">
                  <a16:creationId xmlns:a16="http://schemas.microsoft.com/office/drawing/2014/main" id="{7567AF3A-D678-41DD-8A8A-8099D1B618E0}"/>
                </a:ext>
              </a:extLst>
            </p:cNvPr>
            <p:cNvSpPr txBox="1">
              <a:spLocks noChangeArrowheads="1"/>
            </p:cNvSpPr>
            <p:nvPr/>
          </p:nvSpPr>
          <p:spPr bwMode="auto">
            <a:xfrm>
              <a:off x="9504944" y="3054302"/>
              <a:ext cx="114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00FF"/>
                  </a:solidFill>
                  <a:latin typeface="Times New Roman" panose="02020603050405020304" pitchFamily="18" charset="0"/>
                </a:rPr>
                <a:t>Phân</a:t>
              </a:r>
            </a:p>
          </p:txBody>
        </p:sp>
        <p:sp>
          <p:nvSpPr>
            <p:cNvPr id="138277" name="Text Box 37">
              <a:extLst>
                <a:ext uri="{FF2B5EF4-FFF2-40B4-BE49-F238E27FC236}">
                  <a16:creationId xmlns:a16="http://schemas.microsoft.com/office/drawing/2014/main" id="{02AD54EF-A0D0-48E5-B265-14CBB2F0203B}"/>
                </a:ext>
              </a:extLst>
            </p:cNvPr>
            <p:cNvSpPr txBox="1">
              <a:spLocks noChangeArrowheads="1"/>
            </p:cNvSpPr>
            <p:nvPr/>
          </p:nvSpPr>
          <p:spPr bwMode="auto">
            <a:xfrm>
              <a:off x="9541674" y="2183010"/>
              <a:ext cx="1447800" cy="7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err="1">
                  <a:solidFill>
                    <a:srgbClr val="6600FF"/>
                  </a:solidFill>
                  <a:latin typeface="Times New Roman" panose="02020603050405020304" pitchFamily="18" charset="0"/>
                </a:rPr>
                <a:t>Nước</a:t>
              </a:r>
              <a:r>
                <a:rPr lang="en-US" altLang="en-US" sz="2400">
                  <a:solidFill>
                    <a:srgbClr val="6600FF"/>
                  </a:solidFill>
                  <a:latin typeface="Times New Roman" panose="02020603050405020304" pitchFamily="18" charset="0"/>
                </a:rPr>
                <a:t> tiểu</a:t>
              </a:r>
            </a:p>
            <a:p>
              <a:pPr eaLnBrk="1" hangingPunct="1">
                <a:spcBef>
                  <a:spcPct val="50000"/>
                </a:spcBef>
              </a:pPr>
              <a:r>
                <a:rPr lang="en-US" altLang="en-US" sz="2400">
                  <a:solidFill>
                    <a:srgbClr val="6600FF"/>
                  </a:solidFill>
                  <a:latin typeface="Times New Roman" panose="02020603050405020304" pitchFamily="18" charset="0"/>
                </a:rPr>
                <a:t>Mồ hôi</a:t>
              </a:r>
              <a:endParaRPr lang="en-US" altLang="en-US" sz="2400" dirty="0">
                <a:solidFill>
                  <a:srgbClr val="6600FF"/>
                </a:solidFill>
                <a:latin typeface="Times New Roman" panose="02020603050405020304" pitchFamily="18" charset="0"/>
              </a:endParaRPr>
            </a:p>
          </p:txBody>
        </p:sp>
      </p:grpSp>
      <p:sp>
        <p:nvSpPr>
          <p:cNvPr id="29" name="Line 27">
            <a:extLst>
              <a:ext uri="{FF2B5EF4-FFF2-40B4-BE49-F238E27FC236}">
                <a16:creationId xmlns:a16="http://schemas.microsoft.com/office/drawing/2014/main" id="{8D9B9A54-4BDB-415E-94E8-CE60572D46F9}"/>
              </a:ext>
            </a:extLst>
          </p:cNvPr>
          <p:cNvSpPr>
            <a:spLocks noChangeShapeType="1"/>
          </p:cNvSpPr>
          <p:nvPr/>
        </p:nvSpPr>
        <p:spPr bwMode="auto">
          <a:xfrm>
            <a:off x="8927953" y="4999854"/>
            <a:ext cx="58333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70A659-1B55-4E49-AC75-97B84CB0C5B2}"/>
              </a:ext>
            </a:extLst>
          </p:cNvPr>
          <p:cNvGraphicFramePr>
            <a:graphicFrameLocks noGrp="1"/>
          </p:cNvGraphicFramePr>
          <p:nvPr>
            <p:extLst>
              <p:ext uri="{D42A27DB-BD31-4B8C-83A1-F6EECF244321}">
                <p14:modId xmlns:p14="http://schemas.microsoft.com/office/powerpoint/2010/main" val="2956090272"/>
              </p:ext>
            </p:extLst>
          </p:nvPr>
        </p:nvGraphicFramePr>
        <p:xfrm>
          <a:off x="413657" y="1465632"/>
          <a:ext cx="11263992" cy="3623559"/>
        </p:xfrm>
        <a:graphic>
          <a:graphicData uri="http://schemas.openxmlformats.org/drawingml/2006/table">
            <a:tbl>
              <a:tblPr firstRow="1" firstCol="1" bandRow="1">
                <a:tableStyleId>{5C22544A-7EE6-4342-B048-85BDC9FD1C3A}</a:tableStyleId>
              </a:tblPr>
              <a:tblGrid>
                <a:gridCol w="582620">
                  <a:extLst>
                    <a:ext uri="{9D8B030D-6E8A-4147-A177-3AD203B41FA5}">
                      <a16:colId xmlns:a16="http://schemas.microsoft.com/office/drawing/2014/main" val="2948518562"/>
                    </a:ext>
                  </a:extLst>
                </a:gridCol>
                <a:gridCol w="4903780">
                  <a:extLst>
                    <a:ext uri="{9D8B030D-6E8A-4147-A177-3AD203B41FA5}">
                      <a16:colId xmlns:a16="http://schemas.microsoft.com/office/drawing/2014/main" val="456350082"/>
                    </a:ext>
                  </a:extLst>
                </a:gridCol>
                <a:gridCol w="1239693">
                  <a:extLst>
                    <a:ext uri="{9D8B030D-6E8A-4147-A177-3AD203B41FA5}">
                      <a16:colId xmlns:a16="http://schemas.microsoft.com/office/drawing/2014/main" val="1448144300"/>
                    </a:ext>
                  </a:extLst>
                </a:gridCol>
                <a:gridCol w="1309791">
                  <a:extLst>
                    <a:ext uri="{9D8B030D-6E8A-4147-A177-3AD203B41FA5}">
                      <a16:colId xmlns:a16="http://schemas.microsoft.com/office/drawing/2014/main" val="1044898115"/>
                    </a:ext>
                  </a:extLst>
                </a:gridCol>
                <a:gridCol w="1614054">
                  <a:extLst>
                    <a:ext uri="{9D8B030D-6E8A-4147-A177-3AD203B41FA5}">
                      <a16:colId xmlns:a16="http://schemas.microsoft.com/office/drawing/2014/main" val="3718909871"/>
                    </a:ext>
                  </a:extLst>
                </a:gridCol>
                <a:gridCol w="1614054">
                  <a:extLst>
                    <a:ext uri="{9D8B030D-6E8A-4147-A177-3AD203B41FA5}">
                      <a16:colId xmlns:a16="http://schemas.microsoft.com/office/drawing/2014/main" val="2757199071"/>
                    </a:ext>
                  </a:extLst>
                </a:gridCol>
              </a:tblGrid>
              <a:tr h="375681">
                <a:tc rowSpan="2">
                  <a:txBody>
                    <a:bodyPr/>
                    <a:lstStyle/>
                    <a:p>
                      <a:pPr marL="0" marR="0" algn="just">
                        <a:lnSpc>
                          <a:spcPct val="115000"/>
                        </a:lnSpc>
                        <a:spcBef>
                          <a:spcPts val="0"/>
                        </a:spcBef>
                        <a:spcAft>
                          <a:spcPts val="0"/>
                        </a:spcAft>
                      </a:pPr>
                      <a:r>
                        <a:rPr lang="en-US" sz="2400">
                          <a:effectLst/>
                        </a:rPr>
                        <a:t>STT</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marL="0" marR="0" algn="just">
                        <a:lnSpc>
                          <a:spcPct val="115000"/>
                        </a:lnSpc>
                        <a:spcBef>
                          <a:spcPts val="0"/>
                        </a:spcBef>
                        <a:spcAft>
                          <a:spcPts val="0"/>
                        </a:spcAft>
                      </a:pPr>
                      <a:r>
                        <a:rPr lang="vi-VN" sz="2400">
                          <a:effectLst/>
                        </a:rPr>
                        <a:t>Nội dung điều tra (trước khi phát hiện bệnh)</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4">
                  <a:txBody>
                    <a:bodyPr/>
                    <a:lstStyle/>
                    <a:p>
                      <a:pPr marL="0" marR="0" algn="ctr">
                        <a:lnSpc>
                          <a:spcPct val="115000"/>
                        </a:lnSpc>
                        <a:spcBef>
                          <a:spcPts val="0"/>
                        </a:spcBef>
                        <a:spcAft>
                          <a:spcPts val="0"/>
                        </a:spcAft>
                      </a:pPr>
                      <a:r>
                        <a:rPr lang="vi-VN" sz="2400" dirty="0">
                          <a:effectLst/>
                        </a:rPr>
                        <a:t>Tỉ lệ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6978440"/>
                  </a:ext>
                </a:extLst>
              </a:tr>
              <a:tr h="820415">
                <a:tc vMerge="1">
                  <a:txBody>
                    <a:bodyPr/>
                    <a:lstStyle/>
                    <a:p>
                      <a:endParaRPr lang="en-US"/>
                    </a:p>
                  </a:txBody>
                  <a:tcPr/>
                </a:tc>
                <a:tc vMerge="1">
                  <a:txBody>
                    <a:bodyPr/>
                    <a:lstStyle/>
                    <a:p>
                      <a:endParaRPr lang="en-US"/>
                    </a:p>
                  </a:txBody>
                  <a:tcPr/>
                </a:tc>
                <a:tc>
                  <a:txBody>
                    <a:bodyPr/>
                    <a:lstStyle/>
                    <a:p>
                      <a:pPr marL="0" marR="0" algn="just">
                        <a:lnSpc>
                          <a:spcPct val="115000"/>
                        </a:lnSpc>
                        <a:spcBef>
                          <a:spcPts val="0"/>
                        </a:spcBef>
                        <a:spcAft>
                          <a:spcPts val="0"/>
                        </a:spcAft>
                      </a:pPr>
                      <a:r>
                        <a:rPr lang="en-US" sz="2400">
                          <a:effectLst/>
                        </a:rPr>
                        <a:t>Th</a:t>
                      </a:r>
                      <a:r>
                        <a:rPr lang="vi-VN" sz="2400">
                          <a:effectLst/>
                        </a:rPr>
                        <a:t>ường xuyên</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a:effectLst/>
                        </a:rPr>
                        <a:t>Thỉnh thoảng</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a:effectLst/>
                        </a:rPr>
                        <a:t>Hiếm khi</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dirty="0">
                          <a:effectLst/>
                        </a:rPr>
                        <a:t>Không </a:t>
                      </a:r>
                      <a:endParaRPr lang="en-US" sz="2400" dirty="0">
                        <a:effectLst/>
                      </a:endParaRPr>
                    </a:p>
                    <a:p>
                      <a:pPr marL="0" marR="0" algn="just">
                        <a:lnSpc>
                          <a:spcPct val="115000"/>
                        </a:lnSpc>
                        <a:spcBef>
                          <a:spcPts val="0"/>
                        </a:spcBef>
                        <a:spcAft>
                          <a:spcPts val="0"/>
                        </a:spcAft>
                      </a:pPr>
                      <a:r>
                        <a:rPr lang="vi-VN" sz="2400" dirty="0">
                          <a:effectLst/>
                        </a:rPr>
                        <a:t>bao giờ</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51956424"/>
                  </a:ext>
                </a:extLst>
              </a:tr>
              <a:tr h="785888">
                <a:tc>
                  <a:txBody>
                    <a:bodyPr/>
                    <a:lstStyle/>
                    <a:p>
                      <a:pPr marL="0" marR="0" algn="just">
                        <a:lnSpc>
                          <a:spcPct val="115000"/>
                        </a:lnSpc>
                        <a:spcBef>
                          <a:spcPts val="0"/>
                        </a:spcBef>
                        <a:spcAft>
                          <a:spcPts val="0"/>
                        </a:spcAft>
                      </a:pPr>
                      <a:r>
                        <a:rPr lang="vi-VN" sz="2400">
                          <a:effectLst/>
                        </a:rPr>
                        <a:t>1</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a:effectLst/>
                        </a:rPr>
                        <a:t>Có ăn thức ăn chứa nhiều muối không</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b="1">
                          <a:effectLst/>
                        </a:rPr>
                        <a:t> </a:t>
                      </a:r>
                      <a:endParaRPr lang="en-US" sz="2400" b="1">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42287127"/>
                  </a:ext>
                </a:extLst>
              </a:tr>
              <a:tr h="785888">
                <a:tc>
                  <a:txBody>
                    <a:bodyPr/>
                    <a:lstStyle/>
                    <a:p>
                      <a:pPr marL="0" marR="0" algn="just">
                        <a:lnSpc>
                          <a:spcPct val="115000"/>
                        </a:lnSpc>
                        <a:spcBef>
                          <a:spcPts val="0"/>
                        </a:spcBef>
                        <a:spcAft>
                          <a:spcPts val="0"/>
                        </a:spcAft>
                      </a:pPr>
                      <a:r>
                        <a:rPr lang="vi-VN" sz="2400">
                          <a:effectLst/>
                        </a:rPr>
                        <a:t>2</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a:effectLst/>
                        </a:rPr>
                        <a:t>Có thường xuyên nhịn tiểu không</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2193789"/>
                  </a:ext>
                </a:extLst>
              </a:tr>
              <a:tr h="376595">
                <a:tc>
                  <a:txBody>
                    <a:bodyPr/>
                    <a:lstStyle/>
                    <a:p>
                      <a:pPr marL="0" marR="0" algn="just">
                        <a:lnSpc>
                          <a:spcPct val="115000"/>
                        </a:lnSpc>
                        <a:spcBef>
                          <a:spcPts val="0"/>
                        </a:spcBef>
                        <a:spcAft>
                          <a:spcPts val="0"/>
                        </a:spcAft>
                      </a:pPr>
                      <a:r>
                        <a:rPr lang="vi-VN" sz="2400">
                          <a:effectLst/>
                        </a:rPr>
                        <a:t>.....</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a:effectLst/>
                        </a:rPr>
                        <a:t>......</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12378960"/>
                  </a:ext>
                </a:extLst>
              </a:tr>
            </a:tbl>
          </a:graphicData>
        </a:graphic>
      </p:graphicFrame>
      <p:sp>
        <p:nvSpPr>
          <p:cNvPr id="3" name="Rectangle 1">
            <a:extLst>
              <a:ext uri="{FF2B5EF4-FFF2-40B4-BE49-F238E27FC236}">
                <a16:creationId xmlns:a16="http://schemas.microsoft.com/office/drawing/2014/main" id="{42B622D1-E270-40C8-BD24-DFD9CE416EA6}"/>
              </a:ext>
            </a:extLst>
          </p:cNvPr>
          <p:cNvSpPr>
            <a:spLocks noChangeArrowheads="1"/>
          </p:cNvSpPr>
          <p:nvPr/>
        </p:nvSpPr>
        <p:spPr bwMode="auto">
          <a:xfrm>
            <a:off x="413657" y="5500834"/>
            <a:ext cx="117783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Kết luận: </a:t>
            </a:r>
            <a:r>
              <a:rPr kumimoji="0" lang="vi-VN"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Qua kết quả điều tra, thống kê những nhóm đối tượng có khả năng mắc bệnh thận cao. Từ đó đưa ra lời khuyên để phòng chống bệnh thận.</a:t>
            </a:r>
            <a:r>
              <a:rPr kumimoji="0" lang="en-US"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46FAD076-8655-4E4D-AE51-909E5A22CA72}"/>
              </a:ext>
            </a:extLst>
          </p:cNvPr>
          <p:cNvSpPr txBox="1"/>
          <p:nvPr/>
        </p:nvSpPr>
        <p:spPr>
          <a:xfrm>
            <a:off x="413657" y="438150"/>
            <a:ext cx="11416393" cy="830997"/>
          </a:xfrm>
          <a:prstGeom prst="rect">
            <a:avLst/>
          </a:prstGeom>
          <a:noFill/>
        </p:spPr>
        <p:txBody>
          <a:bodyPr wrap="square" rtlCol="0">
            <a:spAutoFit/>
          </a:bodyPr>
          <a:lstStyle/>
          <a:p>
            <a:pPr algn="just"/>
            <a:r>
              <a:rPr lang="en-US" sz="2400" dirty="0">
                <a:latin typeface="Tahoma" panose="020B0604030504040204" pitchFamily="34" charset="0"/>
                <a:ea typeface="Tahoma" panose="020B0604030504040204" pitchFamily="34" charset="0"/>
                <a:cs typeface="Tahoma" panose="020B0604030504040204" pitchFamily="34" charset="0"/>
              </a:rPr>
              <a:t>HS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hiểu</a:t>
            </a:r>
            <a:r>
              <a:rPr lang="en-US" sz="2400" dirty="0">
                <a:latin typeface="Tahoma" panose="020B0604030504040204" pitchFamily="34" charset="0"/>
                <a:ea typeface="Tahoma" panose="020B0604030504040204" pitchFamily="34" charset="0"/>
                <a:cs typeface="Tahoma" panose="020B0604030504040204" pitchFamily="34" charset="0"/>
              </a:rPr>
              <a:t> 1 </a:t>
            </a:r>
            <a:r>
              <a:rPr lang="en-US" sz="2400" dirty="0" err="1">
                <a:latin typeface="Tahoma" panose="020B0604030504040204" pitchFamily="34" charset="0"/>
                <a:ea typeface="Tahoma" panose="020B0604030504040204" pitchFamily="34" charset="0"/>
                <a:cs typeface="Tahoma" panose="020B0604030504040204" pitchFamily="34" charset="0"/>
              </a:rPr>
              <a:t>số</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bệnh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a:latin typeface="Tahoma" panose="020B0604030504040204" pitchFamily="34" charset="0"/>
                <a:ea typeface="Tahoma" panose="020B0604030504040204" pitchFamily="34" charset="0"/>
                <a:cs typeface="Tahoma" panose="020B0604030504040204" pitchFamily="34" charset="0"/>
              </a:rPr>
              <a:t>ở các bản mình sinh sống  </a:t>
            </a:r>
            <a:r>
              <a:rPr lang="en-US" sz="2400" dirty="0">
                <a:latin typeface="Tahoma" panose="020B0604030504040204" pitchFamily="34" charset="0"/>
                <a:ea typeface="Tahoma" panose="020B0604030504040204" pitchFamily="34" charset="0"/>
                <a:cs typeface="Tahoma" panose="020B0604030504040204" pitchFamily="34" charset="0"/>
              </a:rPr>
              <a:t>qua </a:t>
            </a:r>
            <a:r>
              <a:rPr lang="en-US" sz="2400" dirty="0" err="1">
                <a:latin typeface="Tahoma" panose="020B0604030504040204" pitchFamily="34" charset="0"/>
                <a:ea typeface="Tahoma" panose="020B0604030504040204" pitchFamily="34" charset="0"/>
                <a:cs typeface="Tahoma" panose="020B0604030504040204" pitchFamily="34" charset="0"/>
              </a:rPr>
              <a:t>bảng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sau</a:t>
            </a:r>
            <a:r>
              <a:rPr lang="en-US" sz="2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2496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9A71C49-DA1A-4CC8-AAFC-FB35D6818B12}"/>
              </a:ext>
            </a:extLst>
          </p:cNvPr>
          <p:cNvSpPr>
            <a:spLocks noGrp="1" noChangeArrowheads="1"/>
          </p:cNvSpPr>
          <p:nvPr>
            <p:ph type="title"/>
          </p:nvPr>
        </p:nvSpPr>
        <p:spPr>
          <a:xfrm>
            <a:off x="4114800" y="533400"/>
            <a:ext cx="4038600" cy="457200"/>
          </a:xfrm>
          <a:noFill/>
          <a:ln w="38100">
            <a:solidFill>
              <a:srgbClr val="009900"/>
            </a:solidFill>
            <a:miter lim="800000"/>
            <a:headEnd/>
            <a:tailEnd/>
          </a:ln>
        </p:spPr>
        <p:txBody>
          <a:bodyPr>
            <a:normAutofit/>
          </a:bodyPr>
          <a:lstStyle/>
          <a:p>
            <a:pPr eaLnBrk="1" hangingPunct="1"/>
            <a:r>
              <a:rPr lang="en-US" altLang="en-US" sz="2000">
                <a:solidFill>
                  <a:srgbClr val="800080"/>
                </a:solidFill>
                <a:latin typeface="Times New Roman" panose="02020603050405020304" pitchFamily="18" charset="0"/>
              </a:rPr>
              <a:t>CHẤT CẦN THIẾT CHO TẾ BÀO</a:t>
            </a:r>
          </a:p>
        </p:txBody>
      </p:sp>
      <p:sp>
        <p:nvSpPr>
          <p:cNvPr id="96259" name="Rectangle 3">
            <a:extLst>
              <a:ext uri="{FF2B5EF4-FFF2-40B4-BE49-F238E27FC236}">
                <a16:creationId xmlns:a16="http://schemas.microsoft.com/office/drawing/2014/main" id="{4508E527-25D6-491F-8765-8CD6F6D86778}"/>
              </a:ext>
            </a:extLst>
          </p:cNvPr>
          <p:cNvSpPr>
            <a:spLocks noChangeArrowheads="1"/>
          </p:cNvSpPr>
          <p:nvPr/>
        </p:nvSpPr>
        <p:spPr bwMode="auto">
          <a:xfrm>
            <a:off x="4114800" y="1295401"/>
            <a:ext cx="4038600" cy="411163"/>
          </a:xfrm>
          <a:prstGeom prst="rect">
            <a:avLst/>
          </a:prstGeom>
          <a:noFill/>
          <a:ln w="38100">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TRAO ĐỔI CHẤT CỦA TẾ BÀO</a:t>
            </a:r>
          </a:p>
        </p:txBody>
      </p:sp>
      <p:sp>
        <p:nvSpPr>
          <p:cNvPr id="96260" name="Rectangle 4">
            <a:extLst>
              <a:ext uri="{FF2B5EF4-FFF2-40B4-BE49-F238E27FC236}">
                <a16:creationId xmlns:a16="http://schemas.microsoft.com/office/drawing/2014/main" id="{54753E23-F16E-4AF3-BE80-D1A4A36A2096}"/>
              </a:ext>
            </a:extLst>
          </p:cNvPr>
          <p:cNvSpPr>
            <a:spLocks noChangeArrowheads="1"/>
          </p:cNvSpPr>
          <p:nvPr/>
        </p:nvSpPr>
        <p:spPr bwMode="auto">
          <a:xfrm>
            <a:off x="4114800" y="1981201"/>
            <a:ext cx="4038600" cy="334963"/>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0000FF"/>
                </a:solidFill>
                <a:latin typeface="Times New Roman" panose="02020603050405020304" pitchFamily="18" charset="0"/>
              </a:rPr>
              <a:t>CHẤT CẶN BÃ, DƯ THỪA</a:t>
            </a:r>
          </a:p>
        </p:txBody>
      </p:sp>
      <p:sp>
        <p:nvSpPr>
          <p:cNvPr id="96261" name="Rectangle 5">
            <a:extLst>
              <a:ext uri="{FF2B5EF4-FFF2-40B4-BE49-F238E27FC236}">
                <a16:creationId xmlns:a16="http://schemas.microsoft.com/office/drawing/2014/main" id="{14F7B6CA-1512-48DE-AC3F-7E1DCDB2B0BB}"/>
              </a:ext>
            </a:extLst>
          </p:cNvPr>
          <p:cNvSpPr>
            <a:spLocks noChangeArrowheads="1"/>
          </p:cNvSpPr>
          <p:nvPr/>
        </p:nvSpPr>
        <p:spPr bwMode="auto">
          <a:xfrm>
            <a:off x="1752600" y="1828800"/>
            <a:ext cx="8610600" cy="4114800"/>
          </a:xfrm>
          <a:prstGeom prst="rect">
            <a:avLst/>
          </a:prstGeom>
          <a:noFill/>
          <a:ln w="57150">
            <a:solidFill>
              <a:srgbClr val="66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000">
              <a:solidFill>
                <a:srgbClr val="6600CC"/>
              </a:solidFill>
              <a:latin typeface=".VnTime" panose="020B7200000000000000" pitchFamily="34" charset="0"/>
            </a:endParaRPr>
          </a:p>
        </p:txBody>
      </p:sp>
      <p:sp>
        <p:nvSpPr>
          <p:cNvPr id="96262" name="Rectangle 6">
            <a:extLst>
              <a:ext uri="{FF2B5EF4-FFF2-40B4-BE49-F238E27FC236}">
                <a16:creationId xmlns:a16="http://schemas.microsoft.com/office/drawing/2014/main" id="{DEA72E21-589C-40A4-9A39-03DEDB154944}"/>
              </a:ext>
            </a:extLst>
          </p:cNvPr>
          <p:cNvSpPr>
            <a:spLocks noChangeArrowheads="1"/>
          </p:cNvSpPr>
          <p:nvPr/>
        </p:nvSpPr>
        <p:spPr bwMode="auto">
          <a:xfrm>
            <a:off x="7543800" y="2819400"/>
            <a:ext cx="2514600" cy="9144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CÁC CHẤT THẢI KHÁC</a:t>
            </a:r>
          </a:p>
        </p:txBody>
      </p:sp>
      <p:sp>
        <p:nvSpPr>
          <p:cNvPr id="96263" name="Rectangle 7">
            <a:extLst>
              <a:ext uri="{FF2B5EF4-FFF2-40B4-BE49-F238E27FC236}">
                <a16:creationId xmlns:a16="http://schemas.microsoft.com/office/drawing/2014/main" id="{2779E12A-7DA2-41B9-8FC7-F633FCC466C2}"/>
              </a:ext>
            </a:extLst>
          </p:cNvPr>
          <p:cNvSpPr>
            <a:spLocks noChangeArrowheads="1"/>
          </p:cNvSpPr>
          <p:nvPr/>
        </p:nvSpPr>
        <p:spPr bwMode="auto">
          <a:xfrm>
            <a:off x="7467600" y="4191000"/>
            <a:ext cx="9906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Nước Tiểu</a:t>
            </a:r>
          </a:p>
        </p:txBody>
      </p:sp>
      <p:sp>
        <p:nvSpPr>
          <p:cNvPr id="96264" name="Rectangle 8">
            <a:extLst>
              <a:ext uri="{FF2B5EF4-FFF2-40B4-BE49-F238E27FC236}">
                <a16:creationId xmlns:a16="http://schemas.microsoft.com/office/drawing/2014/main" id="{AF5AC909-FC69-4760-BA1C-C899649C3D6C}"/>
              </a:ext>
            </a:extLst>
          </p:cNvPr>
          <p:cNvSpPr>
            <a:spLocks noChangeArrowheads="1"/>
          </p:cNvSpPr>
          <p:nvPr/>
        </p:nvSpPr>
        <p:spPr bwMode="auto">
          <a:xfrm>
            <a:off x="8991600" y="4191000"/>
            <a:ext cx="1143000" cy="6096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chemeClr val="accent2"/>
                </a:solidFill>
                <a:latin typeface="Times New Roman" panose="02020603050405020304" pitchFamily="18" charset="0"/>
              </a:rPr>
              <a:t>Mồ Hôi</a:t>
            </a:r>
          </a:p>
        </p:txBody>
      </p:sp>
      <p:sp>
        <p:nvSpPr>
          <p:cNvPr id="96269" name="Rectangle 13">
            <a:extLst>
              <a:ext uri="{FF2B5EF4-FFF2-40B4-BE49-F238E27FC236}">
                <a16:creationId xmlns:a16="http://schemas.microsoft.com/office/drawing/2014/main" id="{52B335EC-2457-43BB-A216-B2F45A22FCBC}"/>
              </a:ext>
            </a:extLst>
          </p:cNvPr>
          <p:cNvSpPr>
            <a:spLocks noChangeArrowheads="1"/>
          </p:cNvSpPr>
          <p:nvPr/>
        </p:nvSpPr>
        <p:spPr bwMode="auto">
          <a:xfrm>
            <a:off x="2209800" y="2819400"/>
            <a:ext cx="2514600" cy="6858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66FF"/>
                </a:solidFill>
                <a:latin typeface="Times New Roman" panose="02020603050405020304" pitchFamily="18" charset="0"/>
              </a:rPr>
              <a:t>CO</a:t>
            </a:r>
            <a:r>
              <a:rPr lang="en-US" altLang="en-US" sz="2000" b="1" baseline="-25000">
                <a:solidFill>
                  <a:srgbClr val="0066FF"/>
                </a:solidFill>
                <a:latin typeface="Times New Roman" panose="02020603050405020304" pitchFamily="18" charset="0"/>
              </a:rPr>
              <a:t>2</a:t>
            </a:r>
            <a:endParaRPr lang="en-US" altLang="en-US" sz="2000" b="1">
              <a:solidFill>
                <a:srgbClr val="0066FF"/>
              </a:solidFill>
              <a:latin typeface="Times New Roman" panose="02020603050405020304" pitchFamily="18" charset="0"/>
            </a:endParaRPr>
          </a:p>
        </p:txBody>
      </p:sp>
      <p:sp>
        <p:nvSpPr>
          <p:cNvPr id="96272" name="Rectangle 16">
            <a:extLst>
              <a:ext uri="{FF2B5EF4-FFF2-40B4-BE49-F238E27FC236}">
                <a16:creationId xmlns:a16="http://schemas.microsoft.com/office/drawing/2014/main" id="{F1C0CE51-FDC1-4179-835B-07EA2F6357EE}"/>
              </a:ext>
            </a:extLst>
          </p:cNvPr>
          <p:cNvSpPr>
            <a:spLocks noChangeArrowheads="1"/>
          </p:cNvSpPr>
          <p:nvPr/>
        </p:nvSpPr>
        <p:spPr bwMode="auto">
          <a:xfrm>
            <a:off x="2362200" y="5257800"/>
            <a:ext cx="7924800" cy="457200"/>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FF3300"/>
                </a:solidFill>
                <a:latin typeface="Times New Roman" panose="02020603050405020304" pitchFamily="18" charset="0"/>
              </a:rPr>
              <a:t>MÔI TRƯỜNG NGOÀI</a:t>
            </a:r>
          </a:p>
        </p:txBody>
      </p:sp>
      <p:sp>
        <p:nvSpPr>
          <p:cNvPr id="96273" name="Rectangle 17">
            <a:extLst>
              <a:ext uri="{FF2B5EF4-FFF2-40B4-BE49-F238E27FC236}">
                <a16:creationId xmlns:a16="http://schemas.microsoft.com/office/drawing/2014/main" id="{8FE6EC49-2195-4906-BCDE-2C3993533FF6}"/>
              </a:ext>
            </a:extLst>
          </p:cNvPr>
          <p:cNvSpPr>
            <a:spLocks noChangeArrowheads="1"/>
          </p:cNvSpPr>
          <p:nvPr/>
        </p:nvSpPr>
        <p:spPr bwMode="auto">
          <a:xfrm>
            <a:off x="3657600" y="6172200"/>
            <a:ext cx="5410200" cy="457200"/>
          </a:xfrm>
          <a:prstGeom prst="rect">
            <a:avLst/>
          </a:prstGeom>
          <a:solidFill>
            <a:schemeClr val="bg1"/>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990000"/>
                </a:solidFill>
                <a:latin typeface="Times New Roman" panose="02020603050405020304" pitchFamily="18" charset="0"/>
              </a:rPr>
              <a:t>HOẠT ĐỘNG BÀI TIẾT</a:t>
            </a:r>
          </a:p>
        </p:txBody>
      </p:sp>
      <p:sp>
        <p:nvSpPr>
          <p:cNvPr id="96274" name="AutoShape 18">
            <a:extLst>
              <a:ext uri="{FF2B5EF4-FFF2-40B4-BE49-F238E27FC236}">
                <a16:creationId xmlns:a16="http://schemas.microsoft.com/office/drawing/2014/main" id="{E96C710F-86EB-4F2F-B8E3-F83A6B617A9C}"/>
              </a:ext>
            </a:extLst>
          </p:cNvPr>
          <p:cNvSpPr>
            <a:spLocks noChangeArrowheads="1"/>
          </p:cNvSpPr>
          <p:nvPr/>
        </p:nvSpPr>
        <p:spPr bwMode="auto">
          <a:xfrm>
            <a:off x="3276600" y="3505200"/>
            <a:ext cx="304800" cy="1676400"/>
          </a:xfrm>
          <a:prstGeom prst="downArrow">
            <a:avLst>
              <a:gd name="adj1" fmla="val 50000"/>
              <a:gd name="adj2" fmla="val 1375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6" name="AutoShape 20">
            <a:extLst>
              <a:ext uri="{FF2B5EF4-FFF2-40B4-BE49-F238E27FC236}">
                <a16:creationId xmlns:a16="http://schemas.microsoft.com/office/drawing/2014/main" id="{8E9503CE-130F-4C02-9881-697BA028BD61}"/>
              </a:ext>
            </a:extLst>
          </p:cNvPr>
          <p:cNvSpPr>
            <a:spLocks noChangeArrowheads="1"/>
          </p:cNvSpPr>
          <p:nvPr/>
        </p:nvSpPr>
        <p:spPr bwMode="auto">
          <a:xfrm>
            <a:off x="6019800" y="16764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58" name="AutoShape 21">
            <a:extLst>
              <a:ext uri="{FF2B5EF4-FFF2-40B4-BE49-F238E27FC236}">
                <a16:creationId xmlns:a16="http://schemas.microsoft.com/office/drawing/2014/main" id="{75AC0FA5-0631-4EC4-B3B7-52FD11E4296E}"/>
              </a:ext>
            </a:extLst>
          </p:cNvPr>
          <p:cNvSpPr>
            <a:spLocks noChangeArrowheads="1"/>
          </p:cNvSpPr>
          <p:nvPr/>
        </p:nvSpPr>
        <p:spPr bwMode="auto">
          <a:xfrm rot="10800000">
            <a:off x="8782050" y="-25225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8" name="AutoShape 22">
            <a:extLst>
              <a:ext uri="{FF2B5EF4-FFF2-40B4-BE49-F238E27FC236}">
                <a16:creationId xmlns:a16="http://schemas.microsoft.com/office/drawing/2014/main" id="{C7C10B72-2182-463D-82B9-B346E6256FF9}"/>
              </a:ext>
            </a:extLst>
          </p:cNvPr>
          <p:cNvSpPr>
            <a:spLocks noChangeArrowheads="1"/>
          </p:cNvSpPr>
          <p:nvPr/>
        </p:nvSpPr>
        <p:spPr bwMode="auto">
          <a:xfrm>
            <a:off x="4343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60" name="AutoShape 23">
            <a:extLst>
              <a:ext uri="{FF2B5EF4-FFF2-40B4-BE49-F238E27FC236}">
                <a16:creationId xmlns:a16="http://schemas.microsoft.com/office/drawing/2014/main" id="{7FD4E51C-D4E3-433C-AD74-6CABB12D9891}"/>
              </a:ext>
            </a:extLst>
          </p:cNvPr>
          <p:cNvSpPr>
            <a:spLocks noChangeArrowheads="1"/>
          </p:cNvSpPr>
          <p:nvPr/>
        </p:nvSpPr>
        <p:spPr bwMode="auto">
          <a:xfrm rot="10800000">
            <a:off x="9848850" y="-3589338"/>
            <a:ext cx="171450" cy="74613"/>
          </a:xfrm>
          <a:prstGeom prst="downArrow">
            <a:avLst>
              <a:gd name="adj1" fmla="val 50000"/>
              <a:gd name="adj2" fmla="val 25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0" name="AutoShape 24">
            <a:extLst>
              <a:ext uri="{FF2B5EF4-FFF2-40B4-BE49-F238E27FC236}">
                <a16:creationId xmlns:a16="http://schemas.microsoft.com/office/drawing/2014/main" id="{F95EB3BC-C8AA-4FF4-8968-C91B3799E9D8}"/>
              </a:ext>
            </a:extLst>
          </p:cNvPr>
          <p:cNvSpPr>
            <a:spLocks noChangeArrowheads="1"/>
          </p:cNvSpPr>
          <p:nvPr/>
        </p:nvSpPr>
        <p:spPr bwMode="auto">
          <a:xfrm>
            <a:off x="7772400" y="2286000"/>
            <a:ext cx="228600" cy="533400"/>
          </a:xfrm>
          <a:prstGeom prst="downArrow">
            <a:avLst>
              <a:gd name="adj1" fmla="val 50000"/>
              <a:gd name="adj2" fmla="val 58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1" name="AutoShape 25">
            <a:extLst>
              <a:ext uri="{FF2B5EF4-FFF2-40B4-BE49-F238E27FC236}">
                <a16:creationId xmlns:a16="http://schemas.microsoft.com/office/drawing/2014/main" id="{D7498571-FE7F-450C-A65E-F19B9184E720}"/>
              </a:ext>
            </a:extLst>
          </p:cNvPr>
          <p:cNvSpPr>
            <a:spLocks noChangeArrowheads="1"/>
          </p:cNvSpPr>
          <p:nvPr/>
        </p:nvSpPr>
        <p:spPr bwMode="auto">
          <a:xfrm>
            <a:off x="77724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2" name="AutoShape 26">
            <a:extLst>
              <a:ext uri="{FF2B5EF4-FFF2-40B4-BE49-F238E27FC236}">
                <a16:creationId xmlns:a16="http://schemas.microsoft.com/office/drawing/2014/main" id="{18816ABE-65B7-4F7C-AEB7-3A8C44350D70}"/>
              </a:ext>
            </a:extLst>
          </p:cNvPr>
          <p:cNvSpPr>
            <a:spLocks noChangeArrowheads="1"/>
          </p:cNvSpPr>
          <p:nvPr/>
        </p:nvSpPr>
        <p:spPr bwMode="auto">
          <a:xfrm>
            <a:off x="9372600" y="37338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4" name="AutoShape 28">
            <a:extLst>
              <a:ext uri="{FF2B5EF4-FFF2-40B4-BE49-F238E27FC236}">
                <a16:creationId xmlns:a16="http://schemas.microsoft.com/office/drawing/2014/main" id="{36118AA0-B68D-46AC-BD4F-963024BE67C6}"/>
              </a:ext>
            </a:extLst>
          </p:cNvPr>
          <p:cNvSpPr>
            <a:spLocks noChangeArrowheads="1"/>
          </p:cNvSpPr>
          <p:nvPr/>
        </p:nvSpPr>
        <p:spPr bwMode="auto">
          <a:xfrm>
            <a:off x="78486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6" name="AutoShape 30">
            <a:extLst>
              <a:ext uri="{FF2B5EF4-FFF2-40B4-BE49-F238E27FC236}">
                <a16:creationId xmlns:a16="http://schemas.microsoft.com/office/drawing/2014/main" id="{EE4E074D-3A5D-4EB7-B4FE-39F682D26DC1}"/>
              </a:ext>
            </a:extLst>
          </p:cNvPr>
          <p:cNvSpPr>
            <a:spLocks noChangeArrowheads="1"/>
          </p:cNvSpPr>
          <p:nvPr/>
        </p:nvSpPr>
        <p:spPr bwMode="auto">
          <a:xfrm>
            <a:off x="6019800" y="990600"/>
            <a:ext cx="228600" cy="304800"/>
          </a:xfrm>
          <a:prstGeom prst="down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7" name="AutoShape 31">
            <a:extLst>
              <a:ext uri="{FF2B5EF4-FFF2-40B4-BE49-F238E27FC236}">
                <a16:creationId xmlns:a16="http://schemas.microsoft.com/office/drawing/2014/main" id="{24DEC5AD-DE17-4BCB-BC74-096883092699}"/>
              </a:ext>
            </a:extLst>
          </p:cNvPr>
          <p:cNvSpPr>
            <a:spLocks noChangeArrowheads="1"/>
          </p:cNvSpPr>
          <p:nvPr/>
        </p:nvSpPr>
        <p:spPr bwMode="auto">
          <a:xfrm>
            <a:off x="9448800" y="4800600"/>
            <a:ext cx="228600" cy="457200"/>
          </a:xfrm>
          <a:prstGeom prst="downArrow">
            <a:avLst>
              <a:gd name="adj1" fmla="val 50000"/>
              <a:gd name="adj2" fmla="val 50000"/>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 name="Text Box 61">
            <a:extLst>
              <a:ext uri="{FF2B5EF4-FFF2-40B4-BE49-F238E27FC236}">
                <a16:creationId xmlns:a16="http://schemas.microsoft.com/office/drawing/2014/main" id="{31CA3AF0-74E7-441C-B2F3-24F1E502C619}"/>
              </a:ext>
            </a:extLst>
          </p:cNvPr>
          <p:cNvSpPr txBox="1">
            <a:spLocks noChangeArrowheads="1"/>
          </p:cNvSpPr>
          <p:nvPr/>
        </p:nvSpPr>
        <p:spPr bwMode="auto">
          <a:xfrm>
            <a:off x="2362200" y="4110789"/>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Phổi</a:t>
            </a:r>
            <a:endParaRPr lang="en-US" altLang="en-US" sz="2400" b="1" dirty="0">
              <a:solidFill>
                <a:srgbClr val="0066FF"/>
              </a:solidFill>
              <a:latin typeface="Times New Roman" panose="02020603050405020304" pitchFamily="18" charset="0"/>
            </a:endParaRPr>
          </a:p>
        </p:txBody>
      </p:sp>
      <p:sp>
        <p:nvSpPr>
          <p:cNvPr id="26" name="Text Box 62">
            <a:extLst>
              <a:ext uri="{FF2B5EF4-FFF2-40B4-BE49-F238E27FC236}">
                <a16:creationId xmlns:a16="http://schemas.microsoft.com/office/drawing/2014/main" id="{A6094310-0030-4AA8-997F-06A59FF7F8A6}"/>
              </a:ext>
            </a:extLst>
          </p:cNvPr>
          <p:cNvSpPr txBox="1">
            <a:spLocks noChangeArrowheads="1"/>
          </p:cNvSpPr>
          <p:nvPr/>
        </p:nvSpPr>
        <p:spPr bwMode="auto">
          <a:xfrm>
            <a:off x="6819900" y="4800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66FF"/>
                </a:solidFill>
                <a:latin typeface="Times New Roman" panose="02020603050405020304" pitchFamily="18" charset="0"/>
              </a:rPr>
              <a:t>Thận</a:t>
            </a:r>
            <a:endParaRPr lang="en-US" altLang="en-US" sz="2400" b="1" dirty="0">
              <a:solidFill>
                <a:srgbClr val="0066FF"/>
              </a:solidFill>
              <a:latin typeface="Times New Roman" panose="02020603050405020304" pitchFamily="18" charset="0"/>
            </a:endParaRPr>
          </a:p>
        </p:txBody>
      </p:sp>
      <p:sp>
        <p:nvSpPr>
          <p:cNvPr id="27" name="Text Box 63">
            <a:extLst>
              <a:ext uri="{FF2B5EF4-FFF2-40B4-BE49-F238E27FC236}">
                <a16:creationId xmlns:a16="http://schemas.microsoft.com/office/drawing/2014/main" id="{00464450-013F-4C7F-9CE8-D484BE383E55}"/>
              </a:ext>
            </a:extLst>
          </p:cNvPr>
          <p:cNvSpPr txBox="1">
            <a:spLocks noChangeArrowheads="1"/>
          </p:cNvSpPr>
          <p:nvPr/>
        </p:nvSpPr>
        <p:spPr bwMode="auto">
          <a:xfrm>
            <a:off x="9721516" y="4876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66FF"/>
                </a:solidFill>
                <a:latin typeface="Times New Roman" panose="02020603050405020304" pitchFamily="18" charset="0"/>
              </a:rPr>
              <a:t>Da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blinds(horizontal)">
                                      <p:cBhvr>
                                        <p:cTn id="7" dur="500"/>
                                        <p:tgtEl>
                                          <p:spTgt spid="96259"/>
                                        </p:tgtEl>
                                      </p:cBhvr>
                                    </p:animEffect>
                                  </p:childTnLst>
                                </p:cTn>
                              </p:par>
                            </p:childTnLst>
                          </p:cTn>
                        </p:par>
                        <p:par>
                          <p:cTn id="8" fill="hold" nodeType="afterGroup">
                            <p:stCondLst>
                              <p:cond delay="500"/>
                            </p:stCondLst>
                            <p:childTnLst>
                              <p:par>
                                <p:cTn id="9" presetID="24" presetClass="entr" presetSubtype="0" fill="hold" grpId="0" nodeType="afterEffect">
                                  <p:stCondLst>
                                    <p:cond delay="0"/>
                                  </p:stCondLst>
                                  <p:childTnLst>
                                    <p:set>
                                      <p:cBhvr>
                                        <p:cTn id="10" dur="1" fill="hold">
                                          <p:stCondLst>
                                            <p:cond delay="0"/>
                                          </p:stCondLst>
                                        </p:cTn>
                                        <p:tgtEl>
                                          <p:spTgt spid="96258"/>
                                        </p:tgtEl>
                                        <p:attrNameLst>
                                          <p:attrName>style.visibility</p:attrName>
                                        </p:attrNameLst>
                                      </p:cBhvr>
                                      <p:to>
                                        <p:strVal val="visible"/>
                                      </p:to>
                                    </p:set>
                                    <p:anim to="" calcmode="lin" valueType="num">
                                      <p:cBhvr>
                                        <p:cTn id="11" dur="1" fill="hold"/>
                                        <p:tgtEl>
                                          <p:spTgt spid="96258"/>
                                        </p:tgtEl>
                                        <p:attrNameLst>
                                          <p:attrName/>
                                        </p:attrNameLst>
                                      </p:cBhvr>
                                    </p:anim>
                                  </p:childTnLst>
                                </p:cTn>
                              </p:par>
                            </p:childTnLst>
                          </p:cTn>
                        </p:par>
                        <p:par>
                          <p:cTn id="12" fill="hold" nodeType="afterGroup">
                            <p:stCondLst>
                              <p:cond delay="500"/>
                            </p:stCondLst>
                            <p:childTnLst>
                              <p:par>
                                <p:cTn id="13" presetID="24" presetClass="entr" presetSubtype="0"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to="" calcmode="lin" valueType="num">
                                      <p:cBhvr>
                                        <p:cTn id="15" dur="1" fill="hold"/>
                                        <p:tgtEl>
                                          <p:spTgt spid="96286"/>
                                        </p:tgtEl>
                                        <p:attrNameLst>
                                          <p:attrName/>
                                        </p:attrNameLst>
                                      </p:cBhvr>
                                    </p:anim>
                                  </p:childTnLst>
                                </p:cTn>
                              </p:par>
                            </p:childTnLst>
                          </p:cTn>
                        </p:par>
                        <p:par>
                          <p:cTn id="16" fill="hold" nodeType="afterGroup">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96276"/>
                                        </p:tgtEl>
                                        <p:attrNameLst>
                                          <p:attrName>style.visibility</p:attrName>
                                        </p:attrNameLst>
                                      </p:cBhvr>
                                      <p:to>
                                        <p:strVal val="visible"/>
                                      </p:to>
                                    </p:set>
                                    <p:animEffect transition="in" filter="blinds(horizontal)">
                                      <p:cBhvr>
                                        <p:cTn id="19" dur="500"/>
                                        <p:tgtEl>
                                          <p:spTgt spid="96276"/>
                                        </p:tgtEl>
                                      </p:cBhvr>
                                    </p:animEffect>
                                  </p:childTnLst>
                                </p:cTn>
                              </p:par>
                            </p:childTnLst>
                          </p:cTn>
                        </p:par>
                        <p:par>
                          <p:cTn id="20" fill="hold" nodeType="afterGroup">
                            <p:stCondLst>
                              <p:cond delay="1000"/>
                            </p:stCondLst>
                            <p:childTnLst>
                              <p:par>
                                <p:cTn id="21" presetID="5" presetClass="entr" presetSubtype="10" fill="hold" grpId="0" nodeType="afterEffect">
                                  <p:stCondLst>
                                    <p:cond delay="0"/>
                                  </p:stCondLst>
                                  <p:childTnLst>
                                    <p:set>
                                      <p:cBhvr>
                                        <p:cTn id="22" dur="1" fill="hold">
                                          <p:stCondLst>
                                            <p:cond delay="0"/>
                                          </p:stCondLst>
                                        </p:cTn>
                                        <p:tgtEl>
                                          <p:spTgt spid="96260"/>
                                        </p:tgtEl>
                                        <p:attrNameLst>
                                          <p:attrName>style.visibility</p:attrName>
                                        </p:attrNameLst>
                                      </p:cBhvr>
                                      <p:to>
                                        <p:strVal val="visible"/>
                                      </p:to>
                                    </p:set>
                                    <p:animEffect transition="in" filter="checkerboard(across)">
                                      <p:cBhvr>
                                        <p:cTn id="23" dur="500"/>
                                        <p:tgtEl>
                                          <p:spTgt spid="96260"/>
                                        </p:tgtEl>
                                      </p:cBhvr>
                                    </p:animEffect>
                                  </p:childTnLst>
                                </p:cTn>
                              </p:par>
                            </p:childTnLst>
                          </p:cTn>
                        </p:par>
                        <p:par>
                          <p:cTn id="24" fill="hold" nodeType="afterGroup">
                            <p:stCondLst>
                              <p:cond delay="1500"/>
                            </p:stCondLst>
                            <p:childTnLst>
                              <p:par>
                                <p:cTn id="25" presetID="3" presetClass="entr" presetSubtype="10" fill="hold" grpId="0" nodeType="afterEffect">
                                  <p:stCondLst>
                                    <p:cond delay="0"/>
                                  </p:stCondLst>
                                  <p:childTnLst>
                                    <p:set>
                                      <p:cBhvr>
                                        <p:cTn id="26" dur="1" fill="hold">
                                          <p:stCondLst>
                                            <p:cond delay="0"/>
                                          </p:stCondLst>
                                        </p:cTn>
                                        <p:tgtEl>
                                          <p:spTgt spid="96278"/>
                                        </p:tgtEl>
                                        <p:attrNameLst>
                                          <p:attrName>style.visibility</p:attrName>
                                        </p:attrNameLst>
                                      </p:cBhvr>
                                      <p:to>
                                        <p:strVal val="visible"/>
                                      </p:to>
                                    </p:set>
                                    <p:animEffect transition="in" filter="blinds(horizontal)">
                                      <p:cBhvr>
                                        <p:cTn id="27" dur="500"/>
                                        <p:tgtEl>
                                          <p:spTgt spid="96278"/>
                                        </p:tgtEl>
                                      </p:cBhvr>
                                    </p:animEffect>
                                  </p:childTnLst>
                                </p:cTn>
                              </p:par>
                            </p:childTnLst>
                          </p:cTn>
                        </p:par>
                        <p:par>
                          <p:cTn id="28" fill="hold" nodeType="afterGroup">
                            <p:stCondLst>
                              <p:cond delay="2000"/>
                            </p:stCondLst>
                            <p:childTnLst>
                              <p:par>
                                <p:cTn id="29" presetID="3" presetClass="entr" presetSubtype="10" fill="hold" grpId="0" nodeType="afterEffect">
                                  <p:stCondLst>
                                    <p:cond delay="0"/>
                                  </p:stCondLst>
                                  <p:childTnLst>
                                    <p:set>
                                      <p:cBhvr>
                                        <p:cTn id="30" dur="1" fill="hold">
                                          <p:stCondLst>
                                            <p:cond delay="0"/>
                                          </p:stCondLst>
                                        </p:cTn>
                                        <p:tgtEl>
                                          <p:spTgt spid="96269"/>
                                        </p:tgtEl>
                                        <p:attrNameLst>
                                          <p:attrName>style.visibility</p:attrName>
                                        </p:attrNameLst>
                                      </p:cBhvr>
                                      <p:to>
                                        <p:strVal val="visible"/>
                                      </p:to>
                                    </p:set>
                                    <p:animEffect transition="in" filter="blinds(horizontal)">
                                      <p:cBhvr>
                                        <p:cTn id="31" dur="500"/>
                                        <p:tgtEl>
                                          <p:spTgt spid="96269"/>
                                        </p:tgtEl>
                                      </p:cBhvr>
                                    </p:animEffect>
                                  </p:childTnLst>
                                </p:cTn>
                              </p:par>
                            </p:childTnLst>
                          </p:cTn>
                        </p:par>
                        <p:par>
                          <p:cTn id="32" fill="hold" nodeType="afterGroup">
                            <p:stCondLst>
                              <p:cond delay="2500"/>
                            </p:stCondLst>
                            <p:childTnLst>
                              <p:par>
                                <p:cTn id="33" presetID="3" presetClass="entr" presetSubtype="10" fill="hold" grpId="0" nodeType="afterEffect">
                                  <p:stCondLst>
                                    <p:cond delay="0"/>
                                  </p:stCondLst>
                                  <p:childTnLst>
                                    <p:set>
                                      <p:cBhvr>
                                        <p:cTn id="34" dur="1" fill="hold">
                                          <p:stCondLst>
                                            <p:cond delay="0"/>
                                          </p:stCondLst>
                                        </p:cTn>
                                        <p:tgtEl>
                                          <p:spTgt spid="96280"/>
                                        </p:tgtEl>
                                        <p:attrNameLst>
                                          <p:attrName>style.visibility</p:attrName>
                                        </p:attrNameLst>
                                      </p:cBhvr>
                                      <p:to>
                                        <p:strVal val="visible"/>
                                      </p:to>
                                    </p:set>
                                    <p:animEffect transition="in" filter="blinds(horizontal)">
                                      <p:cBhvr>
                                        <p:cTn id="35" dur="500"/>
                                        <p:tgtEl>
                                          <p:spTgt spid="96280"/>
                                        </p:tgtEl>
                                      </p:cBhvr>
                                    </p:animEffect>
                                  </p:childTnLst>
                                </p:cTn>
                              </p:par>
                            </p:childTnLst>
                          </p:cTn>
                        </p:par>
                        <p:par>
                          <p:cTn id="36" fill="hold" nodeType="afterGroup">
                            <p:stCondLst>
                              <p:cond delay="3000"/>
                            </p:stCondLst>
                            <p:childTnLst>
                              <p:par>
                                <p:cTn id="37" presetID="3" presetClass="entr" presetSubtype="10" fill="hold" grpId="0" nodeType="afterEffect">
                                  <p:stCondLst>
                                    <p:cond delay="0"/>
                                  </p:stCondLst>
                                  <p:childTnLst>
                                    <p:set>
                                      <p:cBhvr>
                                        <p:cTn id="38" dur="1" fill="hold">
                                          <p:stCondLst>
                                            <p:cond delay="0"/>
                                          </p:stCondLst>
                                        </p:cTn>
                                        <p:tgtEl>
                                          <p:spTgt spid="96262"/>
                                        </p:tgtEl>
                                        <p:attrNameLst>
                                          <p:attrName>style.visibility</p:attrName>
                                        </p:attrNameLst>
                                      </p:cBhvr>
                                      <p:to>
                                        <p:strVal val="visible"/>
                                      </p:to>
                                    </p:set>
                                    <p:animEffect transition="in" filter="blinds(horizontal)">
                                      <p:cBhvr>
                                        <p:cTn id="39" dur="500"/>
                                        <p:tgtEl>
                                          <p:spTgt spid="96262"/>
                                        </p:tgtEl>
                                      </p:cBhvr>
                                    </p:animEffect>
                                  </p:childTnLst>
                                </p:cTn>
                              </p:par>
                            </p:childTnLst>
                          </p:cTn>
                        </p:par>
                        <p:par>
                          <p:cTn id="40" fill="hold" nodeType="afterGroup">
                            <p:stCondLst>
                              <p:cond delay="3500"/>
                            </p:stCondLst>
                            <p:childTnLst>
                              <p:par>
                                <p:cTn id="41" presetID="20" presetClass="entr" presetSubtype="0" fill="hold" grpId="0" nodeType="afterEffect">
                                  <p:stCondLst>
                                    <p:cond delay="0"/>
                                  </p:stCondLst>
                                  <p:childTnLst>
                                    <p:set>
                                      <p:cBhvr>
                                        <p:cTn id="42" dur="1" fill="hold">
                                          <p:stCondLst>
                                            <p:cond delay="0"/>
                                          </p:stCondLst>
                                        </p:cTn>
                                        <p:tgtEl>
                                          <p:spTgt spid="96263"/>
                                        </p:tgtEl>
                                        <p:attrNameLst>
                                          <p:attrName>style.visibility</p:attrName>
                                        </p:attrNameLst>
                                      </p:cBhvr>
                                      <p:to>
                                        <p:strVal val="visible"/>
                                      </p:to>
                                    </p:set>
                                    <p:animEffect transition="in" filter="wedge">
                                      <p:cBhvr>
                                        <p:cTn id="43" dur="500"/>
                                        <p:tgtEl>
                                          <p:spTgt spid="96263"/>
                                        </p:tgtEl>
                                      </p:cBhvr>
                                    </p:animEffect>
                                  </p:childTnLst>
                                </p:cTn>
                              </p:par>
                            </p:childTnLst>
                          </p:cTn>
                        </p:par>
                        <p:par>
                          <p:cTn id="44" fill="hold" nodeType="afterGroup">
                            <p:stCondLst>
                              <p:cond delay="4000"/>
                            </p:stCondLst>
                            <p:childTnLst>
                              <p:par>
                                <p:cTn id="45" presetID="20" presetClass="entr" presetSubtype="0" fill="hold" grpId="0" nodeType="afterEffect">
                                  <p:stCondLst>
                                    <p:cond delay="0"/>
                                  </p:stCondLst>
                                  <p:childTnLst>
                                    <p:set>
                                      <p:cBhvr>
                                        <p:cTn id="46" dur="1" fill="hold">
                                          <p:stCondLst>
                                            <p:cond delay="0"/>
                                          </p:stCondLst>
                                        </p:cTn>
                                        <p:tgtEl>
                                          <p:spTgt spid="96281"/>
                                        </p:tgtEl>
                                        <p:attrNameLst>
                                          <p:attrName>style.visibility</p:attrName>
                                        </p:attrNameLst>
                                      </p:cBhvr>
                                      <p:to>
                                        <p:strVal val="visible"/>
                                      </p:to>
                                    </p:set>
                                    <p:animEffect transition="in" filter="wedge">
                                      <p:cBhvr>
                                        <p:cTn id="47" dur="500"/>
                                        <p:tgtEl>
                                          <p:spTgt spid="96281"/>
                                        </p:tgtEl>
                                      </p:cBhvr>
                                    </p:animEffect>
                                  </p:childTnLst>
                                </p:cTn>
                              </p:par>
                            </p:childTnLst>
                          </p:cTn>
                        </p:par>
                        <p:par>
                          <p:cTn id="48" fill="hold" nodeType="afterGroup">
                            <p:stCondLst>
                              <p:cond delay="4500"/>
                            </p:stCondLst>
                            <p:childTnLst>
                              <p:par>
                                <p:cTn id="49" presetID="20" presetClass="entr" presetSubtype="0" fill="hold" grpId="0" nodeType="afterEffect">
                                  <p:stCondLst>
                                    <p:cond delay="0"/>
                                  </p:stCondLst>
                                  <p:childTnLst>
                                    <p:set>
                                      <p:cBhvr>
                                        <p:cTn id="50" dur="1" fill="hold">
                                          <p:stCondLst>
                                            <p:cond delay="0"/>
                                          </p:stCondLst>
                                        </p:cTn>
                                        <p:tgtEl>
                                          <p:spTgt spid="96282"/>
                                        </p:tgtEl>
                                        <p:attrNameLst>
                                          <p:attrName>style.visibility</p:attrName>
                                        </p:attrNameLst>
                                      </p:cBhvr>
                                      <p:to>
                                        <p:strVal val="visible"/>
                                      </p:to>
                                    </p:set>
                                    <p:animEffect transition="in" filter="wedge">
                                      <p:cBhvr>
                                        <p:cTn id="51" dur="500"/>
                                        <p:tgtEl>
                                          <p:spTgt spid="96282"/>
                                        </p:tgtEl>
                                      </p:cBhvr>
                                    </p:animEffect>
                                  </p:childTnLst>
                                </p:cTn>
                              </p:par>
                            </p:childTnLst>
                          </p:cTn>
                        </p:par>
                        <p:par>
                          <p:cTn id="52" fill="hold" nodeType="afterGroup">
                            <p:stCondLst>
                              <p:cond delay="5000"/>
                            </p:stCondLst>
                            <p:childTnLst>
                              <p:par>
                                <p:cTn id="53" presetID="20" presetClass="entr" presetSubtype="0" fill="hold" grpId="0" nodeType="afterEffect">
                                  <p:stCondLst>
                                    <p:cond delay="0"/>
                                  </p:stCondLst>
                                  <p:childTnLst>
                                    <p:set>
                                      <p:cBhvr>
                                        <p:cTn id="54" dur="1" fill="hold">
                                          <p:stCondLst>
                                            <p:cond delay="0"/>
                                          </p:stCondLst>
                                        </p:cTn>
                                        <p:tgtEl>
                                          <p:spTgt spid="96264"/>
                                        </p:tgtEl>
                                        <p:attrNameLst>
                                          <p:attrName>style.visibility</p:attrName>
                                        </p:attrNameLst>
                                      </p:cBhvr>
                                      <p:to>
                                        <p:strVal val="visible"/>
                                      </p:to>
                                    </p:set>
                                    <p:animEffect transition="in" filter="wedge">
                                      <p:cBhvr>
                                        <p:cTn id="55" dur="500"/>
                                        <p:tgtEl>
                                          <p:spTgt spid="96264"/>
                                        </p:tgtEl>
                                      </p:cBhvr>
                                    </p:animEffect>
                                  </p:childTnLst>
                                </p:cTn>
                              </p:par>
                            </p:childTnLst>
                          </p:cTn>
                        </p:par>
                        <p:par>
                          <p:cTn id="56" fill="hold" nodeType="afterGroup">
                            <p:stCondLst>
                              <p:cond delay="5500"/>
                            </p:stCondLst>
                            <p:childTnLst>
                              <p:par>
                                <p:cTn id="57" presetID="3" presetClass="entr" presetSubtype="10" fill="hold" grpId="0" nodeType="afterEffect">
                                  <p:stCondLst>
                                    <p:cond delay="0"/>
                                  </p:stCondLst>
                                  <p:childTnLst>
                                    <p:set>
                                      <p:cBhvr>
                                        <p:cTn id="58" dur="1" fill="hold">
                                          <p:stCondLst>
                                            <p:cond delay="0"/>
                                          </p:stCondLst>
                                        </p:cTn>
                                        <p:tgtEl>
                                          <p:spTgt spid="96274"/>
                                        </p:tgtEl>
                                        <p:attrNameLst>
                                          <p:attrName>style.visibility</p:attrName>
                                        </p:attrNameLst>
                                      </p:cBhvr>
                                      <p:to>
                                        <p:strVal val="visible"/>
                                      </p:to>
                                    </p:set>
                                    <p:animEffect transition="in" filter="blinds(horizontal)">
                                      <p:cBhvr>
                                        <p:cTn id="59" dur="500"/>
                                        <p:tgtEl>
                                          <p:spTgt spid="96274"/>
                                        </p:tgtEl>
                                      </p:cBhvr>
                                    </p:animEffect>
                                  </p:childTnLst>
                                </p:cTn>
                              </p:par>
                            </p:childTnLst>
                          </p:cTn>
                        </p:par>
                        <p:par>
                          <p:cTn id="60" fill="hold" nodeType="afterGroup">
                            <p:stCondLst>
                              <p:cond delay="6000"/>
                            </p:stCondLst>
                            <p:childTnLst>
                              <p:par>
                                <p:cTn id="61" presetID="3" presetClass="entr" presetSubtype="10" fill="hold" grpId="0" nodeType="afterEffect">
                                  <p:stCondLst>
                                    <p:cond delay="0"/>
                                  </p:stCondLst>
                                  <p:childTnLst>
                                    <p:set>
                                      <p:cBhvr>
                                        <p:cTn id="62" dur="1" fill="hold">
                                          <p:stCondLst>
                                            <p:cond delay="0"/>
                                          </p:stCondLst>
                                        </p:cTn>
                                        <p:tgtEl>
                                          <p:spTgt spid="96284"/>
                                        </p:tgtEl>
                                        <p:attrNameLst>
                                          <p:attrName>style.visibility</p:attrName>
                                        </p:attrNameLst>
                                      </p:cBhvr>
                                      <p:to>
                                        <p:strVal val="visible"/>
                                      </p:to>
                                    </p:set>
                                    <p:animEffect transition="in" filter="blinds(horizontal)">
                                      <p:cBhvr>
                                        <p:cTn id="63" dur="500"/>
                                        <p:tgtEl>
                                          <p:spTgt spid="96284"/>
                                        </p:tgtEl>
                                      </p:cBhvr>
                                    </p:animEffect>
                                  </p:childTnLst>
                                </p:cTn>
                              </p:par>
                            </p:childTnLst>
                          </p:cTn>
                        </p:par>
                        <p:par>
                          <p:cTn id="64" fill="hold" nodeType="afterGroup">
                            <p:stCondLst>
                              <p:cond delay="6500"/>
                            </p:stCondLst>
                            <p:childTnLst>
                              <p:par>
                                <p:cTn id="65" presetID="3" presetClass="entr" presetSubtype="10" fill="hold" grpId="0" nodeType="afterEffect">
                                  <p:stCondLst>
                                    <p:cond delay="0"/>
                                  </p:stCondLst>
                                  <p:childTnLst>
                                    <p:set>
                                      <p:cBhvr>
                                        <p:cTn id="66" dur="1" fill="hold">
                                          <p:stCondLst>
                                            <p:cond delay="0"/>
                                          </p:stCondLst>
                                        </p:cTn>
                                        <p:tgtEl>
                                          <p:spTgt spid="96287"/>
                                        </p:tgtEl>
                                        <p:attrNameLst>
                                          <p:attrName>style.visibility</p:attrName>
                                        </p:attrNameLst>
                                      </p:cBhvr>
                                      <p:to>
                                        <p:strVal val="visible"/>
                                      </p:to>
                                    </p:set>
                                    <p:animEffect transition="in" filter="blinds(horizontal)">
                                      <p:cBhvr>
                                        <p:cTn id="67" dur="500"/>
                                        <p:tgtEl>
                                          <p:spTgt spid="96287"/>
                                        </p:tgtEl>
                                      </p:cBhvr>
                                    </p:animEffect>
                                  </p:childTnLst>
                                </p:cTn>
                              </p:par>
                            </p:childTnLst>
                          </p:cTn>
                        </p:par>
                        <p:par>
                          <p:cTn id="68" fill="hold" nodeType="afterGroup">
                            <p:stCondLst>
                              <p:cond delay="7000"/>
                            </p:stCondLst>
                            <p:childTnLst>
                              <p:par>
                                <p:cTn id="69" presetID="3" presetClass="entr" presetSubtype="10" fill="hold" grpId="0" nodeType="afterEffect">
                                  <p:stCondLst>
                                    <p:cond delay="0"/>
                                  </p:stCondLst>
                                  <p:childTnLst>
                                    <p:set>
                                      <p:cBhvr>
                                        <p:cTn id="70" dur="1" fill="hold">
                                          <p:stCondLst>
                                            <p:cond delay="0"/>
                                          </p:stCondLst>
                                        </p:cTn>
                                        <p:tgtEl>
                                          <p:spTgt spid="96272"/>
                                        </p:tgtEl>
                                        <p:attrNameLst>
                                          <p:attrName>style.visibility</p:attrName>
                                        </p:attrNameLst>
                                      </p:cBhvr>
                                      <p:to>
                                        <p:strVal val="visible"/>
                                      </p:to>
                                    </p:set>
                                    <p:animEffect transition="in" filter="blinds(horizontal)">
                                      <p:cBhvr>
                                        <p:cTn id="71" dur="500"/>
                                        <p:tgtEl>
                                          <p:spTgt spid="96272"/>
                                        </p:tgtEl>
                                      </p:cBhvr>
                                    </p:animEffect>
                                  </p:childTnLst>
                                </p:cTn>
                              </p:par>
                            </p:childTnLst>
                          </p:cTn>
                        </p:par>
                        <p:par>
                          <p:cTn id="72" fill="hold" nodeType="afterGroup">
                            <p:stCondLst>
                              <p:cond delay="7500"/>
                            </p:stCondLst>
                            <p:childTnLst>
                              <p:par>
                                <p:cTn id="73" presetID="20" presetClass="entr" presetSubtype="0" fill="hold" grpId="0" nodeType="afterEffect">
                                  <p:stCondLst>
                                    <p:cond delay="0"/>
                                  </p:stCondLst>
                                  <p:childTnLst>
                                    <p:set>
                                      <p:cBhvr>
                                        <p:cTn id="74" dur="1" fill="hold">
                                          <p:stCondLst>
                                            <p:cond delay="0"/>
                                          </p:stCondLst>
                                        </p:cTn>
                                        <p:tgtEl>
                                          <p:spTgt spid="96261"/>
                                        </p:tgtEl>
                                        <p:attrNameLst>
                                          <p:attrName>style.visibility</p:attrName>
                                        </p:attrNameLst>
                                      </p:cBhvr>
                                      <p:to>
                                        <p:strVal val="visible"/>
                                      </p:to>
                                    </p:set>
                                    <p:animEffect transition="in" filter="wedge">
                                      <p:cBhvr>
                                        <p:cTn id="75" dur="2000"/>
                                        <p:tgtEl>
                                          <p:spTgt spid="96261"/>
                                        </p:tgtEl>
                                      </p:cBhvr>
                                    </p:animEffect>
                                  </p:childTnLst>
                                </p:cTn>
                              </p:par>
                            </p:childTnLst>
                          </p:cTn>
                        </p:par>
                        <p:par>
                          <p:cTn id="76" fill="hold" nodeType="afterGroup">
                            <p:stCondLst>
                              <p:cond delay="9500"/>
                            </p:stCondLst>
                            <p:childTnLst>
                              <p:par>
                                <p:cTn id="77" presetID="8" presetClass="entr" presetSubtype="16" fill="hold" grpId="0" nodeType="afterEffect">
                                  <p:stCondLst>
                                    <p:cond delay="0"/>
                                  </p:stCondLst>
                                  <p:childTnLst>
                                    <p:set>
                                      <p:cBhvr>
                                        <p:cTn id="78" dur="1" fill="hold">
                                          <p:stCondLst>
                                            <p:cond delay="0"/>
                                          </p:stCondLst>
                                        </p:cTn>
                                        <p:tgtEl>
                                          <p:spTgt spid="96273"/>
                                        </p:tgtEl>
                                        <p:attrNameLst>
                                          <p:attrName>style.visibility</p:attrName>
                                        </p:attrNameLst>
                                      </p:cBhvr>
                                      <p:to>
                                        <p:strVal val="visible"/>
                                      </p:to>
                                    </p:set>
                                    <p:animEffect transition="in" filter="diamond(in)">
                                      <p:cBhvr>
                                        <p:cTn id="79" dur="1000"/>
                                        <p:tgtEl>
                                          <p:spTgt spid="96273"/>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linds(horizontal)">
                                      <p:cBhvr>
                                        <p:cTn id="84" dur="500"/>
                                        <p:tgtEl>
                                          <p:spTgt spid="25"/>
                                        </p:tgtEl>
                                      </p:cBhvr>
                                    </p:animEffect>
                                  </p:childTnLst>
                                </p:cTn>
                              </p:par>
                              <p:par>
                                <p:cTn id="85" presetID="45" presetClass="entr" presetSubtype="0" fill="hold" grpId="0" nodeType="withEffect">
                                  <p:stCondLst>
                                    <p:cond delay="0"/>
                                  </p:stCondLst>
                                  <p:iterate type="lt">
                                    <p:tmPct val="10000"/>
                                  </p:iterate>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anim calcmode="lin" valueType="num">
                                      <p:cBhvr>
                                        <p:cTn id="88" dur="500" fill="hold"/>
                                        <p:tgtEl>
                                          <p:spTgt spid="26"/>
                                        </p:tgtEl>
                                        <p:attrNameLst>
                                          <p:attrName>ppt_w</p:attrName>
                                        </p:attrNameLst>
                                      </p:cBhvr>
                                      <p:tavLst>
                                        <p:tav tm="0" fmla="#ppt_w*sin(2.5*pi*$)">
                                          <p:val>
                                            <p:fltVal val="0"/>
                                          </p:val>
                                        </p:tav>
                                        <p:tav tm="100000">
                                          <p:val>
                                            <p:fltVal val="1"/>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par>
                                <p:cTn id="90" presetID="8" presetClass="entr" presetSubtype="16"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diamond(in)">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P spid="96259" grpId="0" animBg="1"/>
      <p:bldP spid="96260" grpId="0" animBg="1"/>
      <p:bldP spid="96261" grpId="0" animBg="1"/>
      <p:bldP spid="96262" grpId="0" animBg="1"/>
      <p:bldP spid="96263" grpId="0" animBg="1"/>
      <p:bldP spid="96264" grpId="0" animBg="1"/>
      <p:bldP spid="96269" grpId="0" animBg="1"/>
      <p:bldP spid="96272" grpId="0" animBg="1"/>
      <p:bldP spid="96273" grpId="0" animBg="1"/>
      <p:bldP spid="96274" grpId="0" animBg="1"/>
      <p:bldP spid="96276" grpId="0" animBg="1"/>
      <p:bldP spid="96278" grpId="0" animBg="1"/>
      <p:bldP spid="96280" grpId="0" animBg="1"/>
      <p:bldP spid="96281" grpId="0" animBg="1"/>
      <p:bldP spid="96282" grpId="0" animBg="1"/>
      <p:bldP spid="96284" grpId="0" animBg="1"/>
      <p:bldP spid="96286" grpId="0" animBg="1"/>
      <p:bldP spid="96287" grpId="0" animBg="1"/>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04BDCA-7311-4977-80D4-2F2E74022B23}"/>
              </a:ext>
            </a:extLst>
          </p:cNvPr>
          <p:cNvGraphicFramePr>
            <a:graphicFrameLocks noGrp="1"/>
          </p:cNvGraphicFramePr>
          <p:nvPr>
            <p:extLst>
              <p:ext uri="{D42A27DB-BD31-4B8C-83A1-F6EECF244321}">
                <p14:modId xmlns:p14="http://schemas.microsoft.com/office/powerpoint/2010/main" val="3189597486"/>
              </p:ext>
            </p:extLst>
          </p:nvPr>
        </p:nvGraphicFramePr>
        <p:xfrm>
          <a:off x="751114" y="621055"/>
          <a:ext cx="10911495" cy="5975683"/>
        </p:xfrm>
        <a:graphic>
          <a:graphicData uri="http://schemas.openxmlformats.org/drawingml/2006/table">
            <a:tbl>
              <a:tblPr firstRow="1" firstCol="1" bandRow="1">
                <a:tableStyleId>{5C22544A-7EE6-4342-B048-85BDC9FD1C3A}</a:tableStyleId>
              </a:tblPr>
              <a:tblGrid>
                <a:gridCol w="10911495">
                  <a:extLst>
                    <a:ext uri="{9D8B030D-6E8A-4147-A177-3AD203B41FA5}">
                      <a16:colId xmlns:a16="http://schemas.microsoft.com/office/drawing/2014/main" val="2444171514"/>
                    </a:ext>
                  </a:extLst>
                </a:gridCol>
              </a:tblGrid>
              <a:tr h="5975683">
                <a:tc>
                  <a:txBody>
                    <a:bodyPr/>
                    <a:lstStyle/>
                    <a:p>
                      <a:pPr marL="457200" marR="0" algn="ctr">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PHIẾU HỌC TẬP 1</a:t>
                      </a:r>
                    </a:p>
                    <a:p>
                      <a:pPr marL="457200" marR="0" algn="ctr">
                        <a:lnSpc>
                          <a:spcPct val="130000"/>
                        </a:lnSpc>
                        <a:spcBef>
                          <a:spcPts val="0"/>
                        </a:spcBef>
                        <a:spcAft>
                          <a:spcPts val="0"/>
                        </a:spcAft>
                      </a:pPr>
                      <a:r>
                        <a:rPr lang="en-US" sz="3200" dirty="0" err="1">
                          <a:effectLst/>
                          <a:latin typeface="Tahoma" panose="020B0604030504040204" pitchFamily="34" charset="0"/>
                          <a:ea typeface="Tahoma" panose="020B0604030504040204" pitchFamily="34" charset="0"/>
                          <a:cs typeface="Tahoma" panose="020B0604030504040204" pitchFamily="34" charset="0"/>
                        </a:rPr>
                        <a:t>Em</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hãy</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xác</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định</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những</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câu</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đúng</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khi</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nói</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về</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hoạt</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động</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bài</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tiết</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của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cơ</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err="1">
                          <a:effectLst/>
                          <a:latin typeface="Tahoma" panose="020B0604030504040204" pitchFamily="34" charset="0"/>
                          <a:ea typeface="Tahoma" panose="020B0604030504040204" pitchFamily="34" charset="0"/>
                          <a:cs typeface="Tahoma" panose="020B0604030504040204" pitchFamily="34" charset="0"/>
                        </a:rPr>
                        <a:t>thể</a:t>
                      </a:r>
                      <a:r>
                        <a:rPr lang="en-US" sz="3200">
                          <a:effectLst/>
                          <a:latin typeface="Tahoma" panose="020B0604030504040204" pitchFamily="34" charset="0"/>
                          <a:ea typeface="Tahoma" panose="020B0604030504040204" pitchFamily="34" charset="0"/>
                          <a:cs typeface="Tahoma" panose="020B0604030504040204" pitchFamily="34" charset="0"/>
                        </a:rPr>
                        <a:t> người</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457200" marR="0" algn="just">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1. </a:t>
                      </a:r>
                      <a:r>
                        <a:rPr lang="en-US" sz="2400" dirty="0" err="1">
                          <a:effectLst/>
                          <a:latin typeface="Tahoma" panose="020B0604030504040204" pitchFamily="34" charset="0"/>
                          <a:ea typeface="Tahoma" panose="020B0604030504040204" pitchFamily="34" charset="0"/>
                          <a:cs typeface="Tahoma" panose="020B0604030504040204" pitchFamily="34" charset="0"/>
                        </a:rPr>
                        <a:t>Cơ</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quan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bài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tiết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chủ</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yếu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là</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phổi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thận</a:t>
                      </a:r>
                      <a:r>
                        <a:rPr lang="en-US" sz="2400" dirty="0">
                          <a:effectLst/>
                          <a:latin typeface="Tahoma" panose="020B0604030504040204" pitchFamily="34" charset="0"/>
                          <a:ea typeface="Tahoma" panose="020B0604030504040204" pitchFamily="34" charset="0"/>
                          <a:cs typeface="Tahoma" panose="020B0604030504040204" pitchFamily="34" charset="0"/>
                        </a:rPr>
                        <a:t>, da.</a:t>
                      </a:r>
                    </a:p>
                    <a:p>
                      <a:pPr marL="457200" marR="0" algn="just">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 Da </a:t>
                      </a:r>
                      <a:r>
                        <a:rPr lang="en-US" sz="2400" dirty="0" err="1">
                          <a:effectLst/>
                          <a:latin typeface="Tahoma" panose="020B0604030504040204" pitchFamily="34" charset="0"/>
                          <a:ea typeface="Tahoma" panose="020B0604030504040204" pitchFamily="34" charset="0"/>
                          <a:cs typeface="Tahoma" panose="020B0604030504040204" pitchFamily="34" charset="0"/>
                        </a:rPr>
                        <a:t>đóng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vai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trò</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chủ</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yếu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trong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việc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bài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tiết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các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thải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hòa</a:t>
                      </a:r>
                      <a:r>
                        <a:rPr lang="en-US" sz="2400" dirty="0">
                          <a:effectLst/>
                          <a:latin typeface="Tahoma" panose="020B0604030504040204" pitchFamily="34" charset="0"/>
                          <a:ea typeface="Tahoma" panose="020B0604030504040204" pitchFamily="34" charset="0"/>
                          <a:cs typeface="Tahoma" panose="020B0604030504040204" pitchFamily="34" charset="0"/>
                        </a:rPr>
                        <a:t> tan </a:t>
                      </a:r>
                      <a:r>
                        <a:rPr lang="en-US" sz="2400" dirty="0" err="1">
                          <a:effectLst/>
                          <a:latin typeface="Tahoma" panose="020B0604030504040204" pitchFamily="34" charset="0"/>
                          <a:ea typeface="Tahoma" panose="020B0604030504040204" pitchFamily="34" charset="0"/>
                          <a:cs typeface="Tahoma" panose="020B0604030504040204" pitchFamily="34" charset="0"/>
                        </a:rPr>
                        <a:t>trong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máu</a:t>
                      </a:r>
                      <a:r>
                        <a:rPr lang="en-US" sz="2400" dirty="0">
                          <a:effectLst/>
                          <a:latin typeface="Tahoma" panose="020B0604030504040204" pitchFamily="34" charset="0"/>
                          <a:ea typeface="Tahoma" panose="020B0604030504040204" pitchFamily="34" charset="0"/>
                          <a:cs typeface="Tahoma" panose="020B0604030504040204" pitchFamily="34" charset="0"/>
                        </a:rPr>
                        <a:t>.</a:t>
                      </a:r>
                    </a:p>
                    <a:p>
                      <a:pPr marL="457200" marR="0" algn="just">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3. </a:t>
                      </a:r>
                      <a:r>
                        <a:rPr lang="en-US" sz="2400" dirty="0" err="1">
                          <a:effectLst/>
                          <a:latin typeface="Tahoma" panose="020B0604030504040204" pitchFamily="34" charset="0"/>
                          <a:ea typeface="Tahoma" panose="020B0604030504040204" pitchFamily="34" charset="0"/>
                          <a:cs typeface="Tahoma" panose="020B0604030504040204" pitchFamily="34" charset="0"/>
                        </a:rPr>
                        <a:t>Các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sản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phẩm</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bài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tiết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phát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sinh</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từ</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hoạt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động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trao</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đổi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của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tế</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bào</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và</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hoạt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động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tiêu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hóa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đưa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vào</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một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số</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quá</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liều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lượng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thuốc</a:t>
                      </a:r>
                      <a:r>
                        <a:rPr lang="en-US" sz="2400" dirty="0">
                          <a:effectLst/>
                          <a:latin typeface="Tahoma" panose="020B0604030504040204" pitchFamily="34" charset="0"/>
                          <a:ea typeface="Tahoma" panose="020B0604030504040204" pitchFamily="34" charset="0"/>
                          <a:cs typeface="Tahoma" panose="020B0604030504040204" pitchFamily="34" charset="0"/>
                        </a:rPr>
                        <a:t>, ion, </a:t>
                      </a:r>
                      <a:r>
                        <a:rPr lang="en-US" sz="2400" dirty="0" err="1">
                          <a:effectLst/>
                          <a:latin typeface="Tahoma" panose="020B0604030504040204" pitchFamily="34" charset="0"/>
                          <a:ea typeface="Tahoma" panose="020B0604030504040204" pitchFamily="34" charset="0"/>
                          <a:cs typeface="Tahoma" panose="020B0604030504040204" pitchFamily="34" charset="0"/>
                        </a:rPr>
                        <a:t>cholesteron</a:t>
                      </a:r>
                      <a:r>
                        <a:rPr lang="en-US" sz="2400" dirty="0">
                          <a:effectLst/>
                          <a:latin typeface="Tahoma" panose="020B0604030504040204" pitchFamily="34" charset="0"/>
                          <a:ea typeface="Tahoma" panose="020B0604030504040204" pitchFamily="34" charset="0"/>
                          <a:cs typeface="Tahoma" panose="020B0604030504040204" pitchFamily="34" charset="0"/>
                        </a:rPr>
                        <a:t>…)</a:t>
                      </a:r>
                    </a:p>
                    <a:p>
                      <a:pPr marL="457200" marR="0" algn="just">
                        <a:lnSpc>
                          <a:spcPct val="13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4. </a:t>
                      </a:r>
                      <a:r>
                        <a:rPr lang="en-US" sz="2400" dirty="0" err="1">
                          <a:effectLst/>
                          <a:latin typeface="Tahoma" panose="020B0604030504040204" pitchFamily="34" charset="0"/>
                          <a:ea typeface="Tahoma" panose="020B0604030504040204" pitchFamily="34" charset="0"/>
                          <a:cs typeface="Tahoma" panose="020B0604030504040204" pitchFamily="34" charset="0"/>
                        </a:rPr>
                        <a:t>Bài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tiết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giúp</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cơ</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thể</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thải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loại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các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dư</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thừa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và</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độc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hại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để</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duy</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trì</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tính</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ổn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định</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của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môi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trường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trong</a:t>
                      </a:r>
                      <a:r>
                        <a:rPr lang="en-US" sz="2400" dirty="0">
                          <a:effectLst/>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287465739"/>
                  </a:ext>
                </a:extLst>
              </a:tr>
            </a:tbl>
          </a:graphicData>
        </a:graphic>
      </p:graphicFrame>
      <p:sp>
        <p:nvSpPr>
          <p:cNvPr id="5" name="Oval 4">
            <a:extLst>
              <a:ext uri="{FF2B5EF4-FFF2-40B4-BE49-F238E27FC236}">
                <a16:creationId xmlns:a16="http://schemas.microsoft.com/office/drawing/2014/main" id="{1918D430-A602-4292-A56C-7067B5203BDE}"/>
              </a:ext>
            </a:extLst>
          </p:cNvPr>
          <p:cNvSpPr/>
          <p:nvPr/>
        </p:nvSpPr>
        <p:spPr>
          <a:xfrm>
            <a:off x="1071380" y="2334127"/>
            <a:ext cx="513347" cy="4652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8E60120-1D6A-4F1B-AC0E-4D977F8865A7}"/>
              </a:ext>
            </a:extLst>
          </p:cNvPr>
          <p:cNvSpPr/>
          <p:nvPr/>
        </p:nvSpPr>
        <p:spPr>
          <a:xfrm>
            <a:off x="1074245" y="3769893"/>
            <a:ext cx="513347" cy="4652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4D8581-76A5-41F6-87EF-BD23917DF4EF}"/>
              </a:ext>
            </a:extLst>
          </p:cNvPr>
          <p:cNvSpPr/>
          <p:nvPr/>
        </p:nvSpPr>
        <p:spPr>
          <a:xfrm>
            <a:off x="1077113" y="5244047"/>
            <a:ext cx="513347" cy="4652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4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3702-D478-43B3-B59E-54FFB41897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466FEC-7C90-4DB2-AD69-F03FBCA1A5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43532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
            <a:extLst>
              <a:ext uri="{FF2B5EF4-FFF2-40B4-BE49-F238E27FC236}">
                <a16:creationId xmlns:a16="http://schemas.microsoft.com/office/drawing/2014/main" id="{C8F47CAB-813C-44EA-8B01-CC6436402733}"/>
              </a:ext>
            </a:extLst>
          </p:cNvPr>
          <p:cNvSpPr txBox="1">
            <a:spLocks noChangeArrowheads="1"/>
          </p:cNvSpPr>
          <p:nvPr/>
        </p:nvSpPr>
        <p:spPr bwMode="auto">
          <a:xfrm>
            <a:off x="544286" y="533400"/>
            <a:ext cx="112707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800000"/>
                </a:solidFill>
                <a:latin typeface="Times New Roman" panose="02020603050405020304" pitchFamily="18" charset="0"/>
              </a:rPr>
              <a:t>I/ CẤU TẠO VÀ CHỨC NĂNG CỦA HỆ BÀI TIẾT</a:t>
            </a:r>
          </a:p>
          <a:p>
            <a:pPr eaLnBrk="1" hangingPunct="1"/>
            <a:r>
              <a:rPr lang="en-US" altLang="en-US" sz="3600" b="1" dirty="0">
                <a:solidFill>
                  <a:srgbClr val="800000"/>
                </a:solidFill>
                <a:latin typeface="Times New Roman" panose="02020603050405020304" pitchFamily="18" charset="0"/>
              </a:rPr>
              <a:t>1/ </a:t>
            </a:r>
            <a:r>
              <a:rPr lang="en-US" altLang="en-US" sz="3600" b="1" dirty="0" err="1">
                <a:solidFill>
                  <a:srgbClr val="800000"/>
                </a:solidFill>
                <a:latin typeface="Times New Roman" panose="02020603050405020304" pitchFamily="18" charset="0"/>
              </a:rPr>
              <a:t>Chức</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năng</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của</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hệ</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bài</a:t>
            </a:r>
            <a:r>
              <a:rPr lang="en-US" altLang="en-US" sz="3600" b="1" dirty="0">
                <a:solidFill>
                  <a:srgbClr val="800000"/>
                </a:solidFill>
                <a:latin typeface="Times New Roman" panose="02020603050405020304" pitchFamily="18" charset="0"/>
              </a:rPr>
              <a:t> </a:t>
            </a:r>
            <a:r>
              <a:rPr lang="en-US" altLang="en-US" sz="3600" b="1" dirty="0" err="1">
                <a:solidFill>
                  <a:srgbClr val="800000"/>
                </a:solidFill>
                <a:latin typeface="Times New Roman" panose="02020603050405020304" pitchFamily="18" charset="0"/>
              </a:rPr>
              <a:t>tiết</a:t>
            </a:r>
            <a:endParaRPr lang="en-US" altLang="en-US" sz="3600" b="1" dirty="0">
              <a:solidFill>
                <a:srgbClr val="800000"/>
              </a:solidFill>
              <a:latin typeface="Times New Roman" panose="02020603050405020304" pitchFamily="18" charset="0"/>
            </a:endParaRPr>
          </a:p>
        </p:txBody>
      </p:sp>
      <p:sp>
        <p:nvSpPr>
          <p:cNvPr id="2" name="TextBox 1">
            <a:extLst>
              <a:ext uri="{FF2B5EF4-FFF2-40B4-BE49-F238E27FC236}">
                <a16:creationId xmlns:a16="http://schemas.microsoft.com/office/drawing/2014/main" id="{31850D22-A26B-4B83-8144-2AB3B1E18AD8}"/>
              </a:ext>
            </a:extLst>
          </p:cNvPr>
          <p:cNvSpPr txBox="1"/>
          <p:nvPr/>
        </p:nvSpPr>
        <p:spPr>
          <a:xfrm>
            <a:off x="544286" y="2117556"/>
            <a:ext cx="11270725" cy="2308324"/>
          </a:xfrm>
          <a:prstGeom prst="rect">
            <a:avLst/>
          </a:prstGeom>
          <a:noFill/>
        </p:spPr>
        <p:txBody>
          <a:bodyPr wrap="square" rtlCol="0">
            <a:spAutoFit/>
          </a:bodyPr>
          <a:lstStyle/>
          <a:p>
            <a:pPr algn="just"/>
            <a:r>
              <a:rPr lang="en-US" sz="3600">
                <a:latin typeface="Tahoma" panose="020B0604030504040204" pitchFamily="34" charset="0"/>
                <a:ea typeface="Tahoma" panose="020B0604030504040204" pitchFamily="34" charset="0"/>
                <a:cs typeface="Tahoma" panose="020B0604030504040204" pitchFamily="34" charset="0"/>
              </a:rPr>
              <a:t>- Hệ </a:t>
            </a:r>
            <a:r>
              <a:rPr lang="en-US" sz="3600" dirty="0" err="1">
                <a:latin typeface="Tahoma" panose="020B0604030504040204" pitchFamily="34" charset="0"/>
                <a:ea typeface="Tahoma" panose="020B0604030504040204" pitchFamily="34" charset="0"/>
                <a:cs typeface="Tahoma" panose="020B0604030504040204" pitchFamily="34" charset="0"/>
              </a:rPr>
              <a:t>bài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tiết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có</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chức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năng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lọc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thải</a:t>
            </a:r>
            <a:r>
              <a:rPr lang="en-US" sz="3600" dirty="0">
                <a:latin typeface="Tahoma" panose="020B0604030504040204" pitchFamily="34" charset="0"/>
                <a:ea typeface="Tahoma" panose="020B0604030504040204" pitchFamily="34" charset="0"/>
                <a:cs typeface="Tahoma" panose="020B0604030504040204" pitchFamily="34" charset="0"/>
              </a:rPr>
              <a:t> ra </a:t>
            </a:r>
            <a:r>
              <a:rPr lang="en-US" sz="3600" dirty="0" err="1">
                <a:latin typeface="Tahoma" panose="020B0604030504040204" pitchFamily="34" charset="0"/>
                <a:ea typeface="Tahoma" panose="020B0604030504040204" pitchFamily="34" charset="0"/>
                <a:cs typeface="Tahoma" panose="020B0604030504040204" pitchFamily="34" charset="0"/>
              </a:rPr>
              <a:t>môi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trường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ngoài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err="1">
                <a:latin typeface="Tahoma" panose="020B0604030504040204" pitchFamily="34" charset="0"/>
                <a:ea typeface="Tahoma" panose="020B0604030504040204" pitchFamily="34" charset="0"/>
                <a:cs typeface="Tahoma" panose="020B0604030504040204" pitchFamily="34" charset="0"/>
              </a:rPr>
              <a:t>chất</a:t>
            </a:r>
            <a:r>
              <a:rPr lang="en-US" sz="3600">
                <a:latin typeface="Tahoma" panose="020B0604030504040204" pitchFamily="34" charset="0"/>
                <a:ea typeface="Tahoma" panose="020B0604030504040204" pitchFamily="34" charset="0"/>
                <a:cs typeface="Tahoma" panose="020B0604030504040204" pitchFamily="34" charset="0"/>
              </a:rPr>
              <a:t> cặn bã do tế bào tạo ra trong quá trình trao đổi chất và các chất có thể gây độc cho cơ thể.</a:t>
            </a:r>
          </a:p>
          <a:p>
            <a:pPr algn="just"/>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7805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2400</TotalTime>
  <Words>2108</Words>
  <Application>Microsoft Office PowerPoint</Application>
  <PresentationFormat>Widescreen</PresentationFormat>
  <Paragraphs>215</Paragraphs>
  <Slides>50</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.VnTime</vt:lpstr>
      <vt:lpstr>Arial</vt:lpstr>
      <vt:lpstr>Calibri</vt:lpstr>
      <vt:lpstr>Century Gothic</vt:lpstr>
      <vt:lpstr>Garamond</vt:lpstr>
      <vt:lpstr>Tahoma</vt:lpstr>
      <vt:lpstr>Times New Roman</vt:lpstr>
      <vt:lpstr>Verdana</vt:lpstr>
      <vt:lpstr>Savon</vt:lpstr>
      <vt:lpstr>PowerPoint Presentation</vt:lpstr>
      <vt:lpstr>PowerPoint Presentation</vt:lpstr>
      <vt:lpstr>TIẾT 15+16+17 - BÀI 35 HỆ BÀI TIẾT Ở NGƯỜI  </vt:lpstr>
      <vt:lpstr>I. CẤU TẠO VÀ CHỨC NĂNG CỦA HỆ BÀI TIẾT 1. Chức năng của hệ bài tiết</vt:lpstr>
      <vt:lpstr>PowerPoint Presentation</vt:lpstr>
      <vt:lpstr>CHẤT CẦN THIẾT CHO TẾ BÀO</vt:lpstr>
      <vt:lpstr>PowerPoint Presentation</vt:lpstr>
      <vt:lpstr>PowerPoint Presentation</vt:lpstr>
      <vt:lpstr>PowerPoint Presentation</vt:lpstr>
      <vt:lpstr>PowerPoint Presentation</vt:lpstr>
      <vt:lpstr>CHẤT CẦN THIẾT CHO TẾ BÀO</vt:lpstr>
      <vt:lpstr>PowerPoint Presentation</vt:lpstr>
      <vt:lpstr>CHẤT CẦN THIẾT CHO TẾ BÀO</vt:lpstr>
      <vt:lpstr>2. Cấu tạo của hệ bài tiết nước tiểu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LEHANG</cp:lastModifiedBy>
  <cp:revision>44</cp:revision>
  <dcterms:created xsi:type="dcterms:W3CDTF">2023-07-05T08:17:17Z</dcterms:created>
  <dcterms:modified xsi:type="dcterms:W3CDTF">2024-12-02T04:32:23Z</dcterms:modified>
</cp:coreProperties>
</file>