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9" r:id="rId4"/>
    <p:sldId id="259" r:id="rId5"/>
    <p:sldId id="283" r:id="rId6"/>
    <p:sldId id="280" r:id="rId7"/>
    <p:sldId id="282" r:id="rId8"/>
    <p:sldId id="284" r:id="rId9"/>
    <p:sldId id="285" r:id="rId10"/>
    <p:sldId id="287" r:id="rId11"/>
    <p:sldId id="266" r:id="rId12"/>
    <p:sldId id="290" r:id="rId13"/>
    <p:sldId id="272" r:id="rId14"/>
    <p:sldId id="274" r:id="rId15"/>
    <p:sldId id="275" r:id="rId16"/>
    <p:sldId id="276" r:id="rId17"/>
    <p:sldId id="277" r:id="rId18"/>
    <p:sldId id="278" r:id="rId19"/>
    <p:sldId id="292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458" y="1678107"/>
            <a:ext cx="5222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 bào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425975" y="131332"/>
            <a:ext cx="11547081" cy="4623276"/>
            <a:chOff x="425975" y="131332"/>
            <a:chExt cx="11547081" cy="46232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629" t="28988" b="27057"/>
            <a:stretch/>
          </p:blipFill>
          <p:spPr>
            <a:xfrm>
              <a:off x="866537" y="699855"/>
              <a:ext cx="3024104" cy="216590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195511" y="966318"/>
              <a:ext cx="277754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kích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lớn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khác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sắc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thải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tùy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thuộc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từng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loại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16732" y="131332"/>
              <a:ext cx="333563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diệp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lục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giúp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hấp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lượng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ánh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sáng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Mặt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Trời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tổng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hợp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hữu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trình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hợp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Bài 19: Cấu tạo và chức năng các thành phần của tế bào - KHTN lớp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26" t="17037" r="19061" b="30941"/>
            <a:stretch/>
          </p:blipFill>
          <p:spPr bwMode="auto">
            <a:xfrm>
              <a:off x="5550793" y="826024"/>
              <a:ext cx="3644719" cy="257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190186" y="2888068"/>
              <a:ext cx="11719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àng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06846" y="1422808"/>
              <a:ext cx="64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05537" y="609755"/>
              <a:ext cx="6181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53827" y="764690"/>
              <a:ext cx="10303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5" name="Group 1024"/>
            <p:cNvGrpSpPr/>
            <p:nvPr/>
          </p:nvGrpSpPr>
          <p:grpSpPr>
            <a:xfrm>
              <a:off x="7830355" y="498154"/>
              <a:ext cx="386377" cy="841249"/>
              <a:chOff x="7830355" y="498154"/>
              <a:chExt cx="386377" cy="841249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830355" y="498154"/>
                <a:ext cx="0" cy="841249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830355" y="511033"/>
                <a:ext cx="38637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8660305" y="3020303"/>
              <a:ext cx="331275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bọc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ngoài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màng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định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dạng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bảo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5975" y="3100123"/>
              <a:ext cx="43907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Một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bóp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hóa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31453" y="4354498"/>
              <a:ext cx="70386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19.3: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Cấu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tạo</a:t>
              </a:r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 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66537" y="3796152"/>
              <a:ext cx="221399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ế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23357" y="3796152"/>
              <a:ext cx="221399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ế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8" name="Straight Connector 1027"/>
            <p:cNvCxnSpPr/>
            <p:nvPr/>
          </p:nvCxnSpPr>
          <p:spPr>
            <a:xfrm>
              <a:off x="7424669" y="3397070"/>
              <a:ext cx="12170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0" name="Rectangle 1029"/>
          <p:cNvSpPr/>
          <p:nvPr/>
        </p:nvSpPr>
        <p:spPr>
          <a:xfrm>
            <a:off x="161472" y="5116490"/>
            <a:ext cx="11229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  <a:tabLst>
                <a:tab pos="450215" algn="l"/>
              </a:tabLst>
            </a:pP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sát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H19.3 SGK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biết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tế bào động vật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tế bào thực vật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chính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Rectangle 1030"/>
          <p:cNvSpPr/>
          <p:nvPr/>
        </p:nvSpPr>
        <p:spPr>
          <a:xfrm>
            <a:off x="293723" y="5212671"/>
            <a:ext cx="10964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động vật và tế bào thực vật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030" grpId="2"/>
      <p:bldP spid="10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333211" y="369868"/>
            <a:ext cx="11547081" cy="4623276"/>
            <a:chOff x="425975" y="131332"/>
            <a:chExt cx="11547081" cy="46232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2629" t="28988" b="27057"/>
            <a:stretch/>
          </p:blipFill>
          <p:spPr>
            <a:xfrm>
              <a:off x="866537" y="699855"/>
              <a:ext cx="3024104" cy="216590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195511" y="966318"/>
              <a:ext cx="277754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kích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lớn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khác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sắc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thải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tùy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thuộc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từng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loại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16732" y="131332"/>
              <a:ext cx="333563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diệp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lục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giúp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hấp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lượng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ánh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sáng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Mặt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Trời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tổng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hợp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hữu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trình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hợp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Bài 19: Cấu tạo và chức năng các thành phần của tế bào - KHTN lớp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26" t="17037" r="19061" b="30941"/>
            <a:stretch/>
          </p:blipFill>
          <p:spPr bwMode="auto">
            <a:xfrm>
              <a:off x="5550793" y="826024"/>
              <a:ext cx="3644719" cy="257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190186" y="2888068"/>
              <a:ext cx="117197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àng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06846" y="1422808"/>
              <a:ext cx="6439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05537" y="609755"/>
              <a:ext cx="6181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53827" y="764690"/>
              <a:ext cx="10303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chất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5" name="Group 1024"/>
            <p:cNvGrpSpPr/>
            <p:nvPr/>
          </p:nvGrpSpPr>
          <p:grpSpPr>
            <a:xfrm>
              <a:off x="7830355" y="498154"/>
              <a:ext cx="386377" cy="841249"/>
              <a:chOff x="7830355" y="498154"/>
              <a:chExt cx="386377" cy="841249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830355" y="498154"/>
                <a:ext cx="0" cy="841249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830355" y="511033"/>
                <a:ext cx="386377" cy="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8660305" y="3020303"/>
              <a:ext cx="3312751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bọc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ngoài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màng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định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dạng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̀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bảo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̣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5975" y="3100123"/>
              <a:ext cx="43907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Một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tê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bào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giư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̃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chức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bóp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hóa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31453" y="4354498"/>
              <a:ext cx="70386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Hình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19.3: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Cấu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tạo</a:t>
              </a:r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 bào 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66537" y="3796152"/>
              <a:ext cx="221399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ế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động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23357" y="3796152"/>
              <a:ext cx="221399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</a:t>
              </a:r>
              <a:r>
                <a:rPr lang="vi-V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ế </a:t>
              </a:r>
              <a:r>
                <a: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bào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thực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vật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8" name="Straight Connector 1027"/>
            <p:cNvCxnSpPr/>
            <p:nvPr/>
          </p:nvCxnSpPr>
          <p:spPr>
            <a:xfrm>
              <a:off x="7424669" y="3397070"/>
              <a:ext cx="12170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71522" y="5350693"/>
            <a:ext cx="1154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  <a:tabLst>
                <a:tab pos="450215" algn="l"/>
              </a:tabLst>
            </a:pPr>
            <a:r>
              <a:rPr lang="en-US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vi-VN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Cấu trúc nào của tế bào thực vật giúp cây cứng cáp dù không có hệ xương nâng đỡ như ở động vật?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866" y="5547536"/>
            <a:ext cx="1013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  <a:tabLst>
                <a:tab pos="450215" algn="l"/>
              </a:tabLst>
            </a:pP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vi-VN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Những điểm khác nhau giữa tế bào động vật và tế bào thực vật có liên quan gì đến hình thức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vi-VN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của chúng?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4564" y="329491"/>
            <a:ext cx="6741414" cy="1081277"/>
            <a:chOff x="923544" y="315468"/>
            <a:chExt cx="6741414" cy="1081277"/>
          </a:xfrm>
        </p:grpSpPr>
        <p:sp>
          <p:nvSpPr>
            <p:cNvPr id="5" name="object 5"/>
            <p:cNvSpPr/>
            <p:nvPr/>
          </p:nvSpPr>
          <p:spPr>
            <a:xfrm>
              <a:off x="923544" y="315468"/>
              <a:ext cx="6741414" cy="10812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8987" y="448945"/>
              <a:ext cx="2444750" cy="7009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59396" cy="32451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lang="en-US" dirty="0" smtClean="0"/>
              <a:t>1)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spc="5" dirty="0" err="1"/>
              <a:t>phần</a:t>
            </a:r>
            <a:r>
              <a:rPr lang="en-US" spc="5" dirty="0"/>
              <a:t> </a:t>
            </a:r>
            <a:r>
              <a:rPr lang="en-US" spc="5" dirty="0" err="1"/>
              <a:t>nào</a:t>
            </a:r>
            <a:r>
              <a:rPr lang="en-US" spc="5" dirty="0"/>
              <a:t> </a:t>
            </a:r>
            <a:r>
              <a:rPr lang="en-US" spc="-5" dirty="0" err="1"/>
              <a:t>là</a:t>
            </a:r>
            <a:r>
              <a:rPr lang="en-US" spc="-5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spc="-5" dirty="0" err="1"/>
              <a:t>tế</a:t>
            </a:r>
            <a:r>
              <a:rPr lang="en-US" spc="-180" dirty="0"/>
              <a:t> </a:t>
            </a:r>
            <a:r>
              <a:rPr lang="en-US" spc="5" dirty="0" err="1"/>
              <a:t>bào</a:t>
            </a:r>
            <a:r>
              <a:rPr lang="en-US"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10" dirty="0"/>
              <a:t> </a:t>
            </a:r>
            <a:r>
              <a:rPr dirty="0"/>
              <a:t>(2)	</a:t>
            </a:r>
            <a:r>
              <a:rPr spc="-5" dirty="0"/>
              <a:t>C.</a:t>
            </a:r>
            <a:r>
              <a:rPr dirty="0"/>
              <a:t> (3)	D.</a:t>
            </a:r>
            <a:r>
              <a:rPr spc="-25" dirty="0"/>
              <a:t> </a:t>
            </a:r>
            <a:r>
              <a:rPr dirty="0"/>
              <a:t>(4)</a:t>
            </a:r>
          </a:p>
          <a:p>
            <a:pPr marL="0" marR="508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2</a:t>
            </a:r>
            <a:r>
              <a:rPr dirty="0" smtClean="0"/>
              <a:t>) </a:t>
            </a:r>
            <a:r>
              <a:rPr dirty="0" err="1"/>
              <a:t>Thành</a:t>
            </a:r>
            <a:r>
              <a:rPr dirty="0"/>
              <a:t> </a:t>
            </a:r>
            <a:r>
              <a:rPr dirty="0" err="1"/>
              <a:t>phần</a:t>
            </a:r>
            <a:r>
              <a:rPr dirty="0"/>
              <a:t> </a:t>
            </a:r>
            <a:r>
              <a:rPr dirty="0" err="1"/>
              <a:t>nào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spc="5" dirty="0" err="1"/>
              <a:t>chức</a:t>
            </a:r>
            <a:r>
              <a:rPr spc="5" dirty="0"/>
              <a:t> </a:t>
            </a:r>
            <a:r>
              <a:rPr spc="5" dirty="0" err="1"/>
              <a:t>năng</a:t>
            </a:r>
            <a:r>
              <a:rPr spc="5" dirty="0"/>
              <a:t> </a:t>
            </a:r>
            <a:r>
              <a:rPr dirty="0" err="1"/>
              <a:t>điều</a:t>
            </a:r>
            <a:r>
              <a:rPr spc="-210" dirty="0"/>
              <a:t> </a:t>
            </a:r>
            <a:r>
              <a:rPr dirty="0" err="1"/>
              <a:t>khiển</a:t>
            </a:r>
            <a:r>
              <a:rPr dirty="0"/>
              <a:t>  </a:t>
            </a:r>
            <a:r>
              <a:rPr spc="5" dirty="0" err="1"/>
              <a:t>hoạt</a:t>
            </a:r>
            <a:r>
              <a:rPr spc="5" dirty="0"/>
              <a:t> </a:t>
            </a:r>
            <a:r>
              <a:rPr spc="5" dirty="0" err="1"/>
              <a:t>động</a:t>
            </a:r>
            <a:r>
              <a:rPr spc="5" dirty="0"/>
              <a:t> </a:t>
            </a:r>
            <a:r>
              <a:rPr spc="5" dirty="0" err="1"/>
              <a:t>của</a:t>
            </a:r>
            <a:r>
              <a:rPr spc="5" dirty="0"/>
              <a:t> </a:t>
            </a:r>
            <a:r>
              <a:rPr spc="-5" dirty="0" err="1"/>
              <a:t>tế</a:t>
            </a:r>
            <a:r>
              <a:rPr spc="-85" dirty="0"/>
              <a:t> </a:t>
            </a:r>
            <a:r>
              <a:rPr spc="5" dirty="0" err="1"/>
              <a:t>bào</a:t>
            </a:r>
            <a:r>
              <a:rPr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5" dirty="0"/>
              <a:t> </a:t>
            </a:r>
            <a:r>
              <a:rPr dirty="0"/>
              <a:t>(2)	C.</a:t>
            </a:r>
            <a:r>
              <a:rPr spc="5" dirty="0"/>
              <a:t> </a:t>
            </a:r>
            <a:r>
              <a:rPr dirty="0"/>
              <a:t>(3)	D.</a:t>
            </a:r>
            <a:r>
              <a:rPr spc="-25" dirty="0"/>
              <a:t> </a:t>
            </a:r>
            <a:r>
              <a:rPr dirty="0"/>
              <a:t>(4)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8563356" y="2141220"/>
            <a:ext cx="3066415" cy="3769360"/>
            <a:chOff x="8563356" y="2141220"/>
            <a:chExt cx="3066415" cy="3769360"/>
          </a:xfrm>
        </p:grpSpPr>
        <p:sp>
          <p:nvSpPr>
            <p:cNvPr id="14" name="object 14"/>
            <p:cNvSpPr/>
            <p:nvPr/>
          </p:nvSpPr>
          <p:spPr>
            <a:xfrm>
              <a:off x="8592312" y="2170176"/>
              <a:ext cx="3008376" cy="3710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34" y="2155698"/>
              <a:ext cx="3037840" cy="3740150"/>
            </a:xfrm>
            <a:custGeom>
              <a:avLst/>
              <a:gdLst/>
              <a:ahLst/>
              <a:cxnLst/>
              <a:rect l="l" t="t" r="r" b="b"/>
              <a:pathLst>
                <a:path w="3037840" h="3740150">
                  <a:moveTo>
                    <a:pt x="0" y="3739896"/>
                  </a:moveTo>
                  <a:lnTo>
                    <a:pt x="3037331" y="373989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3739896"/>
                  </a:lnTo>
                  <a:close/>
                </a:path>
              </a:pathLst>
            </a:custGeom>
            <a:ln w="28955">
              <a:solidFill>
                <a:srgbClr val="D56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77418" y="2577729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4" y="214371"/>
                </a:lnTo>
                <a:lnTo>
                  <a:pt x="15588" y="170146"/>
                </a:lnTo>
                <a:lnTo>
                  <a:pt x="34019" y="129427"/>
                </a:lnTo>
                <a:lnTo>
                  <a:pt x="58601" y="92950"/>
                </a:lnTo>
                <a:lnTo>
                  <a:pt x="88633" y="61453"/>
                </a:lnTo>
                <a:lnTo>
                  <a:pt x="123410" y="35672"/>
                </a:lnTo>
                <a:lnTo>
                  <a:pt x="162228" y="16345"/>
                </a:lnTo>
                <a:lnTo>
                  <a:pt x="204384" y="4209"/>
                </a:lnTo>
                <a:lnTo>
                  <a:pt x="249173" y="0"/>
                </a:lnTo>
                <a:lnTo>
                  <a:pt x="293963" y="4209"/>
                </a:lnTo>
                <a:lnTo>
                  <a:pt x="336119" y="16345"/>
                </a:lnTo>
                <a:lnTo>
                  <a:pt x="374937" y="35672"/>
                </a:lnTo>
                <a:lnTo>
                  <a:pt x="409714" y="61453"/>
                </a:lnTo>
                <a:lnTo>
                  <a:pt x="439746" y="92950"/>
                </a:lnTo>
                <a:lnTo>
                  <a:pt x="464328" y="129427"/>
                </a:lnTo>
                <a:lnTo>
                  <a:pt x="482759" y="170146"/>
                </a:lnTo>
                <a:lnTo>
                  <a:pt x="494333" y="214371"/>
                </a:lnTo>
                <a:lnTo>
                  <a:pt x="498347" y="261365"/>
                </a:lnTo>
                <a:lnTo>
                  <a:pt x="494333" y="308360"/>
                </a:lnTo>
                <a:lnTo>
                  <a:pt x="482759" y="352585"/>
                </a:lnTo>
                <a:lnTo>
                  <a:pt x="464328" y="393304"/>
                </a:lnTo>
                <a:lnTo>
                  <a:pt x="439746" y="429781"/>
                </a:lnTo>
                <a:lnTo>
                  <a:pt x="409714" y="461278"/>
                </a:lnTo>
                <a:lnTo>
                  <a:pt x="374937" y="487059"/>
                </a:lnTo>
                <a:lnTo>
                  <a:pt x="336119" y="506386"/>
                </a:lnTo>
                <a:lnTo>
                  <a:pt x="293963" y="518522"/>
                </a:lnTo>
                <a:lnTo>
                  <a:pt x="249173" y="522731"/>
                </a:lnTo>
                <a:lnTo>
                  <a:pt x="204384" y="518522"/>
                </a:lnTo>
                <a:lnTo>
                  <a:pt x="162228" y="506386"/>
                </a:lnTo>
                <a:lnTo>
                  <a:pt x="123410" y="487059"/>
                </a:lnTo>
                <a:lnTo>
                  <a:pt x="88633" y="461278"/>
                </a:lnTo>
                <a:lnTo>
                  <a:pt x="58601" y="429781"/>
                </a:lnTo>
                <a:lnTo>
                  <a:pt x="34019" y="393304"/>
                </a:lnTo>
                <a:lnTo>
                  <a:pt x="15588" y="352585"/>
                </a:lnTo>
                <a:lnTo>
                  <a:pt x="4014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0221" y="4547504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907523" y="489204"/>
            <a:ext cx="1504315" cy="1033780"/>
            <a:chOff x="9907523" y="489204"/>
            <a:chExt cx="1504315" cy="1033780"/>
          </a:xfrm>
        </p:grpSpPr>
        <p:sp>
          <p:nvSpPr>
            <p:cNvPr id="23" name="object 23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744474" y="0"/>
                  </a:moveTo>
                  <a:lnTo>
                    <a:pt x="568705" y="388874"/>
                  </a:lnTo>
                  <a:lnTo>
                    <a:pt x="0" y="388874"/>
                  </a:lnTo>
                  <a:lnTo>
                    <a:pt x="460121" y="629158"/>
                  </a:lnTo>
                  <a:lnTo>
                    <a:pt x="284352" y="1018031"/>
                  </a:lnTo>
                  <a:lnTo>
                    <a:pt x="744474" y="777748"/>
                  </a:lnTo>
                  <a:lnTo>
                    <a:pt x="1204595" y="1018031"/>
                  </a:lnTo>
                  <a:lnTo>
                    <a:pt x="1028826" y="629158"/>
                  </a:lnTo>
                  <a:lnTo>
                    <a:pt x="1488948" y="388874"/>
                  </a:lnTo>
                  <a:lnTo>
                    <a:pt x="920241" y="388874"/>
                  </a:lnTo>
                  <a:lnTo>
                    <a:pt x="7444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0" y="388874"/>
                  </a:moveTo>
                  <a:lnTo>
                    <a:pt x="568705" y="388874"/>
                  </a:lnTo>
                  <a:lnTo>
                    <a:pt x="744474" y="0"/>
                  </a:lnTo>
                  <a:lnTo>
                    <a:pt x="920241" y="388874"/>
                  </a:lnTo>
                  <a:lnTo>
                    <a:pt x="1488948" y="388874"/>
                  </a:lnTo>
                  <a:lnTo>
                    <a:pt x="1028826" y="629158"/>
                  </a:lnTo>
                  <a:lnTo>
                    <a:pt x="1204595" y="1018031"/>
                  </a:lnTo>
                  <a:lnTo>
                    <a:pt x="744474" y="777748"/>
                  </a:lnTo>
                  <a:lnTo>
                    <a:pt x="284352" y="1018031"/>
                  </a:lnTo>
                  <a:lnTo>
                    <a:pt x="460121" y="629158"/>
                  </a:lnTo>
                  <a:lnTo>
                    <a:pt x="0" y="388874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1936" y="719327"/>
            <a:ext cx="7408545" cy="1637664"/>
            <a:chOff x="1011936" y="719327"/>
            <a:chExt cx="7408545" cy="1637664"/>
          </a:xfrm>
        </p:grpSpPr>
        <p:sp>
          <p:nvSpPr>
            <p:cNvPr id="3" name="object 3"/>
            <p:cNvSpPr/>
            <p:nvPr/>
          </p:nvSpPr>
          <p:spPr>
            <a:xfrm>
              <a:off x="1019556" y="726947"/>
              <a:ext cx="7393305" cy="1529080"/>
            </a:xfrm>
            <a:custGeom>
              <a:avLst/>
              <a:gdLst/>
              <a:ahLst/>
              <a:cxnLst/>
              <a:rect l="l" t="t" r="r" b="b"/>
              <a:pathLst>
                <a:path w="7393305" h="1529080">
                  <a:moveTo>
                    <a:pt x="7392924" y="0"/>
                  </a:moveTo>
                  <a:lnTo>
                    <a:pt x="4851654" y="0"/>
                  </a:lnTo>
                  <a:lnTo>
                    <a:pt x="4778603" y="3240"/>
                  </a:lnTo>
                  <a:lnTo>
                    <a:pt x="4715154" y="12265"/>
                  </a:lnTo>
                  <a:lnTo>
                    <a:pt x="4665116" y="26032"/>
                  </a:lnTo>
                  <a:lnTo>
                    <a:pt x="4632299" y="43501"/>
                  </a:lnTo>
                  <a:lnTo>
                    <a:pt x="4620514" y="63626"/>
                  </a:lnTo>
                  <a:lnTo>
                    <a:pt x="4632299" y="83766"/>
                  </a:lnTo>
                  <a:lnTo>
                    <a:pt x="4665116" y="101265"/>
                  </a:lnTo>
                  <a:lnTo>
                    <a:pt x="4715154" y="115071"/>
                  </a:lnTo>
                  <a:lnTo>
                    <a:pt x="4778603" y="124127"/>
                  </a:lnTo>
                  <a:lnTo>
                    <a:pt x="4851654" y="127380"/>
                  </a:lnTo>
                  <a:lnTo>
                    <a:pt x="5313680" y="127380"/>
                  </a:lnTo>
                  <a:lnTo>
                    <a:pt x="5386717" y="130634"/>
                  </a:lnTo>
                  <a:lnTo>
                    <a:pt x="5450134" y="139690"/>
                  </a:lnTo>
                  <a:lnTo>
                    <a:pt x="5500135" y="153496"/>
                  </a:lnTo>
                  <a:lnTo>
                    <a:pt x="5532920" y="170995"/>
                  </a:lnTo>
                  <a:lnTo>
                    <a:pt x="5544693" y="191135"/>
                  </a:lnTo>
                  <a:lnTo>
                    <a:pt x="5532920" y="211212"/>
                  </a:lnTo>
                  <a:lnTo>
                    <a:pt x="5500135" y="228674"/>
                  </a:lnTo>
                  <a:lnTo>
                    <a:pt x="5450134" y="242460"/>
                  </a:lnTo>
                  <a:lnTo>
                    <a:pt x="5386717" y="251509"/>
                  </a:lnTo>
                  <a:lnTo>
                    <a:pt x="5313680" y="254762"/>
                  </a:lnTo>
                  <a:lnTo>
                    <a:pt x="2079244" y="254762"/>
                  </a:lnTo>
                  <a:lnTo>
                    <a:pt x="2006206" y="251509"/>
                  </a:lnTo>
                  <a:lnTo>
                    <a:pt x="1942789" y="242460"/>
                  </a:lnTo>
                  <a:lnTo>
                    <a:pt x="1892788" y="228674"/>
                  </a:lnTo>
                  <a:lnTo>
                    <a:pt x="1848231" y="191135"/>
                  </a:lnTo>
                  <a:lnTo>
                    <a:pt x="1860003" y="170995"/>
                  </a:lnTo>
                  <a:lnTo>
                    <a:pt x="1892788" y="153496"/>
                  </a:lnTo>
                  <a:lnTo>
                    <a:pt x="1942789" y="139690"/>
                  </a:lnTo>
                  <a:lnTo>
                    <a:pt x="2006206" y="130634"/>
                  </a:lnTo>
                  <a:lnTo>
                    <a:pt x="2079244" y="127380"/>
                  </a:lnTo>
                  <a:lnTo>
                    <a:pt x="2541270" y="127380"/>
                  </a:lnTo>
                  <a:lnTo>
                    <a:pt x="2614307" y="124140"/>
                  </a:lnTo>
                  <a:lnTo>
                    <a:pt x="2677724" y="115115"/>
                  </a:lnTo>
                  <a:lnTo>
                    <a:pt x="2727725" y="101348"/>
                  </a:lnTo>
                  <a:lnTo>
                    <a:pt x="2760510" y="83879"/>
                  </a:lnTo>
                  <a:lnTo>
                    <a:pt x="2772283" y="63753"/>
                  </a:lnTo>
                  <a:lnTo>
                    <a:pt x="2760510" y="43614"/>
                  </a:lnTo>
                  <a:lnTo>
                    <a:pt x="2727725" y="26115"/>
                  </a:lnTo>
                  <a:lnTo>
                    <a:pt x="2677724" y="12309"/>
                  </a:lnTo>
                  <a:lnTo>
                    <a:pt x="2614307" y="3253"/>
                  </a:lnTo>
                  <a:lnTo>
                    <a:pt x="2541270" y="0"/>
                  </a:lnTo>
                  <a:lnTo>
                    <a:pt x="0" y="0"/>
                  </a:lnTo>
                  <a:lnTo>
                    <a:pt x="924051" y="636904"/>
                  </a:lnTo>
                  <a:lnTo>
                    <a:pt x="0" y="1273810"/>
                  </a:lnTo>
                  <a:lnTo>
                    <a:pt x="1848231" y="1273810"/>
                  </a:lnTo>
                  <a:lnTo>
                    <a:pt x="1848231" y="1464817"/>
                  </a:lnTo>
                  <a:lnTo>
                    <a:pt x="1860003" y="1484957"/>
                  </a:lnTo>
                  <a:lnTo>
                    <a:pt x="1892788" y="1502456"/>
                  </a:lnTo>
                  <a:lnTo>
                    <a:pt x="1942789" y="1516262"/>
                  </a:lnTo>
                  <a:lnTo>
                    <a:pt x="2006206" y="1525318"/>
                  </a:lnTo>
                  <a:lnTo>
                    <a:pt x="2079244" y="1528572"/>
                  </a:lnTo>
                  <a:lnTo>
                    <a:pt x="5313680" y="1528572"/>
                  </a:lnTo>
                  <a:lnTo>
                    <a:pt x="5386717" y="1525318"/>
                  </a:lnTo>
                  <a:lnTo>
                    <a:pt x="5450134" y="1516262"/>
                  </a:lnTo>
                  <a:lnTo>
                    <a:pt x="5500135" y="1502456"/>
                  </a:lnTo>
                  <a:lnTo>
                    <a:pt x="5544693" y="1464817"/>
                  </a:lnTo>
                  <a:lnTo>
                    <a:pt x="5544693" y="1273810"/>
                  </a:lnTo>
                  <a:lnTo>
                    <a:pt x="7392924" y="1273810"/>
                  </a:lnTo>
                  <a:lnTo>
                    <a:pt x="6468745" y="636904"/>
                  </a:lnTo>
                  <a:lnTo>
                    <a:pt x="7392924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67787" y="790701"/>
              <a:ext cx="3696970" cy="191135"/>
            </a:xfrm>
            <a:custGeom>
              <a:avLst/>
              <a:gdLst/>
              <a:ahLst/>
              <a:cxnLst/>
              <a:rect l="l" t="t" r="r" b="b"/>
              <a:pathLst>
                <a:path w="3696970" h="191134">
                  <a:moveTo>
                    <a:pt x="924051" y="0"/>
                  </a:moveTo>
                  <a:lnTo>
                    <a:pt x="879494" y="37594"/>
                  </a:lnTo>
                  <a:lnTo>
                    <a:pt x="829493" y="51361"/>
                  </a:lnTo>
                  <a:lnTo>
                    <a:pt x="766076" y="60386"/>
                  </a:lnTo>
                  <a:lnTo>
                    <a:pt x="693038" y="63626"/>
                  </a:lnTo>
                  <a:lnTo>
                    <a:pt x="231012" y="63626"/>
                  </a:lnTo>
                  <a:lnTo>
                    <a:pt x="157975" y="66880"/>
                  </a:lnTo>
                  <a:lnTo>
                    <a:pt x="94558" y="75936"/>
                  </a:lnTo>
                  <a:lnTo>
                    <a:pt x="44557" y="89742"/>
                  </a:lnTo>
                  <a:lnTo>
                    <a:pt x="11772" y="107241"/>
                  </a:lnTo>
                  <a:lnTo>
                    <a:pt x="0" y="127381"/>
                  </a:lnTo>
                  <a:lnTo>
                    <a:pt x="11772" y="147458"/>
                  </a:lnTo>
                  <a:lnTo>
                    <a:pt x="44557" y="164920"/>
                  </a:lnTo>
                  <a:lnTo>
                    <a:pt x="94558" y="178706"/>
                  </a:lnTo>
                  <a:lnTo>
                    <a:pt x="157975" y="187755"/>
                  </a:lnTo>
                  <a:lnTo>
                    <a:pt x="231012" y="191008"/>
                  </a:lnTo>
                  <a:lnTo>
                    <a:pt x="924051" y="191008"/>
                  </a:lnTo>
                  <a:lnTo>
                    <a:pt x="924051" y="0"/>
                  </a:lnTo>
                  <a:close/>
                </a:path>
                <a:path w="3696970" h="191134">
                  <a:moveTo>
                    <a:pt x="2772283" y="0"/>
                  </a:moveTo>
                  <a:lnTo>
                    <a:pt x="2772283" y="191008"/>
                  </a:lnTo>
                  <a:lnTo>
                    <a:pt x="3465449" y="191008"/>
                  </a:lnTo>
                  <a:lnTo>
                    <a:pt x="3538486" y="187755"/>
                  </a:lnTo>
                  <a:lnTo>
                    <a:pt x="3601903" y="178706"/>
                  </a:lnTo>
                  <a:lnTo>
                    <a:pt x="3651904" y="164920"/>
                  </a:lnTo>
                  <a:lnTo>
                    <a:pt x="3696462" y="127381"/>
                  </a:lnTo>
                  <a:lnTo>
                    <a:pt x="3684689" y="107241"/>
                  </a:lnTo>
                  <a:lnTo>
                    <a:pt x="3601903" y="75936"/>
                  </a:lnTo>
                  <a:lnTo>
                    <a:pt x="3538486" y="66880"/>
                  </a:lnTo>
                  <a:lnTo>
                    <a:pt x="3465449" y="63626"/>
                  </a:lnTo>
                  <a:lnTo>
                    <a:pt x="3003423" y="63626"/>
                  </a:lnTo>
                  <a:lnTo>
                    <a:pt x="2930372" y="60386"/>
                  </a:lnTo>
                  <a:lnTo>
                    <a:pt x="2866923" y="51361"/>
                  </a:lnTo>
                  <a:lnTo>
                    <a:pt x="2816885" y="37594"/>
                  </a:lnTo>
                  <a:lnTo>
                    <a:pt x="2784068" y="20125"/>
                  </a:lnTo>
                  <a:lnTo>
                    <a:pt x="2772283" y="0"/>
                  </a:lnTo>
                  <a:close/>
                </a:path>
              </a:pathLst>
            </a:custGeom>
            <a:solidFill>
              <a:srgbClr val="751F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9556" y="726947"/>
              <a:ext cx="7393305" cy="1529080"/>
            </a:xfrm>
            <a:custGeom>
              <a:avLst/>
              <a:gdLst/>
              <a:ahLst/>
              <a:cxnLst/>
              <a:rect l="l" t="t" r="r" b="b"/>
              <a:pathLst>
                <a:path w="7393305" h="1529080">
                  <a:moveTo>
                    <a:pt x="0" y="0"/>
                  </a:moveTo>
                  <a:lnTo>
                    <a:pt x="2541270" y="0"/>
                  </a:lnTo>
                  <a:lnTo>
                    <a:pt x="2614307" y="3253"/>
                  </a:lnTo>
                  <a:lnTo>
                    <a:pt x="2677724" y="12309"/>
                  </a:lnTo>
                  <a:lnTo>
                    <a:pt x="2727725" y="26115"/>
                  </a:lnTo>
                  <a:lnTo>
                    <a:pt x="2760510" y="43614"/>
                  </a:lnTo>
                  <a:lnTo>
                    <a:pt x="2772283" y="63753"/>
                  </a:lnTo>
                  <a:lnTo>
                    <a:pt x="2760510" y="83879"/>
                  </a:lnTo>
                  <a:lnTo>
                    <a:pt x="2727725" y="101348"/>
                  </a:lnTo>
                  <a:lnTo>
                    <a:pt x="2677724" y="115115"/>
                  </a:lnTo>
                  <a:lnTo>
                    <a:pt x="2614307" y="124140"/>
                  </a:lnTo>
                  <a:lnTo>
                    <a:pt x="2541270" y="127380"/>
                  </a:lnTo>
                  <a:lnTo>
                    <a:pt x="2079244" y="127380"/>
                  </a:lnTo>
                  <a:lnTo>
                    <a:pt x="2006206" y="130634"/>
                  </a:lnTo>
                  <a:lnTo>
                    <a:pt x="1942789" y="139690"/>
                  </a:lnTo>
                  <a:lnTo>
                    <a:pt x="1892788" y="153496"/>
                  </a:lnTo>
                  <a:lnTo>
                    <a:pt x="1860003" y="170995"/>
                  </a:lnTo>
                  <a:lnTo>
                    <a:pt x="1848231" y="191135"/>
                  </a:lnTo>
                  <a:lnTo>
                    <a:pt x="1860003" y="211212"/>
                  </a:lnTo>
                  <a:lnTo>
                    <a:pt x="1892788" y="228674"/>
                  </a:lnTo>
                  <a:lnTo>
                    <a:pt x="1942789" y="242460"/>
                  </a:lnTo>
                  <a:lnTo>
                    <a:pt x="2006206" y="251509"/>
                  </a:lnTo>
                  <a:lnTo>
                    <a:pt x="2079244" y="254762"/>
                  </a:lnTo>
                  <a:lnTo>
                    <a:pt x="5313680" y="254762"/>
                  </a:lnTo>
                  <a:lnTo>
                    <a:pt x="5386717" y="251509"/>
                  </a:lnTo>
                  <a:lnTo>
                    <a:pt x="5450134" y="242460"/>
                  </a:lnTo>
                  <a:lnTo>
                    <a:pt x="5500135" y="228674"/>
                  </a:lnTo>
                  <a:lnTo>
                    <a:pt x="5544693" y="191135"/>
                  </a:lnTo>
                  <a:lnTo>
                    <a:pt x="5532920" y="170995"/>
                  </a:lnTo>
                  <a:lnTo>
                    <a:pt x="5500135" y="153496"/>
                  </a:lnTo>
                  <a:lnTo>
                    <a:pt x="5450134" y="139690"/>
                  </a:lnTo>
                  <a:lnTo>
                    <a:pt x="5386717" y="130634"/>
                  </a:lnTo>
                  <a:lnTo>
                    <a:pt x="5313680" y="127380"/>
                  </a:lnTo>
                  <a:lnTo>
                    <a:pt x="4851654" y="127380"/>
                  </a:lnTo>
                  <a:lnTo>
                    <a:pt x="4778603" y="124127"/>
                  </a:lnTo>
                  <a:lnTo>
                    <a:pt x="4715154" y="115071"/>
                  </a:lnTo>
                  <a:lnTo>
                    <a:pt x="4665116" y="101265"/>
                  </a:lnTo>
                  <a:lnTo>
                    <a:pt x="4632299" y="83766"/>
                  </a:lnTo>
                  <a:lnTo>
                    <a:pt x="4620514" y="63626"/>
                  </a:lnTo>
                  <a:lnTo>
                    <a:pt x="4632299" y="43501"/>
                  </a:lnTo>
                  <a:lnTo>
                    <a:pt x="4665116" y="26032"/>
                  </a:lnTo>
                  <a:lnTo>
                    <a:pt x="4715154" y="12265"/>
                  </a:lnTo>
                  <a:lnTo>
                    <a:pt x="4778603" y="3240"/>
                  </a:lnTo>
                  <a:lnTo>
                    <a:pt x="4851654" y="0"/>
                  </a:lnTo>
                  <a:lnTo>
                    <a:pt x="7392924" y="0"/>
                  </a:lnTo>
                  <a:lnTo>
                    <a:pt x="6468745" y="636904"/>
                  </a:lnTo>
                  <a:lnTo>
                    <a:pt x="7392924" y="1273810"/>
                  </a:lnTo>
                  <a:lnTo>
                    <a:pt x="5544693" y="1273810"/>
                  </a:lnTo>
                  <a:lnTo>
                    <a:pt x="5544693" y="1464817"/>
                  </a:lnTo>
                  <a:lnTo>
                    <a:pt x="5532920" y="1484957"/>
                  </a:lnTo>
                  <a:lnTo>
                    <a:pt x="5500135" y="1502456"/>
                  </a:lnTo>
                  <a:lnTo>
                    <a:pt x="5450134" y="1516262"/>
                  </a:lnTo>
                  <a:lnTo>
                    <a:pt x="5386717" y="1525318"/>
                  </a:lnTo>
                  <a:lnTo>
                    <a:pt x="5313680" y="1528572"/>
                  </a:lnTo>
                  <a:lnTo>
                    <a:pt x="2079244" y="1528572"/>
                  </a:lnTo>
                  <a:lnTo>
                    <a:pt x="2006206" y="1525318"/>
                  </a:lnTo>
                  <a:lnTo>
                    <a:pt x="1942789" y="1516262"/>
                  </a:lnTo>
                  <a:lnTo>
                    <a:pt x="1892788" y="1502456"/>
                  </a:lnTo>
                  <a:lnTo>
                    <a:pt x="1848231" y="1464817"/>
                  </a:lnTo>
                  <a:lnTo>
                    <a:pt x="1848231" y="1273810"/>
                  </a:lnTo>
                  <a:lnTo>
                    <a:pt x="0" y="1273810"/>
                  </a:lnTo>
                  <a:lnTo>
                    <a:pt x="924051" y="636904"/>
                  </a:lnTo>
                  <a:lnTo>
                    <a:pt x="0" y="0"/>
                  </a:lnTo>
                  <a:close/>
                </a:path>
                <a:path w="7393305" h="1529080">
                  <a:moveTo>
                    <a:pt x="2772283" y="63753"/>
                  </a:moveTo>
                  <a:lnTo>
                    <a:pt x="2772283" y="254762"/>
                  </a:lnTo>
                </a:path>
                <a:path w="7393305" h="1529080">
                  <a:moveTo>
                    <a:pt x="4620514" y="254762"/>
                  </a:moveTo>
                  <a:lnTo>
                    <a:pt x="4620514" y="63753"/>
                  </a:lnTo>
                </a:path>
                <a:path w="7393305" h="1529080">
                  <a:moveTo>
                    <a:pt x="1848231" y="1273810"/>
                  </a:moveTo>
                  <a:lnTo>
                    <a:pt x="1848231" y="191135"/>
                  </a:lnTo>
                </a:path>
                <a:path w="7393305" h="1529080">
                  <a:moveTo>
                    <a:pt x="5544693" y="191135"/>
                  </a:moveTo>
                  <a:lnTo>
                    <a:pt x="5544693" y="1273810"/>
                  </a:lnTo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6791" y="851915"/>
              <a:ext cx="4374641" cy="1504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9100" y="1034922"/>
            <a:ext cx="35121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0050" algn="l"/>
              </a:tabLst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TRÒ	</a:t>
            </a:r>
            <a:r>
              <a:rPr sz="5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1936" y="3360420"/>
            <a:ext cx="1790700" cy="1361440"/>
            <a:chOff x="1011936" y="3360420"/>
            <a:chExt cx="1790700" cy="1361440"/>
          </a:xfrm>
        </p:grpSpPr>
        <p:sp>
          <p:nvSpPr>
            <p:cNvPr id="9" name="object 9"/>
            <p:cNvSpPr/>
            <p:nvPr/>
          </p:nvSpPr>
          <p:spPr>
            <a:xfrm>
              <a:off x="1019556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887730" y="0"/>
                  </a:moveTo>
                  <a:lnTo>
                    <a:pt x="678180" y="513969"/>
                  </a:lnTo>
                  <a:lnTo>
                    <a:pt x="0" y="513969"/>
                  </a:lnTo>
                  <a:lnTo>
                    <a:pt x="548640" y="831723"/>
                  </a:lnTo>
                  <a:lnTo>
                    <a:pt x="339090" y="1345692"/>
                  </a:lnTo>
                  <a:lnTo>
                    <a:pt x="887730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60" y="513969"/>
                  </a:lnTo>
                  <a:lnTo>
                    <a:pt x="1097280" y="513969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9556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0" y="513969"/>
                  </a:moveTo>
                  <a:lnTo>
                    <a:pt x="678180" y="513969"/>
                  </a:lnTo>
                  <a:lnTo>
                    <a:pt x="887730" y="0"/>
                  </a:lnTo>
                  <a:lnTo>
                    <a:pt x="1097280" y="513969"/>
                  </a:lnTo>
                  <a:lnTo>
                    <a:pt x="1775460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30" y="1028065"/>
                  </a:lnTo>
                  <a:lnTo>
                    <a:pt x="339090" y="1345692"/>
                  </a:lnTo>
                  <a:lnTo>
                    <a:pt x="548640" y="831723"/>
                  </a:lnTo>
                  <a:lnTo>
                    <a:pt x="0" y="513969"/>
                  </a:lnTo>
                  <a:close/>
                </a:path>
              </a:pathLst>
            </a:custGeom>
            <a:ln w="15239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23135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49523" y="3360420"/>
            <a:ext cx="1790700" cy="1361440"/>
            <a:chOff x="3049523" y="3360420"/>
            <a:chExt cx="1790700" cy="1361440"/>
          </a:xfrm>
        </p:grpSpPr>
        <p:sp>
          <p:nvSpPr>
            <p:cNvPr id="13" name="object 13"/>
            <p:cNvSpPr/>
            <p:nvPr/>
          </p:nvSpPr>
          <p:spPr>
            <a:xfrm>
              <a:off x="3057143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887730" y="0"/>
                  </a:moveTo>
                  <a:lnTo>
                    <a:pt x="678180" y="513969"/>
                  </a:lnTo>
                  <a:lnTo>
                    <a:pt x="0" y="513969"/>
                  </a:lnTo>
                  <a:lnTo>
                    <a:pt x="548640" y="831723"/>
                  </a:lnTo>
                  <a:lnTo>
                    <a:pt x="339090" y="1345692"/>
                  </a:lnTo>
                  <a:lnTo>
                    <a:pt x="887730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59" y="513969"/>
                  </a:lnTo>
                  <a:lnTo>
                    <a:pt x="1097280" y="513969"/>
                  </a:lnTo>
                  <a:lnTo>
                    <a:pt x="88773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7143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60" h="1346200">
                  <a:moveTo>
                    <a:pt x="0" y="513969"/>
                  </a:moveTo>
                  <a:lnTo>
                    <a:pt x="678180" y="513969"/>
                  </a:lnTo>
                  <a:lnTo>
                    <a:pt x="887730" y="0"/>
                  </a:lnTo>
                  <a:lnTo>
                    <a:pt x="1097280" y="513969"/>
                  </a:lnTo>
                  <a:lnTo>
                    <a:pt x="1775459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30" y="1028065"/>
                  </a:lnTo>
                  <a:lnTo>
                    <a:pt x="339090" y="1345692"/>
                  </a:lnTo>
                  <a:lnTo>
                    <a:pt x="548640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61359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3855" y="3360420"/>
            <a:ext cx="1790700" cy="1361440"/>
            <a:chOff x="4943855" y="3360420"/>
            <a:chExt cx="1790700" cy="1361440"/>
          </a:xfrm>
        </p:grpSpPr>
        <p:sp>
          <p:nvSpPr>
            <p:cNvPr id="17" name="object 17"/>
            <p:cNvSpPr/>
            <p:nvPr/>
          </p:nvSpPr>
          <p:spPr>
            <a:xfrm>
              <a:off x="4951475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59" h="1346200">
                  <a:moveTo>
                    <a:pt x="887729" y="0"/>
                  </a:moveTo>
                  <a:lnTo>
                    <a:pt x="678179" y="513969"/>
                  </a:lnTo>
                  <a:lnTo>
                    <a:pt x="0" y="513969"/>
                  </a:lnTo>
                  <a:lnTo>
                    <a:pt x="548639" y="831723"/>
                  </a:lnTo>
                  <a:lnTo>
                    <a:pt x="339089" y="1345692"/>
                  </a:lnTo>
                  <a:lnTo>
                    <a:pt x="887729" y="1028065"/>
                  </a:lnTo>
                  <a:lnTo>
                    <a:pt x="1436370" y="1345692"/>
                  </a:lnTo>
                  <a:lnTo>
                    <a:pt x="1226820" y="831723"/>
                  </a:lnTo>
                  <a:lnTo>
                    <a:pt x="1775459" y="513969"/>
                  </a:lnTo>
                  <a:lnTo>
                    <a:pt x="1097279" y="513969"/>
                  </a:lnTo>
                  <a:lnTo>
                    <a:pt x="887729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51475" y="3368040"/>
              <a:ext cx="1775460" cy="1346200"/>
            </a:xfrm>
            <a:custGeom>
              <a:avLst/>
              <a:gdLst/>
              <a:ahLst/>
              <a:cxnLst/>
              <a:rect l="l" t="t" r="r" b="b"/>
              <a:pathLst>
                <a:path w="1775459" h="1346200">
                  <a:moveTo>
                    <a:pt x="0" y="513969"/>
                  </a:moveTo>
                  <a:lnTo>
                    <a:pt x="678179" y="513969"/>
                  </a:lnTo>
                  <a:lnTo>
                    <a:pt x="887729" y="0"/>
                  </a:lnTo>
                  <a:lnTo>
                    <a:pt x="1097279" y="513969"/>
                  </a:lnTo>
                  <a:lnTo>
                    <a:pt x="1775459" y="513969"/>
                  </a:lnTo>
                  <a:lnTo>
                    <a:pt x="1226820" y="831723"/>
                  </a:lnTo>
                  <a:lnTo>
                    <a:pt x="1436370" y="1345692"/>
                  </a:lnTo>
                  <a:lnTo>
                    <a:pt x="887729" y="1028065"/>
                  </a:lnTo>
                  <a:lnTo>
                    <a:pt x="339089" y="1345692"/>
                  </a:lnTo>
                  <a:lnTo>
                    <a:pt x="548639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55690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44284" y="3368040"/>
            <a:ext cx="1777364" cy="1346200"/>
            <a:chOff x="6844284" y="3368040"/>
            <a:chExt cx="1777364" cy="1346200"/>
          </a:xfrm>
        </p:grpSpPr>
        <p:sp>
          <p:nvSpPr>
            <p:cNvPr id="21" name="object 21"/>
            <p:cNvSpPr/>
            <p:nvPr/>
          </p:nvSpPr>
          <p:spPr>
            <a:xfrm>
              <a:off x="6844284" y="3368040"/>
              <a:ext cx="1777364" cy="1346200"/>
            </a:xfrm>
            <a:custGeom>
              <a:avLst/>
              <a:gdLst/>
              <a:ahLst/>
              <a:cxnLst/>
              <a:rect l="l" t="t" r="r" b="b"/>
              <a:pathLst>
                <a:path w="1777365" h="1346200">
                  <a:moveTo>
                    <a:pt x="888492" y="0"/>
                  </a:moveTo>
                  <a:lnTo>
                    <a:pt x="678688" y="513969"/>
                  </a:lnTo>
                  <a:lnTo>
                    <a:pt x="0" y="513969"/>
                  </a:lnTo>
                  <a:lnTo>
                    <a:pt x="549148" y="831723"/>
                  </a:lnTo>
                  <a:lnTo>
                    <a:pt x="339344" y="1345692"/>
                  </a:lnTo>
                  <a:lnTo>
                    <a:pt x="888492" y="1028065"/>
                  </a:lnTo>
                  <a:lnTo>
                    <a:pt x="1437640" y="1345692"/>
                  </a:lnTo>
                  <a:lnTo>
                    <a:pt x="1227836" y="831723"/>
                  </a:lnTo>
                  <a:lnTo>
                    <a:pt x="1776984" y="513969"/>
                  </a:lnTo>
                  <a:lnTo>
                    <a:pt x="1098169" y="513969"/>
                  </a:lnTo>
                  <a:lnTo>
                    <a:pt x="888492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4284" y="3368040"/>
              <a:ext cx="1777364" cy="1346200"/>
            </a:xfrm>
            <a:custGeom>
              <a:avLst/>
              <a:gdLst/>
              <a:ahLst/>
              <a:cxnLst/>
              <a:rect l="l" t="t" r="r" b="b"/>
              <a:pathLst>
                <a:path w="1777365" h="1346200">
                  <a:moveTo>
                    <a:pt x="0" y="513969"/>
                  </a:moveTo>
                  <a:lnTo>
                    <a:pt x="678688" y="513969"/>
                  </a:lnTo>
                  <a:lnTo>
                    <a:pt x="888492" y="0"/>
                  </a:lnTo>
                  <a:lnTo>
                    <a:pt x="1098169" y="513969"/>
                  </a:lnTo>
                  <a:lnTo>
                    <a:pt x="1776984" y="513969"/>
                  </a:lnTo>
                  <a:lnTo>
                    <a:pt x="1227836" y="831723"/>
                  </a:lnTo>
                  <a:lnTo>
                    <a:pt x="1437640" y="1345692"/>
                  </a:lnTo>
                  <a:lnTo>
                    <a:pt x="888492" y="1028065"/>
                  </a:lnTo>
                  <a:lnTo>
                    <a:pt x="339344" y="1345692"/>
                  </a:lnTo>
                  <a:lnTo>
                    <a:pt x="549148" y="831723"/>
                  </a:lnTo>
                  <a:lnTo>
                    <a:pt x="0" y="51396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50022" y="3692779"/>
            <a:ext cx="368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32916" y="5635752"/>
            <a:ext cx="1009015" cy="798830"/>
            <a:chOff x="1232916" y="5635752"/>
            <a:chExt cx="1009015" cy="798830"/>
          </a:xfrm>
        </p:grpSpPr>
        <p:sp>
          <p:nvSpPr>
            <p:cNvPr id="25" name="object 25"/>
            <p:cNvSpPr/>
            <p:nvPr/>
          </p:nvSpPr>
          <p:spPr>
            <a:xfrm>
              <a:off x="1240536" y="5643372"/>
              <a:ext cx="993775" cy="783590"/>
            </a:xfrm>
            <a:custGeom>
              <a:avLst/>
              <a:gdLst/>
              <a:ahLst/>
              <a:cxnLst/>
              <a:rect l="l" t="t" r="r" b="b"/>
              <a:pathLst>
                <a:path w="993775" h="783589">
                  <a:moveTo>
                    <a:pt x="993647" y="0"/>
                  </a:moveTo>
                  <a:lnTo>
                    <a:pt x="0" y="0"/>
                  </a:lnTo>
                  <a:lnTo>
                    <a:pt x="0" y="783335"/>
                  </a:lnTo>
                  <a:lnTo>
                    <a:pt x="993647" y="783335"/>
                  </a:lnTo>
                  <a:lnTo>
                    <a:pt x="993647" y="685418"/>
                  </a:lnTo>
                  <a:lnTo>
                    <a:pt x="790575" y="685418"/>
                  </a:lnTo>
                  <a:lnTo>
                    <a:pt x="203072" y="391667"/>
                  </a:lnTo>
                  <a:lnTo>
                    <a:pt x="790575" y="97916"/>
                  </a:lnTo>
                  <a:lnTo>
                    <a:pt x="993647" y="97916"/>
                  </a:lnTo>
                  <a:lnTo>
                    <a:pt x="993647" y="0"/>
                  </a:lnTo>
                  <a:close/>
                </a:path>
                <a:path w="993775" h="783589">
                  <a:moveTo>
                    <a:pt x="993647" y="97916"/>
                  </a:moveTo>
                  <a:lnTo>
                    <a:pt x="790575" y="97916"/>
                  </a:lnTo>
                  <a:lnTo>
                    <a:pt x="790575" y="685418"/>
                  </a:lnTo>
                  <a:lnTo>
                    <a:pt x="993647" y="685418"/>
                  </a:lnTo>
                  <a:lnTo>
                    <a:pt x="993647" y="97916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43609" y="5741289"/>
              <a:ext cx="588010" cy="588010"/>
            </a:xfrm>
            <a:custGeom>
              <a:avLst/>
              <a:gdLst/>
              <a:ahLst/>
              <a:cxnLst/>
              <a:rect l="l" t="t" r="r" b="b"/>
              <a:pathLst>
                <a:path w="588010" h="588010">
                  <a:moveTo>
                    <a:pt x="587502" y="0"/>
                  </a:moveTo>
                  <a:lnTo>
                    <a:pt x="0" y="293751"/>
                  </a:lnTo>
                  <a:lnTo>
                    <a:pt x="587502" y="587502"/>
                  </a:lnTo>
                  <a:lnTo>
                    <a:pt x="587502" y="0"/>
                  </a:lnTo>
                  <a:close/>
                </a:path>
              </a:pathLst>
            </a:custGeom>
            <a:solidFill>
              <a:srgbClr val="5717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40536" y="5643372"/>
              <a:ext cx="993775" cy="783590"/>
            </a:xfrm>
            <a:custGeom>
              <a:avLst/>
              <a:gdLst/>
              <a:ahLst/>
              <a:cxnLst/>
              <a:rect l="l" t="t" r="r" b="b"/>
              <a:pathLst>
                <a:path w="993775" h="783589">
                  <a:moveTo>
                    <a:pt x="203072" y="391667"/>
                  </a:moveTo>
                  <a:lnTo>
                    <a:pt x="790575" y="97916"/>
                  </a:lnTo>
                  <a:lnTo>
                    <a:pt x="790575" y="685418"/>
                  </a:lnTo>
                  <a:lnTo>
                    <a:pt x="203072" y="391667"/>
                  </a:lnTo>
                  <a:close/>
                </a:path>
                <a:path w="993775" h="783589">
                  <a:moveTo>
                    <a:pt x="0" y="783335"/>
                  </a:moveTo>
                  <a:lnTo>
                    <a:pt x="993648" y="783335"/>
                  </a:lnTo>
                  <a:lnTo>
                    <a:pt x="993648" y="0"/>
                  </a:lnTo>
                  <a:lnTo>
                    <a:pt x="0" y="0"/>
                  </a:lnTo>
                  <a:lnTo>
                    <a:pt x="0" y="783335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637" y="1606105"/>
            <a:ext cx="6562725" cy="532765"/>
            <a:chOff x="1671637" y="1606105"/>
            <a:chExt cx="6562725" cy="532765"/>
          </a:xfrm>
        </p:grpSpPr>
        <p:sp>
          <p:nvSpPr>
            <p:cNvPr id="3" name="object 3"/>
            <p:cNvSpPr/>
            <p:nvPr/>
          </p:nvSpPr>
          <p:spPr>
            <a:xfrm>
              <a:off x="1676400" y="1610867"/>
              <a:ext cx="6553200" cy="5227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6400" y="1610867"/>
              <a:ext cx="6553200" cy="523240"/>
            </a:xfrm>
            <a:custGeom>
              <a:avLst/>
              <a:gdLst/>
              <a:ahLst/>
              <a:cxnLst/>
              <a:rect l="l" t="t" r="r" b="b"/>
              <a:pathLst>
                <a:path w="6553200" h="523239">
                  <a:moveTo>
                    <a:pt x="0" y="522731"/>
                  </a:moveTo>
                  <a:lnTo>
                    <a:pt x="6553200" y="522731"/>
                  </a:lnTo>
                  <a:lnTo>
                    <a:pt x="6553200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9144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55139" y="1631949"/>
            <a:ext cx="6334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1: </a:t>
            </a:r>
            <a:r>
              <a:rPr sz="2800" spc="-10" dirty="0">
                <a:latin typeface="Times New Roman"/>
                <a:cs typeface="Times New Roman"/>
              </a:rPr>
              <a:t>Vật </a:t>
            </a:r>
            <a:r>
              <a:rPr sz="2800" spc="-5" dirty="0">
                <a:latin typeface="Times New Roman"/>
                <a:cs typeface="Times New Roman"/>
              </a:rPr>
              <a:t>nào sau đây </a:t>
            </a:r>
            <a:r>
              <a:rPr sz="2800" spc="-10" dirty="0">
                <a:latin typeface="Times New Roman"/>
                <a:cs typeface="Times New Roman"/>
              </a:rPr>
              <a:t>có cấu </a:t>
            </a:r>
            <a:r>
              <a:rPr sz="2800" spc="-5" dirty="0">
                <a:latin typeface="Times New Roman"/>
                <a:cs typeface="Times New Roman"/>
              </a:rPr>
              <a:t>tạo từ tế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2426207"/>
            <a:ext cx="2642616" cy="52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6400" y="2426207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Xe </a:t>
            </a:r>
            <a:r>
              <a:rPr sz="2800" spc="-5" dirty="0">
                <a:latin typeface="Times New Roman"/>
                <a:cs typeface="Times New Roman"/>
              </a:rPr>
              <a:t>ô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tô.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3236976"/>
            <a:ext cx="2642616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6400" y="3236976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B.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cầu.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4189476"/>
            <a:ext cx="2642616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6400" y="4189476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C.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bạch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đàn.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76400" y="5033771"/>
            <a:ext cx="264261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6400" y="5033771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D. Ngôi nhà.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7" name="object 17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1">
            <a:extLst>
              <a:ext uri="{FF2B5EF4-FFF2-40B4-BE49-F238E27FC236}">
                <a16:creationId xmlns:a16="http://schemas.microsoft.com/office/drawing/2014/main" xmlns="" id="{BE0310E8-5EA8-410E-809A-301D510BCCDE}"/>
              </a:ext>
            </a:extLst>
          </p:cNvPr>
          <p:cNvSpPr/>
          <p:nvPr/>
        </p:nvSpPr>
        <p:spPr>
          <a:xfrm>
            <a:off x="1593425" y="4148210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4413" y="1621345"/>
            <a:ext cx="6489700" cy="963930"/>
            <a:chOff x="1784413" y="1621345"/>
            <a:chExt cx="6489700" cy="963930"/>
          </a:xfrm>
        </p:grpSpPr>
        <p:sp>
          <p:nvSpPr>
            <p:cNvPr id="3" name="object 3"/>
            <p:cNvSpPr/>
            <p:nvPr/>
          </p:nvSpPr>
          <p:spPr>
            <a:xfrm>
              <a:off x="1789176" y="1626108"/>
              <a:ext cx="6480048" cy="9540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176" y="1626108"/>
              <a:ext cx="6480175" cy="954405"/>
            </a:xfrm>
            <a:custGeom>
              <a:avLst/>
              <a:gdLst/>
              <a:ahLst/>
              <a:cxnLst/>
              <a:rect l="l" t="t" r="r" b="b"/>
              <a:pathLst>
                <a:path w="6480175" h="954405">
                  <a:moveTo>
                    <a:pt x="0" y="954024"/>
                  </a:moveTo>
                  <a:lnTo>
                    <a:pt x="6480048" y="954024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9143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67916" y="1647189"/>
            <a:ext cx="59924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2. Quan sát tế bào bên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cho biết </a:t>
            </a:r>
            <a:r>
              <a:rPr sz="2800" spc="-10" dirty="0">
                <a:latin typeface="Times New Roman"/>
                <a:cs typeface="Times New Roman"/>
              </a:rPr>
              <a:t>mũi </a:t>
            </a:r>
            <a:r>
              <a:rPr sz="2800" spc="-5" dirty="0">
                <a:latin typeface="Times New Roman"/>
                <a:cs typeface="Times New Roman"/>
              </a:rPr>
              <a:t>tên  đang chỉ vào thành phần nào của tế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4811" y="3026664"/>
            <a:ext cx="2642616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4811" y="3026664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A. Màng tế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4811" y="3837432"/>
            <a:ext cx="2642616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4811" y="3837432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B. Chất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4811" y="4789932"/>
            <a:ext cx="2642616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4811" y="4789932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C. Nhân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24811" y="5634228"/>
            <a:ext cx="2642616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24811" y="5634228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D. Vùng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nhân.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95671" y="2274442"/>
            <a:ext cx="5535930" cy="4287520"/>
            <a:chOff x="4995671" y="2274442"/>
            <a:chExt cx="5535930" cy="4287520"/>
          </a:xfrm>
        </p:grpSpPr>
        <p:sp>
          <p:nvSpPr>
            <p:cNvPr id="15" name="object 15"/>
            <p:cNvSpPr/>
            <p:nvPr/>
          </p:nvSpPr>
          <p:spPr>
            <a:xfrm>
              <a:off x="4995671" y="2877311"/>
              <a:ext cx="5535930" cy="36842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11081" y="2274442"/>
              <a:ext cx="938530" cy="2086610"/>
            </a:xfrm>
            <a:custGeom>
              <a:avLst/>
              <a:gdLst/>
              <a:ahLst/>
              <a:cxnLst/>
              <a:rect l="l" t="t" r="r" b="b"/>
              <a:pathLst>
                <a:path w="938529" h="2086610">
                  <a:moveTo>
                    <a:pt x="0" y="1892300"/>
                  </a:moveTo>
                  <a:lnTo>
                    <a:pt x="10414" y="2086229"/>
                  </a:lnTo>
                  <a:lnTo>
                    <a:pt x="155013" y="1965071"/>
                  </a:lnTo>
                  <a:lnTo>
                    <a:pt x="94615" y="1965071"/>
                  </a:lnTo>
                  <a:lnTo>
                    <a:pt x="41528" y="1941957"/>
                  </a:lnTo>
                  <a:lnTo>
                    <a:pt x="53079" y="1915368"/>
                  </a:lnTo>
                  <a:lnTo>
                    <a:pt x="0" y="1892300"/>
                  </a:lnTo>
                  <a:close/>
                </a:path>
                <a:path w="938529" h="2086610">
                  <a:moveTo>
                    <a:pt x="53079" y="1915368"/>
                  </a:moveTo>
                  <a:lnTo>
                    <a:pt x="41528" y="1941957"/>
                  </a:lnTo>
                  <a:lnTo>
                    <a:pt x="94615" y="1965071"/>
                  </a:lnTo>
                  <a:lnTo>
                    <a:pt x="106181" y="1938447"/>
                  </a:lnTo>
                  <a:lnTo>
                    <a:pt x="53079" y="1915368"/>
                  </a:lnTo>
                  <a:close/>
                </a:path>
                <a:path w="938529" h="2086610">
                  <a:moveTo>
                    <a:pt x="106181" y="1938447"/>
                  </a:moveTo>
                  <a:lnTo>
                    <a:pt x="94615" y="1965071"/>
                  </a:lnTo>
                  <a:lnTo>
                    <a:pt x="155013" y="1965071"/>
                  </a:lnTo>
                  <a:lnTo>
                    <a:pt x="159258" y="1961515"/>
                  </a:lnTo>
                  <a:lnTo>
                    <a:pt x="106181" y="1938447"/>
                  </a:lnTo>
                  <a:close/>
                </a:path>
                <a:path w="938529" h="2086610">
                  <a:moveTo>
                    <a:pt x="885190" y="0"/>
                  </a:moveTo>
                  <a:lnTo>
                    <a:pt x="53079" y="1915368"/>
                  </a:lnTo>
                  <a:lnTo>
                    <a:pt x="106181" y="1938447"/>
                  </a:lnTo>
                  <a:lnTo>
                    <a:pt x="938276" y="23114"/>
                  </a:lnTo>
                  <a:lnTo>
                    <a:pt x="885190" y="0"/>
                  </a:lnTo>
                  <a:close/>
                </a:path>
              </a:pathLst>
            </a:custGeom>
            <a:solidFill>
              <a:srgbClr val="922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20" name="object 20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1">
            <a:extLst>
              <a:ext uri="{FF2B5EF4-FFF2-40B4-BE49-F238E27FC236}">
                <a16:creationId xmlns:a16="http://schemas.microsoft.com/office/drawing/2014/main" xmlns="" id="{8DF0A3F8-2485-4B0C-BFDC-26F0F2E570EF}"/>
              </a:ext>
            </a:extLst>
          </p:cNvPr>
          <p:cNvSpPr/>
          <p:nvPr/>
        </p:nvSpPr>
        <p:spPr>
          <a:xfrm>
            <a:off x="1912075" y="5658346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8823" y="3026664"/>
            <a:ext cx="3557015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784413" y="1621345"/>
            <a:ext cx="6489700" cy="963930"/>
            <a:chOff x="1784413" y="1621345"/>
            <a:chExt cx="6489700" cy="963930"/>
          </a:xfrm>
        </p:grpSpPr>
        <p:sp>
          <p:nvSpPr>
            <p:cNvPr id="4" name="object 4"/>
            <p:cNvSpPr/>
            <p:nvPr/>
          </p:nvSpPr>
          <p:spPr>
            <a:xfrm>
              <a:off x="1789176" y="1626108"/>
              <a:ext cx="6480048" cy="954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9176" y="1626108"/>
              <a:ext cx="6480175" cy="954405"/>
            </a:xfrm>
            <a:custGeom>
              <a:avLst/>
              <a:gdLst/>
              <a:ahLst/>
              <a:cxnLst/>
              <a:rect l="l" t="t" r="r" b="b"/>
              <a:pathLst>
                <a:path w="6480175" h="954405">
                  <a:moveTo>
                    <a:pt x="0" y="954024"/>
                  </a:moveTo>
                  <a:lnTo>
                    <a:pt x="6480048" y="954024"/>
                  </a:lnTo>
                  <a:lnTo>
                    <a:pt x="6480048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9143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67916" y="1647189"/>
            <a:ext cx="59924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3. Quan sát tế bào bên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cho biết </a:t>
            </a:r>
            <a:r>
              <a:rPr sz="2800" spc="-10" dirty="0">
                <a:latin typeface="Times New Roman"/>
                <a:cs typeface="Times New Roman"/>
              </a:rPr>
              <a:t>mũi </a:t>
            </a:r>
            <a:r>
              <a:rPr sz="2800" spc="-5" dirty="0">
                <a:latin typeface="Times New Roman"/>
                <a:cs typeface="Times New Roman"/>
              </a:rPr>
              <a:t>tên  đang chỉ vào thành phần nào của tế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4811" y="3026664"/>
            <a:ext cx="2642616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4811" y="3026664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A. Màng tế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24811" y="3837432"/>
            <a:ext cx="2642616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24811" y="3837432"/>
            <a:ext cx="264287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B. Chất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4811" y="4789932"/>
            <a:ext cx="2642616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24811" y="4789932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C. Nhân tế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4811" y="5634228"/>
            <a:ext cx="2642616" cy="52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24811" y="5634228"/>
            <a:ext cx="2642870" cy="52451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800" spc="-5" dirty="0">
                <a:latin typeface="Times New Roman"/>
                <a:cs typeface="Times New Roman"/>
              </a:rPr>
              <a:t>D. Vùng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nhân.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35952" y="3001264"/>
            <a:ext cx="1903730" cy="1062990"/>
          </a:xfrm>
          <a:custGeom>
            <a:avLst/>
            <a:gdLst/>
            <a:ahLst/>
            <a:cxnLst/>
            <a:rect l="l" t="t" r="r" b="b"/>
            <a:pathLst>
              <a:path w="1903729" h="1062989">
                <a:moveTo>
                  <a:pt x="110490" y="902969"/>
                </a:moveTo>
                <a:lnTo>
                  <a:pt x="0" y="1062736"/>
                </a:lnTo>
                <a:lnTo>
                  <a:pt x="194055" y="1055243"/>
                </a:lnTo>
                <a:lnTo>
                  <a:pt x="173844" y="1018413"/>
                </a:lnTo>
                <a:lnTo>
                  <a:pt x="140843" y="1018413"/>
                </a:lnTo>
                <a:lnTo>
                  <a:pt x="113029" y="967740"/>
                </a:lnTo>
                <a:lnTo>
                  <a:pt x="138393" y="953814"/>
                </a:lnTo>
                <a:lnTo>
                  <a:pt x="110490" y="902969"/>
                </a:lnTo>
                <a:close/>
              </a:path>
              <a:path w="1903729" h="1062989">
                <a:moveTo>
                  <a:pt x="138393" y="953814"/>
                </a:moveTo>
                <a:lnTo>
                  <a:pt x="113029" y="967740"/>
                </a:lnTo>
                <a:lnTo>
                  <a:pt x="140843" y="1018413"/>
                </a:lnTo>
                <a:lnTo>
                  <a:pt x="166204" y="1004491"/>
                </a:lnTo>
                <a:lnTo>
                  <a:pt x="138393" y="953814"/>
                </a:lnTo>
                <a:close/>
              </a:path>
              <a:path w="1903729" h="1062989">
                <a:moveTo>
                  <a:pt x="166204" y="1004491"/>
                </a:moveTo>
                <a:lnTo>
                  <a:pt x="140843" y="1018413"/>
                </a:lnTo>
                <a:lnTo>
                  <a:pt x="173844" y="1018413"/>
                </a:lnTo>
                <a:lnTo>
                  <a:pt x="166204" y="1004491"/>
                </a:lnTo>
                <a:close/>
              </a:path>
              <a:path w="1903729" h="1062989">
                <a:moveTo>
                  <a:pt x="1875663" y="0"/>
                </a:moveTo>
                <a:lnTo>
                  <a:pt x="138393" y="953814"/>
                </a:lnTo>
                <a:lnTo>
                  <a:pt x="166204" y="1004491"/>
                </a:lnTo>
                <a:lnTo>
                  <a:pt x="1903602" y="50800"/>
                </a:lnTo>
                <a:lnTo>
                  <a:pt x="1875663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8835" y="248411"/>
            <a:ext cx="4374642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312033" y="432257"/>
            <a:ext cx="351345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92278F"/>
                </a:solidFill>
                <a:latin typeface="Times New Roman"/>
                <a:cs typeface="Times New Roman"/>
              </a:rPr>
              <a:t>TRÒ</a:t>
            </a:r>
            <a:r>
              <a:rPr sz="5400" b="1" spc="-85" dirty="0">
                <a:solidFill>
                  <a:srgbClr val="92278F"/>
                </a:solidFill>
                <a:latin typeface="Times New Roman"/>
                <a:cs typeface="Times New Roman"/>
              </a:rPr>
              <a:t> </a:t>
            </a:r>
            <a:r>
              <a:rPr sz="5400" b="1" spc="-5" dirty="0">
                <a:solidFill>
                  <a:srgbClr val="92278F"/>
                </a:solidFill>
                <a:latin typeface="Times New Roman"/>
                <a:cs typeface="Times New Roman"/>
              </a:rPr>
              <a:t>CHƠI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44267" y="425195"/>
            <a:ext cx="861060" cy="812800"/>
            <a:chOff x="2144267" y="425195"/>
            <a:chExt cx="861060" cy="812800"/>
          </a:xfrm>
        </p:grpSpPr>
        <p:sp>
          <p:nvSpPr>
            <p:cNvPr id="19" name="object 19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422910" y="0"/>
                  </a:moveTo>
                  <a:lnTo>
                    <a:pt x="323088" y="304419"/>
                  </a:lnTo>
                  <a:lnTo>
                    <a:pt x="0" y="304419"/>
                  </a:lnTo>
                  <a:lnTo>
                    <a:pt x="261366" y="492633"/>
                  </a:lnTo>
                  <a:lnTo>
                    <a:pt x="161544" y="797051"/>
                  </a:lnTo>
                  <a:lnTo>
                    <a:pt x="422910" y="608838"/>
                  </a:lnTo>
                  <a:lnTo>
                    <a:pt x="684276" y="797051"/>
                  </a:lnTo>
                  <a:lnTo>
                    <a:pt x="584454" y="492633"/>
                  </a:lnTo>
                  <a:lnTo>
                    <a:pt x="845819" y="304419"/>
                  </a:lnTo>
                  <a:lnTo>
                    <a:pt x="522731" y="304419"/>
                  </a:lnTo>
                  <a:lnTo>
                    <a:pt x="42291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51887" y="432815"/>
              <a:ext cx="845819" cy="797560"/>
            </a:xfrm>
            <a:custGeom>
              <a:avLst/>
              <a:gdLst/>
              <a:ahLst/>
              <a:cxnLst/>
              <a:rect l="l" t="t" r="r" b="b"/>
              <a:pathLst>
                <a:path w="845819" h="797560">
                  <a:moveTo>
                    <a:pt x="0" y="304419"/>
                  </a:moveTo>
                  <a:lnTo>
                    <a:pt x="323088" y="304419"/>
                  </a:lnTo>
                  <a:lnTo>
                    <a:pt x="422910" y="0"/>
                  </a:lnTo>
                  <a:lnTo>
                    <a:pt x="522731" y="304419"/>
                  </a:lnTo>
                  <a:lnTo>
                    <a:pt x="845819" y="304419"/>
                  </a:lnTo>
                  <a:lnTo>
                    <a:pt x="584454" y="492633"/>
                  </a:lnTo>
                  <a:lnTo>
                    <a:pt x="684276" y="797051"/>
                  </a:lnTo>
                  <a:lnTo>
                    <a:pt x="422910" y="608838"/>
                  </a:lnTo>
                  <a:lnTo>
                    <a:pt x="161544" y="797051"/>
                  </a:lnTo>
                  <a:lnTo>
                    <a:pt x="261366" y="492633"/>
                  </a:lnTo>
                  <a:lnTo>
                    <a:pt x="0" y="304419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>
            <a:extLst>
              <a:ext uri="{FF2B5EF4-FFF2-40B4-BE49-F238E27FC236}">
                <a16:creationId xmlns:a16="http://schemas.microsoft.com/office/drawing/2014/main" xmlns="" id="{3C54E440-6328-4634-9EEB-96ADFB89FE8A}"/>
              </a:ext>
            </a:extLst>
          </p:cNvPr>
          <p:cNvSpPr/>
          <p:nvPr/>
        </p:nvSpPr>
        <p:spPr>
          <a:xfrm>
            <a:off x="1967495" y="4771665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863851" y="1615439"/>
            <a:ext cx="5408676" cy="522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63851" y="1615439"/>
            <a:ext cx="5408930" cy="523240"/>
          </a:xfrm>
          <a:prstGeom prst="rect">
            <a:avLst/>
          </a:prstGeom>
          <a:ln w="9144">
            <a:solidFill>
              <a:srgbClr val="92278F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4. Đặc điểm của tế bào </a:t>
            </a:r>
            <a:r>
              <a:rPr sz="2800" dirty="0">
                <a:latin typeface="Times New Roman"/>
                <a:cs typeface="Times New Roman"/>
              </a:rPr>
              <a:t>nhân </a:t>
            </a:r>
            <a:r>
              <a:rPr sz="2800" spc="-5" dirty="0">
                <a:latin typeface="Times New Roman"/>
                <a:cs typeface="Times New Roman"/>
              </a:rPr>
              <a:t>thực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là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63851" y="2360676"/>
            <a:ext cx="3666744" cy="522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3851" y="2360676"/>
            <a:ext cx="3667125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A. có thành tế 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3851" y="3171444"/>
            <a:ext cx="3666744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63851" y="3171444"/>
            <a:ext cx="3667125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5" dirty="0">
                <a:latin typeface="Times New Roman"/>
                <a:cs typeface="Times New Roman"/>
              </a:rPr>
              <a:t>B. có chất tế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bào.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63851" y="4123944"/>
            <a:ext cx="3666744" cy="954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63851" y="4123944"/>
            <a:ext cx="3667125" cy="954405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39941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C. có </a:t>
            </a:r>
            <a:r>
              <a:rPr sz="2800" spc="-10" dirty="0">
                <a:latin typeface="Times New Roman"/>
                <a:cs typeface="Times New Roman"/>
              </a:rPr>
              <a:t>màng </a:t>
            </a:r>
            <a:r>
              <a:rPr sz="2800" spc="-5" dirty="0">
                <a:latin typeface="Times New Roman"/>
                <a:cs typeface="Times New Roman"/>
              </a:rPr>
              <a:t>nhân bao  bọc vật chất di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truyền.</a:t>
            </a:r>
          </a:p>
        </p:txBody>
      </p:sp>
      <p:sp>
        <p:nvSpPr>
          <p:cNvPr id="12" name="object 12"/>
          <p:cNvSpPr/>
          <p:nvPr/>
        </p:nvSpPr>
        <p:spPr>
          <a:xfrm>
            <a:off x="1828800" y="5507735"/>
            <a:ext cx="3701796" cy="52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8800" y="5507735"/>
            <a:ext cx="3702050" cy="523240"/>
          </a:xfrm>
          <a:prstGeom prst="rect">
            <a:avLst/>
          </a:prstGeom>
          <a:ln w="9144">
            <a:solidFill>
              <a:srgbClr val="755DD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latin typeface="Times New Roman"/>
                <a:cs typeface="Times New Roman"/>
              </a:rPr>
              <a:t>D.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dirty="0">
                <a:latin typeface="Times New Roman"/>
                <a:cs typeface="Times New Roman"/>
              </a:rPr>
              <a:t>lục</a:t>
            </a:r>
            <a:r>
              <a:rPr sz="2800" spc="-5" dirty="0">
                <a:latin typeface="Times New Roman"/>
                <a:cs typeface="Times New Roman"/>
              </a:rPr>
              <a:t> lạp.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xmlns="" id="{34810F16-B3FB-4D95-A71C-C464FB89F98E}"/>
              </a:ext>
            </a:extLst>
          </p:cNvPr>
          <p:cNvSpPr/>
          <p:nvPr/>
        </p:nvSpPr>
        <p:spPr>
          <a:xfrm>
            <a:off x="1815104" y="4175911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59396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spc="5" dirty="0" err="1"/>
              <a:t>phần</a:t>
            </a:r>
            <a:r>
              <a:rPr lang="en-US" spc="5" dirty="0"/>
              <a:t> </a:t>
            </a:r>
            <a:r>
              <a:rPr lang="en-US" spc="5" dirty="0" err="1"/>
              <a:t>nào</a:t>
            </a:r>
            <a:r>
              <a:rPr lang="en-US" spc="5" dirty="0"/>
              <a:t> </a:t>
            </a:r>
            <a:r>
              <a:rPr lang="en-US" spc="-5" dirty="0" err="1"/>
              <a:t>là</a:t>
            </a:r>
            <a:r>
              <a:rPr lang="en-US" spc="-5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spc="-5" dirty="0" err="1"/>
              <a:t>tế</a:t>
            </a:r>
            <a:r>
              <a:rPr lang="en-US" spc="-180" dirty="0"/>
              <a:t> </a:t>
            </a:r>
            <a:r>
              <a:rPr lang="en-US" spc="5" dirty="0" err="1"/>
              <a:t>bào</a:t>
            </a:r>
            <a:r>
              <a:rPr lang="en-US"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10" dirty="0"/>
              <a:t> </a:t>
            </a:r>
            <a:r>
              <a:rPr dirty="0"/>
              <a:t>(2)	</a:t>
            </a:r>
            <a:r>
              <a:rPr spc="-5" dirty="0"/>
              <a:t>C.</a:t>
            </a:r>
            <a:r>
              <a:rPr dirty="0"/>
              <a:t> (3)	D.</a:t>
            </a:r>
            <a:r>
              <a:rPr spc="-25" dirty="0"/>
              <a:t> </a:t>
            </a:r>
            <a:r>
              <a:rPr dirty="0"/>
              <a:t>(4</a:t>
            </a:r>
            <a:r>
              <a:rPr dirty="0" smtClean="0"/>
              <a:t>)</a:t>
            </a:r>
            <a:endParaRPr dirty="0"/>
          </a:p>
        </p:txBody>
      </p:sp>
      <p:grpSp>
        <p:nvGrpSpPr>
          <p:cNvPr id="13" name="object 13"/>
          <p:cNvGrpSpPr/>
          <p:nvPr/>
        </p:nvGrpSpPr>
        <p:grpSpPr>
          <a:xfrm>
            <a:off x="8563356" y="2141220"/>
            <a:ext cx="3066415" cy="3769360"/>
            <a:chOff x="8563356" y="2141220"/>
            <a:chExt cx="3066415" cy="3769360"/>
          </a:xfrm>
        </p:grpSpPr>
        <p:sp>
          <p:nvSpPr>
            <p:cNvPr id="14" name="object 14"/>
            <p:cNvSpPr/>
            <p:nvPr/>
          </p:nvSpPr>
          <p:spPr>
            <a:xfrm>
              <a:off x="8592312" y="2170176"/>
              <a:ext cx="3008376" cy="3710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34" y="2155698"/>
              <a:ext cx="3037840" cy="3740150"/>
            </a:xfrm>
            <a:custGeom>
              <a:avLst/>
              <a:gdLst/>
              <a:ahLst/>
              <a:cxnLst/>
              <a:rect l="l" t="t" r="r" b="b"/>
              <a:pathLst>
                <a:path w="3037840" h="3740150">
                  <a:moveTo>
                    <a:pt x="0" y="3739896"/>
                  </a:moveTo>
                  <a:lnTo>
                    <a:pt x="3037331" y="373989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3739896"/>
                  </a:lnTo>
                  <a:close/>
                </a:path>
              </a:pathLst>
            </a:custGeom>
            <a:ln w="28955">
              <a:solidFill>
                <a:srgbClr val="D56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677418" y="2577729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4" y="214371"/>
                </a:lnTo>
                <a:lnTo>
                  <a:pt x="15588" y="170146"/>
                </a:lnTo>
                <a:lnTo>
                  <a:pt x="34019" y="129427"/>
                </a:lnTo>
                <a:lnTo>
                  <a:pt x="58601" y="92950"/>
                </a:lnTo>
                <a:lnTo>
                  <a:pt x="88633" y="61453"/>
                </a:lnTo>
                <a:lnTo>
                  <a:pt x="123410" y="35672"/>
                </a:lnTo>
                <a:lnTo>
                  <a:pt x="162228" y="16345"/>
                </a:lnTo>
                <a:lnTo>
                  <a:pt x="204384" y="4209"/>
                </a:lnTo>
                <a:lnTo>
                  <a:pt x="249173" y="0"/>
                </a:lnTo>
                <a:lnTo>
                  <a:pt x="293963" y="4209"/>
                </a:lnTo>
                <a:lnTo>
                  <a:pt x="336119" y="16345"/>
                </a:lnTo>
                <a:lnTo>
                  <a:pt x="374937" y="35672"/>
                </a:lnTo>
                <a:lnTo>
                  <a:pt x="409714" y="61453"/>
                </a:lnTo>
                <a:lnTo>
                  <a:pt x="439746" y="92950"/>
                </a:lnTo>
                <a:lnTo>
                  <a:pt x="464328" y="129427"/>
                </a:lnTo>
                <a:lnTo>
                  <a:pt x="482759" y="170146"/>
                </a:lnTo>
                <a:lnTo>
                  <a:pt x="494333" y="214371"/>
                </a:lnTo>
                <a:lnTo>
                  <a:pt x="498347" y="261365"/>
                </a:lnTo>
                <a:lnTo>
                  <a:pt x="494333" y="308360"/>
                </a:lnTo>
                <a:lnTo>
                  <a:pt x="482759" y="352585"/>
                </a:lnTo>
                <a:lnTo>
                  <a:pt x="464328" y="393304"/>
                </a:lnTo>
                <a:lnTo>
                  <a:pt x="439746" y="429781"/>
                </a:lnTo>
                <a:lnTo>
                  <a:pt x="409714" y="461278"/>
                </a:lnTo>
                <a:lnTo>
                  <a:pt x="374937" y="487059"/>
                </a:lnTo>
                <a:lnTo>
                  <a:pt x="336119" y="506386"/>
                </a:lnTo>
                <a:lnTo>
                  <a:pt x="293963" y="518522"/>
                </a:lnTo>
                <a:lnTo>
                  <a:pt x="249173" y="522731"/>
                </a:lnTo>
                <a:lnTo>
                  <a:pt x="204384" y="518522"/>
                </a:lnTo>
                <a:lnTo>
                  <a:pt x="162228" y="506386"/>
                </a:lnTo>
                <a:lnTo>
                  <a:pt x="123410" y="487059"/>
                </a:lnTo>
                <a:lnTo>
                  <a:pt x="88633" y="461278"/>
                </a:lnTo>
                <a:lnTo>
                  <a:pt x="58601" y="429781"/>
                </a:lnTo>
                <a:lnTo>
                  <a:pt x="34019" y="393304"/>
                </a:lnTo>
                <a:lnTo>
                  <a:pt x="15588" y="352585"/>
                </a:lnTo>
                <a:lnTo>
                  <a:pt x="4014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907523" y="489204"/>
            <a:ext cx="1504315" cy="1033780"/>
            <a:chOff x="9907523" y="489204"/>
            <a:chExt cx="1504315" cy="1033780"/>
          </a:xfrm>
        </p:grpSpPr>
        <p:sp>
          <p:nvSpPr>
            <p:cNvPr id="23" name="object 23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744474" y="0"/>
                  </a:moveTo>
                  <a:lnTo>
                    <a:pt x="568705" y="388874"/>
                  </a:lnTo>
                  <a:lnTo>
                    <a:pt x="0" y="388874"/>
                  </a:lnTo>
                  <a:lnTo>
                    <a:pt x="460121" y="629158"/>
                  </a:lnTo>
                  <a:lnTo>
                    <a:pt x="284352" y="1018031"/>
                  </a:lnTo>
                  <a:lnTo>
                    <a:pt x="744474" y="777748"/>
                  </a:lnTo>
                  <a:lnTo>
                    <a:pt x="1204595" y="1018031"/>
                  </a:lnTo>
                  <a:lnTo>
                    <a:pt x="1028826" y="629158"/>
                  </a:lnTo>
                  <a:lnTo>
                    <a:pt x="1488948" y="388874"/>
                  </a:lnTo>
                  <a:lnTo>
                    <a:pt x="920241" y="388874"/>
                  </a:lnTo>
                  <a:lnTo>
                    <a:pt x="7444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0" y="388874"/>
                  </a:moveTo>
                  <a:lnTo>
                    <a:pt x="568705" y="388874"/>
                  </a:lnTo>
                  <a:lnTo>
                    <a:pt x="744474" y="0"/>
                  </a:lnTo>
                  <a:lnTo>
                    <a:pt x="920241" y="388874"/>
                  </a:lnTo>
                  <a:lnTo>
                    <a:pt x="1488948" y="388874"/>
                  </a:lnTo>
                  <a:lnTo>
                    <a:pt x="1028826" y="629158"/>
                  </a:lnTo>
                  <a:lnTo>
                    <a:pt x="1204595" y="1018031"/>
                  </a:lnTo>
                  <a:lnTo>
                    <a:pt x="744474" y="777748"/>
                  </a:lnTo>
                  <a:lnTo>
                    <a:pt x="284352" y="1018031"/>
                  </a:lnTo>
                  <a:lnTo>
                    <a:pt x="460121" y="629158"/>
                  </a:lnTo>
                  <a:lnTo>
                    <a:pt x="0" y="388874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33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73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36193" r="14395" b="20364"/>
          <a:stretch/>
        </p:blipFill>
        <p:spPr>
          <a:xfrm>
            <a:off x="7878140" y="2130844"/>
            <a:ext cx="4060576" cy="332275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9398" y="2272881"/>
            <a:ext cx="6593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SGK/67,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55677"/>
              </p:ext>
            </p:extLst>
          </p:nvPr>
        </p:nvGraphicFramePr>
        <p:xfrm>
          <a:off x="618183" y="3263844"/>
          <a:ext cx="6465196" cy="2054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770"/>
                <a:gridCol w="4244426"/>
              </a:tblGrid>
              <a:tr h="794273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15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5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59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359396" cy="19524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5080" indent="0">
              <a:lnSpc>
                <a:spcPct val="150000"/>
              </a:lnSpc>
              <a:spcBef>
                <a:spcPts val="0"/>
              </a:spcBef>
              <a:buNone/>
            </a:pPr>
            <a:r>
              <a:rPr dirty="0" smtClean="0"/>
              <a:t> </a:t>
            </a:r>
            <a:r>
              <a:rPr dirty="0" err="1"/>
              <a:t>Thành</a:t>
            </a:r>
            <a:r>
              <a:rPr dirty="0"/>
              <a:t> </a:t>
            </a:r>
            <a:r>
              <a:rPr dirty="0" err="1"/>
              <a:t>phần</a:t>
            </a:r>
            <a:r>
              <a:rPr dirty="0"/>
              <a:t> </a:t>
            </a:r>
            <a:r>
              <a:rPr dirty="0" err="1"/>
              <a:t>nào</a:t>
            </a:r>
            <a:r>
              <a:rPr dirty="0"/>
              <a:t> </a:t>
            </a:r>
            <a:r>
              <a:rPr dirty="0" err="1"/>
              <a:t>có</a:t>
            </a:r>
            <a:r>
              <a:rPr dirty="0"/>
              <a:t> </a:t>
            </a:r>
            <a:r>
              <a:rPr spc="5" dirty="0" err="1"/>
              <a:t>chức</a:t>
            </a:r>
            <a:r>
              <a:rPr spc="5" dirty="0"/>
              <a:t> </a:t>
            </a:r>
            <a:r>
              <a:rPr spc="5" dirty="0" err="1"/>
              <a:t>năng</a:t>
            </a:r>
            <a:r>
              <a:rPr spc="5" dirty="0"/>
              <a:t> </a:t>
            </a:r>
            <a:r>
              <a:rPr dirty="0" err="1"/>
              <a:t>điều</a:t>
            </a:r>
            <a:r>
              <a:rPr spc="-210" dirty="0"/>
              <a:t> </a:t>
            </a:r>
            <a:r>
              <a:rPr dirty="0" err="1"/>
              <a:t>khiển</a:t>
            </a:r>
            <a:r>
              <a:rPr dirty="0"/>
              <a:t>  </a:t>
            </a:r>
            <a:r>
              <a:rPr spc="5" dirty="0" err="1"/>
              <a:t>hoạt</a:t>
            </a:r>
            <a:r>
              <a:rPr spc="5" dirty="0"/>
              <a:t> </a:t>
            </a:r>
            <a:r>
              <a:rPr spc="5" dirty="0" err="1"/>
              <a:t>động</a:t>
            </a:r>
            <a:r>
              <a:rPr spc="5" dirty="0"/>
              <a:t> </a:t>
            </a:r>
            <a:r>
              <a:rPr spc="5" dirty="0" err="1"/>
              <a:t>của</a:t>
            </a:r>
            <a:r>
              <a:rPr spc="5" dirty="0"/>
              <a:t> </a:t>
            </a:r>
            <a:r>
              <a:rPr spc="-5" dirty="0" err="1"/>
              <a:t>tế</a:t>
            </a:r>
            <a:r>
              <a:rPr spc="-85" dirty="0"/>
              <a:t> </a:t>
            </a:r>
            <a:r>
              <a:rPr spc="5" dirty="0" err="1"/>
              <a:t>bào</a:t>
            </a:r>
            <a:r>
              <a:rPr spc="5" dirty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016125" algn="l"/>
                <a:tab pos="3981450" algn="l"/>
                <a:tab pos="5843905" algn="l"/>
              </a:tabLst>
            </a:pPr>
            <a:r>
              <a:rPr dirty="0"/>
              <a:t>A.</a:t>
            </a:r>
            <a:r>
              <a:rPr spc="135" dirty="0"/>
              <a:t> </a:t>
            </a:r>
            <a:r>
              <a:rPr dirty="0"/>
              <a:t>(1)	B.</a:t>
            </a:r>
            <a:r>
              <a:rPr spc="5" dirty="0"/>
              <a:t> </a:t>
            </a:r>
            <a:r>
              <a:rPr dirty="0"/>
              <a:t>(2)	C.</a:t>
            </a:r>
            <a:r>
              <a:rPr spc="5" dirty="0"/>
              <a:t> </a:t>
            </a:r>
            <a:r>
              <a:rPr dirty="0"/>
              <a:t>(3)	D.</a:t>
            </a:r>
            <a:r>
              <a:rPr spc="-25" dirty="0"/>
              <a:t> </a:t>
            </a:r>
            <a:r>
              <a:rPr dirty="0"/>
              <a:t>(4)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8563356" y="2141220"/>
            <a:ext cx="3066415" cy="3769360"/>
            <a:chOff x="8563356" y="2141220"/>
            <a:chExt cx="3066415" cy="3769360"/>
          </a:xfrm>
        </p:grpSpPr>
        <p:sp>
          <p:nvSpPr>
            <p:cNvPr id="14" name="object 14"/>
            <p:cNvSpPr/>
            <p:nvPr/>
          </p:nvSpPr>
          <p:spPr>
            <a:xfrm>
              <a:off x="8592312" y="2170176"/>
              <a:ext cx="3008376" cy="3710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34" y="2155698"/>
              <a:ext cx="3037840" cy="3740150"/>
            </a:xfrm>
            <a:custGeom>
              <a:avLst/>
              <a:gdLst/>
              <a:ahLst/>
              <a:cxnLst/>
              <a:rect l="l" t="t" r="r" b="b"/>
              <a:pathLst>
                <a:path w="3037840" h="3740150">
                  <a:moveTo>
                    <a:pt x="0" y="3739896"/>
                  </a:moveTo>
                  <a:lnTo>
                    <a:pt x="3037331" y="3739896"/>
                  </a:lnTo>
                  <a:lnTo>
                    <a:pt x="3037331" y="0"/>
                  </a:lnTo>
                  <a:lnTo>
                    <a:pt x="0" y="0"/>
                  </a:lnTo>
                  <a:lnTo>
                    <a:pt x="0" y="3739896"/>
                  </a:lnTo>
                  <a:close/>
                </a:path>
              </a:pathLst>
            </a:custGeom>
            <a:ln w="28955">
              <a:solidFill>
                <a:srgbClr val="D564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696346" y="3254843"/>
            <a:ext cx="498475" cy="523240"/>
          </a:xfrm>
          <a:custGeom>
            <a:avLst/>
            <a:gdLst/>
            <a:ahLst/>
            <a:cxnLst/>
            <a:rect l="l" t="t" r="r" b="b"/>
            <a:pathLst>
              <a:path w="498475" h="523239">
                <a:moveTo>
                  <a:pt x="0" y="261365"/>
                </a:moveTo>
                <a:lnTo>
                  <a:pt x="4012" y="214371"/>
                </a:lnTo>
                <a:lnTo>
                  <a:pt x="15582" y="170146"/>
                </a:lnTo>
                <a:lnTo>
                  <a:pt x="34007" y="129427"/>
                </a:lnTo>
                <a:lnTo>
                  <a:pt x="58585" y="92950"/>
                </a:lnTo>
                <a:lnTo>
                  <a:pt x="88612" y="61453"/>
                </a:lnTo>
                <a:lnTo>
                  <a:pt x="123387" y="35672"/>
                </a:lnTo>
                <a:lnTo>
                  <a:pt x="162207" y="16345"/>
                </a:lnTo>
                <a:lnTo>
                  <a:pt x="204370" y="4209"/>
                </a:lnTo>
                <a:lnTo>
                  <a:pt x="249174" y="0"/>
                </a:lnTo>
                <a:lnTo>
                  <a:pt x="293977" y="4209"/>
                </a:lnTo>
                <a:lnTo>
                  <a:pt x="336140" y="16345"/>
                </a:lnTo>
                <a:lnTo>
                  <a:pt x="374960" y="35672"/>
                </a:lnTo>
                <a:lnTo>
                  <a:pt x="409735" y="61453"/>
                </a:lnTo>
                <a:lnTo>
                  <a:pt x="439762" y="92950"/>
                </a:lnTo>
                <a:lnTo>
                  <a:pt x="464340" y="129427"/>
                </a:lnTo>
                <a:lnTo>
                  <a:pt x="482765" y="170146"/>
                </a:lnTo>
                <a:lnTo>
                  <a:pt x="494335" y="214371"/>
                </a:lnTo>
                <a:lnTo>
                  <a:pt x="498348" y="261365"/>
                </a:lnTo>
                <a:lnTo>
                  <a:pt x="494335" y="308360"/>
                </a:lnTo>
                <a:lnTo>
                  <a:pt x="482765" y="352585"/>
                </a:lnTo>
                <a:lnTo>
                  <a:pt x="464340" y="393304"/>
                </a:lnTo>
                <a:lnTo>
                  <a:pt x="439762" y="429781"/>
                </a:lnTo>
                <a:lnTo>
                  <a:pt x="409735" y="461278"/>
                </a:lnTo>
                <a:lnTo>
                  <a:pt x="374960" y="487059"/>
                </a:lnTo>
                <a:lnTo>
                  <a:pt x="336140" y="506386"/>
                </a:lnTo>
                <a:lnTo>
                  <a:pt x="293977" y="518522"/>
                </a:lnTo>
                <a:lnTo>
                  <a:pt x="249174" y="522731"/>
                </a:lnTo>
                <a:lnTo>
                  <a:pt x="204370" y="518522"/>
                </a:lnTo>
                <a:lnTo>
                  <a:pt x="162207" y="506386"/>
                </a:lnTo>
                <a:lnTo>
                  <a:pt x="123387" y="487059"/>
                </a:lnTo>
                <a:lnTo>
                  <a:pt x="88612" y="461278"/>
                </a:lnTo>
                <a:lnTo>
                  <a:pt x="58585" y="429781"/>
                </a:lnTo>
                <a:lnTo>
                  <a:pt x="34007" y="393304"/>
                </a:lnTo>
                <a:lnTo>
                  <a:pt x="15582" y="352585"/>
                </a:lnTo>
                <a:lnTo>
                  <a:pt x="4012" y="308360"/>
                </a:lnTo>
                <a:lnTo>
                  <a:pt x="0" y="261365"/>
                </a:lnTo>
                <a:close/>
              </a:path>
            </a:pathLst>
          </a:custGeom>
          <a:ln w="381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907523" y="489204"/>
            <a:ext cx="1504315" cy="1033780"/>
            <a:chOff x="9907523" y="489204"/>
            <a:chExt cx="1504315" cy="1033780"/>
          </a:xfrm>
        </p:grpSpPr>
        <p:sp>
          <p:nvSpPr>
            <p:cNvPr id="23" name="object 23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744474" y="0"/>
                  </a:moveTo>
                  <a:lnTo>
                    <a:pt x="568705" y="388874"/>
                  </a:lnTo>
                  <a:lnTo>
                    <a:pt x="0" y="388874"/>
                  </a:lnTo>
                  <a:lnTo>
                    <a:pt x="460121" y="629158"/>
                  </a:lnTo>
                  <a:lnTo>
                    <a:pt x="284352" y="1018031"/>
                  </a:lnTo>
                  <a:lnTo>
                    <a:pt x="744474" y="777748"/>
                  </a:lnTo>
                  <a:lnTo>
                    <a:pt x="1204595" y="1018031"/>
                  </a:lnTo>
                  <a:lnTo>
                    <a:pt x="1028826" y="629158"/>
                  </a:lnTo>
                  <a:lnTo>
                    <a:pt x="1488948" y="388874"/>
                  </a:lnTo>
                  <a:lnTo>
                    <a:pt x="920241" y="388874"/>
                  </a:lnTo>
                  <a:lnTo>
                    <a:pt x="7444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15143" y="496824"/>
              <a:ext cx="1489075" cy="1018540"/>
            </a:xfrm>
            <a:custGeom>
              <a:avLst/>
              <a:gdLst/>
              <a:ahLst/>
              <a:cxnLst/>
              <a:rect l="l" t="t" r="r" b="b"/>
              <a:pathLst>
                <a:path w="1489075" h="1018540">
                  <a:moveTo>
                    <a:pt x="0" y="388874"/>
                  </a:moveTo>
                  <a:lnTo>
                    <a:pt x="568705" y="388874"/>
                  </a:lnTo>
                  <a:lnTo>
                    <a:pt x="744474" y="0"/>
                  </a:lnTo>
                  <a:lnTo>
                    <a:pt x="920241" y="388874"/>
                  </a:lnTo>
                  <a:lnTo>
                    <a:pt x="1488948" y="388874"/>
                  </a:lnTo>
                  <a:lnTo>
                    <a:pt x="1028826" y="629158"/>
                  </a:lnTo>
                  <a:lnTo>
                    <a:pt x="1204595" y="1018031"/>
                  </a:lnTo>
                  <a:lnTo>
                    <a:pt x="744474" y="777748"/>
                  </a:lnTo>
                  <a:lnTo>
                    <a:pt x="284352" y="1018031"/>
                  </a:lnTo>
                  <a:lnTo>
                    <a:pt x="460121" y="629158"/>
                  </a:lnTo>
                  <a:lnTo>
                    <a:pt x="0" y="388874"/>
                  </a:lnTo>
                  <a:close/>
                </a:path>
              </a:pathLst>
            </a:custGeom>
            <a:ln w="15240">
              <a:solidFill>
                <a:srgbClr val="6A1A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40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73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36193" r="14395" b="32059"/>
          <a:stretch/>
        </p:blipFill>
        <p:spPr>
          <a:xfrm>
            <a:off x="7878140" y="2130844"/>
            <a:ext cx="4060576" cy="2428277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20791"/>
              </p:ext>
            </p:extLst>
          </p:nvPr>
        </p:nvGraphicFramePr>
        <p:xfrm>
          <a:off x="351281" y="1825250"/>
          <a:ext cx="7105586" cy="3815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462"/>
                <a:gridCol w="4984124"/>
              </a:tblGrid>
              <a:tr h="847083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08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7583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0158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6694" y="2925340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217" y="3925121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394" y="4833018"/>
            <a:ext cx="1649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4555" y="2602175"/>
            <a:ext cx="467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bọc tế bào chất.</a:t>
            </a:r>
          </a:p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Tham gia vào quá trình trao đổi chất giữa tế bào và môi trường.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81835" y="3617344"/>
            <a:ext cx="494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Chứa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nơi diễn ra phần lớn các hoạt động trao đổi chất của tế bào.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8956" y="4660928"/>
            <a:ext cx="495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8140" y="4521349"/>
            <a:ext cx="4189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19.1: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chính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2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r="14849" b="32726"/>
          <a:stretch/>
        </p:blipFill>
        <p:spPr>
          <a:xfrm>
            <a:off x="3565826" y="272678"/>
            <a:ext cx="4470591" cy="285688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flipV="1">
            <a:off x="6121866" y="295510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 flipV="1">
            <a:off x="5166659" y="207706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flipH="1">
            <a:off x="6529098" y="1277399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4883807" y="2622457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4604125" y="2027958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>
            <a:off x="4721199" y="159647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4916647" y="1390672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5762474" y="1122779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7134931" y="1804488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5284846" y="2895566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6901971" y="2696115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flipH="1">
            <a:off x="7183548" y="2347654"/>
            <a:ext cx="45719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8429" y="3386060"/>
            <a:ext cx="9879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3126" y="2600704"/>
            <a:ext cx="9879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II/SGK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4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VÀ CHỨC NĂNG CÁC THÀNH PHẦN CỦA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581" y="1544344"/>
            <a:ext cx="5334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 bào nhân sơ và tế bào nhân thực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2872" y="4636958"/>
            <a:ext cx="10214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H19.2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em hãy vẽ vào vở hình dạng và cấu tạo của tế bào nhân sơ và tế bào nhân thực, ghi lại những đặc điểm đáng chú ý.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1128" t="39235" r="8759" b="46262"/>
          <a:stretch/>
        </p:blipFill>
        <p:spPr>
          <a:xfrm>
            <a:off x="1741634" y="615090"/>
            <a:ext cx="8342524" cy="2926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70508" y="3689214"/>
            <a:ext cx="7038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nhân sơ và tế bào nhân 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5751" y="4508169"/>
            <a:ext cx="102142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đã vẽ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(ở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SGK, thảo luận nhóm 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người) hãy:</a:t>
            </a:r>
          </a:p>
          <a:p>
            <a:pPr>
              <a:lnSpc>
                <a:spcPct val="150000"/>
              </a:lnSpc>
            </a:pP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của tế bào nhân sơ và tế bào nhân thực.</a:t>
            </a:r>
          </a:p>
          <a:p>
            <a:pPr>
              <a:lnSpc>
                <a:spcPct val="150000"/>
              </a:lnSpc>
            </a:pP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?2. Nêu điểm giống nhau và khác nhau về cấu tạo giữa tế bào nhân sơ và tế bào nhân thực.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1128" t="39235" r="8759" b="46262"/>
          <a:stretch/>
        </p:blipFill>
        <p:spPr>
          <a:xfrm>
            <a:off x="1741634" y="615090"/>
            <a:ext cx="8342524" cy="2926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70508" y="3689214"/>
            <a:ext cx="7038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nhân sơ và tế bào nhân 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1128" t="39235" r="8759" b="46262"/>
          <a:stretch/>
        </p:blipFill>
        <p:spPr>
          <a:xfrm>
            <a:off x="2488608" y="151451"/>
            <a:ext cx="5882659" cy="20636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10599" y="2215118"/>
            <a:ext cx="7038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19.2: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nhân sơ và tế bào nhân 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71950"/>
              </p:ext>
            </p:extLst>
          </p:nvPr>
        </p:nvGraphicFramePr>
        <p:xfrm>
          <a:off x="653960" y="3063621"/>
          <a:ext cx="10924148" cy="3183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7982"/>
                <a:gridCol w="4516166"/>
              </a:tblGrid>
              <a:tr h="660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rut, vi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554395">
                <a:tc gridSpan="2">
                  <a:txBody>
                    <a:bodyPr/>
                    <a:lstStyle/>
                    <a:p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18342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0097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48955" y="3861436"/>
            <a:ext cx="9576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956" y="4549244"/>
            <a:ext cx="6318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Ribosome.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0373" y="4433333"/>
            <a:ext cx="4466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8957" y="5466078"/>
            <a:ext cx="631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0373" y="5470500"/>
            <a:ext cx="4466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nhân hoàn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(có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màng nhân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chất di truyền nằm trong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1156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TRÒ CHƠI</vt:lpstr>
      <vt:lpstr>TRÒ CHƠI</vt:lpstr>
      <vt:lpstr>TRÒ CHƠI</vt:lpstr>
      <vt:lpstr>TRÒ CHƠI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Hoang Duyen</cp:lastModifiedBy>
  <cp:revision>124</cp:revision>
  <dcterms:created xsi:type="dcterms:W3CDTF">2021-05-02T11:12:37Z</dcterms:created>
  <dcterms:modified xsi:type="dcterms:W3CDTF">2024-12-08T11:53:53Z</dcterms:modified>
</cp:coreProperties>
</file>