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0" r:id="rId3"/>
    <p:sldId id="270" r:id="rId4"/>
    <p:sldId id="301" r:id="rId5"/>
    <p:sldId id="302" r:id="rId6"/>
    <p:sldId id="314" r:id="rId7"/>
    <p:sldId id="258" r:id="rId8"/>
    <p:sldId id="259" r:id="rId9"/>
    <p:sldId id="317" r:id="rId10"/>
    <p:sldId id="318" r:id="rId11"/>
    <p:sldId id="320" r:id="rId12"/>
    <p:sldId id="321" r:id="rId13"/>
    <p:sldId id="262" r:id="rId14"/>
    <p:sldId id="322" r:id="rId15"/>
    <p:sldId id="323" r:id="rId16"/>
    <p:sldId id="324" r:id="rId17"/>
    <p:sldId id="264" r:id="rId18"/>
    <p:sldId id="327" r:id="rId19"/>
    <p:sldId id="328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4202-32A6-406F-8EF9-1CA0662383A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8180-2885-402F-8B3E-0BB3DD5C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AA121D1-B682-4EF9-8BEC-AF132458A40B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865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51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7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5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313E-F7CE-4B4E-9A2E-CBF9411D4697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6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304800"/>
            <a:ext cx="9067800" cy="3886200"/>
            <a:chOff x="76200" y="152400"/>
            <a:chExt cx="8915400" cy="37447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52400"/>
              <a:ext cx="6283596" cy="33242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6200" y="3497017"/>
              <a:ext cx="8915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Hình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1.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Trái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Đất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chuyển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động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Mặt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Trời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04800" y="4450054"/>
            <a:ext cx="84582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22/6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nửa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Nửa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chếch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645" y="4645203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22/12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nửa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Nửa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chếch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745" y="4753022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Trời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ánh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4645203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chếch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Trời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ánh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22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19200" y="1142998"/>
            <a:ext cx="7467600" cy="4114801"/>
            <a:chOff x="1295400" y="152400"/>
            <a:chExt cx="7203294" cy="390971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52400"/>
              <a:ext cx="6283596" cy="332422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446214" y="3476625"/>
              <a:ext cx="7052480" cy="585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Hình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1.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Trái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Đất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chuyển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động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Mặt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Trời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1219200" y="2207277"/>
            <a:ext cx="1371600" cy="1432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87714" y="2253050"/>
            <a:ext cx="1428470" cy="1432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Users\ADMIN\Desktop\Capture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2999"/>
            <a:ext cx="8336892" cy="396240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9230612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4946" y="3401780"/>
            <a:ext cx="838199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sát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?1.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22/6,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nửa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cầu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Bắc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Nửa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cầu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?2.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22/12,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nửa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cầu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Bắc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Nửa cầu 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?3.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Nhận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xét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hiện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tượng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2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" r="2007"/>
          <a:stretch/>
        </p:blipFill>
        <p:spPr bwMode="auto">
          <a:xfrm>
            <a:off x="4419600" y="381000"/>
            <a:ext cx="4687910" cy="2308721"/>
          </a:xfrm>
          <a:prstGeom prst="rect">
            <a:avLst/>
          </a:prstGeom>
          <a:noFill/>
          <a:extLst/>
        </p:spPr>
      </p:pic>
      <p:grpSp>
        <p:nvGrpSpPr>
          <p:cNvPr id="9" name="Group 8"/>
          <p:cNvGrpSpPr/>
          <p:nvPr/>
        </p:nvGrpSpPr>
        <p:grpSpPr>
          <a:xfrm>
            <a:off x="0" y="152400"/>
            <a:ext cx="4800600" cy="2819400"/>
            <a:chOff x="1295400" y="152400"/>
            <a:chExt cx="7203294" cy="39097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00" y="152400"/>
              <a:ext cx="6283596" cy="332422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446214" y="3476625"/>
              <a:ext cx="7052480" cy="585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Hình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1.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Trái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Đất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chuyển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động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Mặt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Trời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7741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142"/>
          <a:stretch/>
        </p:blipFill>
        <p:spPr bwMode="auto">
          <a:xfrm>
            <a:off x="228600" y="152400"/>
            <a:ext cx="3668188" cy="31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33400" y="1240047"/>
            <a:ext cx="2234165" cy="9579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14400" y="4034295"/>
            <a:ext cx="7620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vì: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vì: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chếch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2546" y="3548728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22/6 (HẠ CHÍ)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91000" y="238511"/>
            <a:ext cx="4800600" cy="2819400"/>
            <a:chOff x="1295400" y="152400"/>
            <a:chExt cx="7203294" cy="39097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0" y="152400"/>
              <a:ext cx="6283596" cy="3324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46214" y="3476625"/>
              <a:ext cx="7052480" cy="585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Hình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1.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Trái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Đất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chuyển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động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Mặt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Trời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967" y="0"/>
            <a:ext cx="4800600" cy="2819400"/>
            <a:chOff x="1295400" y="152400"/>
            <a:chExt cx="7203294" cy="39097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52400"/>
              <a:ext cx="6283596" cy="3324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46214" y="3476625"/>
              <a:ext cx="7052480" cy="585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Hình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1.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Trái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Đất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chuyển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động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Mặt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Trời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7" b="8674"/>
          <a:stretch/>
        </p:blipFill>
        <p:spPr bwMode="auto">
          <a:xfrm>
            <a:off x="5219446" y="0"/>
            <a:ext cx="3657600" cy="29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76812" y="2985936"/>
            <a:ext cx="498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22/12 (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chí)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48400" y="990600"/>
            <a:ext cx="2057400" cy="8710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3400" y="3493638"/>
            <a:ext cx="8001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vì: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chếch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vì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6356" y="6065819"/>
            <a:ext cx="61750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ở 2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8583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4450054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21/3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23/9,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Trời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mùa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1958" y="207788"/>
            <a:ext cx="9067800" cy="3779381"/>
            <a:chOff x="101958" y="207788"/>
            <a:chExt cx="9067800" cy="3779381"/>
          </a:xfrm>
        </p:grpSpPr>
        <p:grpSp>
          <p:nvGrpSpPr>
            <p:cNvPr id="2" name="Group 1"/>
            <p:cNvGrpSpPr/>
            <p:nvPr/>
          </p:nvGrpSpPr>
          <p:grpSpPr>
            <a:xfrm>
              <a:off x="101958" y="207788"/>
              <a:ext cx="9067800" cy="3779381"/>
              <a:chOff x="76200" y="255331"/>
              <a:chExt cx="8915400" cy="364179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59212" y="255331"/>
                <a:ext cx="6283596" cy="3324225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6200" y="3497017"/>
                <a:ext cx="8915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Hình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1.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Trái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Đất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chuyển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động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Mặt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Trời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4178389" y="533400"/>
              <a:ext cx="711021" cy="29435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178389" y="3043764"/>
              <a:ext cx="711021" cy="29435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flipV="1">
            <a:off x="4547313" y="724137"/>
            <a:ext cx="0" cy="8760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47313" y="2301525"/>
            <a:ext cx="0" cy="8226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3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218" y="1295400"/>
            <a:ext cx="9067800" cy="4134580"/>
            <a:chOff x="76200" y="255331"/>
            <a:chExt cx="8915400" cy="39840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212" y="255331"/>
              <a:ext cx="6283596" cy="33242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6200" y="3839286"/>
              <a:ext cx="8915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Hình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1.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Trái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Đất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chuyển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động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Mặt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Trời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 rot="20835866">
            <a:off x="2578060" y="1620093"/>
            <a:ext cx="1114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346774">
            <a:off x="2409710" y="3953372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hạ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20441022">
            <a:off x="5736310" y="3982136"/>
            <a:ext cx="960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516342">
            <a:off x="5710209" y="1767757"/>
            <a:ext cx="1127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7442" y="965831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774" y="3020306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Hạ chí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24542" y="4638466"/>
            <a:ext cx="1063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1993" y="2835640"/>
            <a:ext cx="1037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chí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495800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i="1" dirty="0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2200" b="1" i="1" dirty="0">
                <a:latin typeface="Times New Roman" pitchFamily="18" charset="0"/>
                <a:cs typeface="Times New Roman" pitchFamily="18" charset="0"/>
              </a:rPr>
              <a:t>3, nêu sự khác nhau về hiện tượng mùa theo vĩ </a:t>
            </a:r>
            <a:r>
              <a:rPr lang="vi-VN" sz="2200" b="1" i="1" dirty="0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C:\Users\ADMIN\Desktop\Captur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09575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48" y="1099740"/>
            <a:ext cx="7173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Hệ quả chuyển động của Trái Đất quanh Mặt Trời.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4358" y="80066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vi-VN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</a:t>
            </a:r>
            <a:r>
              <a:rPr lang="vi-VN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CỦA T</a:t>
            </a:r>
            <a:r>
              <a:rPr lang="en-US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RÁI </a:t>
            </a:r>
            <a:r>
              <a:rPr lang="en-US" sz="2400" b="1" dirty="0" smtClean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</a:p>
          <a:p>
            <a:pPr algn="ctr"/>
            <a:r>
              <a:rPr lang="vi-VN" sz="2400" b="1" dirty="0" smtClean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M</a:t>
            </a:r>
            <a:r>
              <a:rPr lang="en-US" sz="2400" b="1" dirty="0" smtClean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TRỜI</a:t>
            </a:r>
            <a:r>
              <a:rPr lang="vi-VN" sz="2400" b="1" dirty="0" smtClean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HỆ QUẢ</a:t>
            </a:r>
            <a:endParaRPr lang="en-US" sz="2400" b="1" dirty="0">
              <a:ln/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736635"/>
            <a:ext cx="6029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Hiện tượng ngày – đêm dài ngắn theo mùa.</a:t>
            </a:r>
            <a:endParaRPr lang="en-US" sz="24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003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 descr="C:\Users\ADMIN\Desktop\Capture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37" y="117755"/>
            <a:ext cx="7162800" cy="346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324941"/>
              </p:ext>
            </p:extLst>
          </p:nvPr>
        </p:nvGraphicFramePr>
        <p:xfrm>
          <a:off x="190026" y="4467992"/>
          <a:ext cx="8633089" cy="22376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/>
                <a:gridCol w="1095911"/>
                <a:gridCol w="2307433"/>
                <a:gridCol w="1197767"/>
                <a:gridCol w="2278743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3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2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0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81200" y="5602518"/>
            <a:ext cx="100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6217755"/>
            <a:ext cx="100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1133" y="5602518"/>
            <a:ext cx="2368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ngắn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1484" y="5602518"/>
            <a:ext cx="100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6438" y="6202882"/>
            <a:ext cx="100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706" y="3760131"/>
            <a:ext cx="758573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sát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8494" y="6217755"/>
            <a:ext cx="2368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ngắn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dài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3732" y="5602518"/>
            <a:ext cx="2368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ngắn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dài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3732" y="6229290"/>
            <a:ext cx="2368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ngắn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4495800"/>
            <a:ext cx="1676400" cy="94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35018" y="3453877"/>
            <a:ext cx="776603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i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i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i="1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SGK, </a:t>
            </a:r>
            <a:r>
              <a:rPr lang="en-US" sz="2400" b="1" i="1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i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i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i="1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biết</a:t>
            </a:r>
            <a:r>
              <a:rPr lang="en-US" sz="2400" b="1" i="1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i="1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i="1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nào</a:t>
            </a:r>
            <a:r>
              <a:rPr lang="en-US" sz="2400" b="1" i="1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dẫn</a:t>
            </a:r>
            <a:r>
              <a:rPr lang="en-US" sz="2400" b="1" i="1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tới</a:t>
            </a:r>
            <a:r>
              <a:rPr lang="en-US" sz="2400" b="1" i="1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i="1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i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="1" i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b="1" i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i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i="1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400" b="1" i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i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b="1" i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715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0" grpId="0"/>
      <p:bldP spid="21" grpId="0"/>
      <p:bldP spid="3" grpId="0"/>
      <p:bldP spid="3" grpId="1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vi-VN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</a:t>
            </a:r>
            <a:r>
              <a:rPr lang="vi-VN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CỦA T</a:t>
            </a:r>
            <a:r>
              <a:rPr lang="en-US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RÁI </a:t>
            </a:r>
            <a:r>
              <a:rPr lang="en-US" sz="2400" b="1" dirty="0" smtClean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</a:p>
          <a:p>
            <a:pPr algn="ctr"/>
            <a:r>
              <a:rPr lang="vi-VN" sz="2400" b="1" dirty="0" smtClean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M</a:t>
            </a:r>
            <a:r>
              <a:rPr lang="en-US" sz="2400" b="1" dirty="0" smtClean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TRỜI</a:t>
            </a:r>
            <a:r>
              <a:rPr lang="vi-VN" sz="2400" b="1" dirty="0" smtClean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HỆ QUẢ</a:t>
            </a:r>
            <a:endParaRPr lang="en-US" sz="2400" b="1" dirty="0">
              <a:ln/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ADMIN\Desktop\Capture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61779" cy="42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057400" y="2243604"/>
            <a:ext cx="12192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8200" y="1710204"/>
            <a:ext cx="1219200" cy="533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3000" y="1219200"/>
            <a:ext cx="91440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57400" y="1676400"/>
            <a:ext cx="1295400" cy="5672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57400" y="914400"/>
            <a:ext cx="9144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19638" y="4987847"/>
            <a:ext cx="826177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3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9"/>
          <p:cNvSpPr>
            <a:spLocks noChangeArrowheads="1"/>
          </p:cNvSpPr>
          <p:nvPr/>
        </p:nvSpPr>
        <p:spPr bwMode="auto">
          <a:xfrm>
            <a:off x="1219200" y="1646122"/>
            <a:ext cx="6629400" cy="369706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658477" y="645826"/>
            <a:ext cx="2085748" cy="2000592"/>
            <a:chOff x="3562349" y="152400"/>
            <a:chExt cx="2303463" cy="2303462"/>
          </a:xfrm>
        </p:grpSpPr>
        <p:grpSp>
          <p:nvGrpSpPr>
            <p:cNvPr id="5128" name="Group 8"/>
            <p:cNvGrpSpPr>
              <a:grpSpLocks/>
            </p:cNvGrpSpPr>
            <p:nvPr/>
          </p:nvGrpSpPr>
          <p:grpSpPr bwMode="auto">
            <a:xfrm>
              <a:off x="3562349" y="152400"/>
              <a:ext cx="2303463" cy="2303462"/>
              <a:chOff x="-250" y="1344"/>
              <a:chExt cx="1451" cy="1451"/>
            </a:xfrm>
          </p:grpSpPr>
          <p:sp>
            <p:nvSpPr>
              <p:cNvPr id="9226" name="Line 7"/>
              <p:cNvSpPr>
                <a:spLocks noChangeShapeType="1"/>
              </p:cNvSpPr>
              <p:nvPr/>
            </p:nvSpPr>
            <p:spPr bwMode="auto">
              <a:xfrm flipH="1">
                <a:off x="332" y="1541"/>
                <a:ext cx="272" cy="10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27" name="Picture 6" descr="GLOBE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0" y="1344"/>
                <a:ext cx="1451" cy="1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Oval 2"/>
            <p:cNvSpPr/>
            <p:nvPr/>
          </p:nvSpPr>
          <p:spPr>
            <a:xfrm>
              <a:off x="4035837" y="628813"/>
              <a:ext cx="1325880" cy="132588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7680750" y="3276600"/>
            <a:ext cx="1539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folHlink"/>
                </a:solidFill>
                <a:cs typeface="Times New Roman" pitchFamily="18" charset="0"/>
              </a:rPr>
              <a:t>22 - 12</a:t>
            </a:r>
            <a:br>
              <a:rPr lang="en-US" sz="2000" b="1" dirty="0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folHlink"/>
                </a:solidFill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chemeClr val="folHlink"/>
                </a:solidFill>
                <a:cs typeface="Times New Roman" pitchFamily="18" charset="0"/>
              </a:rPr>
              <a:t>Đông</a:t>
            </a:r>
            <a:r>
              <a:rPr lang="en-US" sz="20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folHlink"/>
                </a:solidFill>
                <a:cs typeface="Times New Roman" pitchFamily="18" charset="0"/>
              </a:rPr>
              <a:t>chí</a:t>
            </a:r>
            <a:r>
              <a:rPr lang="en-US" sz="2000" b="1" dirty="0" smtClean="0">
                <a:solidFill>
                  <a:schemeClr val="folHlink"/>
                </a:solidFill>
                <a:cs typeface="Times New Roman" pitchFamily="18" charset="0"/>
              </a:rPr>
              <a:t>)</a:t>
            </a:r>
            <a:endParaRPr lang="en-US" sz="2000" b="1" dirty="0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3276600" y="5388114"/>
            <a:ext cx="2589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folHlink"/>
                </a:solidFill>
                <a:cs typeface="Times New Roman" pitchFamily="18" charset="0"/>
              </a:rPr>
              <a:t>23 </a:t>
            </a:r>
            <a:r>
              <a:rPr lang="en-US" sz="2000" b="1" dirty="0" smtClean="0">
                <a:solidFill>
                  <a:schemeClr val="folHlink"/>
                </a:solidFill>
                <a:cs typeface="Times New Roman" pitchFamily="18" charset="0"/>
              </a:rPr>
              <a:t>- 9 </a:t>
            </a:r>
          </a:p>
          <a:p>
            <a:pPr algn="ctr" eaLnBrk="1" hangingPunct="1"/>
            <a:r>
              <a:rPr lang="en-US" sz="2000" b="1" dirty="0" smtClean="0">
                <a:solidFill>
                  <a:schemeClr val="folHlink"/>
                </a:solidFill>
                <a:cs typeface="Times New Roman" pitchFamily="18" charset="0"/>
              </a:rPr>
              <a:t>(Thu </a:t>
            </a:r>
            <a:r>
              <a:rPr lang="en-US" sz="2000" b="1" dirty="0" err="1" smtClean="0">
                <a:solidFill>
                  <a:schemeClr val="folHlink"/>
                </a:solidFill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chemeClr val="folHlink"/>
                </a:solidFill>
                <a:cs typeface="Times New Roman" pitchFamily="18" charset="0"/>
              </a:rPr>
              <a:t>)</a:t>
            </a:r>
            <a:endParaRPr lang="en-US" sz="2000" b="1" dirty="0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3886200" y="200697"/>
            <a:ext cx="1725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folHlink"/>
                </a:solidFill>
                <a:cs typeface="Times New Roman" pitchFamily="18" charset="0"/>
              </a:rPr>
              <a:t>21 - 3</a:t>
            </a:r>
            <a:br>
              <a:rPr lang="en-US" sz="2000" b="1" dirty="0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folHlink"/>
                </a:solidFill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chemeClr val="folHlink"/>
                </a:solidFill>
                <a:cs typeface="Times New Roman" pitchFamily="18" charset="0"/>
              </a:rPr>
              <a:t>Xuân</a:t>
            </a:r>
            <a:r>
              <a:rPr lang="en-US" sz="20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folHlink"/>
                </a:solidFill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chemeClr val="folHlink"/>
                </a:solidFill>
                <a:cs typeface="Times New Roman" pitchFamily="18" charset="0"/>
              </a:rPr>
              <a:t>)</a:t>
            </a:r>
            <a:endParaRPr lang="en-US" sz="2000" b="1" dirty="0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-329072" y="3282811"/>
            <a:ext cx="192927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folHlink"/>
                </a:solidFill>
                <a:cs typeface="Times New Roman" pitchFamily="18" charset="0"/>
              </a:rPr>
              <a:t>22 </a:t>
            </a:r>
            <a:r>
              <a:rPr lang="en-US" sz="2000" b="1" dirty="0">
                <a:solidFill>
                  <a:schemeClr val="folHlink"/>
                </a:solidFill>
                <a:cs typeface="Times New Roman" pitchFamily="18" charset="0"/>
              </a:rPr>
              <a:t>- 6 </a:t>
            </a:r>
            <a:br>
              <a:rPr lang="en-US" sz="2000" b="1" dirty="0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folHlink"/>
                </a:solidFill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chemeClr val="folHlink"/>
                </a:solidFill>
                <a:cs typeface="Times New Roman" pitchFamily="18" charset="0"/>
              </a:rPr>
              <a:t>Hạ</a:t>
            </a:r>
            <a:r>
              <a:rPr lang="en-US" sz="2000" b="1" dirty="0" smtClean="0">
                <a:solidFill>
                  <a:schemeClr val="folHlink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folHlink"/>
                </a:solidFill>
                <a:cs typeface="Times New Roman" pitchFamily="18" charset="0"/>
              </a:rPr>
              <a:t>chí</a:t>
            </a:r>
            <a:r>
              <a:rPr lang="en-US" sz="2000" b="1" dirty="0" smtClean="0">
                <a:solidFill>
                  <a:schemeClr val="folHlink"/>
                </a:solidFill>
                <a:cs typeface="Times New Roman" pitchFamily="18" charset="0"/>
              </a:rPr>
              <a:t>)</a:t>
            </a:r>
            <a:endParaRPr lang="en-US" sz="2000" b="1" dirty="0">
              <a:solidFill>
                <a:schemeClr val="folHlink"/>
              </a:solidFill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5718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680516" y="6063570"/>
            <a:ext cx="5848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28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3 3.7037E-6 C 0.18143 3.7037E-6 0.34427 0.12037 0.34427 0.26967 C 0.34427 0.41828 0.18143 0.53912 -0.01753 0.53912 C -0.21718 0.53912 -0.37916 0.41828 -0.37916 0.26967 C -0.37916 0.12037 -0.21718 3.7037E-6 -0.01753 3.7037E-6 Z " pathEditMode="relative" rAng="0" ptsTypes="AAAAA">
                                      <p:cBhvr>
                                        <p:cTn id="6" dur="10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319587"/>
            <a:ext cx="8915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Trái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Trời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Hướng chuyển động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…………………………………………………….</a:t>
            </a: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uỹ đạo chuyển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………………………………………. </a:t>
            </a: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Thời gian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Trái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:…………………...</a:t>
            </a: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…...………………………………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248400" cy="33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8836" y="3836313"/>
            <a:ext cx="6366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12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962400"/>
            <a:ext cx="8686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Trái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+ Hướng chuyển động: …………………………………………………….</a:t>
            </a: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+ Hình dạng quỹ đạo chuyển động: ………………………………………. </a:t>
            </a: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+ Thời gian Trái Đất quay hết 1 vòng quanh Mặt Trời:…………………...</a:t>
            </a:r>
          </a:p>
          <a:p>
            <a:pPr algn="just">
              <a:lnSpc>
                <a:spcPct val="150000"/>
              </a:lnSpc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+ Góc nghiêng và hướng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trục Trái Đất khi quay quanh Mặt Trời: …...………………………………</a:t>
            </a: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2433"/>
            <a:ext cx="6102222" cy="32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804" y="86380"/>
            <a:ext cx="380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0" y="4932261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elip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582002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531476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365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1722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TĐ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66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01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318" y="3886200"/>
            <a:ext cx="891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2600 000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29,7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248400" cy="33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318" y="4495800"/>
            <a:ext cx="8676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Trái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Trời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1403650"/>
            <a:ext cx="1364476" cy="305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76800" y="1403650"/>
            <a:ext cx="1364476" cy="305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043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7439" y="174733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gian TĐ chuyển động hết một vòng quanh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ặt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rời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: 365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ngày, 6 giờ 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(năm thiên văn).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Người ta lấy thời gian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rái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ất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chuyển động một vòng quanh Mặt Trời để quy định thời gian cho  một năm. Để tiện cho việc làm lịch người ta lấy tròn 1 năm có </a:t>
            </a:r>
            <a:r>
              <a:rPr lang="vi-VN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365 ngày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(năm lịch).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046" y="3667796"/>
            <a:ext cx="85344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Vậy mỗi năm thừa ra mấy giờ? Sau bao nhiêu năm có thêm 1 ngày đêm?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1391" y="2551437"/>
            <a:ext cx="85344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Một năm có bao nhiêu tháng, mỗi tháng có bao nhiêu ngày?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1877" y="1769324"/>
            <a:ext cx="85032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nhuận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năm dương lịch nào chia hết cho 4 thì năm đó là năm nhuận.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năm tròn thế kỷ (những năm có 2 số cuối là số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dụ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2100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năm chia cho 400, nếu chia hết thì năm đó là năm nhuận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7595" y="4953736"/>
            <a:ext cx="62086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4982671"/>
            <a:ext cx="36576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24h (1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4953120"/>
            <a:ext cx="101206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8" grpId="0"/>
      <p:bldP spid="18" grpId="1"/>
      <p:bldP spid="19" grpId="0"/>
      <p:bldP spid="19" grpId="1"/>
      <p:bldP spid="20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48" y="1099740"/>
            <a:ext cx="7173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Hệ quả chuyển động của Trái Đất quanh Mặt Trời.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890" y="5674821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tả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thời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hạ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miền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bắc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4358" y="80066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vi-VN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</a:t>
            </a:r>
            <a:r>
              <a:rPr lang="vi-VN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CỦA T</a:t>
            </a:r>
            <a:r>
              <a:rPr lang="en-US" sz="2400" b="1" dirty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RÁI </a:t>
            </a:r>
            <a:r>
              <a:rPr lang="en-US" sz="2400" b="1" dirty="0" smtClean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</a:p>
          <a:p>
            <a:pPr algn="ctr"/>
            <a:r>
              <a:rPr lang="vi-VN" sz="2400" b="1" dirty="0" smtClean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M</a:t>
            </a:r>
            <a:r>
              <a:rPr lang="en-US" sz="2400" b="1" dirty="0" smtClean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TRỜI</a:t>
            </a:r>
            <a:r>
              <a:rPr lang="vi-VN" sz="2400" b="1" dirty="0" smtClean="0">
                <a:ln/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HỆ QUẢ</a:t>
            </a:r>
            <a:endParaRPr lang="en-US" sz="2400" b="1" dirty="0">
              <a:ln/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644" y="1558199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Mùa trên Trái Đất</a:t>
            </a:r>
            <a:endParaRPr lang="en-US" sz="24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2667000"/>
            <a:ext cx="8494690" cy="2587066"/>
            <a:chOff x="381000" y="2667000"/>
            <a:chExt cx="8494690" cy="2587066"/>
          </a:xfrm>
        </p:grpSpPr>
        <p:pic>
          <p:nvPicPr>
            <p:cNvPr id="1026" name="Picture 2" descr="Trung Quốc cảnh báo sóng lạnh sớm nhất lịch sử, Việt Nam ảnh hưởng thế nào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139" y="2667000"/>
              <a:ext cx="4030551" cy="2587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Những nguyên tắc bảo vệ sức khỏe giữa mùa hè nóng nực - Tạp chí điện tử  VnMedia - Thông tin Kinh tế và Công nghệ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4415008" cy="2587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88890" y="5688444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Vậy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hiểu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mùa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̀?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1" grpId="1"/>
      <p:bldP spid="10" grpId="0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52400"/>
            <a:ext cx="8915400" cy="3744727"/>
            <a:chOff x="76200" y="152400"/>
            <a:chExt cx="8915400" cy="37447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52400"/>
              <a:ext cx="6283596" cy="33242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6200" y="3497017"/>
              <a:ext cx="8915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Hình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1.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Trái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Đất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chuyển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động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Mặt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Trời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04800" y="4495800"/>
            <a:ext cx="84582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nhắc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trục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Trái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Trái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523255"/>
            <a:ext cx="84582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Trục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Trái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hướng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sẽ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̣ quả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̀?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1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1282</Words>
  <Application>Microsoft Office PowerPoint</Application>
  <PresentationFormat>On-screen Show (4:3)</PresentationFormat>
  <Paragraphs>119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 Duyen</cp:lastModifiedBy>
  <cp:revision>348</cp:revision>
  <dcterms:created xsi:type="dcterms:W3CDTF">2021-08-09T09:16:11Z</dcterms:created>
  <dcterms:modified xsi:type="dcterms:W3CDTF">2024-12-08T11:59:10Z</dcterms:modified>
</cp:coreProperties>
</file>