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335" r:id="rId2"/>
    <p:sldId id="357" r:id="rId3"/>
    <p:sldId id="334" r:id="rId4"/>
    <p:sldId id="392" r:id="rId5"/>
    <p:sldId id="440" r:id="rId6"/>
    <p:sldId id="441" r:id="rId7"/>
    <p:sldId id="442" r:id="rId8"/>
    <p:sldId id="443" r:id="rId9"/>
    <p:sldId id="444" r:id="rId10"/>
    <p:sldId id="445" r:id="rId11"/>
    <p:sldId id="446" r:id="rId12"/>
    <p:sldId id="447" r:id="rId13"/>
    <p:sldId id="448" r:id="rId14"/>
    <p:sldId id="449" r:id="rId15"/>
    <p:sldId id="450" r:id="rId16"/>
    <p:sldId id="451" r:id="rId17"/>
    <p:sldId id="452" r:id="rId18"/>
    <p:sldId id="453" r:id="rId19"/>
    <p:sldId id="454" r:id="rId20"/>
    <p:sldId id="455" r:id="rId21"/>
    <p:sldId id="456" r:id="rId22"/>
    <p:sldId id="457" r:id="rId23"/>
    <p:sldId id="458" r:id="rId24"/>
    <p:sldId id="459" r:id="rId25"/>
    <p:sldId id="460" r:id="rId26"/>
    <p:sldId id="421" r:id="rId27"/>
    <p:sldId id="461" r:id="rId28"/>
    <p:sldId id="462" r:id="rId29"/>
  </p:sldIdLst>
  <p:sldSz cx="12192000" cy="6858000"/>
  <p:notesSz cx="6858000" cy="91440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0000"/>
    <a:srgbClr val="0000FF"/>
    <a:srgbClr val="006600"/>
    <a:srgbClr val="0000CC"/>
    <a:srgbClr val="9C0C24"/>
    <a:srgbClr val="A8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98" autoAdjust="0"/>
    <p:restoredTop sz="98566" autoAdjust="0"/>
  </p:normalViewPr>
  <p:slideViewPr>
    <p:cSldViewPr snapToGrid="0">
      <p:cViewPr varScale="1">
        <p:scale>
          <a:sx n="73" d="100"/>
          <a:sy n="73" d="100"/>
        </p:scale>
        <p:origin x="444"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7BCDB4-68F1-4CF5-B86E-7ECC8F61CF4F}" type="datetimeFigureOut">
              <a:rPr lang="en-US" smtClean="0"/>
              <a:pPr/>
              <a:t>12/23/2024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19BF97-CCE8-4556-AECF-D3B0ACA3D1B9}" type="slidenum">
              <a:rPr lang="en-US" smtClean="0"/>
              <a:pPr/>
              <a:t>‹#›</a:t>
            </a:fld>
            <a:endParaRPr lang="en-US"/>
          </a:p>
        </p:txBody>
      </p:sp>
    </p:spTree>
    <p:extLst>
      <p:ext uri="{BB962C8B-B14F-4D97-AF65-F5344CB8AC3E}">
        <p14:creationId xmlns:p14="http://schemas.microsoft.com/office/powerpoint/2010/main" val="2409274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03423-AC26-81A6-D911-CC9E4035B7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29A722-DED6-E4C0-713C-06AAA68E7C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A308FB-1498-7B9A-946F-62E1B0251D58}"/>
              </a:ext>
            </a:extLst>
          </p:cNvPr>
          <p:cNvSpPr>
            <a:spLocks noGrp="1"/>
          </p:cNvSpPr>
          <p:nvPr>
            <p:ph type="dt" sz="half" idx="10"/>
          </p:nvPr>
        </p:nvSpPr>
        <p:spPr/>
        <p:txBody>
          <a:bodyPr/>
          <a:lstStyle/>
          <a:p>
            <a:fld id="{5C547B41-D574-4D99-8733-CDF2B4333776}" type="datetimeFigureOut">
              <a:rPr lang="en-US" smtClean="0"/>
              <a:pPr/>
              <a:t>12/23/2024</a:t>
            </a:fld>
            <a:endParaRPr lang="en-US"/>
          </a:p>
        </p:txBody>
      </p:sp>
      <p:sp>
        <p:nvSpPr>
          <p:cNvPr id="5" name="Footer Placeholder 4">
            <a:extLst>
              <a:ext uri="{FF2B5EF4-FFF2-40B4-BE49-F238E27FC236}">
                <a16:creationId xmlns:a16="http://schemas.microsoft.com/office/drawing/2014/main" id="{AE3CFA85-9F4C-191C-F201-193CD17CA9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AB831E-DA43-063D-18A1-DB90E8D6AD9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9091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6AB99-42D0-CE95-4922-976A7F2DF9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F6EB7F-1B14-FDAC-D9F6-7677633F1B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129353-18A1-E62E-F0E7-0D1DB37C746D}"/>
              </a:ext>
            </a:extLst>
          </p:cNvPr>
          <p:cNvSpPr>
            <a:spLocks noGrp="1"/>
          </p:cNvSpPr>
          <p:nvPr>
            <p:ph type="dt" sz="half" idx="10"/>
          </p:nvPr>
        </p:nvSpPr>
        <p:spPr/>
        <p:txBody>
          <a:bodyPr/>
          <a:lstStyle/>
          <a:p>
            <a:fld id="{5C547B41-D574-4D99-8733-CDF2B4333776}" type="datetimeFigureOut">
              <a:rPr lang="en-US" smtClean="0"/>
              <a:pPr/>
              <a:t>12/23/2024</a:t>
            </a:fld>
            <a:endParaRPr lang="en-US"/>
          </a:p>
        </p:txBody>
      </p:sp>
      <p:sp>
        <p:nvSpPr>
          <p:cNvPr id="5" name="Footer Placeholder 4">
            <a:extLst>
              <a:ext uri="{FF2B5EF4-FFF2-40B4-BE49-F238E27FC236}">
                <a16:creationId xmlns:a16="http://schemas.microsoft.com/office/drawing/2014/main" id="{ECCFBAF1-8F12-554D-5626-6E222607EE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A51114-B29E-9DB5-1161-02C36CE1D3E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242198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4FAE5C-66BA-BDC3-EED8-AB2E7FDBE5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B6C9E6-16C6-6AEE-AEA6-FD466789C7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68DFEF-F563-6ADA-AE7D-EA7B9CBD9BA3}"/>
              </a:ext>
            </a:extLst>
          </p:cNvPr>
          <p:cNvSpPr>
            <a:spLocks noGrp="1"/>
          </p:cNvSpPr>
          <p:nvPr>
            <p:ph type="dt" sz="half" idx="10"/>
          </p:nvPr>
        </p:nvSpPr>
        <p:spPr/>
        <p:txBody>
          <a:bodyPr/>
          <a:lstStyle/>
          <a:p>
            <a:fld id="{5C547B41-D574-4D99-8733-CDF2B4333776}" type="datetimeFigureOut">
              <a:rPr lang="en-US" smtClean="0"/>
              <a:pPr/>
              <a:t>12/23/2024</a:t>
            </a:fld>
            <a:endParaRPr lang="en-US"/>
          </a:p>
        </p:txBody>
      </p:sp>
      <p:sp>
        <p:nvSpPr>
          <p:cNvPr id="5" name="Footer Placeholder 4">
            <a:extLst>
              <a:ext uri="{FF2B5EF4-FFF2-40B4-BE49-F238E27FC236}">
                <a16:creationId xmlns:a16="http://schemas.microsoft.com/office/drawing/2014/main" id="{A1B8784B-C865-9894-5752-1B48F7CB77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68AD1F-F136-ABB3-FCE9-BBCDA401D4D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073369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6424F-6FF3-581E-D9F7-CC3699FF31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20A5D7-9373-D28C-F89A-7376169690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FFF51C-A686-C9EF-6705-2D21B90A814C}"/>
              </a:ext>
            </a:extLst>
          </p:cNvPr>
          <p:cNvSpPr>
            <a:spLocks noGrp="1"/>
          </p:cNvSpPr>
          <p:nvPr>
            <p:ph type="dt" sz="half" idx="10"/>
          </p:nvPr>
        </p:nvSpPr>
        <p:spPr/>
        <p:txBody>
          <a:bodyPr/>
          <a:lstStyle/>
          <a:p>
            <a:fld id="{5C547B41-D574-4D99-8733-CDF2B4333776}" type="datetimeFigureOut">
              <a:rPr lang="en-US" smtClean="0"/>
              <a:pPr/>
              <a:t>12/23/2024</a:t>
            </a:fld>
            <a:endParaRPr lang="en-US"/>
          </a:p>
        </p:txBody>
      </p:sp>
      <p:sp>
        <p:nvSpPr>
          <p:cNvPr id="5" name="Footer Placeholder 4">
            <a:extLst>
              <a:ext uri="{FF2B5EF4-FFF2-40B4-BE49-F238E27FC236}">
                <a16:creationId xmlns:a16="http://schemas.microsoft.com/office/drawing/2014/main" id="{D40D90C3-869F-C288-4F55-A252885B32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73D1F9-89D8-9F64-B07C-D123DEE88145}"/>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026962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D1C4D-97AE-9836-D351-8BB2475332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DF857A-248B-AA0A-6ECD-ED130A5EC1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A1E298-89A3-8D15-25E9-03DFDEE533DC}"/>
              </a:ext>
            </a:extLst>
          </p:cNvPr>
          <p:cNvSpPr>
            <a:spLocks noGrp="1"/>
          </p:cNvSpPr>
          <p:nvPr>
            <p:ph type="dt" sz="half" idx="10"/>
          </p:nvPr>
        </p:nvSpPr>
        <p:spPr/>
        <p:txBody>
          <a:bodyPr/>
          <a:lstStyle/>
          <a:p>
            <a:fld id="{5C547B41-D574-4D99-8733-CDF2B4333776}" type="datetimeFigureOut">
              <a:rPr lang="en-US" smtClean="0"/>
              <a:pPr/>
              <a:t>12/23/2024</a:t>
            </a:fld>
            <a:endParaRPr lang="en-US"/>
          </a:p>
        </p:txBody>
      </p:sp>
      <p:sp>
        <p:nvSpPr>
          <p:cNvPr id="5" name="Footer Placeholder 4">
            <a:extLst>
              <a:ext uri="{FF2B5EF4-FFF2-40B4-BE49-F238E27FC236}">
                <a16:creationId xmlns:a16="http://schemas.microsoft.com/office/drawing/2014/main" id="{0BDA0F6F-0B75-E846-009B-1690213FC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58A3CF-BCE3-2EA9-2FDD-D98673788DB2}"/>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929511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DFA6C-AB45-DD85-3521-91DF4480D1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93F6DC-66D1-6A8D-28C7-C530456E1E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A55E59-565D-A0D6-B7A4-34CCB370ED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06D9F4-C35F-E5D4-C980-AF9C8B965E7C}"/>
              </a:ext>
            </a:extLst>
          </p:cNvPr>
          <p:cNvSpPr>
            <a:spLocks noGrp="1"/>
          </p:cNvSpPr>
          <p:nvPr>
            <p:ph type="dt" sz="half" idx="10"/>
          </p:nvPr>
        </p:nvSpPr>
        <p:spPr/>
        <p:txBody>
          <a:bodyPr/>
          <a:lstStyle/>
          <a:p>
            <a:fld id="{5C547B41-D574-4D99-8733-CDF2B4333776}" type="datetimeFigureOut">
              <a:rPr lang="en-US" smtClean="0"/>
              <a:pPr/>
              <a:t>12/23/2024</a:t>
            </a:fld>
            <a:endParaRPr lang="en-US"/>
          </a:p>
        </p:txBody>
      </p:sp>
      <p:sp>
        <p:nvSpPr>
          <p:cNvPr id="6" name="Footer Placeholder 5">
            <a:extLst>
              <a:ext uri="{FF2B5EF4-FFF2-40B4-BE49-F238E27FC236}">
                <a16:creationId xmlns:a16="http://schemas.microsoft.com/office/drawing/2014/main" id="{212C7EAD-7C89-6EC3-C7A8-B66DDE2B45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29EFD7-C7BF-5164-3CF1-8FB389B52F2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881024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78A87-FB49-3DEE-3661-0A34760C73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0BB807-E386-B2CB-7253-C78C9FA983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D7D980-B07A-E27C-2A45-68A39F972A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49F2E8-928C-854C-F944-59D364FCF4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264C32-CCC0-5C55-C11E-C5BFD0D835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7046D3-876D-4C5B-45C3-7A78EAF1461A}"/>
              </a:ext>
            </a:extLst>
          </p:cNvPr>
          <p:cNvSpPr>
            <a:spLocks noGrp="1"/>
          </p:cNvSpPr>
          <p:nvPr>
            <p:ph type="dt" sz="half" idx="10"/>
          </p:nvPr>
        </p:nvSpPr>
        <p:spPr/>
        <p:txBody>
          <a:bodyPr/>
          <a:lstStyle/>
          <a:p>
            <a:fld id="{5C547B41-D574-4D99-8733-CDF2B4333776}" type="datetimeFigureOut">
              <a:rPr lang="en-US" smtClean="0"/>
              <a:pPr/>
              <a:t>12/23/2024</a:t>
            </a:fld>
            <a:endParaRPr lang="en-US"/>
          </a:p>
        </p:txBody>
      </p:sp>
      <p:sp>
        <p:nvSpPr>
          <p:cNvPr id="8" name="Footer Placeholder 7">
            <a:extLst>
              <a:ext uri="{FF2B5EF4-FFF2-40B4-BE49-F238E27FC236}">
                <a16:creationId xmlns:a16="http://schemas.microsoft.com/office/drawing/2014/main" id="{508E8B65-41C0-F8DC-75B1-B3B3144050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F5E86F-4264-6A88-EF6C-EF2EE1D61724}"/>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3043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6D308-D658-43EC-8619-1829004A63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7C2031-2CC5-7BA1-98FD-2403904DC528}"/>
              </a:ext>
            </a:extLst>
          </p:cNvPr>
          <p:cNvSpPr>
            <a:spLocks noGrp="1"/>
          </p:cNvSpPr>
          <p:nvPr>
            <p:ph type="dt" sz="half" idx="10"/>
          </p:nvPr>
        </p:nvSpPr>
        <p:spPr/>
        <p:txBody>
          <a:bodyPr/>
          <a:lstStyle/>
          <a:p>
            <a:fld id="{5C547B41-D574-4D99-8733-CDF2B4333776}" type="datetimeFigureOut">
              <a:rPr lang="en-US" smtClean="0"/>
              <a:pPr/>
              <a:t>12/23/2024</a:t>
            </a:fld>
            <a:endParaRPr lang="en-US"/>
          </a:p>
        </p:txBody>
      </p:sp>
      <p:sp>
        <p:nvSpPr>
          <p:cNvPr id="4" name="Footer Placeholder 3">
            <a:extLst>
              <a:ext uri="{FF2B5EF4-FFF2-40B4-BE49-F238E27FC236}">
                <a16:creationId xmlns:a16="http://schemas.microsoft.com/office/drawing/2014/main" id="{179A14F2-E749-902A-31C6-F874B212B9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D2D4EB-9FBC-B70F-8618-4A37A97BF3B7}"/>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374063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F85CE8-8581-2F50-4DAF-FC03F1FDF7FE}"/>
              </a:ext>
            </a:extLst>
          </p:cNvPr>
          <p:cNvSpPr>
            <a:spLocks noGrp="1"/>
          </p:cNvSpPr>
          <p:nvPr>
            <p:ph type="dt" sz="half" idx="10"/>
          </p:nvPr>
        </p:nvSpPr>
        <p:spPr/>
        <p:txBody>
          <a:bodyPr/>
          <a:lstStyle/>
          <a:p>
            <a:fld id="{5C547B41-D574-4D99-8733-CDF2B4333776}" type="datetimeFigureOut">
              <a:rPr lang="en-US" smtClean="0"/>
              <a:pPr/>
              <a:t>12/23/2024</a:t>
            </a:fld>
            <a:endParaRPr lang="en-US"/>
          </a:p>
        </p:txBody>
      </p:sp>
      <p:sp>
        <p:nvSpPr>
          <p:cNvPr id="3" name="Footer Placeholder 2">
            <a:extLst>
              <a:ext uri="{FF2B5EF4-FFF2-40B4-BE49-F238E27FC236}">
                <a16:creationId xmlns:a16="http://schemas.microsoft.com/office/drawing/2014/main" id="{667E7FA6-B5DF-8560-6067-2C59387AA6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7ED599-BE0F-70D7-28EE-1D8ED4885CF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864436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82498-553D-A2DB-F771-00B5A2B995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321FBF-EDCB-43AA-0632-84400D0C6E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1847BC-9E53-30FA-0FD6-6BE424C745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C2C796-6882-D4E3-AA7F-532004367F89}"/>
              </a:ext>
            </a:extLst>
          </p:cNvPr>
          <p:cNvSpPr>
            <a:spLocks noGrp="1"/>
          </p:cNvSpPr>
          <p:nvPr>
            <p:ph type="dt" sz="half" idx="10"/>
          </p:nvPr>
        </p:nvSpPr>
        <p:spPr/>
        <p:txBody>
          <a:bodyPr/>
          <a:lstStyle/>
          <a:p>
            <a:fld id="{5C547B41-D574-4D99-8733-CDF2B4333776}" type="datetimeFigureOut">
              <a:rPr lang="en-US" smtClean="0"/>
              <a:pPr/>
              <a:t>12/23/2024</a:t>
            </a:fld>
            <a:endParaRPr lang="en-US"/>
          </a:p>
        </p:txBody>
      </p:sp>
      <p:sp>
        <p:nvSpPr>
          <p:cNvPr id="6" name="Footer Placeholder 5">
            <a:extLst>
              <a:ext uri="{FF2B5EF4-FFF2-40B4-BE49-F238E27FC236}">
                <a16:creationId xmlns:a16="http://schemas.microsoft.com/office/drawing/2014/main" id="{85B08152-6956-F4C5-3A69-7CC7C7E2FB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DD2FE6-4227-FD82-4937-8D59EA69BE1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600234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C873F-E510-719F-98AC-3E70D87AE3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C9E2E2-2AE6-3EBD-A9E4-7ED224ABC8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1D2EBDC-61E3-44F2-ABB4-2EB174992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F2E887-1386-15D9-5ECB-2E2384DFF0F1}"/>
              </a:ext>
            </a:extLst>
          </p:cNvPr>
          <p:cNvSpPr>
            <a:spLocks noGrp="1"/>
          </p:cNvSpPr>
          <p:nvPr>
            <p:ph type="dt" sz="half" idx="10"/>
          </p:nvPr>
        </p:nvSpPr>
        <p:spPr/>
        <p:txBody>
          <a:bodyPr/>
          <a:lstStyle/>
          <a:p>
            <a:fld id="{5C547B41-D574-4D99-8733-CDF2B4333776}" type="datetimeFigureOut">
              <a:rPr lang="en-US" smtClean="0"/>
              <a:pPr/>
              <a:t>12/23/2024</a:t>
            </a:fld>
            <a:endParaRPr lang="en-US"/>
          </a:p>
        </p:txBody>
      </p:sp>
      <p:sp>
        <p:nvSpPr>
          <p:cNvPr id="6" name="Footer Placeholder 5">
            <a:extLst>
              <a:ext uri="{FF2B5EF4-FFF2-40B4-BE49-F238E27FC236}">
                <a16:creationId xmlns:a16="http://schemas.microsoft.com/office/drawing/2014/main" id="{F8D42CEC-AEEF-DFC4-E282-D593A0296C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F40693-F29B-CF3B-65FE-11FC48F97020}"/>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000316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A1EDD5-0880-E869-4D10-C85553C03F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80795F-1B41-82CD-C290-311DBA831F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C86E56-0772-62DB-E800-7629071249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47B41-D574-4D99-8733-CDF2B4333776}" type="datetimeFigureOut">
              <a:rPr lang="en-US" smtClean="0"/>
              <a:pPr/>
              <a:t>12/23/2024</a:t>
            </a:fld>
            <a:endParaRPr lang="en-US"/>
          </a:p>
        </p:txBody>
      </p:sp>
      <p:sp>
        <p:nvSpPr>
          <p:cNvPr id="5" name="Footer Placeholder 4">
            <a:extLst>
              <a:ext uri="{FF2B5EF4-FFF2-40B4-BE49-F238E27FC236}">
                <a16:creationId xmlns:a16="http://schemas.microsoft.com/office/drawing/2014/main" id="{7BB15C0E-FBAF-B2D2-251A-970E2D4CC2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1E648B1-B142-9FCA-13B3-C5042150F3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95BB2F-C9CB-4F18-9077-FBA6E68299B4}" type="slidenum">
              <a:rPr lang="en-US" smtClean="0"/>
              <a:pPr/>
              <a:t>‹#›</a:t>
            </a:fld>
            <a:endParaRPr lang="en-US"/>
          </a:p>
        </p:txBody>
      </p:sp>
    </p:spTree>
    <p:extLst>
      <p:ext uri="{BB962C8B-B14F-4D97-AF65-F5344CB8AC3E}">
        <p14:creationId xmlns:p14="http://schemas.microsoft.com/office/powerpoint/2010/main" val="17102906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Ph&#7843;n%20&#7913;ng%20&#273;&#7889;t%20ch&#225;y%20ethanol%20-%20B&#224;i%2016%20-%20Ho&#225;%20h&#7885;c%2011%20-%20Ch&#226;n%20tr&#7901;i%20s&#225;ng%20t&#7841;o.mp4" TargetMode="Externa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C2H5OH%20+%20Na.%20Ethanol%20t&#225;c%20d&#7909;ng%20v&#7899;i%20sodium.mp4"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606657"/>
            <a:ext cx="12192000" cy="646331"/>
          </a:xfrm>
          <a:prstGeom prst="rect">
            <a:avLst/>
          </a:prstGeom>
          <a:noFill/>
        </p:spPr>
        <p:txBody>
          <a:bodyPr wrap="square" rtlCol="0">
            <a:spAutoFit/>
          </a:bodyPr>
          <a:lstStyle/>
          <a:p>
            <a:pPr algn="ctr"/>
            <a:r>
              <a:rPr lang="en-US" sz="3600" b="1" err="1" smtClean="0">
                <a:solidFill>
                  <a:srgbClr val="0000FF"/>
                </a:solidFill>
                <a:latin typeface="Times New Roman" pitchFamily="18" charset="0"/>
                <a:cs typeface="Times New Roman" pitchFamily="18" charset="0"/>
              </a:rPr>
              <a:t>BÀI</a:t>
            </a:r>
            <a:r>
              <a:rPr lang="en-US" sz="3600" b="1" smtClean="0">
                <a:solidFill>
                  <a:srgbClr val="0000FF"/>
                </a:solidFill>
                <a:latin typeface="Times New Roman" pitchFamily="18" charset="0"/>
                <a:cs typeface="Times New Roman" pitchFamily="18" charset="0"/>
              </a:rPr>
              <a:t> </a:t>
            </a:r>
            <a:r>
              <a:rPr lang="en-US" sz="3600" b="1" smtClean="0">
                <a:solidFill>
                  <a:srgbClr val="0000FF"/>
                </a:solidFill>
                <a:latin typeface="Times New Roman" pitchFamily="18" charset="0"/>
                <a:cs typeface="Times New Roman" pitchFamily="18" charset="0"/>
              </a:rPr>
              <a:t>26: </a:t>
            </a:r>
            <a:r>
              <a:rPr lang="en-US" sz="3600" b="1" dirty="0" smtClean="0">
                <a:solidFill>
                  <a:srgbClr val="0000FF"/>
                </a:solidFill>
                <a:latin typeface="Times New Roman" pitchFamily="18" charset="0"/>
                <a:cs typeface="Times New Roman" pitchFamily="18" charset="0"/>
              </a:rPr>
              <a:t>ETHYLIC ALCOHOL</a:t>
            </a:r>
            <a:endParaRPr lang="en-US" sz="40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3556009"/>
            <a:ext cx="12192000" cy="2554545"/>
          </a:xfrm>
          <a:prstGeom prst="rect">
            <a:avLst/>
          </a:prstGeom>
          <a:noFill/>
        </p:spPr>
        <p:txBody>
          <a:bodyPr wrap="square" rtlCol="0">
            <a:spAutoFit/>
          </a:bodyPr>
          <a:lstStyle/>
          <a:p>
            <a:r>
              <a:rPr lang="en-US" sz="3200" dirty="0" smtClean="0">
                <a:solidFill>
                  <a:srgbClr val="FF00FF"/>
                </a:solidFill>
                <a:latin typeface="Times New Roman" pitchFamily="18" charset="0"/>
                <a:cs typeface="Times New Roman" pitchFamily="18" charset="0"/>
              </a:rPr>
              <a:t>b)</a:t>
            </a:r>
          </a:p>
          <a:p>
            <a:pPr algn="just"/>
            <a:r>
              <a:rPr lang="en-US" sz="3200" dirty="0" err="1" smtClean="0">
                <a:solidFill>
                  <a:srgbClr val="FF00FF"/>
                </a:solidFill>
                <a:latin typeface="Times New Roman" pitchFamily="18" charset="0"/>
                <a:cs typeface="Times New Roman" pitchFamily="18" charset="0"/>
              </a:rPr>
              <a:t>Trong</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100mL</a:t>
            </a:r>
            <a:r>
              <a:rPr lang="en-US" sz="3200" dirty="0" smtClean="0">
                <a:solidFill>
                  <a:srgbClr val="FF00FF"/>
                </a:solidFill>
                <a:latin typeface="Times New Roman" pitchFamily="18" charset="0"/>
                <a:cs typeface="Times New Roman" pitchFamily="18" charset="0"/>
              </a:rPr>
              <a:t> dung </a:t>
            </a:r>
            <a:r>
              <a:rPr lang="en-US" sz="3200" dirty="0" err="1" smtClean="0">
                <a:solidFill>
                  <a:srgbClr val="FF00FF"/>
                </a:solidFill>
                <a:latin typeface="Times New Roman" pitchFamily="18" charset="0"/>
                <a:cs typeface="Times New Roman" pitchFamily="18" charset="0"/>
              </a:rPr>
              <a:t>dịch</a:t>
            </a:r>
            <a:r>
              <a:rPr lang="en-US" sz="3200" dirty="0" smtClean="0">
                <a:solidFill>
                  <a:srgbClr val="FF00FF"/>
                </a:solidFill>
                <a:latin typeface="Times New Roman" pitchFamily="18" charset="0"/>
                <a:cs typeface="Times New Roman" pitchFamily="18" charset="0"/>
              </a:rPr>
              <a:t> ethylic </a:t>
            </a:r>
            <a:r>
              <a:rPr lang="en-US" sz="3200" dirty="0" err="1" smtClean="0">
                <a:solidFill>
                  <a:srgbClr val="FF00FF"/>
                </a:solidFill>
                <a:latin typeface="Times New Roman" pitchFamily="18" charset="0"/>
                <a:cs typeface="Times New Roman" pitchFamily="18" charset="0"/>
              </a:rPr>
              <a:t>alcolhol</a:t>
            </a:r>
            <a:r>
              <a:rPr lang="en-US" sz="3200" dirty="0" smtClean="0">
                <a:solidFill>
                  <a:srgbClr val="FF00FF"/>
                </a:solidFill>
                <a:latin typeface="Times New Roman" pitchFamily="18" charset="0"/>
                <a:cs typeface="Times New Roman" pitchFamily="18" charset="0"/>
              </a:rPr>
              <a:t> 45</a:t>
            </a:r>
            <a:r>
              <a:rPr lang="en-US" sz="3200" baseline="30000" dirty="0" smtClean="0">
                <a:solidFill>
                  <a:srgbClr val="FF00FF"/>
                </a:solidFill>
                <a:latin typeface="Times New Roman" pitchFamily="18" charset="0"/>
                <a:cs typeface="Times New Roman" pitchFamily="18" charset="0"/>
              </a:rPr>
              <a:t>0</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có</a:t>
            </a:r>
            <a:r>
              <a:rPr lang="en-US" sz="3200" dirty="0" smtClean="0">
                <a:solidFill>
                  <a:srgbClr val="FF00FF"/>
                </a:solidFill>
                <a:latin typeface="Times New Roman" pitchFamily="18" charset="0"/>
                <a:cs typeface="Times New Roman" pitchFamily="18" charset="0"/>
              </a:rPr>
              <a:t> 45 </a:t>
            </a:r>
            <a:r>
              <a:rPr lang="en-US" sz="3200" dirty="0" err="1" smtClean="0">
                <a:solidFill>
                  <a:srgbClr val="FF00FF"/>
                </a:solidFill>
                <a:latin typeface="Times New Roman" pitchFamily="18" charset="0"/>
                <a:cs typeface="Times New Roman" pitchFamily="18" charset="0"/>
              </a:rPr>
              <a:t>mL</a:t>
            </a:r>
            <a:r>
              <a:rPr lang="en-US" sz="3200" dirty="0" smtClean="0">
                <a:solidFill>
                  <a:srgbClr val="FF00FF"/>
                </a:solidFill>
                <a:latin typeface="Times New Roman" pitchFamily="18" charset="0"/>
                <a:cs typeface="Times New Roman" pitchFamily="18" charset="0"/>
              </a:rPr>
              <a:t> ethylic alcohol </a:t>
            </a:r>
            <a:r>
              <a:rPr lang="en-US" sz="3200" dirty="0" err="1" smtClean="0">
                <a:solidFill>
                  <a:srgbClr val="FF00FF"/>
                </a:solidFill>
                <a:latin typeface="Times New Roman" pitchFamily="18" charset="0"/>
                <a:cs typeface="Times New Roman" pitchFamily="18" charset="0"/>
              </a:rPr>
              <a:t>nguyên</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chất</a:t>
            </a:r>
            <a:r>
              <a:rPr lang="en-US" sz="3200" dirty="0" smtClean="0">
                <a:solidFill>
                  <a:srgbClr val="FF00FF"/>
                </a:solidFill>
                <a:latin typeface="Times New Roman" pitchFamily="18" charset="0"/>
                <a:cs typeface="Times New Roman" pitchFamily="18" charset="0"/>
              </a:rPr>
              <a:t>.</a:t>
            </a:r>
          </a:p>
          <a:p>
            <a:pPr algn="just"/>
            <a:r>
              <a:rPr lang="en-US" sz="3200" dirty="0" err="1" smtClean="0">
                <a:solidFill>
                  <a:srgbClr val="FF00FF"/>
                </a:solidFill>
                <a:latin typeface="Times New Roman" pitchFamily="18" charset="0"/>
                <a:cs typeface="Times New Roman" pitchFamily="18" charset="0"/>
              </a:rPr>
              <a:t>Vậy</a:t>
            </a:r>
            <a:r>
              <a:rPr lang="en-US" sz="3200" dirty="0" smtClean="0">
                <a:solidFill>
                  <a:srgbClr val="FF00FF"/>
                </a:solidFill>
                <a:latin typeface="Times New Roman" pitchFamily="18" charset="0"/>
                <a:cs typeface="Times New Roman" pitchFamily="18" charset="0"/>
              </a:rPr>
              <a:t> 40 </a:t>
            </a:r>
            <a:r>
              <a:rPr lang="en-US" sz="3200" dirty="0" err="1" smtClean="0">
                <a:solidFill>
                  <a:srgbClr val="FF00FF"/>
                </a:solidFill>
                <a:latin typeface="Times New Roman" pitchFamily="18" charset="0"/>
                <a:cs typeface="Times New Roman" pitchFamily="18" charset="0"/>
              </a:rPr>
              <a:t>mL</a:t>
            </a:r>
            <a:r>
              <a:rPr lang="en-US" sz="3200" dirty="0" smtClean="0">
                <a:solidFill>
                  <a:srgbClr val="FF00FF"/>
                </a:solidFill>
                <a:latin typeface="Times New Roman" pitchFamily="18" charset="0"/>
                <a:cs typeface="Times New Roman" pitchFamily="18" charset="0"/>
              </a:rPr>
              <a:t> dung </a:t>
            </a:r>
            <a:r>
              <a:rPr lang="en-US" sz="3200" dirty="0" err="1" smtClean="0">
                <a:solidFill>
                  <a:srgbClr val="FF00FF"/>
                </a:solidFill>
                <a:latin typeface="Times New Roman" pitchFamily="18" charset="0"/>
                <a:cs typeface="Times New Roman" pitchFamily="18" charset="0"/>
              </a:rPr>
              <a:t>dịch</a:t>
            </a:r>
            <a:r>
              <a:rPr lang="en-US" sz="3200" dirty="0" smtClean="0">
                <a:solidFill>
                  <a:srgbClr val="FF00FF"/>
                </a:solidFill>
                <a:latin typeface="Times New Roman" pitchFamily="18" charset="0"/>
                <a:cs typeface="Times New Roman" pitchFamily="18" charset="0"/>
              </a:rPr>
              <a:t> ethylic </a:t>
            </a:r>
            <a:r>
              <a:rPr lang="en-US" sz="3200" dirty="0" err="1" smtClean="0">
                <a:solidFill>
                  <a:srgbClr val="FF00FF"/>
                </a:solidFill>
                <a:latin typeface="Times New Roman" pitchFamily="18" charset="0"/>
                <a:cs typeface="Times New Roman" pitchFamily="18" charset="0"/>
              </a:rPr>
              <a:t>alcolhol</a:t>
            </a:r>
            <a:r>
              <a:rPr lang="en-US" sz="3200" dirty="0" smtClean="0">
                <a:solidFill>
                  <a:srgbClr val="FF00FF"/>
                </a:solidFill>
                <a:latin typeface="Times New Roman" pitchFamily="18" charset="0"/>
                <a:cs typeface="Times New Roman" pitchFamily="18" charset="0"/>
              </a:rPr>
              <a:t> 45</a:t>
            </a:r>
            <a:r>
              <a:rPr lang="en-US" sz="3200" baseline="30000" dirty="0" smtClean="0">
                <a:solidFill>
                  <a:srgbClr val="FF00FF"/>
                </a:solidFill>
                <a:latin typeface="Times New Roman" pitchFamily="18" charset="0"/>
                <a:cs typeface="Times New Roman" pitchFamily="18" charset="0"/>
              </a:rPr>
              <a:t>0</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có</a:t>
            </a:r>
            <a:r>
              <a:rPr lang="en-US" sz="3200" dirty="0" smtClean="0">
                <a:solidFill>
                  <a:srgbClr val="FF00FF"/>
                </a:solidFill>
                <a:latin typeface="Times New Roman" pitchFamily="18" charset="0"/>
                <a:cs typeface="Times New Roman" pitchFamily="18" charset="0"/>
              </a:rPr>
              <a:t>  </a:t>
            </a:r>
            <a:r>
              <a:rPr lang="en-US" sz="3200" u="sng" dirty="0" smtClean="0">
                <a:solidFill>
                  <a:srgbClr val="FF00FF"/>
                </a:solidFill>
                <a:latin typeface="Times New Roman" pitchFamily="18" charset="0"/>
                <a:cs typeface="Times New Roman" pitchFamily="18" charset="0"/>
              </a:rPr>
              <a:t>40.45</a:t>
            </a:r>
            <a:r>
              <a:rPr lang="en-US" sz="3200" dirty="0" smtClean="0">
                <a:solidFill>
                  <a:srgbClr val="FF00FF"/>
                </a:solidFill>
                <a:latin typeface="Times New Roman" pitchFamily="18" charset="0"/>
                <a:cs typeface="Times New Roman" pitchFamily="18" charset="0"/>
              </a:rPr>
              <a:t> =18 </a:t>
            </a:r>
            <a:r>
              <a:rPr lang="en-US" sz="3200" dirty="0" err="1" smtClean="0">
                <a:solidFill>
                  <a:srgbClr val="FF00FF"/>
                </a:solidFill>
                <a:latin typeface="Times New Roman" pitchFamily="18" charset="0"/>
                <a:cs typeface="Times New Roman" pitchFamily="18" charset="0"/>
              </a:rPr>
              <a:t>mL</a:t>
            </a:r>
            <a:r>
              <a:rPr lang="en-US" sz="3200" dirty="0" smtClean="0">
                <a:solidFill>
                  <a:srgbClr val="FF00FF"/>
                </a:solidFill>
                <a:latin typeface="Times New Roman" pitchFamily="18" charset="0"/>
                <a:cs typeface="Times New Roman" pitchFamily="18" charset="0"/>
              </a:rPr>
              <a:t> ethylic alcohol </a:t>
            </a:r>
            <a:r>
              <a:rPr lang="en-US" sz="3200" dirty="0" err="1" smtClean="0">
                <a:solidFill>
                  <a:srgbClr val="FF00FF"/>
                </a:solidFill>
                <a:latin typeface="Times New Roman" pitchFamily="18" charset="0"/>
                <a:cs typeface="Times New Roman" pitchFamily="18" charset="0"/>
              </a:rPr>
              <a:t>nguyên</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chất</a:t>
            </a:r>
            <a:r>
              <a:rPr lang="en-US" sz="3200" dirty="0" smtClean="0">
                <a:solidFill>
                  <a:srgbClr val="FF00FF"/>
                </a:solidFill>
                <a:latin typeface="Times New Roman" pitchFamily="18" charset="0"/>
                <a:cs typeface="Times New Roman" pitchFamily="18" charset="0"/>
              </a:rPr>
              <a:t>.                                                 100</a:t>
            </a:r>
            <a:endParaRPr lang="en-US" sz="3200" dirty="0">
              <a:solidFill>
                <a:srgbClr val="FF00FF"/>
              </a:solidFill>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a:srcRect/>
          <a:stretch>
            <a:fillRect/>
          </a:stretch>
        </p:blipFill>
        <p:spPr bwMode="auto">
          <a:xfrm>
            <a:off x="4484914" y="0"/>
            <a:ext cx="3715657" cy="4169093"/>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err="1" smtClean="0">
                <a:solidFill>
                  <a:srgbClr val="FF00FF"/>
                </a:solidFill>
                <a:latin typeface="Times New Roman" pitchFamily="18" charset="0"/>
                <a:cs typeface="Times New Roman" pitchFamily="18" charset="0"/>
              </a:rPr>
              <a:t>BÀI</a:t>
            </a:r>
            <a:r>
              <a:rPr lang="en-US" sz="2800" b="1" smtClean="0">
                <a:solidFill>
                  <a:srgbClr val="FF00FF"/>
                </a:solidFill>
                <a:latin typeface="Times New Roman" pitchFamily="18" charset="0"/>
                <a:cs typeface="Times New Roman" pitchFamily="18" charset="0"/>
              </a:rPr>
              <a:t> 26: </a:t>
            </a:r>
            <a:r>
              <a:rPr lang="en-US" sz="2800" b="1" dirty="0" smtClean="0">
                <a:solidFill>
                  <a:srgbClr val="FF00FF"/>
                </a:solidFill>
                <a:latin typeface="Times New Roman" pitchFamily="18" charset="0"/>
                <a:cs typeface="Times New Roman" pitchFamily="18" charset="0"/>
              </a:rPr>
              <a:t>ETHYLIC  ALCOHOL</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CẤU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TẠO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PHÂN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TỬ</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TextBox 13"/>
          <p:cNvSpPr txBox="1"/>
          <p:nvPr/>
        </p:nvSpPr>
        <p:spPr>
          <a:xfrm>
            <a:off x="0" y="849080"/>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TÍNH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CHẤT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VẬT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LÍ</a:t>
            </a:r>
            <a:endParaRPr lang="en-US" sz="2800" b="1" dirty="0" smtClean="0">
              <a:solidFill>
                <a:srgbClr val="0000FF"/>
              </a:solidFill>
              <a:latin typeface="Times New Roman" pitchFamily="18" charset="0"/>
              <a:cs typeface="Times New Roman" pitchFamily="18" charset="0"/>
            </a:endParaRPr>
          </a:p>
        </p:txBody>
      </p:sp>
      <p:sp>
        <p:nvSpPr>
          <p:cNvPr id="15" name="TextBox 14"/>
          <p:cNvSpPr txBox="1"/>
          <p:nvPr/>
        </p:nvSpPr>
        <p:spPr>
          <a:xfrm>
            <a:off x="0" y="1248222"/>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Ethylic alcohol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lỏng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màu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mùi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đặc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vị</a:t>
            </a:r>
            <a:r>
              <a:rPr lang="en-US" sz="2800" dirty="0" smtClean="0">
                <a:solidFill>
                  <a:srgbClr val="0000FF"/>
                </a:solidFill>
                <a:latin typeface="Times New Roman" pitchFamily="18" charset="0"/>
                <a:cs typeface="Times New Roman" pitchFamily="18" charset="0"/>
              </a:rPr>
              <a:t> cay, tan </a:t>
            </a:r>
            <a:r>
              <a:rPr lang="en-US" sz="2800" dirty="0" err="1" smtClean="0">
                <a:solidFill>
                  <a:srgbClr val="0000FF"/>
                </a:solidFill>
                <a:latin typeface="Times New Roman" pitchFamily="18" charset="0"/>
                <a:cs typeface="Times New Roman" pitchFamily="18" charset="0"/>
              </a:rPr>
              <a:t>vô</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nước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hòa</a:t>
            </a:r>
            <a:r>
              <a:rPr lang="en-US" sz="2800" dirty="0" smtClean="0">
                <a:solidFill>
                  <a:srgbClr val="0000FF"/>
                </a:solidFill>
                <a:latin typeface="Times New Roman" pitchFamily="18" charset="0"/>
                <a:cs typeface="Times New Roman" pitchFamily="18" charset="0"/>
              </a:rPr>
              <a:t> tan </a:t>
            </a:r>
            <a:r>
              <a:rPr lang="en-US" sz="2800" dirty="0" err="1" smtClean="0">
                <a:solidFill>
                  <a:srgbClr val="0000FF"/>
                </a:solidFill>
                <a:latin typeface="Times New Roman" pitchFamily="18" charset="0"/>
                <a:cs typeface="Times New Roman" pitchFamily="18" charset="0"/>
              </a:rPr>
              <a:t>được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nhiều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như</a:t>
            </a:r>
            <a:r>
              <a:rPr lang="en-US" sz="2800" dirty="0" smtClean="0">
                <a:solidFill>
                  <a:srgbClr val="0000FF"/>
                </a:solidFill>
                <a:latin typeface="Times New Roman" pitchFamily="18" charset="0"/>
                <a:cs typeface="Times New Roman" pitchFamily="18" charset="0"/>
              </a:rPr>
              <a:t> iodine, benzene, </a:t>
            </a:r>
            <a:r>
              <a:rPr lang="en-US" sz="2800" dirty="0" err="1" smtClean="0">
                <a:solidFill>
                  <a:srgbClr val="0000FF"/>
                </a:solidFill>
                <a:latin typeface="Times New Roman" pitchFamily="18" charset="0"/>
                <a:cs typeface="Times New Roman" pitchFamily="18" charset="0"/>
              </a:rPr>
              <a:t>xăng</a:t>
            </a:r>
            <a:r>
              <a:rPr lang="en-US" sz="2800" dirty="0" smtClean="0">
                <a:solidFill>
                  <a:srgbClr val="0000FF"/>
                </a:solidFill>
                <a:latin typeface="Times New Roman" pitchFamily="18" charset="0"/>
                <a:cs typeface="Times New Roman" pitchFamily="18" charset="0"/>
              </a:rPr>
              <a:t>,…</a:t>
            </a:r>
          </a:p>
        </p:txBody>
      </p:sp>
      <p:sp>
        <p:nvSpPr>
          <p:cNvPr id="17" name="TextBox 16"/>
          <p:cNvSpPr txBox="1"/>
          <p:nvPr/>
        </p:nvSpPr>
        <p:spPr>
          <a:xfrm>
            <a:off x="0" y="2082794"/>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Ethylic alcohol  </a:t>
            </a:r>
            <a:r>
              <a:rPr lang="en-US" sz="2800" dirty="0" err="1" smtClean="0">
                <a:solidFill>
                  <a:srgbClr val="0000FF"/>
                </a:solidFill>
                <a:latin typeface="Times New Roman" pitchFamily="18" charset="0"/>
                <a:cs typeface="Times New Roman" pitchFamily="18" charset="0"/>
              </a:rPr>
              <a:t>sôi</a:t>
            </a:r>
            <a:r>
              <a:rPr lang="en-US" sz="2800" dirty="0" smtClean="0">
                <a:solidFill>
                  <a:srgbClr val="0000FF"/>
                </a:solidFill>
                <a:latin typeface="Times New Roman" pitchFamily="18" charset="0"/>
                <a:cs typeface="Times New Roman" pitchFamily="18" charset="0"/>
              </a:rPr>
              <a:t> ở 78,3</a:t>
            </a:r>
            <a:r>
              <a:rPr lang="en-US" sz="2800" baseline="30000" dirty="0" smtClean="0">
                <a:solidFill>
                  <a:srgbClr val="0000FF"/>
                </a:solidFill>
                <a:latin typeface="Times New Roman" pitchFamily="18" charset="0"/>
                <a:cs typeface="Times New Roman" pitchFamily="18" charset="0"/>
              </a:rPr>
              <a:t>0</a:t>
            </a:r>
            <a:r>
              <a:rPr lang="en-US" sz="2800" dirty="0" smtClean="0">
                <a:solidFill>
                  <a:srgbClr val="0000FF"/>
                </a:solidFill>
                <a:latin typeface="Times New Roman" pitchFamily="18" charset="0"/>
                <a:cs typeface="Times New Roman" pitchFamily="18" charset="0"/>
              </a:rPr>
              <a:t> C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riêng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0,789 </a:t>
            </a:r>
            <a:r>
              <a:rPr lang="en-US" sz="2800" dirty="0" err="1" smtClean="0">
                <a:solidFill>
                  <a:srgbClr val="0000FF"/>
                </a:solidFill>
                <a:latin typeface="Times New Roman" pitchFamily="18" charset="0"/>
                <a:cs typeface="Times New Roman" pitchFamily="18" charset="0"/>
              </a:rPr>
              <a:t>gam</a:t>
            </a:r>
            <a:r>
              <a:rPr lang="en-US" sz="2800" dirty="0" smtClean="0">
                <a:solidFill>
                  <a:srgbClr val="0000FF"/>
                </a:solidFill>
                <a:latin typeface="Times New Roman" pitchFamily="18" charset="0"/>
                <a:cs typeface="Times New Roman" pitchFamily="18" charset="0"/>
              </a:rPr>
              <a:t>/</a:t>
            </a:r>
            <a:r>
              <a:rPr lang="en-US" sz="2800" dirty="0" err="1" smtClean="0">
                <a:solidFill>
                  <a:srgbClr val="0000FF"/>
                </a:solidFill>
                <a:latin typeface="Times New Roman" pitchFamily="18" charset="0"/>
                <a:cs typeface="Times New Roman" pitchFamily="18" charset="0"/>
              </a:rPr>
              <a:t>cm</a:t>
            </a:r>
            <a:r>
              <a:rPr lang="en-US" sz="2800" baseline="30000" dirty="0" err="1" smtClean="0">
                <a:solidFill>
                  <a:srgbClr val="0000FF"/>
                </a:solidFill>
                <a:latin typeface="Times New Roman" pitchFamily="18" charset="0"/>
                <a:cs typeface="Times New Roman" pitchFamily="18" charset="0"/>
              </a:rPr>
              <a:t>3</a:t>
            </a:r>
            <a:r>
              <a:rPr lang="en-US" sz="2800" dirty="0" smtClean="0">
                <a:solidFill>
                  <a:srgbClr val="0000FF"/>
                </a:solidFill>
                <a:latin typeface="Times New Roman" pitchFamily="18" charset="0"/>
                <a:cs typeface="Times New Roman" pitchFamily="18" charset="0"/>
              </a:rPr>
              <a:t> ở 20</a:t>
            </a:r>
            <a:r>
              <a:rPr lang="en-US" sz="2800" baseline="30000" dirty="0" smtClean="0">
                <a:solidFill>
                  <a:srgbClr val="0000FF"/>
                </a:solidFill>
                <a:latin typeface="Times New Roman" pitchFamily="18" charset="0"/>
                <a:cs typeface="Times New Roman" pitchFamily="18" charset="0"/>
              </a:rPr>
              <a:t>0</a:t>
            </a:r>
            <a:r>
              <a:rPr lang="en-US" sz="2800" dirty="0" smtClean="0">
                <a:solidFill>
                  <a:srgbClr val="0000FF"/>
                </a:solidFill>
                <a:latin typeface="Times New Roman" pitchFamily="18" charset="0"/>
                <a:cs typeface="Times New Roman" pitchFamily="18" charset="0"/>
              </a:rPr>
              <a:t> C.</a:t>
            </a:r>
          </a:p>
        </p:txBody>
      </p:sp>
      <p:sp>
        <p:nvSpPr>
          <p:cNvPr id="18" name="TextBox 17"/>
          <p:cNvSpPr txBox="1"/>
          <p:nvPr/>
        </p:nvSpPr>
        <p:spPr>
          <a:xfrm>
            <a:off x="0" y="2510966"/>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cồn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số</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mililít</a:t>
            </a:r>
            <a:r>
              <a:rPr lang="en-US" sz="2800" dirty="0" smtClean="0">
                <a:solidFill>
                  <a:srgbClr val="0000FF"/>
                </a:solidFill>
                <a:latin typeface="Times New Roman" pitchFamily="18" charset="0"/>
                <a:cs typeface="Times New Roman" pitchFamily="18" charset="0"/>
              </a:rPr>
              <a:t> ethylic alcohol </a:t>
            </a:r>
            <a:r>
              <a:rPr lang="en-US" sz="2800" dirty="0" err="1" smtClean="0">
                <a:solidFill>
                  <a:srgbClr val="0000FF"/>
                </a:solidFill>
                <a:latin typeface="Times New Roman" pitchFamily="18" charset="0"/>
                <a:cs typeface="Times New Roman" pitchFamily="18" charset="0"/>
              </a:rPr>
              <a:t>nguyên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100 </a:t>
            </a:r>
            <a:r>
              <a:rPr lang="en-US" sz="2800" dirty="0" err="1" smtClean="0">
                <a:solidFill>
                  <a:srgbClr val="0000FF"/>
                </a:solidFill>
                <a:latin typeface="Times New Roman" pitchFamily="18" charset="0"/>
                <a:cs typeface="Times New Roman" pitchFamily="18" charset="0"/>
              </a:rPr>
              <a:t>mL</a:t>
            </a:r>
            <a:r>
              <a:rPr lang="en-US" sz="2800" dirty="0" smtClean="0">
                <a:solidFill>
                  <a:srgbClr val="0000FF"/>
                </a:solidFill>
                <a:latin typeface="Times New Roman" pitchFamily="18" charset="0"/>
                <a:cs typeface="Times New Roman" pitchFamily="18" charset="0"/>
              </a:rPr>
              <a:t> dung </a:t>
            </a:r>
            <a:r>
              <a:rPr lang="en-US" sz="2800" dirty="0" err="1" smtClean="0">
                <a:solidFill>
                  <a:srgbClr val="0000FF"/>
                </a:solidFill>
                <a:latin typeface="Times New Roman" pitchFamily="18" charset="0"/>
                <a:cs typeface="Times New Roman" pitchFamily="18" charset="0"/>
              </a:rPr>
              <a:t>dịch</a:t>
            </a:r>
            <a:r>
              <a:rPr lang="en-US" sz="2800" dirty="0" smtClean="0">
                <a:solidFill>
                  <a:srgbClr val="0000FF"/>
                </a:solidFill>
                <a:latin typeface="Times New Roman" pitchFamily="18" charset="0"/>
                <a:cs typeface="Times New Roman" pitchFamily="18" charset="0"/>
              </a:rPr>
              <a:t> ở </a:t>
            </a:r>
            <a:r>
              <a:rPr lang="en-US" sz="2800" dirty="0" err="1" smtClean="0">
                <a:solidFill>
                  <a:srgbClr val="0000FF"/>
                </a:solidFill>
                <a:latin typeface="Times New Roman" pitchFamily="18" charset="0"/>
                <a:cs typeface="Times New Roman" pitchFamily="18" charset="0"/>
              </a:rPr>
              <a:t>20</a:t>
            </a:r>
            <a:r>
              <a:rPr lang="en-US" sz="2800" baseline="30000" dirty="0" err="1" smtClean="0">
                <a:solidFill>
                  <a:srgbClr val="0000FF"/>
                </a:solidFill>
                <a:latin typeface="Times New Roman" pitchFamily="18" charset="0"/>
                <a:cs typeface="Times New Roman" pitchFamily="18" charset="0"/>
              </a:rPr>
              <a:t>0</a:t>
            </a:r>
            <a:r>
              <a:rPr lang="en-US" sz="2800" dirty="0" err="1" smtClean="0">
                <a:solidFill>
                  <a:srgbClr val="0000FF"/>
                </a:solidFill>
                <a:latin typeface="Times New Roman" pitchFamily="18" charset="0"/>
                <a:cs typeface="Times New Roman" pitchFamily="18" charset="0"/>
              </a:rPr>
              <a:t>C</a:t>
            </a:r>
            <a:r>
              <a:rPr lang="en-US" sz="2800" dirty="0" smtClean="0">
                <a:solidFill>
                  <a:srgbClr val="0000FF"/>
                </a:solidFill>
                <a:latin typeface="Times New Roman" pitchFamily="18" charset="0"/>
                <a:cs typeface="Times New Roman" pitchFamily="18" charset="0"/>
              </a:rPr>
              <a:t>.  </a:t>
            </a:r>
          </a:p>
        </p:txBody>
      </p:sp>
      <p:sp>
        <p:nvSpPr>
          <p:cNvPr id="16" name="TextBox 15"/>
          <p:cNvSpPr txBox="1"/>
          <p:nvPr/>
        </p:nvSpPr>
        <p:spPr>
          <a:xfrm>
            <a:off x="0" y="3345538"/>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III. </a:t>
            </a:r>
            <a:r>
              <a:rPr lang="en-US" sz="2800" b="1" dirty="0" err="1" smtClean="0">
                <a:solidFill>
                  <a:srgbClr val="0000FF"/>
                </a:solidFill>
                <a:latin typeface="Times New Roman" pitchFamily="18" charset="0"/>
                <a:cs typeface="Times New Roman" pitchFamily="18" charset="0"/>
              </a:rPr>
              <a:t>TÍNH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CHẤT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HÓA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HỌC</a:t>
            </a:r>
            <a:endParaRPr lang="en-US" sz="2800" b="1" dirty="0" smtClean="0">
              <a:solidFill>
                <a:srgbClr val="0000FF"/>
              </a:solidFill>
              <a:latin typeface="Times New Roman" pitchFamily="18" charset="0"/>
              <a:cs typeface="Times New Roman" pitchFamily="18" charset="0"/>
            </a:endParaRPr>
          </a:p>
        </p:txBody>
      </p:sp>
      <p:sp>
        <p:nvSpPr>
          <p:cNvPr id="19" name="TextBox 18"/>
          <p:cNvSpPr txBox="1"/>
          <p:nvPr/>
        </p:nvSpPr>
        <p:spPr>
          <a:xfrm>
            <a:off x="0" y="3766452"/>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Phản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ứng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cháy</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ethylic alcohol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trips(upRight)">
                                      <p:cBhvr>
                                        <p:cTn id="7" dur="1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strips(upRight)">
                                      <p:cBhvr>
                                        <p:cTn id="1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hlinkClick r:id="rId2" action="ppaction://hlinkfile"/>
          </p:cNvPr>
          <p:cNvPicPr>
            <a:picLocks noChangeAspect="1" noChangeArrowheads="1"/>
          </p:cNvPicPr>
          <p:nvPr/>
        </p:nvPicPr>
        <p:blipFill>
          <a:blip r:embed="rId3"/>
          <a:srcRect/>
          <a:stretch>
            <a:fillRect/>
          </a:stretch>
        </p:blipFill>
        <p:spPr bwMode="auto">
          <a:xfrm>
            <a:off x="0" y="0"/>
            <a:ext cx="6784595" cy="4876800"/>
          </a:xfrm>
          <a:prstGeom prst="rect">
            <a:avLst/>
          </a:prstGeom>
          <a:noFill/>
          <a:ln w="9525">
            <a:noFill/>
            <a:miter lim="800000"/>
            <a:headEnd/>
            <a:tailEnd/>
          </a:ln>
          <a:effectLst/>
        </p:spPr>
      </p:pic>
      <p:sp>
        <p:nvSpPr>
          <p:cNvPr id="8" name="TextBox 7"/>
          <p:cNvSpPr txBox="1"/>
          <p:nvPr/>
        </p:nvSpPr>
        <p:spPr>
          <a:xfrm>
            <a:off x="6618515" y="0"/>
            <a:ext cx="5573486" cy="4832092"/>
          </a:xfrm>
          <a:prstGeom prst="rect">
            <a:avLst/>
          </a:prstGeom>
          <a:noFill/>
        </p:spPr>
        <p:txBody>
          <a:bodyPr wrap="square" rtlCol="0">
            <a:spAutoFit/>
          </a:bodyPr>
          <a:lstStyle/>
          <a:p>
            <a:pPr algn="just">
              <a:buFontTx/>
              <a:buChar char="-"/>
            </a:pPr>
            <a:r>
              <a:rPr lang="vi-VN" sz="2800" dirty="0" smtClean="0">
                <a:solidFill>
                  <a:srgbClr val="FF00FF"/>
                </a:solidFill>
                <a:latin typeface="+mj-lt"/>
              </a:rPr>
              <a:t>Khi châm lửa C</a:t>
            </a:r>
            <a:r>
              <a:rPr lang="vi-VN" sz="2800" baseline="-25000" dirty="0" smtClean="0">
                <a:solidFill>
                  <a:srgbClr val="FF00FF"/>
                </a:solidFill>
                <a:latin typeface="+mj-lt"/>
              </a:rPr>
              <a:t>2</a:t>
            </a:r>
            <a:r>
              <a:rPr lang="vi-VN" sz="2800" dirty="0" smtClean="0">
                <a:solidFill>
                  <a:srgbClr val="FF00FF"/>
                </a:solidFill>
                <a:latin typeface="+mj-lt"/>
              </a:rPr>
              <a:t>H</a:t>
            </a:r>
            <a:r>
              <a:rPr lang="vi-VN" sz="2800" baseline="-25000" dirty="0" smtClean="0">
                <a:solidFill>
                  <a:srgbClr val="FF00FF"/>
                </a:solidFill>
                <a:latin typeface="+mj-lt"/>
              </a:rPr>
              <a:t>5</a:t>
            </a:r>
            <a:r>
              <a:rPr lang="vi-VN" sz="2800" dirty="0" smtClean="0">
                <a:solidFill>
                  <a:srgbClr val="FF00FF"/>
                </a:solidFill>
                <a:latin typeface="+mj-lt"/>
              </a:rPr>
              <a:t>OH cháy với ngọn lửa màu xanh mờ, tỏa nhiều nhiệt. </a:t>
            </a:r>
            <a:endParaRPr lang="en-US" sz="2800" dirty="0" smtClean="0">
              <a:solidFill>
                <a:srgbClr val="FF00FF"/>
              </a:solidFill>
              <a:latin typeface="+mj-lt"/>
            </a:endParaRPr>
          </a:p>
          <a:p>
            <a:pPr algn="ctr"/>
            <a:r>
              <a:rPr lang="vi-VN" sz="2800" dirty="0" smtClean="0">
                <a:solidFill>
                  <a:srgbClr val="FF00FF"/>
                </a:solidFill>
                <a:latin typeface="+mj-lt"/>
              </a:rPr>
              <a:t>C</a:t>
            </a:r>
            <a:r>
              <a:rPr lang="vi-VN" sz="2800" baseline="-25000" dirty="0" smtClean="0">
                <a:solidFill>
                  <a:srgbClr val="FF00FF"/>
                </a:solidFill>
                <a:latin typeface="+mj-lt"/>
              </a:rPr>
              <a:t>2</a:t>
            </a:r>
            <a:r>
              <a:rPr lang="vi-VN" sz="2800" dirty="0" smtClean="0">
                <a:solidFill>
                  <a:srgbClr val="FF00FF"/>
                </a:solidFill>
                <a:latin typeface="+mj-lt"/>
              </a:rPr>
              <a:t>H</a:t>
            </a:r>
            <a:r>
              <a:rPr lang="vi-VN" sz="2800" baseline="-25000" dirty="0" smtClean="0">
                <a:solidFill>
                  <a:srgbClr val="FF00FF"/>
                </a:solidFill>
                <a:latin typeface="+mj-lt"/>
              </a:rPr>
              <a:t>5</a:t>
            </a:r>
            <a:r>
              <a:rPr lang="vi-VN" sz="2800" dirty="0" smtClean="0">
                <a:solidFill>
                  <a:srgbClr val="FF00FF"/>
                </a:solidFill>
                <a:latin typeface="+mj-lt"/>
              </a:rPr>
              <a:t>OH + 3O</a:t>
            </a:r>
            <a:r>
              <a:rPr lang="vi-VN" sz="2800" baseline="-25000" dirty="0" smtClean="0">
                <a:solidFill>
                  <a:srgbClr val="FF00FF"/>
                </a:solidFill>
                <a:latin typeface="+mj-lt"/>
              </a:rPr>
              <a:t>2</a:t>
            </a:r>
            <a:r>
              <a:rPr lang="vi-VN" sz="2800" dirty="0" smtClean="0">
                <a:solidFill>
                  <a:srgbClr val="FF00FF"/>
                </a:solidFill>
                <a:latin typeface="+mj-lt"/>
              </a:rPr>
              <a:t> → 2CO</a:t>
            </a:r>
            <a:r>
              <a:rPr lang="vi-VN" sz="2800" baseline="-25000" dirty="0" smtClean="0">
                <a:solidFill>
                  <a:srgbClr val="FF00FF"/>
                </a:solidFill>
                <a:latin typeface="+mj-lt"/>
              </a:rPr>
              <a:t>2</a:t>
            </a:r>
            <a:r>
              <a:rPr lang="vi-VN" sz="2800" dirty="0" smtClean="0">
                <a:solidFill>
                  <a:srgbClr val="FF00FF"/>
                </a:solidFill>
                <a:latin typeface="+mj-lt"/>
              </a:rPr>
              <a:t> + 3H</a:t>
            </a:r>
            <a:r>
              <a:rPr lang="vi-VN" sz="2800" baseline="-25000" dirty="0" smtClean="0">
                <a:solidFill>
                  <a:srgbClr val="FF00FF"/>
                </a:solidFill>
                <a:latin typeface="+mj-lt"/>
              </a:rPr>
              <a:t>2</a:t>
            </a:r>
            <a:r>
              <a:rPr lang="vi-VN" sz="2800" dirty="0" smtClean="0">
                <a:solidFill>
                  <a:srgbClr val="FF00FF"/>
                </a:solidFill>
                <a:latin typeface="+mj-lt"/>
              </a:rPr>
              <a:t>O</a:t>
            </a:r>
          </a:p>
          <a:p>
            <a:pPr algn="just">
              <a:buFontTx/>
              <a:buChar char="-"/>
            </a:pPr>
            <a:r>
              <a:rPr lang="vi-VN" sz="2800" dirty="0" smtClean="0">
                <a:solidFill>
                  <a:srgbClr val="FF00FF"/>
                </a:solidFill>
                <a:latin typeface="+mj-lt"/>
              </a:rPr>
              <a:t>Khi úp ống nghiệm lên phía trên ngọn lửa, ta thu được sản phẩm cháy (CO</a:t>
            </a:r>
            <a:r>
              <a:rPr lang="vi-VN" sz="2800" baseline="-25000" dirty="0" smtClean="0">
                <a:solidFill>
                  <a:srgbClr val="FF00FF"/>
                </a:solidFill>
                <a:latin typeface="+mj-lt"/>
              </a:rPr>
              <a:t>2</a:t>
            </a:r>
            <a:r>
              <a:rPr lang="vi-VN" sz="2800" dirty="0" smtClean="0">
                <a:solidFill>
                  <a:srgbClr val="FF00FF"/>
                </a:solidFill>
                <a:latin typeface="+mj-lt"/>
              </a:rPr>
              <a:t> + hơi nước), rót nước vôi trong vào ống nghiệm và lắc đều thấy dung dịch vẩn đục do CO</a:t>
            </a:r>
            <a:r>
              <a:rPr lang="vi-VN" sz="2800" baseline="-25000" dirty="0" smtClean="0">
                <a:solidFill>
                  <a:srgbClr val="FF00FF"/>
                </a:solidFill>
                <a:latin typeface="+mj-lt"/>
              </a:rPr>
              <a:t>2</a:t>
            </a:r>
            <a:r>
              <a:rPr lang="vi-VN" sz="2800" dirty="0" smtClean="0">
                <a:solidFill>
                  <a:srgbClr val="FF00FF"/>
                </a:solidFill>
                <a:latin typeface="+mj-lt"/>
              </a:rPr>
              <a:t> phản ứng với Ca(OH)</a:t>
            </a:r>
            <a:r>
              <a:rPr lang="vi-VN" sz="2800" baseline="-25000" dirty="0" smtClean="0">
                <a:solidFill>
                  <a:srgbClr val="FF00FF"/>
                </a:solidFill>
                <a:latin typeface="+mj-lt"/>
              </a:rPr>
              <a:t>2</a:t>
            </a:r>
            <a:r>
              <a:rPr lang="vi-VN" sz="2800" dirty="0" smtClean="0">
                <a:solidFill>
                  <a:srgbClr val="FF00FF"/>
                </a:solidFill>
                <a:latin typeface="+mj-lt"/>
              </a:rPr>
              <a:t> sinh ra CaCO</a:t>
            </a:r>
            <a:r>
              <a:rPr lang="vi-VN" sz="2800" baseline="-25000" dirty="0" smtClean="0">
                <a:solidFill>
                  <a:srgbClr val="FF00FF"/>
                </a:solidFill>
                <a:latin typeface="+mj-lt"/>
              </a:rPr>
              <a:t>3</a:t>
            </a:r>
            <a:r>
              <a:rPr lang="vi-VN" sz="2800" dirty="0" smtClean="0">
                <a:solidFill>
                  <a:srgbClr val="FF00FF"/>
                </a:solidFill>
                <a:latin typeface="+mj-lt"/>
              </a:rPr>
              <a:t>.</a:t>
            </a:r>
          </a:p>
          <a:p>
            <a:pPr algn="ctr"/>
            <a:r>
              <a:rPr lang="vi-VN" sz="2800" dirty="0" smtClean="0">
                <a:solidFill>
                  <a:srgbClr val="FF00FF"/>
                </a:solidFill>
                <a:latin typeface="+mj-lt"/>
              </a:rPr>
              <a:t>CO</a:t>
            </a:r>
            <a:r>
              <a:rPr lang="vi-VN" sz="2800" baseline="-25000" dirty="0" smtClean="0">
                <a:solidFill>
                  <a:srgbClr val="FF00FF"/>
                </a:solidFill>
                <a:latin typeface="+mj-lt"/>
              </a:rPr>
              <a:t>2</a:t>
            </a:r>
            <a:r>
              <a:rPr lang="vi-VN" sz="2800" dirty="0" smtClean="0">
                <a:solidFill>
                  <a:srgbClr val="FF00FF"/>
                </a:solidFill>
                <a:latin typeface="+mj-lt"/>
              </a:rPr>
              <a:t> + Ca(OH)</a:t>
            </a:r>
            <a:r>
              <a:rPr lang="vi-VN" sz="2800" baseline="-25000" dirty="0" smtClean="0">
                <a:solidFill>
                  <a:srgbClr val="FF00FF"/>
                </a:solidFill>
                <a:latin typeface="+mj-lt"/>
              </a:rPr>
              <a:t>2</a:t>
            </a:r>
            <a:r>
              <a:rPr lang="vi-VN" sz="2800" dirty="0" smtClean="0">
                <a:solidFill>
                  <a:srgbClr val="FF00FF"/>
                </a:solidFill>
                <a:latin typeface="+mj-lt"/>
              </a:rPr>
              <a:t> → CaCO</a:t>
            </a:r>
            <a:r>
              <a:rPr lang="vi-VN" sz="2800" baseline="-25000" dirty="0" smtClean="0">
                <a:solidFill>
                  <a:srgbClr val="FF00FF"/>
                </a:solidFill>
                <a:latin typeface="+mj-lt"/>
              </a:rPr>
              <a:t>3</a:t>
            </a:r>
            <a:r>
              <a:rPr lang="vi-VN" sz="2800" dirty="0" smtClean="0">
                <a:solidFill>
                  <a:srgbClr val="FF00FF"/>
                </a:solidFill>
                <a:latin typeface="+mj-lt"/>
              </a:rPr>
              <a:t>↓ + H</a:t>
            </a:r>
            <a:r>
              <a:rPr lang="vi-VN" sz="2800" baseline="-25000" dirty="0" smtClean="0">
                <a:solidFill>
                  <a:srgbClr val="FF00FF"/>
                </a:solidFill>
                <a:latin typeface="+mj-lt"/>
              </a:rPr>
              <a:t>2</a:t>
            </a:r>
            <a:r>
              <a:rPr lang="vi-VN" sz="2800" dirty="0" smtClean="0">
                <a:solidFill>
                  <a:srgbClr val="FF00FF"/>
                </a:solidFill>
                <a:latin typeface="+mj-lt"/>
              </a:rPr>
              <a:t>O</a:t>
            </a:r>
            <a:endParaRPr lang="vi-VN" sz="2800" dirty="0">
              <a:solidFill>
                <a:srgbClr val="FF00FF"/>
              </a:solidFill>
              <a:latin typeface="+mj-lt"/>
            </a:endParaRPr>
          </a:p>
        </p:txBody>
      </p:sp>
      <p:pic>
        <p:nvPicPr>
          <p:cNvPr id="1027" name="Picture 3"/>
          <p:cNvPicPr>
            <a:picLocks noChangeAspect="1" noChangeArrowheads="1"/>
          </p:cNvPicPr>
          <p:nvPr/>
        </p:nvPicPr>
        <p:blipFill>
          <a:blip r:embed="rId4"/>
          <a:srcRect/>
          <a:stretch>
            <a:fillRect/>
          </a:stretch>
        </p:blipFill>
        <p:spPr bwMode="auto">
          <a:xfrm>
            <a:off x="0" y="4585292"/>
            <a:ext cx="2917371" cy="2272708"/>
          </a:xfrm>
          <a:prstGeom prst="rect">
            <a:avLst/>
          </a:prstGeom>
          <a:noFill/>
          <a:ln w="9525">
            <a:noFill/>
            <a:miter lim="800000"/>
            <a:headEnd/>
            <a:tailEnd/>
          </a:ln>
          <a:effectLst/>
        </p:spPr>
      </p:pic>
      <p:sp>
        <p:nvSpPr>
          <p:cNvPr id="6" name="Rectangle 5"/>
          <p:cNvSpPr/>
          <p:nvPr/>
        </p:nvSpPr>
        <p:spPr>
          <a:xfrm>
            <a:off x="3062514" y="4860844"/>
            <a:ext cx="9129485" cy="1815882"/>
          </a:xfrm>
          <a:prstGeom prst="rect">
            <a:avLst/>
          </a:prstGeom>
        </p:spPr>
        <p:txBody>
          <a:bodyPr wrap="square">
            <a:spAutoFit/>
          </a:bodyPr>
          <a:lstStyle/>
          <a:p>
            <a:pPr algn="just"/>
            <a:r>
              <a:rPr lang="vi-VN" sz="2800" dirty="0" smtClean="0">
                <a:solidFill>
                  <a:srgbClr val="FF00FF"/>
                </a:solidFill>
                <a:latin typeface="+mj-lt"/>
              </a:rPr>
              <a:t>Hiện tượng trong thí nghiệm 1 chứng tỏ ethylic alcohol có carbon là khi rót nước vôi trong vào ống thí nghiệm thấy xuất hiện vẩn đục.</a:t>
            </a:r>
          </a:p>
          <a:p>
            <a:pPr algn="ctr"/>
            <a:r>
              <a:rPr lang="vi-VN" sz="2800" dirty="0" smtClean="0">
                <a:solidFill>
                  <a:srgbClr val="FF00FF"/>
                </a:solidFill>
                <a:latin typeface="+mj-lt"/>
              </a:rPr>
              <a:t>CO</a:t>
            </a:r>
            <a:r>
              <a:rPr lang="vi-VN" sz="2800" baseline="-25000" dirty="0" smtClean="0">
                <a:solidFill>
                  <a:srgbClr val="FF00FF"/>
                </a:solidFill>
                <a:latin typeface="+mj-lt"/>
              </a:rPr>
              <a:t>2</a:t>
            </a:r>
            <a:r>
              <a:rPr lang="vi-VN" sz="2800" dirty="0" smtClean="0">
                <a:solidFill>
                  <a:srgbClr val="FF00FF"/>
                </a:solidFill>
                <a:latin typeface="+mj-lt"/>
              </a:rPr>
              <a:t> + Ca(OH)</a:t>
            </a:r>
            <a:r>
              <a:rPr lang="vi-VN" sz="2800" baseline="-25000" dirty="0" smtClean="0">
                <a:solidFill>
                  <a:srgbClr val="FF00FF"/>
                </a:solidFill>
                <a:latin typeface="+mj-lt"/>
              </a:rPr>
              <a:t>2</a:t>
            </a:r>
            <a:r>
              <a:rPr lang="vi-VN" sz="2800" dirty="0" smtClean="0">
                <a:solidFill>
                  <a:srgbClr val="FF00FF"/>
                </a:solidFill>
                <a:latin typeface="+mj-lt"/>
              </a:rPr>
              <a:t> → CaCO</a:t>
            </a:r>
            <a:r>
              <a:rPr lang="vi-VN" sz="2800" baseline="-25000" dirty="0" smtClean="0">
                <a:solidFill>
                  <a:srgbClr val="FF00FF"/>
                </a:solidFill>
                <a:latin typeface="+mj-lt"/>
              </a:rPr>
              <a:t>3</a:t>
            </a:r>
            <a:r>
              <a:rPr lang="vi-VN" sz="2800" dirty="0" smtClean="0">
                <a:solidFill>
                  <a:srgbClr val="FF00FF"/>
                </a:solidFill>
                <a:latin typeface="+mj-lt"/>
              </a:rPr>
              <a:t>↓ + H</a:t>
            </a:r>
            <a:r>
              <a:rPr lang="vi-VN" sz="2800" baseline="-25000" dirty="0" smtClean="0">
                <a:solidFill>
                  <a:srgbClr val="FF00FF"/>
                </a:solidFill>
                <a:latin typeface="+mj-lt"/>
              </a:rPr>
              <a:t>2</a:t>
            </a:r>
            <a:r>
              <a:rPr lang="vi-VN" sz="2800" dirty="0" smtClean="0">
                <a:solidFill>
                  <a:srgbClr val="FF00FF"/>
                </a:solidFill>
                <a:latin typeface="+mj-lt"/>
              </a:rPr>
              <a:t>O</a:t>
            </a:r>
            <a:endParaRPr lang="vi-VN" sz="2800" dirty="0">
              <a:solidFill>
                <a:srgbClr val="FF00FF"/>
              </a:solidFill>
              <a:latin typeface="+mj-lt"/>
            </a:endParaRP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Effect transition="in" filter="fade">
                                      <p:cBhvr>
                                        <p:cTn id="9" dur="10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wheel(4)">
                                      <p:cBhvr>
                                        <p:cTn id="14" dur="1000"/>
                                        <p:tgtEl>
                                          <p:spTgt spid="8">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4" fill="hold"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Effect transition="in" filter="wheel(4)">
                                      <p:cBhvr>
                                        <p:cTn id="19" dur="1000"/>
                                        <p:tgtEl>
                                          <p:spTgt spid="8">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4" fill="hold" nodeType="clickEffect">
                                  <p:stCondLst>
                                    <p:cond delay="0"/>
                                  </p:stCondLst>
                                  <p:childTnLst>
                                    <p:set>
                                      <p:cBhvr>
                                        <p:cTn id="23" dur="1" fill="hold">
                                          <p:stCondLst>
                                            <p:cond delay="0"/>
                                          </p:stCondLst>
                                        </p:cTn>
                                        <p:tgtEl>
                                          <p:spTgt spid="8">
                                            <p:txEl>
                                              <p:pRg st="2" end="2"/>
                                            </p:txEl>
                                          </p:spTgt>
                                        </p:tgtEl>
                                        <p:attrNameLst>
                                          <p:attrName>style.visibility</p:attrName>
                                        </p:attrNameLst>
                                      </p:cBhvr>
                                      <p:to>
                                        <p:strVal val="visible"/>
                                      </p:to>
                                    </p:set>
                                    <p:animEffect transition="in" filter="wheel(4)">
                                      <p:cBhvr>
                                        <p:cTn id="24" dur="1000"/>
                                        <p:tgtEl>
                                          <p:spTgt spid="8">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4" fill="hold" nodeType="clickEffect">
                                  <p:stCondLst>
                                    <p:cond delay="0"/>
                                  </p:stCondLst>
                                  <p:childTnLst>
                                    <p:set>
                                      <p:cBhvr>
                                        <p:cTn id="28" dur="1" fill="hold">
                                          <p:stCondLst>
                                            <p:cond delay="0"/>
                                          </p:stCondLst>
                                        </p:cTn>
                                        <p:tgtEl>
                                          <p:spTgt spid="8">
                                            <p:txEl>
                                              <p:pRg st="3" end="3"/>
                                            </p:txEl>
                                          </p:spTgt>
                                        </p:tgtEl>
                                        <p:attrNameLst>
                                          <p:attrName>style.visibility</p:attrName>
                                        </p:attrNameLst>
                                      </p:cBhvr>
                                      <p:to>
                                        <p:strVal val="visible"/>
                                      </p:to>
                                    </p:set>
                                    <p:animEffect transition="in" filter="wheel(4)">
                                      <p:cBhvr>
                                        <p:cTn id="29" dur="1000"/>
                                        <p:tgtEl>
                                          <p:spTgt spid="8">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0" fill="hold" nodeType="clickEffect">
                                  <p:stCondLst>
                                    <p:cond delay="0"/>
                                  </p:stCondLst>
                                  <p:childTnLst>
                                    <p:set>
                                      <p:cBhvr>
                                        <p:cTn id="33" dur="1" fill="hold">
                                          <p:stCondLst>
                                            <p:cond delay="0"/>
                                          </p:stCondLst>
                                        </p:cTn>
                                        <p:tgtEl>
                                          <p:spTgt spid="1027"/>
                                        </p:tgtEl>
                                        <p:attrNameLst>
                                          <p:attrName>style.visibility</p:attrName>
                                        </p:attrNameLst>
                                      </p:cBhvr>
                                      <p:to>
                                        <p:strVal val="visible"/>
                                      </p:to>
                                    </p:set>
                                    <p:anim calcmode="lin" valueType="num">
                                      <p:cBhvr>
                                        <p:cTn id="34" dur="1000" fill="hold"/>
                                        <p:tgtEl>
                                          <p:spTgt spid="1027"/>
                                        </p:tgtEl>
                                        <p:attrNameLst>
                                          <p:attrName>ppt_w</p:attrName>
                                        </p:attrNameLst>
                                      </p:cBhvr>
                                      <p:tavLst>
                                        <p:tav tm="0">
                                          <p:val>
                                            <p:fltVal val="0"/>
                                          </p:val>
                                        </p:tav>
                                        <p:tav tm="100000">
                                          <p:val>
                                            <p:strVal val="#ppt_w"/>
                                          </p:val>
                                        </p:tav>
                                      </p:tavLst>
                                    </p:anim>
                                    <p:anim calcmode="lin" valueType="num">
                                      <p:cBhvr>
                                        <p:cTn id="35" dur="1000" fill="hold"/>
                                        <p:tgtEl>
                                          <p:spTgt spid="1027"/>
                                        </p:tgtEl>
                                        <p:attrNameLst>
                                          <p:attrName>ppt_h</p:attrName>
                                        </p:attrNameLst>
                                      </p:cBhvr>
                                      <p:tavLst>
                                        <p:tav tm="0">
                                          <p:val>
                                            <p:fltVal val="0"/>
                                          </p:val>
                                        </p:tav>
                                        <p:tav tm="100000">
                                          <p:val>
                                            <p:strVal val="#ppt_h"/>
                                          </p:val>
                                        </p:tav>
                                      </p:tavLst>
                                    </p:anim>
                                    <p:animEffect transition="in" filter="fade">
                                      <p:cBhvr>
                                        <p:cTn id="36" dur="1000"/>
                                        <p:tgtEl>
                                          <p:spTgt spid="1027"/>
                                        </p:tgtEl>
                                      </p:cBhvr>
                                    </p:animEffect>
                                  </p:childTnLst>
                                </p:cTn>
                              </p:par>
                            </p:childTnLst>
                          </p:cTn>
                        </p:par>
                      </p:childTnLst>
                    </p:cTn>
                  </p:par>
                  <p:par>
                    <p:cTn id="37" fill="hold">
                      <p:stCondLst>
                        <p:cond delay="indefinite"/>
                      </p:stCondLst>
                      <p:childTnLst>
                        <p:par>
                          <p:cTn id="38" fill="hold">
                            <p:stCondLst>
                              <p:cond delay="0"/>
                            </p:stCondLst>
                            <p:childTnLst>
                              <p:par>
                                <p:cTn id="39" presetID="23" presetClass="entr" presetSubtype="16" fill="hold" nodeType="clickEffect">
                                  <p:stCondLst>
                                    <p:cond delay="0"/>
                                  </p:stCondLst>
                                  <p:childTnLst>
                                    <p:set>
                                      <p:cBhvr>
                                        <p:cTn id="40" dur="1" fill="hold">
                                          <p:stCondLst>
                                            <p:cond delay="0"/>
                                          </p:stCondLst>
                                        </p:cTn>
                                        <p:tgtEl>
                                          <p:spTgt spid="6">
                                            <p:txEl>
                                              <p:pRg st="0" end="0"/>
                                            </p:txEl>
                                          </p:spTgt>
                                        </p:tgtEl>
                                        <p:attrNameLst>
                                          <p:attrName>style.visibility</p:attrName>
                                        </p:attrNameLst>
                                      </p:cBhvr>
                                      <p:to>
                                        <p:strVal val="visible"/>
                                      </p:to>
                                    </p:set>
                                    <p:anim calcmode="lin" valueType="num">
                                      <p:cBhvr>
                                        <p:cTn id="41"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42" dur="500" fill="hold"/>
                                        <p:tgtEl>
                                          <p:spTgt spid="6">
                                            <p:txEl>
                                              <p:pRg st="0" end="0"/>
                                            </p:txEl>
                                          </p:spTgt>
                                        </p:tgtEl>
                                        <p:attrNameLst>
                                          <p:attrName>ppt_h</p:attrName>
                                        </p:attrNameLst>
                                      </p:cBhvr>
                                      <p:tavLst>
                                        <p:tav tm="0">
                                          <p:val>
                                            <p:fltVal val="0"/>
                                          </p:val>
                                        </p:tav>
                                        <p:tav tm="100000">
                                          <p:val>
                                            <p:strVal val="#ppt_h"/>
                                          </p:val>
                                        </p:tav>
                                      </p:tavLst>
                                    </p:anim>
                                  </p:childTnLst>
                                </p:cTn>
                              </p:par>
                            </p:childTnLst>
                          </p:cTn>
                        </p:par>
                        <p:par>
                          <p:cTn id="43" fill="hold">
                            <p:stCondLst>
                              <p:cond delay="500"/>
                            </p:stCondLst>
                            <p:childTnLst>
                              <p:par>
                                <p:cTn id="44" presetID="23" presetClass="entr" presetSubtype="16" fill="hold" nodeType="afterEffect">
                                  <p:stCondLst>
                                    <p:cond delay="0"/>
                                  </p:stCondLst>
                                  <p:childTnLst>
                                    <p:set>
                                      <p:cBhvr>
                                        <p:cTn id="45" dur="1" fill="hold">
                                          <p:stCondLst>
                                            <p:cond delay="0"/>
                                          </p:stCondLst>
                                        </p:cTn>
                                        <p:tgtEl>
                                          <p:spTgt spid="6">
                                            <p:txEl>
                                              <p:pRg st="1" end="1"/>
                                            </p:txEl>
                                          </p:spTgt>
                                        </p:tgtEl>
                                        <p:attrNameLst>
                                          <p:attrName>style.visibility</p:attrName>
                                        </p:attrNameLst>
                                      </p:cBhvr>
                                      <p:to>
                                        <p:strVal val="visible"/>
                                      </p:to>
                                    </p:set>
                                    <p:anim calcmode="lin" valueType="num">
                                      <p:cBhvr>
                                        <p:cTn id="46"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47" dur="500" fill="hold"/>
                                        <p:tgtEl>
                                          <p:spTgt spid="6">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err="1" smtClean="0">
                <a:solidFill>
                  <a:srgbClr val="FF00FF"/>
                </a:solidFill>
                <a:latin typeface="Times New Roman" pitchFamily="18" charset="0"/>
                <a:cs typeface="Times New Roman" pitchFamily="18" charset="0"/>
              </a:rPr>
              <a:t>BÀI</a:t>
            </a:r>
            <a:r>
              <a:rPr lang="en-US" sz="2800" b="1" smtClean="0">
                <a:solidFill>
                  <a:srgbClr val="FF00FF"/>
                </a:solidFill>
                <a:latin typeface="Times New Roman" pitchFamily="18" charset="0"/>
                <a:cs typeface="Times New Roman" pitchFamily="18" charset="0"/>
              </a:rPr>
              <a:t> </a:t>
            </a:r>
            <a:r>
              <a:rPr lang="en-US" sz="2800" b="1" smtClean="0">
                <a:solidFill>
                  <a:srgbClr val="FF00FF"/>
                </a:solidFill>
                <a:latin typeface="Times New Roman" pitchFamily="18" charset="0"/>
                <a:cs typeface="Times New Roman" pitchFamily="18" charset="0"/>
              </a:rPr>
              <a:t>26: </a:t>
            </a:r>
            <a:r>
              <a:rPr lang="en-US" sz="2800" b="1" dirty="0" smtClean="0">
                <a:solidFill>
                  <a:srgbClr val="FF00FF"/>
                </a:solidFill>
                <a:latin typeface="Times New Roman" pitchFamily="18" charset="0"/>
                <a:cs typeface="Times New Roman" pitchFamily="18" charset="0"/>
              </a:rPr>
              <a:t>ETHYLIC  ALCOHOL</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CẤU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TẠO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PHÂN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TỬ</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TextBox 13"/>
          <p:cNvSpPr txBox="1"/>
          <p:nvPr/>
        </p:nvSpPr>
        <p:spPr>
          <a:xfrm>
            <a:off x="0" y="849080"/>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TÍNH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CHẤT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VẬT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LÍ</a:t>
            </a:r>
            <a:endParaRPr lang="en-US" sz="2800" b="1" dirty="0" smtClean="0">
              <a:solidFill>
                <a:srgbClr val="0000FF"/>
              </a:solidFill>
              <a:latin typeface="Times New Roman" pitchFamily="18" charset="0"/>
              <a:cs typeface="Times New Roman" pitchFamily="18" charset="0"/>
            </a:endParaRPr>
          </a:p>
        </p:txBody>
      </p:sp>
      <p:sp>
        <p:nvSpPr>
          <p:cNvPr id="15" name="TextBox 14"/>
          <p:cNvSpPr txBox="1"/>
          <p:nvPr/>
        </p:nvSpPr>
        <p:spPr>
          <a:xfrm>
            <a:off x="0" y="1248222"/>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Ethylic alcohol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lỏng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màu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mùi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đặc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vị</a:t>
            </a:r>
            <a:r>
              <a:rPr lang="en-US" sz="2800" dirty="0" smtClean="0">
                <a:solidFill>
                  <a:srgbClr val="0000FF"/>
                </a:solidFill>
                <a:latin typeface="Times New Roman" pitchFamily="18" charset="0"/>
                <a:cs typeface="Times New Roman" pitchFamily="18" charset="0"/>
              </a:rPr>
              <a:t> cay, tan </a:t>
            </a:r>
            <a:r>
              <a:rPr lang="en-US" sz="2800" dirty="0" err="1" smtClean="0">
                <a:solidFill>
                  <a:srgbClr val="0000FF"/>
                </a:solidFill>
                <a:latin typeface="Times New Roman" pitchFamily="18" charset="0"/>
                <a:cs typeface="Times New Roman" pitchFamily="18" charset="0"/>
              </a:rPr>
              <a:t>vô</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nước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hòa</a:t>
            </a:r>
            <a:r>
              <a:rPr lang="en-US" sz="2800" dirty="0" smtClean="0">
                <a:solidFill>
                  <a:srgbClr val="0000FF"/>
                </a:solidFill>
                <a:latin typeface="Times New Roman" pitchFamily="18" charset="0"/>
                <a:cs typeface="Times New Roman" pitchFamily="18" charset="0"/>
              </a:rPr>
              <a:t> tan </a:t>
            </a:r>
            <a:r>
              <a:rPr lang="en-US" sz="2800" dirty="0" err="1" smtClean="0">
                <a:solidFill>
                  <a:srgbClr val="0000FF"/>
                </a:solidFill>
                <a:latin typeface="Times New Roman" pitchFamily="18" charset="0"/>
                <a:cs typeface="Times New Roman" pitchFamily="18" charset="0"/>
              </a:rPr>
              <a:t>được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nhiều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như</a:t>
            </a:r>
            <a:r>
              <a:rPr lang="en-US" sz="2800" dirty="0" smtClean="0">
                <a:solidFill>
                  <a:srgbClr val="0000FF"/>
                </a:solidFill>
                <a:latin typeface="Times New Roman" pitchFamily="18" charset="0"/>
                <a:cs typeface="Times New Roman" pitchFamily="18" charset="0"/>
              </a:rPr>
              <a:t> iodine, benzene, </a:t>
            </a:r>
            <a:r>
              <a:rPr lang="en-US" sz="2800" dirty="0" err="1" smtClean="0">
                <a:solidFill>
                  <a:srgbClr val="0000FF"/>
                </a:solidFill>
                <a:latin typeface="Times New Roman" pitchFamily="18" charset="0"/>
                <a:cs typeface="Times New Roman" pitchFamily="18" charset="0"/>
              </a:rPr>
              <a:t>xăng</a:t>
            </a:r>
            <a:r>
              <a:rPr lang="en-US" sz="2800" dirty="0" smtClean="0">
                <a:solidFill>
                  <a:srgbClr val="0000FF"/>
                </a:solidFill>
                <a:latin typeface="Times New Roman" pitchFamily="18" charset="0"/>
                <a:cs typeface="Times New Roman" pitchFamily="18" charset="0"/>
              </a:rPr>
              <a:t>,…</a:t>
            </a:r>
          </a:p>
        </p:txBody>
      </p:sp>
      <p:sp>
        <p:nvSpPr>
          <p:cNvPr id="17" name="TextBox 16"/>
          <p:cNvSpPr txBox="1"/>
          <p:nvPr/>
        </p:nvSpPr>
        <p:spPr>
          <a:xfrm>
            <a:off x="0" y="2082794"/>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Ethylic alcohol  </a:t>
            </a:r>
            <a:r>
              <a:rPr lang="en-US" sz="2800" dirty="0" err="1" smtClean="0">
                <a:solidFill>
                  <a:srgbClr val="0000FF"/>
                </a:solidFill>
                <a:latin typeface="Times New Roman" pitchFamily="18" charset="0"/>
                <a:cs typeface="Times New Roman" pitchFamily="18" charset="0"/>
              </a:rPr>
              <a:t>sôi</a:t>
            </a:r>
            <a:r>
              <a:rPr lang="en-US" sz="2800" dirty="0" smtClean="0">
                <a:solidFill>
                  <a:srgbClr val="0000FF"/>
                </a:solidFill>
                <a:latin typeface="Times New Roman" pitchFamily="18" charset="0"/>
                <a:cs typeface="Times New Roman" pitchFamily="18" charset="0"/>
              </a:rPr>
              <a:t> ở 78,3</a:t>
            </a:r>
            <a:r>
              <a:rPr lang="en-US" sz="2800" baseline="30000" dirty="0" smtClean="0">
                <a:solidFill>
                  <a:srgbClr val="0000FF"/>
                </a:solidFill>
                <a:latin typeface="Times New Roman" pitchFamily="18" charset="0"/>
                <a:cs typeface="Times New Roman" pitchFamily="18" charset="0"/>
              </a:rPr>
              <a:t>0</a:t>
            </a:r>
            <a:r>
              <a:rPr lang="en-US" sz="2800" dirty="0" smtClean="0">
                <a:solidFill>
                  <a:srgbClr val="0000FF"/>
                </a:solidFill>
                <a:latin typeface="Times New Roman" pitchFamily="18" charset="0"/>
                <a:cs typeface="Times New Roman" pitchFamily="18" charset="0"/>
              </a:rPr>
              <a:t> C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riêng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0,789 </a:t>
            </a:r>
            <a:r>
              <a:rPr lang="en-US" sz="2800" dirty="0" err="1" smtClean="0">
                <a:solidFill>
                  <a:srgbClr val="0000FF"/>
                </a:solidFill>
                <a:latin typeface="Times New Roman" pitchFamily="18" charset="0"/>
                <a:cs typeface="Times New Roman" pitchFamily="18" charset="0"/>
              </a:rPr>
              <a:t>gam</a:t>
            </a:r>
            <a:r>
              <a:rPr lang="en-US" sz="2800" dirty="0" smtClean="0">
                <a:solidFill>
                  <a:srgbClr val="0000FF"/>
                </a:solidFill>
                <a:latin typeface="Times New Roman" pitchFamily="18" charset="0"/>
                <a:cs typeface="Times New Roman" pitchFamily="18" charset="0"/>
              </a:rPr>
              <a:t>/</a:t>
            </a:r>
            <a:r>
              <a:rPr lang="en-US" sz="2800" dirty="0" err="1" smtClean="0">
                <a:solidFill>
                  <a:srgbClr val="0000FF"/>
                </a:solidFill>
                <a:latin typeface="Times New Roman" pitchFamily="18" charset="0"/>
                <a:cs typeface="Times New Roman" pitchFamily="18" charset="0"/>
              </a:rPr>
              <a:t>cm</a:t>
            </a:r>
            <a:r>
              <a:rPr lang="en-US" sz="2800" baseline="30000" dirty="0" err="1" smtClean="0">
                <a:solidFill>
                  <a:srgbClr val="0000FF"/>
                </a:solidFill>
                <a:latin typeface="Times New Roman" pitchFamily="18" charset="0"/>
                <a:cs typeface="Times New Roman" pitchFamily="18" charset="0"/>
              </a:rPr>
              <a:t>3</a:t>
            </a:r>
            <a:r>
              <a:rPr lang="en-US" sz="2800" dirty="0" smtClean="0">
                <a:solidFill>
                  <a:srgbClr val="0000FF"/>
                </a:solidFill>
                <a:latin typeface="Times New Roman" pitchFamily="18" charset="0"/>
                <a:cs typeface="Times New Roman" pitchFamily="18" charset="0"/>
              </a:rPr>
              <a:t> ở 20</a:t>
            </a:r>
            <a:r>
              <a:rPr lang="en-US" sz="2800" baseline="30000" dirty="0" smtClean="0">
                <a:solidFill>
                  <a:srgbClr val="0000FF"/>
                </a:solidFill>
                <a:latin typeface="Times New Roman" pitchFamily="18" charset="0"/>
                <a:cs typeface="Times New Roman" pitchFamily="18" charset="0"/>
              </a:rPr>
              <a:t>0</a:t>
            </a:r>
            <a:r>
              <a:rPr lang="en-US" sz="2800" dirty="0" smtClean="0">
                <a:solidFill>
                  <a:srgbClr val="0000FF"/>
                </a:solidFill>
                <a:latin typeface="Times New Roman" pitchFamily="18" charset="0"/>
                <a:cs typeface="Times New Roman" pitchFamily="18" charset="0"/>
              </a:rPr>
              <a:t> C.</a:t>
            </a:r>
          </a:p>
        </p:txBody>
      </p:sp>
      <p:sp>
        <p:nvSpPr>
          <p:cNvPr id="18" name="TextBox 17"/>
          <p:cNvSpPr txBox="1"/>
          <p:nvPr/>
        </p:nvSpPr>
        <p:spPr>
          <a:xfrm>
            <a:off x="0" y="2510966"/>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cồn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số</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mililít</a:t>
            </a:r>
            <a:r>
              <a:rPr lang="en-US" sz="2800" dirty="0" smtClean="0">
                <a:solidFill>
                  <a:srgbClr val="0000FF"/>
                </a:solidFill>
                <a:latin typeface="Times New Roman" pitchFamily="18" charset="0"/>
                <a:cs typeface="Times New Roman" pitchFamily="18" charset="0"/>
              </a:rPr>
              <a:t> ethylic alcohol </a:t>
            </a:r>
            <a:r>
              <a:rPr lang="en-US" sz="2800" dirty="0" err="1" smtClean="0">
                <a:solidFill>
                  <a:srgbClr val="0000FF"/>
                </a:solidFill>
                <a:latin typeface="Times New Roman" pitchFamily="18" charset="0"/>
                <a:cs typeface="Times New Roman" pitchFamily="18" charset="0"/>
              </a:rPr>
              <a:t>nguyên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100 </a:t>
            </a:r>
            <a:r>
              <a:rPr lang="en-US" sz="2800" dirty="0" err="1" smtClean="0">
                <a:solidFill>
                  <a:srgbClr val="0000FF"/>
                </a:solidFill>
                <a:latin typeface="Times New Roman" pitchFamily="18" charset="0"/>
                <a:cs typeface="Times New Roman" pitchFamily="18" charset="0"/>
              </a:rPr>
              <a:t>mL</a:t>
            </a:r>
            <a:r>
              <a:rPr lang="en-US" sz="2800" dirty="0" smtClean="0">
                <a:solidFill>
                  <a:srgbClr val="0000FF"/>
                </a:solidFill>
                <a:latin typeface="Times New Roman" pitchFamily="18" charset="0"/>
                <a:cs typeface="Times New Roman" pitchFamily="18" charset="0"/>
              </a:rPr>
              <a:t> dung </a:t>
            </a:r>
            <a:r>
              <a:rPr lang="en-US" sz="2800" dirty="0" err="1" smtClean="0">
                <a:solidFill>
                  <a:srgbClr val="0000FF"/>
                </a:solidFill>
                <a:latin typeface="Times New Roman" pitchFamily="18" charset="0"/>
                <a:cs typeface="Times New Roman" pitchFamily="18" charset="0"/>
              </a:rPr>
              <a:t>dịch</a:t>
            </a:r>
            <a:r>
              <a:rPr lang="en-US" sz="2800" dirty="0" smtClean="0">
                <a:solidFill>
                  <a:srgbClr val="0000FF"/>
                </a:solidFill>
                <a:latin typeface="Times New Roman" pitchFamily="18" charset="0"/>
                <a:cs typeface="Times New Roman" pitchFamily="18" charset="0"/>
              </a:rPr>
              <a:t> ở </a:t>
            </a:r>
            <a:r>
              <a:rPr lang="en-US" sz="2800" dirty="0" err="1" smtClean="0">
                <a:solidFill>
                  <a:srgbClr val="0000FF"/>
                </a:solidFill>
                <a:latin typeface="Times New Roman" pitchFamily="18" charset="0"/>
                <a:cs typeface="Times New Roman" pitchFamily="18" charset="0"/>
              </a:rPr>
              <a:t>20</a:t>
            </a:r>
            <a:r>
              <a:rPr lang="en-US" sz="2800" baseline="30000" dirty="0" err="1" smtClean="0">
                <a:solidFill>
                  <a:srgbClr val="0000FF"/>
                </a:solidFill>
                <a:latin typeface="Times New Roman" pitchFamily="18" charset="0"/>
                <a:cs typeface="Times New Roman" pitchFamily="18" charset="0"/>
              </a:rPr>
              <a:t>0</a:t>
            </a:r>
            <a:r>
              <a:rPr lang="en-US" sz="2800" dirty="0" err="1" smtClean="0">
                <a:solidFill>
                  <a:srgbClr val="0000FF"/>
                </a:solidFill>
                <a:latin typeface="Times New Roman" pitchFamily="18" charset="0"/>
                <a:cs typeface="Times New Roman" pitchFamily="18" charset="0"/>
              </a:rPr>
              <a:t>C</a:t>
            </a:r>
            <a:r>
              <a:rPr lang="en-US" sz="2800" dirty="0" smtClean="0">
                <a:solidFill>
                  <a:srgbClr val="0000FF"/>
                </a:solidFill>
                <a:latin typeface="Times New Roman" pitchFamily="18" charset="0"/>
                <a:cs typeface="Times New Roman" pitchFamily="18" charset="0"/>
              </a:rPr>
              <a:t>.  </a:t>
            </a:r>
          </a:p>
        </p:txBody>
      </p:sp>
      <p:sp>
        <p:nvSpPr>
          <p:cNvPr id="16" name="TextBox 15"/>
          <p:cNvSpPr txBox="1"/>
          <p:nvPr/>
        </p:nvSpPr>
        <p:spPr>
          <a:xfrm>
            <a:off x="0" y="3345538"/>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III. </a:t>
            </a:r>
            <a:r>
              <a:rPr lang="en-US" sz="2800" b="1" dirty="0" err="1" smtClean="0">
                <a:solidFill>
                  <a:srgbClr val="0000FF"/>
                </a:solidFill>
                <a:latin typeface="Times New Roman" pitchFamily="18" charset="0"/>
                <a:cs typeface="Times New Roman" pitchFamily="18" charset="0"/>
              </a:rPr>
              <a:t>TÍNH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CHẤT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HÓA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HỌC</a:t>
            </a:r>
            <a:endParaRPr lang="en-US" sz="2800" b="1" dirty="0" smtClean="0">
              <a:solidFill>
                <a:srgbClr val="0000FF"/>
              </a:solidFill>
              <a:latin typeface="Times New Roman" pitchFamily="18" charset="0"/>
              <a:cs typeface="Times New Roman" pitchFamily="18" charset="0"/>
            </a:endParaRPr>
          </a:p>
        </p:txBody>
      </p:sp>
      <p:sp>
        <p:nvSpPr>
          <p:cNvPr id="19" name="TextBox 18"/>
          <p:cNvSpPr txBox="1"/>
          <p:nvPr/>
        </p:nvSpPr>
        <p:spPr>
          <a:xfrm>
            <a:off x="0" y="3766452"/>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Phản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ứng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cháy</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ethylic alcohol</a:t>
            </a:r>
          </a:p>
        </p:txBody>
      </p:sp>
      <p:sp>
        <p:nvSpPr>
          <p:cNvPr id="12" name="TextBox 11"/>
          <p:cNvSpPr txBox="1"/>
          <p:nvPr/>
        </p:nvSpPr>
        <p:spPr>
          <a:xfrm>
            <a:off x="0" y="4194624"/>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Ethylic alcohol </a:t>
            </a:r>
            <a:r>
              <a:rPr lang="en-US" sz="2800" dirty="0" err="1" smtClean="0">
                <a:solidFill>
                  <a:srgbClr val="0000FF"/>
                </a:solidFill>
                <a:latin typeface="Times New Roman" pitchFamily="18" charset="0"/>
                <a:cs typeface="Times New Roman" pitchFamily="18" charset="0"/>
              </a:rPr>
              <a:t>cháy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ngọn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lửa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xanh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mờ</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tỏa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nhiều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nhiệt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ra</a:t>
            </a:r>
            <a:r>
              <a:rPr lang="en-US" sz="2800" dirty="0" smtClean="0">
                <a:solidFill>
                  <a:srgbClr val="0000FF"/>
                </a:solidFill>
                <a:latin typeface="Times New Roman" pitchFamily="18" charset="0"/>
                <a:cs typeface="Times New Roman" pitchFamily="18" charset="0"/>
              </a:rPr>
              <a:t> CO</a:t>
            </a:r>
            <a:r>
              <a:rPr lang="en-US" sz="2800" baseline="-25000" dirty="0" smtClean="0">
                <a:solidFill>
                  <a:srgbClr val="0000FF"/>
                </a:solidFill>
                <a:latin typeface="Times New Roman" pitchFamily="18" charset="0"/>
                <a:cs typeface="Times New Roman" pitchFamily="18" charset="0"/>
              </a:rPr>
              <a:t>2</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a:t>
            </a:r>
            <a:r>
              <a:rPr lang="en-US" sz="2800" baseline="-25000" dirty="0" err="1" smtClean="0">
                <a:solidFill>
                  <a:srgbClr val="0000FF"/>
                </a:solidFill>
                <a:latin typeface="Times New Roman" pitchFamily="18" charset="0"/>
                <a:cs typeface="Times New Roman" pitchFamily="18" charset="0"/>
              </a:rPr>
              <a:t>2</a:t>
            </a:r>
            <a:r>
              <a:rPr lang="en-US" sz="2800" dirty="0" err="1" smtClean="0">
                <a:solidFill>
                  <a:srgbClr val="0000FF"/>
                </a:solidFill>
                <a:latin typeface="Times New Roman" pitchFamily="18" charset="0"/>
                <a:cs typeface="Times New Roman" pitchFamily="18" charset="0"/>
              </a:rPr>
              <a:t>O</a:t>
            </a:r>
            <a:endParaRPr lang="en-US" sz="2800" dirty="0" smtClean="0">
              <a:solidFill>
                <a:srgbClr val="0000FF"/>
              </a:solidFill>
              <a:latin typeface="Times New Roman" pitchFamily="18" charset="0"/>
              <a:cs typeface="Times New Roman" pitchFamily="18" charset="0"/>
            </a:endParaRPr>
          </a:p>
        </p:txBody>
      </p:sp>
      <p:grpSp>
        <p:nvGrpSpPr>
          <p:cNvPr id="24" name="Group 23"/>
          <p:cNvGrpSpPr/>
          <p:nvPr/>
        </p:nvGrpSpPr>
        <p:grpSpPr>
          <a:xfrm>
            <a:off x="0" y="4550238"/>
            <a:ext cx="12192000" cy="537746"/>
            <a:chOff x="0" y="4738920"/>
            <a:chExt cx="12192000" cy="537746"/>
          </a:xfrm>
        </p:grpSpPr>
        <p:sp>
          <p:nvSpPr>
            <p:cNvPr id="20" name="TextBox 19"/>
            <p:cNvSpPr txBox="1"/>
            <p:nvPr/>
          </p:nvSpPr>
          <p:spPr>
            <a:xfrm>
              <a:off x="0" y="4753446"/>
              <a:ext cx="12192000" cy="523220"/>
            </a:xfrm>
            <a:prstGeom prst="rect">
              <a:avLst/>
            </a:prstGeom>
            <a:noFill/>
          </p:spPr>
          <p:txBody>
            <a:bodyPr wrap="square" rtlCol="0">
              <a:spAutoFit/>
            </a:bodyPr>
            <a:lstStyle/>
            <a:p>
              <a:r>
                <a:rPr lang="en-US" sz="2800" dirty="0" err="1" smtClean="0">
                  <a:solidFill>
                    <a:srgbClr val="0000FF"/>
                  </a:solidFill>
                  <a:latin typeface="Times New Roman" pitchFamily="18" charset="0"/>
                  <a:cs typeface="Times New Roman" pitchFamily="18" charset="0"/>
                </a:rPr>
                <a:t>C</a:t>
              </a:r>
              <a:r>
                <a:rPr lang="en-US" sz="2800" baseline="-25000" dirty="0" err="1" smtClean="0">
                  <a:solidFill>
                    <a:srgbClr val="0000FF"/>
                  </a:solidFill>
                  <a:latin typeface="Times New Roman" pitchFamily="18" charset="0"/>
                  <a:cs typeface="Times New Roman" pitchFamily="18" charset="0"/>
                </a:rPr>
                <a:t>2</a:t>
              </a:r>
              <a:r>
                <a:rPr lang="en-US" sz="2800" dirty="0" err="1" smtClean="0">
                  <a:solidFill>
                    <a:srgbClr val="0000FF"/>
                  </a:solidFill>
                  <a:latin typeface="Times New Roman" pitchFamily="18" charset="0"/>
                  <a:cs typeface="Times New Roman" pitchFamily="18" charset="0"/>
                </a:rPr>
                <a:t>H</a:t>
              </a:r>
              <a:r>
                <a:rPr lang="en-US" sz="2800" baseline="-25000" dirty="0" err="1" smtClean="0">
                  <a:solidFill>
                    <a:srgbClr val="0000FF"/>
                  </a:solidFill>
                  <a:latin typeface="Times New Roman" pitchFamily="18" charset="0"/>
                  <a:cs typeface="Times New Roman" pitchFamily="18" charset="0"/>
                </a:rPr>
                <a:t>5</a:t>
              </a:r>
              <a:r>
                <a:rPr lang="en-US" sz="2800" dirty="0" err="1" smtClean="0">
                  <a:solidFill>
                    <a:srgbClr val="0000FF"/>
                  </a:solidFill>
                  <a:latin typeface="Times New Roman" pitchFamily="18" charset="0"/>
                  <a:cs typeface="Times New Roman" pitchFamily="18" charset="0"/>
                </a:rPr>
                <a:t>OH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3O</a:t>
              </a:r>
              <a:r>
                <a:rPr lang="en-US" sz="2800" baseline="-25000" dirty="0" err="1" smtClean="0">
                  <a:solidFill>
                    <a:srgbClr val="0000FF"/>
                  </a:solidFill>
                  <a:latin typeface="Times New Roman" pitchFamily="18" charset="0"/>
                  <a:cs typeface="Times New Roman" pitchFamily="18" charset="0"/>
                </a:rPr>
                <a:t>2</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2CO</a:t>
              </a:r>
              <a:r>
                <a:rPr lang="en-US" sz="2800" baseline="-25000" dirty="0" err="1" smtClean="0">
                  <a:solidFill>
                    <a:srgbClr val="0000FF"/>
                  </a:solidFill>
                  <a:latin typeface="Times New Roman" pitchFamily="18" charset="0"/>
                  <a:cs typeface="Times New Roman" pitchFamily="18" charset="0"/>
                </a:rPr>
                <a:t>2</a:t>
              </a:r>
              <a:r>
                <a:rPr lang="en-US" sz="2800" dirty="0" smtClean="0">
                  <a:solidFill>
                    <a:srgbClr val="0000FF"/>
                  </a:solidFill>
                  <a:latin typeface="Times New Roman" pitchFamily="18" charset="0"/>
                  <a:cs typeface="Times New Roman" pitchFamily="18" charset="0"/>
                </a:rPr>
                <a:t> + </a:t>
              </a:r>
              <a:r>
                <a:rPr lang="en-US" sz="2800" dirty="0" err="1" smtClean="0">
                  <a:solidFill>
                    <a:srgbClr val="0000FF"/>
                  </a:solidFill>
                  <a:latin typeface="Times New Roman" pitchFamily="18" charset="0"/>
                  <a:cs typeface="Times New Roman" pitchFamily="18" charset="0"/>
                </a:rPr>
                <a:t>3H</a:t>
              </a:r>
              <a:r>
                <a:rPr lang="en-US" sz="2800" baseline="-25000" dirty="0" err="1" smtClean="0">
                  <a:solidFill>
                    <a:srgbClr val="0000FF"/>
                  </a:solidFill>
                  <a:latin typeface="Times New Roman" pitchFamily="18" charset="0"/>
                  <a:cs typeface="Times New Roman" pitchFamily="18" charset="0"/>
                </a:rPr>
                <a:t>2</a:t>
              </a:r>
              <a:r>
                <a:rPr lang="en-US" sz="2800" dirty="0" err="1" smtClean="0">
                  <a:solidFill>
                    <a:srgbClr val="0000FF"/>
                  </a:solidFill>
                  <a:latin typeface="Times New Roman" pitchFamily="18" charset="0"/>
                  <a:cs typeface="Times New Roman" pitchFamily="18" charset="0"/>
                </a:rPr>
                <a:t>O</a:t>
              </a:r>
              <a:endParaRPr lang="en-US" sz="2800" dirty="0" smtClean="0">
                <a:solidFill>
                  <a:srgbClr val="0000FF"/>
                </a:solidFill>
                <a:latin typeface="Times New Roman" pitchFamily="18" charset="0"/>
                <a:cs typeface="Times New Roman" pitchFamily="18" charset="0"/>
              </a:endParaRPr>
            </a:p>
          </p:txBody>
        </p:sp>
        <p:sp>
          <p:nvSpPr>
            <p:cNvPr id="21" name="TextBox 20"/>
            <p:cNvSpPr txBox="1"/>
            <p:nvPr/>
          </p:nvSpPr>
          <p:spPr>
            <a:xfrm>
              <a:off x="2598040" y="4738920"/>
              <a:ext cx="2351314" cy="400110"/>
            </a:xfrm>
            <a:prstGeom prst="rect">
              <a:avLst/>
            </a:prstGeom>
            <a:noFill/>
          </p:spPr>
          <p:txBody>
            <a:bodyPr wrap="square" rtlCol="0">
              <a:spAutoFit/>
            </a:bodyPr>
            <a:lstStyle/>
            <a:p>
              <a:pPr algn="ctr"/>
              <a:r>
                <a:rPr lang="en-US" sz="2000" dirty="0" err="1" smtClean="0">
                  <a:solidFill>
                    <a:srgbClr val="0000FF"/>
                  </a:solidFill>
                  <a:latin typeface="Times New Roman" pitchFamily="18" charset="0"/>
                  <a:cs typeface="Times New Roman" pitchFamily="18" charset="0"/>
                </a:rPr>
                <a:t>t</a:t>
              </a:r>
              <a:r>
                <a:rPr lang="en-US" sz="2000" baseline="30000" dirty="0" err="1" smtClean="0">
                  <a:solidFill>
                    <a:srgbClr val="0000FF"/>
                  </a:solidFill>
                  <a:latin typeface="Times New Roman" pitchFamily="18" charset="0"/>
                  <a:cs typeface="Times New Roman" pitchFamily="18" charset="0"/>
                </a:rPr>
                <a:t>0</a:t>
              </a:r>
              <a:endParaRPr lang="en-US" sz="2000" dirty="0">
                <a:solidFill>
                  <a:srgbClr val="0000FF"/>
                </a:solidFill>
                <a:latin typeface="Times New Roman" pitchFamily="18" charset="0"/>
                <a:cs typeface="Times New Roman" pitchFamily="18" charset="0"/>
              </a:endParaRPr>
            </a:p>
          </p:txBody>
        </p:sp>
        <p:cxnSp>
          <p:nvCxnSpPr>
            <p:cNvPr id="22" name="Straight Arrow Connector 21"/>
            <p:cNvCxnSpPr/>
            <p:nvPr/>
          </p:nvCxnSpPr>
          <p:spPr>
            <a:xfrm>
              <a:off x="2452899" y="5159830"/>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trips(upRight)">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1000" fill="hold"/>
                                        <p:tgtEl>
                                          <p:spTgt spid="24"/>
                                        </p:tgtEl>
                                        <p:attrNameLst>
                                          <p:attrName>ppt_w</p:attrName>
                                        </p:attrNameLst>
                                      </p:cBhvr>
                                      <p:tavLst>
                                        <p:tav tm="0">
                                          <p:val>
                                            <p:fltVal val="0"/>
                                          </p:val>
                                        </p:tav>
                                        <p:tav tm="100000">
                                          <p:val>
                                            <p:strVal val="#ppt_w"/>
                                          </p:val>
                                        </p:tav>
                                      </p:tavLst>
                                    </p:anim>
                                    <p:anim calcmode="lin" valueType="num">
                                      <p:cBhvr>
                                        <p:cTn id="13" dur="1000" fill="hold"/>
                                        <p:tgtEl>
                                          <p:spTgt spid="2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1"/>
            <a:ext cx="3439886" cy="6850865"/>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3285821" y="1303320"/>
            <a:ext cx="8906179" cy="4386263"/>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Effect transition="in" filter="fade">
                                      <p:cBhvr>
                                        <p:cTn id="9" dur="1000"/>
                                        <p:tgtEl>
                                          <p:spTgt spid="2050"/>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iterate type="lt">
                                    <p:tmPct val="5000"/>
                                  </p:iterate>
                                  <p:childTnLst>
                                    <p:set>
                                      <p:cBhvr>
                                        <p:cTn id="13" dur="1" fill="hold">
                                          <p:stCondLst>
                                            <p:cond delay="0"/>
                                          </p:stCondLst>
                                        </p:cTn>
                                        <p:tgtEl>
                                          <p:spTgt spid="2051"/>
                                        </p:tgtEl>
                                        <p:attrNameLst>
                                          <p:attrName>style.visibility</p:attrName>
                                        </p:attrNameLst>
                                      </p:cBhvr>
                                      <p:to>
                                        <p:strVal val="visible"/>
                                      </p:to>
                                    </p:set>
                                    <p:anim calcmode="lin" valueType="num">
                                      <p:cBhvr>
                                        <p:cTn id="14" dur="1000" fill="hold"/>
                                        <p:tgtEl>
                                          <p:spTgt spid="2051"/>
                                        </p:tgtEl>
                                        <p:attrNameLst>
                                          <p:attrName>ppt_w</p:attrName>
                                        </p:attrNameLst>
                                      </p:cBhvr>
                                      <p:tavLst>
                                        <p:tav tm="0">
                                          <p:val>
                                            <p:fltVal val="0"/>
                                          </p:val>
                                        </p:tav>
                                        <p:tav tm="100000">
                                          <p:val>
                                            <p:strVal val="#ppt_w"/>
                                          </p:val>
                                        </p:tav>
                                      </p:tavLst>
                                    </p:anim>
                                    <p:anim calcmode="lin" valueType="num">
                                      <p:cBhvr>
                                        <p:cTn id="15" dur="1000" fill="hold"/>
                                        <p:tgtEl>
                                          <p:spTgt spid="2051"/>
                                        </p:tgtEl>
                                        <p:attrNameLst>
                                          <p:attrName>ppt_h</p:attrName>
                                        </p:attrNameLst>
                                      </p:cBhvr>
                                      <p:tavLst>
                                        <p:tav tm="0">
                                          <p:val>
                                            <p:fltVal val="0"/>
                                          </p:val>
                                        </p:tav>
                                        <p:tav tm="100000">
                                          <p:val>
                                            <p:strVal val="#ppt_h"/>
                                          </p:val>
                                        </p:tav>
                                      </p:tavLst>
                                    </p:anim>
                                    <p:anim calcmode="lin" valueType="num">
                                      <p:cBhvr>
                                        <p:cTn id="16" dur="1000" fill="hold"/>
                                        <p:tgtEl>
                                          <p:spTgt spid="2051"/>
                                        </p:tgtEl>
                                        <p:attrNameLst>
                                          <p:attrName>style.rotation</p:attrName>
                                        </p:attrNameLst>
                                      </p:cBhvr>
                                      <p:tavLst>
                                        <p:tav tm="0">
                                          <p:val>
                                            <p:fltVal val="90"/>
                                          </p:val>
                                        </p:tav>
                                        <p:tav tm="100000">
                                          <p:val>
                                            <p:fltVal val="0"/>
                                          </p:val>
                                        </p:tav>
                                      </p:tavLst>
                                    </p:anim>
                                    <p:animEffect transition="in" filter="fade">
                                      <p:cBhvr>
                                        <p:cTn id="17" dur="1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err="1" smtClean="0">
                <a:solidFill>
                  <a:srgbClr val="FF00FF"/>
                </a:solidFill>
                <a:latin typeface="Times New Roman" pitchFamily="18" charset="0"/>
                <a:cs typeface="Times New Roman" pitchFamily="18" charset="0"/>
              </a:rPr>
              <a:t>BÀI</a:t>
            </a:r>
            <a:r>
              <a:rPr lang="en-US" sz="2800" b="1" smtClean="0">
                <a:solidFill>
                  <a:srgbClr val="FF00FF"/>
                </a:solidFill>
                <a:latin typeface="Times New Roman" pitchFamily="18" charset="0"/>
                <a:cs typeface="Times New Roman" pitchFamily="18" charset="0"/>
              </a:rPr>
              <a:t> </a:t>
            </a:r>
            <a:r>
              <a:rPr lang="en-US" sz="2800" b="1" smtClean="0">
                <a:solidFill>
                  <a:srgbClr val="FF00FF"/>
                </a:solidFill>
                <a:latin typeface="Times New Roman" pitchFamily="18" charset="0"/>
                <a:cs typeface="Times New Roman" pitchFamily="18" charset="0"/>
              </a:rPr>
              <a:t>26: </a:t>
            </a:r>
            <a:r>
              <a:rPr lang="en-US" sz="2800" b="1" dirty="0" smtClean="0">
                <a:solidFill>
                  <a:srgbClr val="FF00FF"/>
                </a:solidFill>
                <a:latin typeface="Times New Roman" pitchFamily="18" charset="0"/>
                <a:cs typeface="Times New Roman" pitchFamily="18" charset="0"/>
              </a:rPr>
              <a:t>ETHYLIC  ALCOHOL</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CẤU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TẠO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PHÂN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TỬ</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TextBox 13"/>
          <p:cNvSpPr txBox="1"/>
          <p:nvPr/>
        </p:nvSpPr>
        <p:spPr>
          <a:xfrm>
            <a:off x="0" y="849080"/>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TÍNH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CHẤT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VẬT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LÍ</a:t>
            </a:r>
            <a:endParaRPr lang="en-US" sz="2800" b="1" dirty="0" smtClean="0">
              <a:solidFill>
                <a:srgbClr val="0000FF"/>
              </a:solidFill>
              <a:latin typeface="Times New Roman" pitchFamily="18" charset="0"/>
              <a:cs typeface="Times New Roman" pitchFamily="18" charset="0"/>
            </a:endParaRPr>
          </a:p>
        </p:txBody>
      </p:sp>
      <p:sp>
        <p:nvSpPr>
          <p:cNvPr id="15" name="TextBox 14"/>
          <p:cNvSpPr txBox="1"/>
          <p:nvPr/>
        </p:nvSpPr>
        <p:spPr>
          <a:xfrm>
            <a:off x="0" y="1248222"/>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Ethylic alcohol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lỏng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màu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mùi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đặc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vị</a:t>
            </a:r>
            <a:r>
              <a:rPr lang="en-US" sz="2800" dirty="0" smtClean="0">
                <a:solidFill>
                  <a:srgbClr val="0000FF"/>
                </a:solidFill>
                <a:latin typeface="Times New Roman" pitchFamily="18" charset="0"/>
                <a:cs typeface="Times New Roman" pitchFamily="18" charset="0"/>
              </a:rPr>
              <a:t> cay, tan </a:t>
            </a:r>
            <a:r>
              <a:rPr lang="en-US" sz="2800" dirty="0" err="1" smtClean="0">
                <a:solidFill>
                  <a:srgbClr val="0000FF"/>
                </a:solidFill>
                <a:latin typeface="Times New Roman" pitchFamily="18" charset="0"/>
                <a:cs typeface="Times New Roman" pitchFamily="18" charset="0"/>
              </a:rPr>
              <a:t>vô</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nước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hòa</a:t>
            </a:r>
            <a:r>
              <a:rPr lang="en-US" sz="2800" dirty="0" smtClean="0">
                <a:solidFill>
                  <a:srgbClr val="0000FF"/>
                </a:solidFill>
                <a:latin typeface="Times New Roman" pitchFamily="18" charset="0"/>
                <a:cs typeface="Times New Roman" pitchFamily="18" charset="0"/>
              </a:rPr>
              <a:t> tan </a:t>
            </a:r>
            <a:r>
              <a:rPr lang="en-US" sz="2800" dirty="0" err="1" smtClean="0">
                <a:solidFill>
                  <a:srgbClr val="0000FF"/>
                </a:solidFill>
                <a:latin typeface="Times New Roman" pitchFamily="18" charset="0"/>
                <a:cs typeface="Times New Roman" pitchFamily="18" charset="0"/>
              </a:rPr>
              <a:t>được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nhiều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như</a:t>
            </a:r>
            <a:r>
              <a:rPr lang="en-US" sz="2800" dirty="0" smtClean="0">
                <a:solidFill>
                  <a:srgbClr val="0000FF"/>
                </a:solidFill>
                <a:latin typeface="Times New Roman" pitchFamily="18" charset="0"/>
                <a:cs typeface="Times New Roman" pitchFamily="18" charset="0"/>
              </a:rPr>
              <a:t> iodine, benzene, </a:t>
            </a:r>
            <a:r>
              <a:rPr lang="en-US" sz="2800" dirty="0" err="1" smtClean="0">
                <a:solidFill>
                  <a:srgbClr val="0000FF"/>
                </a:solidFill>
                <a:latin typeface="Times New Roman" pitchFamily="18" charset="0"/>
                <a:cs typeface="Times New Roman" pitchFamily="18" charset="0"/>
              </a:rPr>
              <a:t>xăng</a:t>
            </a:r>
            <a:r>
              <a:rPr lang="en-US" sz="2800" dirty="0" smtClean="0">
                <a:solidFill>
                  <a:srgbClr val="0000FF"/>
                </a:solidFill>
                <a:latin typeface="Times New Roman" pitchFamily="18" charset="0"/>
                <a:cs typeface="Times New Roman" pitchFamily="18" charset="0"/>
              </a:rPr>
              <a:t>,…</a:t>
            </a:r>
          </a:p>
        </p:txBody>
      </p:sp>
      <p:sp>
        <p:nvSpPr>
          <p:cNvPr id="17" name="TextBox 16"/>
          <p:cNvSpPr txBox="1"/>
          <p:nvPr/>
        </p:nvSpPr>
        <p:spPr>
          <a:xfrm>
            <a:off x="0" y="2082794"/>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Ethylic alcohol  </a:t>
            </a:r>
            <a:r>
              <a:rPr lang="en-US" sz="2800" dirty="0" err="1" smtClean="0">
                <a:solidFill>
                  <a:srgbClr val="0000FF"/>
                </a:solidFill>
                <a:latin typeface="Times New Roman" pitchFamily="18" charset="0"/>
                <a:cs typeface="Times New Roman" pitchFamily="18" charset="0"/>
              </a:rPr>
              <a:t>sôi</a:t>
            </a:r>
            <a:r>
              <a:rPr lang="en-US" sz="2800" dirty="0" smtClean="0">
                <a:solidFill>
                  <a:srgbClr val="0000FF"/>
                </a:solidFill>
                <a:latin typeface="Times New Roman" pitchFamily="18" charset="0"/>
                <a:cs typeface="Times New Roman" pitchFamily="18" charset="0"/>
              </a:rPr>
              <a:t> ở 78,3</a:t>
            </a:r>
            <a:r>
              <a:rPr lang="en-US" sz="2800" baseline="30000" dirty="0" smtClean="0">
                <a:solidFill>
                  <a:srgbClr val="0000FF"/>
                </a:solidFill>
                <a:latin typeface="Times New Roman" pitchFamily="18" charset="0"/>
                <a:cs typeface="Times New Roman" pitchFamily="18" charset="0"/>
              </a:rPr>
              <a:t>0</a:t>
            </a:r>
            <a:r>
              <a:rPr lang="en-US" sz="2800" dirty="0" smtClean="0">
                <a:solidFill>
                  <a:srgbClr val="0000FF"/>
                </a:solidFill>
                <a:latin typeface="Times New Roman" pitchFamily="18" charset="0"/>
                <a:cs typeface="Times New Roman" pitchFamily="18" charset="0"/>
              </a:rPr>
              <a:t> C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riêng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0,789 </a:t>
            </a:r>
            <a:r>
              <a:rPr lang="en-US" sz="2800" dirty="0" err="1" smtClean="0">
                <a:solidFill>
                  <a:srgbClr val="0000FF"/>
                </a:solidFill>
                <a:latin typeface="Times New Roman" pitchFamily="18" charset="0"/>
                <a:cs typeface="Times New Roman" pitchFamily="18" charset="0"/>
              </a:rPr>
              <a:t>gam</a:t>
            </a:r>
            <a:r>
              <a:rPr lang="en-US" sz="2800" dirty="0" smtClean="0">
                <a:solidFill>
                  <a:srgbClr val="0000FF"/>
                </a:solidFill>
                <a:latin typeface="Times New Roman" pitchFamily="18" charset="0"/>
                <a:cs typeface="Times New Roman" pitchFamily="18" charset="0"/>
              </a:rPr>
              <a:t>/</a:t>
            </a:r>
            <a:r>
              <a:rPr lang="en-US" sz="2800" dirty="0" err="1" smtClean="0">
                <a:solidFill>
                  <a:srgbClr val="0000FF"/>
                </a:solidFill>
                <a:latin typeface="Times New Roman" pitchFamily="18" charset="0"/>
                <a:cs typeface="Times New Roman" pitchFamily="18" charset="0"/>
              </a:rPr>
              <a:t>cm</a:t>
            </a:r>
            <a:r>
              <a:rPr lang="en-US" sz="2800" baseline="30000" dirty="0" err="1" smtClean="0">
                <a:solidFill>
                  <a:srgbClr val="0000FF"/>
                </a:solidFill>
                <a:latin typeface="Times New Roman" pitchFamily="18" charset="0"/>
                <a:cs typeface="Times New Roman" pitchFamily="18" charset="0"/>
              </a:rPr>
              <a:t>3</a:t>
            </a:r>
            <a:r>
              <a:rPr lang="en-US" sz="2800" dirty="0" smtClean="0">
                <a:solidFill>
                  <a:srgbClr val="0000FF"/>
                </a:solidFill>
                <a:latin typeface="Times New Roman" pitchFamily="18" charset="0"/>
                <a:cs typeface="Times New Roman" pitchFamily="18" charset="0"/>
              </a:rPr>
              <a:t> ở 20</a:t>
            </a:r>
            <a:r>
              <a:rPr lang="en-US" sz="2800" baseline="30000" dirty="0" smtClean="0">
                <a:solidFill>
                  <a:srgbClr val="0000FF"/>
                </a:solidFill>
                <a:latin typeface="Times New Roman" pitchFamily="18" charset="0"/>
                <a:cs typeface="Times New Roman" pitchFamily="18" charset="0"/>
              </a:rPr>
              <a:t>0</a:t>
            </a:r>
            <a:r>
              <a:rPr lang="en-US" sz="2800" dirty="0" smtClean="0">
                <a:solidFill>
                  <a:srgbClr val="0000FF"/>
                </a:solidFill>
                <a:latin typeface="Times New Roman" pitchFamily="18" charset="0"/>
                <a:cs typeface="Times New Roman" pitchFamily="18" charset="0"/>
              </a:rPr>
              <a:t> C.</a:t>
            </a:r>
          </a:p>
        </p:txBody>
      </p:sp>
      <p:sp>
        <p:nvSpPr>
          <p:cNvPr id="18" name="TextBox 17"/>
          <p:cNvSpPr txBox="1"/>
          <p:nvPr/>
        </p:nvSpPr>
        <p:spPr>
          <a:xfrm>
            <a:off x="0" y="2510966"/>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cồn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số</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mililít</a:t>
            </a:r>
            <a:r>
              <a:rPr lang="en-US" sz="2800" dirty="0" smtClean="0">
                <a:solidFill>
                  <a:srgbClr val="0000FF"/>
                </a:solidFill>
                <a:latin typeface="Times New Roman" pitchFamily="18" charset="0"/>
                <a:cs typeface="Times New Roman" pitchFamily="18" charset="0"/>
              </a:rPr>
              <a:t> ethylic alcohol </a:t>
            </a:r>
            <a:r>
              <a:rPr lang="en-US" sz="2800" dirty="0" err="1" smtClean="0">
                <a:solidFill>
                  <a:srgbClr val="0000FF"/>
                </a:solidFill>
                <a:latin typeface="Times New Roman" pitchFamily="18" charset="0"/>
                <a:cs typeface="Times New Roman" pitchFamily="18" charset="0"/>
              </a:rPr>
              <a:t>nguyên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100 </a:t>
            </a:r>
            <a:r>
              <a:rPr lang="en-US" sz="2800" dirty="0" err="1" smtClean="0">
                <a:solidFill>
                  <a:srgbClr val="0000FF"/>
                </a:solidFill>
                <a:latin typeface="Times New Roman" pitchFamily="18" charset="0"/>
                <a:cs typeface="Times New Roman" pitchFamily="18" charset="0"/>
              </a:rPr>
              <a:t>mL</a:t>
            </a:r>
            <a:r>
              <a:rPr lang="en-US" sz="2800" dirty="0" smtClean="0">
                <a:solidFill>
                  <a:srgbClr val="0000FF"/>
                </a:solidFill>
                <a:latin typeface="Times New Roman" pitchFamily="18" charset="0"/>
                <a:cs typeface="Times New Roman" pitchFamily="18" charset="0"/>
              </a:rPr>
              <a:t> dung </a:t>
            </a:r>
            <a:r>
              <a:rPr lang="en-US" sz="2800" dirty="0" err="1" smtClean="0">
                <a:solidFill>
                  <a:srgbClr val="0000FF"/>
                </a:solidFill>
                <a:latin typeface="Times New Roman" pitchFamily="18" charset="0"/>
                <a:cs typeface="Times New Roman" pitchFamily="18" charset="0"/>
              </a:rPr>
              <a:t>dịch</a:t>
            </a:r>
            <a:r>
              <a:rPr lang="en-US" sz="2800" dirty="0" smtClean="0">
                <a:solidFill>
                  <a:srgbClr val="0000FF"/>
                </a:solidFill>
                <a:latin typeface="Times New Roman" pitchFamily="18" charset="0"/>
                <a:cs typeface="Times New Roman" pitchFamily="18" charset="0"/>
              </a:rPr>
              <a:t> ở </a:t>
            </a:r>
            <a:r>
              <a:rPr lang="en-US" sz="2800" dirty="0" err="1" smtClean="0">
                <a:solidFill>
                  <a:srgbClr val="0000FF"/>
                </a:solidFill>
                <a:latin typeface="Times New Roman" pitchFamily="18" charset="0"/>
                <a:cs typeface="Times New Roman" pitchFamily="18" charset="0"/>
              </a:rPr>
              <a:t>20</a:t>
            </a:r>
            <a:r>
              <a:rPr lang="en-US" sz="2800" baseline="30000" dirty="0" err="1" smtClean="0">
                <a:solidFill>
                  <a:srgbClr val="0000FF"/>
                </a:solidFill>
                <a:latin typeface="Times New Roman" pitchFamily="18" charset="0"/>
                <a:cs typeface="Times New Roman" pitchFamily="18" charset="0"/>
              </a:rPr>
              <a:t>0</a:t>
            </a:r>
            <a:r>
              <a:rPr lang="en-US" sz="2800" dirty="0" err="1" smtClean="0">
                <a:solidFill>
                  <a:srgbClr val="0000FF"/>
                </a:solidFill>
                <a:latin typeface="Times New Roman" pitchFamily="18" charset="0"/>
                <a:cs typeface="Times New Roman" pitchFamily="18" charset="0"/>
              </a:rPr>
              <a:t>C</a:t>
            </a:r>
            <a:r>
              <a:rPr lang="en-US" sz="2800" dirty="0" smtClean="0">
                <a:solidFill>
                  <a:srgbClr val="0000FF"/>
                </a:solidFill>
                <a:latin typeface="Times New Roman" pitchFamily="18" charset="0"/>
                <a:cs typeface="Times New Roman" pitchFamily="18" charset="0"/>
              </a:rPr>
              <a:t>.  </a:t>
            </a:r>
          </a:p>
        </p:txBody>
      </p:sp>
      <p:sp>
        <p:nvSpPr>
          <p:cNvPr id="16" name="TextBox 15"/>
          <p:cNvSpPr txBox="1"/>
          <p:nvPr/>
        </p:nvSpPr>
        <p:spPr>
          <a:xfrm>
            <a:off x="0" y="3345538"/>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III. </a:t>
            </a:r>
            <a:r>
              <a:rPr lang="en-US" sz="2800" b="1" dirty="0" err="1" smtClean="0">
                <a:solidFill>
                  <a:srgbClr val="0000FF"/>
                </a:solidFill>
                <a:latin typeface="Times New Roman" pitchFamily="18" charset="0"/>
                <a:cs typeface="Times New Roman" pitchFamily="18" charset="0"/>
              </a:rPr>
              <a:t>TÍNH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CHẤT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HÓA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HỌC</a:t>
            </a:r>
            <a:endParaRPr lang="en-US" sz="2800" b="1" dirty="0" smtClean="0">
              <a:solidFill>
                <a:srgbClr val="0000FF"/>
              </a:solidFill>
              <a:latin typeface="Times New Roman" pitchFamily="18" charset="0"/>
              <a:cs typeface="Times New Roman" pitchFamily="18" charset="0"/>
            </a:endParaRPr>
          </a:p>
        </p:txBody>
      </p:sp>
      <p:sp>
        <p:nvSpPr>
          <p:cNvPr id="19" name="TextBox 18"/>
          <p:cNvSpPr txBox="1"/>
          <p:nvPr/>
        </p:nvSpPr>
        <p:spPr>
          <a:xfrm>
            <a:off x="0" y="3766452"/>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Phản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ứng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cháy</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ethylic alcohol</a:t>
            </a:r>
          </a:p>
        </p:txBody>
      </p:sp>
      <p:sp>
        <p:nvSpPr>
          <p:cNvPr id="12" name="TextBox 11"/>
          <p:cNvSpPr txBox="1"/>
          <p:nvPr/>
        </p:nvSpPr>
        <p:spPr>
          <a:xfrm>
            <a:off x="0" y="4194624"/>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Ethylic alcohol </a:t>
            </a:r>
            <a:r>
              <a:rPr lang="en-US" sz="2800" dirty="0" err="1" smtClean="0">
                <a:solidFill>
                  <a:srgbClr val="0000FF"/>
                </a:solidFill>
                <a:latin typeface="Times New Roman" pitchFamily="18" charset="0"/>
                <a:cs typeface="Times New Roman" pitchFamily="18" charset="0"/>
              </a:rPr>
              <a:t>cháy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ngọn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lửa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xanh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mờ</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tỏa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nhiều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nhiệt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ra</a:t>
            </a:r>
            <a:r>
              <a:rPr lang="en-US" sz="2800" dirty="0" smtClean="0">
                <a:solidFill>
                  <a:srgbClr val="0000FF"/>
                </a:solidFill>
                <a:latin typeface="Times New Roman" pitchFamily="18" charset="0"/>
                <a:cs typeface="Times New Roman" pitchFamily="18" charset="0"/>
              </a:rPr>
              <a:t> CO</a:t>
            </a:r>
            <a:r>
              <a:rPr lang="en-US" sz="2800" baseline="-25000" dirty="0" smtClean="0">
                <a:solidFill>
                  <a:srgbClr val="0000FF"/>
                </a:solidFill>
                <a:latin typeface="Times New Roman" pitchFamily="18" charset="0"/>
                <a:cs typeface="Times New Roman" pitchFamily="18" charset="0"/>
              </a:rPr>
              <a:t>2</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a:t>
            </a:r>
            <a:r>
              <a:rPr lang="en-US" sz="2800" baseline="-25000" dirty="0" err="1" smtClean="0">
                <a:solidFill>
                  <a:srgbClr val="0000FF"/>
                </a:solidFill>
                <a:latin typeface="Times New Roman" pitchFamily="18" charset="0"/>
                <a:cs typeface="Times New Roman" pitchFamily="18" charset="0"/>
              </a:rPr>
              <a:t>2</a:t>
            </a:r>
            <a:r>
              <a:rPr lang="en-US" sz="2800" dirty="0" err="1" smtClean="0">
                <a:solidFill>
                  <a:srgbClr val="0000FF"/>
                </a:solidFill>
                <a:latin typeface="Times New Roman" pitchFamily="18" charset="0"/>
                <a:cs typeface="Times New Roman" pitchFamily="18" charset="0"/>
              </a:rPr>
              <a:t>O</a:t>
            </a:r>
            <a:endParaRPr lang="en-US" sz="2800" dirty="0" smtClean="0">
              <a:solidFill>
                <a:srgbClr val="0000FF"/>
              </a:solidFill>
              <a:latin typeface="Times New Roman" pitchFamily="18" charset="0"/>
              <a:cs typeface="Times New Roman" pitchFamily="18" charset="0"/>
            </a:endParaRPr>
          </a:p>
        </p:txBody>
      </p:sp>
      <p:grpSp>
        <p:nvGrpSpPr>
          <p:cNvPr id="2" name="Group 23"/>
          <p:cNvGrpSpPr/>
          <p:nvPr/>
        </p:nvGrpSpPr>
        <p:grpSpPr>
          <a:xfrm>
            <a:off x="0" y="4550238"/>
            <a:ext cx="12192000" cy="537746"/>
            <a:chOff x="0" y="4738920"/>
            <a:chExt cx="12192000" cy="537746"/>
          </a:xfrm>
        </p:grpSpPr>
        <p:sp>
          <p:nvSpPr>
            <p:cNvPr id="20" name="TextBox 19"/>
            <p:cNvSpPr txBox="1"/>
            <p:nvPr/>
          </p:nvSpPr>
          <p:spPr>
            <a:xfrm>
              <a:off x="0" y="4753446"/>
              <a:ext cx="12192000" cy="523220"/>
            </a:xfrm>
            <a:prstGeom prst="rect">
              <a:avLst/>
            </a:prstGeom>
            <a:noFill/>
          </p:spPr>
          <p:txBody>
            <a:bodyPr wrap="square" rtlCol="0">
              <a:spAutoFit/>
            </a:bodyPr>
            <a:lstStyle/>
            <a:p>
              <a:r>
                <a:rPr lang="en-US" sz="2800" dirty="0" err="1" smtClean="0">
                  <a:solidFill>
                    <a:srgbClr val="0000FF"/>
                  </a:solidFill>
                  <a:latin typeface="Times New Roman" pitchFamily="18" charset="0"/>
                  <a:cs typeface="Times New Roman" pitchFamily="18" charset="0"/>
                </a:rPr>
                <a:t>C</a:t>
              </a:r>
              <a:r>
                <a:rPr lang="en-US" sz="2800" baseline="-25000" dirty="0" err="1" smtClean="0">
                  <a:solidFill>
                    <a:srgbClr val="0000FF"/>
                  </a:solidFill>
                  <a:latin typeface="Times New Roman" pitchFamily="18" charset="0"/>
                  <a:cs typeface="Times New Roman" pitchFamily="18" charset="0"/>
                </a:rPr>
                <a:t>2</a:t>
              </a:r>
              <a:r>
                <a:rPr lang="en-US" sz="2800" dirty="0" err="1" smtClean="0">
                  <a:solidFill>
                    <a:srgbClr val="0000FF"/>
                  </a:solidFill>
                  <a:latin typeface="Times New Roman" pitchFamily="18" charset="0"/>
                  <a:cs typeface="Times New Roman" pitchFamily="18" charset="0"/>
                </a:rPr>
                <a:t>H</a:t>
              </a:r>
              <a:r>
                <a:rPr lang="en-US" sz="2800" baseline="-25000" dirty="0" err="1" smtClean="0">
                  <a:solidFill>
                    <a:srgbClr val="0000FF"/>
                  </a:solidFill>
                  <a:latin typeface="Times New Roman" pitchFamily="18" charset="0"/>
                  <a:cs typeface="Times New Roman" pitchFamily="18" charset="0"/>
                </a:rPr>
                <a:t>5</a:t>
              </a:r>
              <a:r>
                <a:rPr lang="en-US" sz="2800" dirty="0" err="1" smtClean="0">
                  <a:solidFill>
                    <a:srgbClr val="0000FF"/>
                  </a:solidFill>
                  <a:latin typeface="Times New Roman" pitchFamily="18" charset="0"/>
                  <a:cs typeface="Times New Roman" pitchFamily="18" charset="0"/>
                </a:rPr>
                <a:t>OH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3O</a:t>
              </a:r>
              <a:r>
                <a:rPr lang="en-US" sz="2800" baseline="-25000" dirty="0" err="1" smtClean="0">
                  <a:solidFill>
                    <a:srgbClr val="0000FF"/>
                  </a:solidFill>
                  <a:latin typeface="Times New Roman" pitchFamily="18" charset="0"/>
                  <a:cs typeface="Times New Roman" pitchFamily="18" charset="0"/>
                </a:rPr>
                <a:t>2</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2CO</a:t>
              </a:r>
              <a:r>
                <a:rPr lang="en-US" sz="2800" baseline="-25000" dirty="0" err="1" smtClean="0">
                  <a:solidFill>
                    <a:srgbClr val="0000FF"/>
                  </a:solidFill>
                  <a:latin typeface="Times New Roman" pitchFamily="18" charset="0"/>
                  <a:cs typeface="Times New Roman" pitchFamily="18" charset="0"/>
                </a:rPr>
                <a:t>2</a:t>
              </a:r>
              <a:r>
                <a:rPr lang="en-US" sz="2800" dirty="0" smtClean="0">
                  <a:solidFill>
                    <a:srgbClr val="0000FF"/>
                  </a:solidFill>
                  <a:latin typeface="Times New Roman" pitchFamily="18" charset="0"/>
                  <a:cs typeface="Times New Roman" pitchFamily="18" charset="0"/>
                </a:rPr>
                <a:t> + </a:t>
              </a:r>
              <a:r>
                <a:rPr lang="en-US" sz="2800" dirty="0" err="1" smtClean="0">
                  <a:solidFill>
                    <a:srgbClr val="0000FF"/>
                  </a:solidFill>
                  <a:latin typeface="Times New Roman" pitchFamily="18" charset="0"/>
                  <a:cs typeface="Times New Roman" pitchFamily="18" charset="0"/>
                </a:rPr>
                <a:t>3H</a:t>
              </a:r>
              <a:r>
                <a:rPr lang="en-US" sz="2800" baseline="-25000" dirty="0" err="1" smtClean="0">
                  <a:solidFill>
                    <a:srgbClr val="0000FF"/>
                  </a:solidFill>
                  <a:latin typeface="Times New Roman" pitchFamily="18" charset="0"/>
                  <a:cs typeface="Times New Roman" pitchFamily="18" charset="0"/>
                </a:rPr>
                <a:t>2</a:t>
              </a:r>
              <a:r>
                <a:rPr lang="en-US" sz="2800" dirty="0" err="1" smtClean="0">
                  <a:solidFill>
                    <a:srgbClr val="0000FF"/>
                  </a:solidFill>
                  <a:latin typeface="Times New Roman" pitchFamily="18" charset="0"/>
                  <a:cs typeface="Times New Roman" pitchFamily="18" charset="0"/>
                </a:rPr>
                <a:t>O</a:t>
              </a:r>
              <a:endParaRPr lang="en-US" sz="2800" dirty="0" smtClean="0">
                <a:solidFill>
                  <a:srgbClr val="0000FF"/>
                </a:solidFill>
                <a:latin typeface="Times New Roman" pitchFamily="18" charset="0"/>
                <a:cs typeface="Times New Roman" pitchFamily="18" charset="0"/>
              </a:endParaRPr>
            </a:p>
          </p:txBody>
        </p:sp>
        <p:sp>
          <p:nvSpPr>
            <p:cNvPr id="21" name="TextBox 20"/>
            <p:cNvSpPr txBox="1"/>
            <p:nvPr/>
          </p:nvSpPr>
          <p:spPr>
            <a:xfrm>
              <a:off x="2598040" y="4738920"/>
              <a:ext cx="2351314" cy="400110"/>
            </a:xfrm>
            <a:prstGeom prst="rect">
              <a:avLst/>
            </a:prstGeom>
            <a:noFill/>
          </p:spPr>
          <p:txBody>
            <a:bodyPr wrap="square" rtlCol="0">
              <a:spAutoFit/>
            </a:bodyPr>
            <a:lstStyle/>
            <a:p>
              <a:pPr algn="ctr"/>
              <a:r>
                <a:rPr lang="en-US" sz="2000" dirty="0" err="1" smtClean="0">
                  <a:solidFill>
                    <a:srgbClr val="0000FF"/>
                  </a:solidFill>
                  <a:latin typeface="Times New Roman" pitchFamily="18" charset="0"/>
                  <a:cs typeface="Times New Roman" pitchFamily="18" charset="0"/>
                </a:rPr>
                <a:t>t</a:t>
              </a:r>
              <a:r>
                <a:rPr lang="en-US" sz="2000" baseline="30000" dirty="0" err="1" smtClean="0">
                  <a:solidFill>
                    <a:srgbClr val="0000FF"/>
                  </a:solidFill>
                  <a:latin typeface="Times New Roman" pitchFamily="18" charset="0"/>
                  <a:cs typeface="Times New Roman" pitchFamily="18" charset="0"/>
                </a:rPr>
                <a:t>0</a:t>
              </a:r>
              <a:endParaRPr lang="en-US" sz="2000" dirty="0">
                <a:solidFill>
                  <a:srgbClr val="0000FF"/>
                </a:solidFill>
                <a:latin typeface="Times New Roman" pitchFamily="18" charset="0"/>
                <a:cs typeface="Times New Roman" pitchFamily="18" charset="0"/>
              </a:endParaRPr>
            </a:p>
          </p:txBody>
        </p:sp>
        <p:cxnSp>
          <p:nvCxnSpPr>
            <p:cNvPr id="22" name="Straight Arrow Connector 21"/>
            <p:cNvCxnSpPr/>
            <p:nvPr/>
          </p:nvCxnSpPr>
          <p:spPr>
            <a:xfrm>
              <a:off x="2452899" y="5159830"/>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sp>
        <p:nvSpPr>
          <p:cNvPr id="23" name="TextBox 22"/>
          <p:cNvSpPr txBox="1"/>
          <p:nvPr/>
        </p:nvSpPr>
        <p:spPr>
          <a:xfrm>
            <a:off x="0" y="5043709"/>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Phản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ứng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ethylic alcohol </a:t>
            </a:r>
            <a:r>
              <a:rPr lang="en-US" sz="2800" b="1" dirty="0" err="1" smtClean="0">
                <a:solidFill>
                  <a:srgbClr val="0000FF"/>
                </a:solidFill>
                <a:latin typeface="Times New Roman" pitchFamily="18" charset="0"/>
                <a:cs typeface="Times New Roman" pitchFamily="18" charset="0"/>
              </a:rPr>
              <a:t>với</a:t>
            </a:r>
            <a:r>
              <a:rPr lang="en-US" sz="2800" b="1" dirty="0" smtClean="0">
                <a:solidFill>
                  <a:srgbClr val="0000FF"/>
                </a:solidFill>
                <a:latin typeface="Times New Roman" pitchFamily="18" charset="0"/>
                <a:cs typeface="Times New Roman" pitchFamily="18" charset="0"/>
              </a:rPr>
              <a:t> sodium (</a:t>
            </a:r>
            <a:r>
              <a:rPr lang="en-US" sz="2800" b="1" dirty="0" err="1" smtClean="0">
                <a:solidFill>
                  <a:srgbClr val="0000FF"/>
                </a:solidFill>
                <a:latin typeface="Times New Roman" pitchFamily="18" charset="0"/>
                <a:cs typeface="Times New Roman" pitchFamily="18" charset="0"/>
              </a:rPr>
              <a:t>natri</a:t>
            </a:r>
            <a:r>
              <a:rPr lang="en-US" sz="2800" b="1" dirty="0" smtClean="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strips(upRight)">
                                      <p:cBhvr>
                                        <p:cTn id="7"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383348"/>
            <a:ext cx="12191999" cy="1384995"/>
          </a:xfrm>
          <a:prstGeom prst="rect">
            <a:avLst/>
          </a:prstGeom>
        </p:spPr>
        <p:txBody>
          <a:bodyPr wrap="square">
            <a:spAutoFit/>
          </a:bodyPr>
          <a:lstStyle/>
          <a:p>
            <a:pPr algn="just">
              <a:buFontTx/>
              <a:buChar char="-"/>
            </a:pPr>
            <a:r>
              <a:rPr lang="vi-VN" sz="2800" dirty="0" smtClean="0">
                <a:solidFill>
                  <a:srgbClr val="FF00FF"/>
                </a:solidFill>
                <a:latin typeface="+mj-lt"/>
              </a:rPr>
              <a:t>Hiện tượng: Mẩu Na tan dần và có sủi bọt khí.</a:t>
            </a:r>
            <a:endParaRPr lang="en-US" sz="2800" dirty="0" smtClean="0">
              <a:solidFill>
                <a:srgbClr val="FF00FF"/>
              </a:solidFill>
              <a:latin typeface="Times New Roman" pitchFamily="18" charset="0"/>
              <a:cs typeface="Times New Roman" pitchFamily="18" charset="0"/>
            </a:endParaRPr>
          </a:p>
          <a:p>
            <a:pPr algn="just">
              <a:buFontTx/>
              <a:buChar char="-"/>
            </a:pP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Giải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thích</a:t>
            </a:r>
            <a:r>
              <a:rPr lang="en-US" sz="2800" dirty="0" smtClean="0">
                <a:solidFill>
                  <a:srgbClr val="FF00FF"/>
                </a:solidFill>
                <a:latin typeface="Times New Roman" pitchFamily="18" charset="0"/>
                <a:cs typeface="Times New Roman" pitchFamily="18" charset="0"/>
              </a:rPr>
              <a:t>: Sodium </a:t>
            </a:r>
            <a:r>
              <a:rPr lang="en-US" sz="2800" dirty="0" err="1" smtClean="0">
                <a:solidFill>
                  <a:srgbClr val="FF00FF"/>
                </a:solidFill>
                <a:latin typeface="Times New Roman" pitchFamily="18" charset="0"/>
                <a:cs typeface="Times New Roman" pitchFamily="18" charset="0"/>
              </a:rPr>
              <a:t>phản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ứng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với</a:t>
            </a:r>
            <a:r>
              <a:rPr lang="en-US" sz="2800" dirty="0" smtClean="0">
                <a:solidFill>
                  <a:srgbClr val="FF00FF"/>
                </a:solidFill>
                <a:latin typeface="Times New Roman" pitchFamily="18" charset="0"/>
                <a:cs typeface="Times New Roman" pitchFamily="18" charset="0"/>
              </a:rPr>
              <a:t> ethylic alcohol </a:t>
            </a:r>
            <a:r>
              <a:rPr lang="en-US" sz="2800" dirty="0" err="1" smtClean="0">
                <a:solidFill>
                  <a:srgbClr val="FF00FF"/>
                </a:solidFill>
                <a:latin typeface="Times New Roman" pitchFamily="18" charset="0"/>
                <a:cs typeface="Times New Roman" pitchFamily="18" charset="0"/>
              </a:rPr>
              <a:t>sinh</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ra</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khí</a:t>
            </a:r>
            <a:r>
              <a:rPr lang="en-US" sz="2800" dirty="0" smtClean="0">
                <a:solidFill>
                  <a:srgbClr val="FF00FF"/>
                </a:solidFill>
                <a:latin typeface="Times New Roman" pitchFamily="18" charset="0"/>
                <a:cs typeface="Times New Roman" pitchFamily="18" charset="0"/>
              </a:rPr>
              <a:t> hydrogen</a:t>
            </a:r>
            <a:endParaRPr lang="vi-VN" sz="2800" dirty="0" smtClean="0">
              <a:solidFill>
                <a:srgbClr val="FF00FF"/>
              </a:solidFill>
              <a:latin typeface="Times New Roman" pitchFamily="18" charset="0"/>
              <a:cs typeface="Times New Roman" pitchFamily="18" charset="0"/>
            </a:endParaRPr>
          </a:p>
          <a:p>
            <a:pPr algn="just"/>
            <a:r>
              <a:rPr lang="vi-VN" sz="2800" dirty="0" smtClean="0">
                <a:solidFill>
                  <a:srgbClr val="FF00FF"/>
                </a:solidFill>
                <a:latin typeface="+mj-lt"/>
              </a:rPr>
              <a:t>Phương trình hóa học:</a:t>
            </a:r>
            <a:r>
              <a:rPr lang="en-US" sz="2800" dirty="0" smtClean="0">
                <a:solidFill>
                  <a:srgbClr val="FF00FF"/>
                </a:solidFill>
                <a:latin typeface="+mj-lt"/>
              </a:rPr>
              <a:t> </a:t>
            </a:r>
            <a:r>
              <a:rPr lang="vi-VN" sz="2800" dirty="0" smtClean="0">
                <a:solidFill>
                  <a:srgbClr val="FF00FF"/>
                </a:solidFill>
                <a:latin typeface="+mj-lt"/>
              </a:rPr>
              <a:t>2C</a:t>
            </a:r>
            <a:r>
              <a:rPr lang="vi-VN" sz="2800" baseline="-25000" dirty="0" smtClean="0">
                <a:solidFill>
                  <a:srgbClr val="FF00FF"/>
                </a:solidFill>
                <a:latin typeface="+mj-lt"/>
              </a:rPr>
              <a:t>2</a:t>
            </a:r>
            <a:r>
              <a:rPr lang="vi-VN" sz="2800" dirty="0" smtClean="0">
                <a:solidFill>
                  <a:srgbClr val="FF00FF"/>
                </a:solidFill>
                <a:latin typeface="+mj-lt"/>
              </a:rPr>
              <a:t>H</a:t>
            </a:r>
            <a:r>
              <a:rPr lang="vi-VN" sz="2800" baseline="-25000" dirty="0" smtClean="0">
                <a:solidFill>
                  <a:srgbClr val="FF00FF"/>
                </a:solidFill>
                <a:latin typeface="+mj-lt"/>
              </a:rPr>
              <a:t>5</a:t>
            </a:r>
            <a:r>
              <a:rPr lang="vi-VN" sz="2800" dirty="0" smtClean="0">
                <a:solidFill>
                  <a:srgbClr val="FF00FF"/>
                </a:solidFill>
                <a:latin typeface="+mj-lt"/>
              </a:rPr>
              <a:t>OH + 2Na → 2C</a:t>
            </a:r>
            <a:r>
              <a:rPr lang="vi-VN" sz="2800" baseline="-25000" dirty="0" smtClean="0">
                <a:solidFill>
                  <a:srgbClr val="FF00FF"/>
                </a:solidFill>
                <a:latin typeface="+mj-lt"/>
              </a:rPr>
              <a:t>2</a:t>
            </a:r>
            <a:r>
              <a:rPr lang="vi-VN" sz="2800" dirty="0" smtClean="0">
                <a:solidFill>
                  <a:srgbClr val="FF00FF"/>
                </a:solidFill>
                <a:latin typeface="+mj-lt"/>
              </a:rPr>
              <a:t>H</a:t>
            </a:r>
            <a:r>
              <a:rPr lang="vi-VN" sz="2800" baseline="-25000" dirty="0" smtClean="0">
                <a:solidFill>
                  <a:srgbClr val="FF00FF"/>
                </a:solidFill>
                <a:latin typeface="+mj-lt"/>
              </a:rPr>
              <a:t>5</a:t>
            </a:r>
            <a:r>
              <a:rPr lang="vi-VN" sz="2800" dirty="0" smtClean="0">
                <a:solidFill>
                  <a:srgbClr val="FF00FF"/>
                </a:solidFill>
                <a:latin typeface="+mj-lt"/>
              </a:rPr>
              <a:t>ONa + H</a:t>
            </a:r>
            <a:r>
              <a:rPr lang="vi-VN" sz="2800" baseline="-25000" dirty="0" smtClean="0">
                <a:solidFill>
                  <a:srgbClr val="FF00FF"/>
                </a:solidFill>
                <a:latin typeface="+mj-lt"/>
              </a:rPr>
              <a:t>2</a:t>
            </a:r>
            <a:endParaRPr lang="vi-VN" sz="2800" dirty="0">
              <a:solidFill>
                <a:srgbClr val="FF00FF"/>
              </a:solidFill>
              <a:latin typeface="+mj-lt"/>
            </a:endParaRPr>
          </a:p>
        </p:txBody>
      </p:sp>
      <p:pic>
        <p:nvPicPr>
          <p:cNvPr id="3074" name="Picture 2">
            <a:hlinkClick r:id="rId2" action="ppaction://hlinkfile"/>
          </p:cNvPr>
          <p:cNvPicPr>
            <a:picLocks noChangeAspect="1" noChangeArrowheads="1"/>
          </p:cNvPicPr>
          <p:nvPr/>
        </p:nvPicPr>
        <p:blipFill>
          <a:blip r:embed="rId3"/>
          <a:srcRect/>
          <a:stretch>
            <a:fillRect/>
          </a:stretch>
        </p:blipFill>
        <p:spPr bwMode="auto">
          <a:xfrm>
            <a:off x="1654595" y="0"/>
            <a:ext cx="8752133" cy="5465192"/>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style.rotation</p:attrName>
                                        </p:attrNameLst>
                                      </p:cBhvr>
                                      <p:tavLst>
                                        <p:tav tm="0">
                                          <p:val>
                                            <p:fltVal val="360"/>
                                          </p:val>
                                        </p:tav>
                                        <p:tav tm="100000">
                                          <p:val>
                                            <p:fltVal val="0"/>
                                          </p:val>
                                        </p:tav>
                                      </p:tavLst>
                                    </p:anim>
                                    <p:animEffect transition="in" filter="fade">
                                      <p:cBhvr>
                                        <p:cTn id="10" dur="10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p:cTn id="15"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6">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 calcmode="lin" valueType="num">
                                      <p:cBhvr>
                                        <p:cTn id="21"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6">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 calcmode="lin" valueType="num">
                                      <p:cBhvr>
                                        <p:cTn id="27"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8" dur="1000" fill="hold"/>
                                        <p:tgtEl>
                                          <p:spTgt spid="6">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err="1" smtClean="0">
                <a:solidFill>
                  <a:srgbClr val="FF00FF"/>
                </a:solidFill>
                <a:latin typeface="Times New Roman" pitchFamily="18" charset="0"/>
                <a:cs typeface="Times New Roman" pitchFamily="18" charset="0"/>
              </a:rPr>
              <a:t>BÀI</a:t>
            </a:r>
            <a:r>
              <a:rPr lang="en-US" sz="2800" b="1" smtClean="0">
                <a:solidFill>
                  <a:srgbClr val="FF00FF"/>
                </a:solidFill>
                <a:latin typeface="Times New Roman" pitchFamily="18" charset="0"/>
                <a:cs typeface="Times New Roman" pitchFamily="18" charset="0"/>
              </a:rPr>
              <a:t> </a:t>
            </a:r>
            <a:r>
              <a:rPr lang="en-US" sz="2800" b="1" smtClean="0">
                <a:solidFill>
                  <a:srgbClr val="FF00FF"/>
                </a:solidFill>
                <a:latin typeface="Times New Roman" pitchFamily="18" charset="0"/>
                <a:cs typeface="Times New Roman" pitchFamily="18" charset="0"/>
              </a:rPr>
              <a:t>26: </a:t>
            </a:r>
            <a:r>
              <a:rPr lang="en-US" sz="2800" b="1" dirty="0" smtClean="0">
                <a:solidFill>
                  <a:srgbClr val="FF00FF"/>
                </a:solidFill>
                <a:latin typeface="Times New Roman" pitchFamily="18" charset="0"/>
                <a:cs typeface="Times New Roman" pitchFamily="18" charset="0"/>
              </a:rPr>
              <a:t>ETHYLIC  ALCOHOL</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CẤU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TẠO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PHÂN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TỬ</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TextBox 13"/>
          <p:cNvSpPr txBox="1"/>
          <p:nvPr/>
        </p:nvSpPr>
        <p:spPr>
          <a:xfrm>
            <a:off x="0" y="849080"/>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TÍNH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CHẤT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VẬT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LÍ</a:t>
            </a:r>
            <a:endParaRPr lang="en-US" sz="2800" b="1" dirty="0" smtClean="0">
              <a:solidFill>
                <a:srgbClr val="0000FF"/>
              </a:solidFill>
              <a:latin typeface="Times New Roman" pitchFamily="18" charset="0"/>
              <a:cs typeface="Times New Roman" pitchFamily="18" charset="0"/>
            </a:endParaRPr>
          </a:p>
        </p:txBody>
      </p:sp>
      <p:sp>
        <p:nvSpPr>
          <p:cNvPr id="15" name="TextBox 14"/>
          <p:cNvSpPr txBox="1"/>
          <p:nvPr/>
        </p:nvSpPr>
        <p:spPr>
          <a:xfrm>
            <a:off x="0" y="1248222"/>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Ethylic alcohol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lỏng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màu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mùi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đặc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vị</a:t>
            </a:r>
            <a:r>
              <a:rPr lang="en-US" sz="2800" dirty="0" smtClean="0">
                <a:solidFill>
                  <a:srgbClr val="0000FF"/>
                </a:solidFill>
                <a:latin typeface="Times New Roman" pitchFamily="18" charset="0"/>
                <a:cs typeface="Times New Roman" pitchFamily="18" charset="0"/>
              </a:rPr>
              <a:t> cay, tan </a:t>
            </a:r>
            <a:r>
              <a:rPr lang="en-US" sz="2800" dirty="0" err="1" smtClean="0">
                <a:solidFill>
                  <a:srgbClr val="0000FF"/>
                </a:solidFill>
                <a:latin typeface="Times New Roman" pitchFamily="18" charset="0"/>
                <a:cs typeface="Times New Roman" pitchFamily="18" charset="0"/>
              </a:rPr>
              <a:t>vô</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nước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hòa</a:t>
            </a:r>
            <a:r>
              <a:rPr lang="en-US" sz="2800" dirty="0" smtClean="0">
                <a:solidFill>
                  <a:srgbClr val="0000FF"/>
                </a:solidFill>
                <a:latin typeface="Times New Roman" pitchFamily="18" charset="0"/>
                <a:cs typeface="Times New Roman" pitchFamily="18" charset="0"/>
              </a:rPr>
              <a:t> tan </a:t>
            </a:r>
            <a:r>
              <a:rPr lang="en-US" sz="2800" dirty="0" err="1" smtClean="0">
                <a:solidFill>
                  <a:srgbClr val="0000FF"/>
                </a:solidFill>
                <a:latin typeface="Times New Roman" pitchFamily="18" charset="0"/>
                <a:cs typeface="Times New Roman" pitchFamily="18" charset="0"/>
              </a:rPr>
              <a:t>được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nhiều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như</a:t>
            </a:r>
            <a:r>
              <a:rPr lang="en-US" sz="2800" dirty="0" smtClean="0">
                <a:solidFill>
                  <a:srgbClr val="0000FF"/>
                </a:solidFill>
                <a:latin typeface="Times New Roman" pitchFamily="18" charset="0"/>
                <a:cs typeface="Times New Roman" pitchFamily="18" charset="0"/>
              </a:rPr>
              <a:t> iodine, benzene, </a:t>
            </a:r>
            <a:r>
              <a:rPr lang="en-US" sz="2800" dirty="0" err="1" smtClean="0">
                <a:solidFill>
                  <a:srgbClr val="0000FF"/>
                </a:solidFill>
                <a:latin typeface="Times New Roman" pitchFamily="18" charset="0"/>
                <a:cs typeface="Times New Roman" pitchFamily="18" charset="0"/>
              </a:rPr>
              <a:t>xăng</a:t>
            </a:r>
            <a:r>
              <a:rPr lang="en-US" sz="2800" dirty="0" smtClean="0">
                <a:solidFill>
                  <a:srgbClr val="0000FF"/>
                </a:solidFill>
                <a:latin typeface="Times New Roman" pitchFamily="18" charset="0"/>
                <a:cs typeface="Times New Roman" pitchFamily="18" charset="0"/>
              </a:rPr>
              <a:t>,…</a:t>
            </a:r>
          </a:p>
        </p:txBody>
      </p:sp>
      <p:sp>
        <p:nvSpPr>
          <p:cNvPr id="17" name="TextBox 16"/>
          <p:cNvSpPr txBox="1"/>
          <p:nvPr/>
        </p:nvSpPr>
        <p:spPr>
          <a:xfrm>
            <a:off x="0" y="2082794"/>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Ethylic alcohol  </a:t>
            </a:r>
            <a:r>
              <a:rPr lang="en-US" sz="2800" dirty="0" err="1" smtClean="0">
                <a:solidFill>
                  <a:srgbClr val="0000FF"/>
                </a:solidFill>
                <a:latin typeface="Times New Roman" pitchFamily="18" charset="0"/>
                <a:cs typeface="Times New Roman" pitchFamily="18" charset="0"/>
              </a:rPr>
              <a:t>sôi</a:t>
            </a:r>
            <a:r>
              <a:rPr lang="en-US" sz="2800" dirty="0" smtClean="0">
                <a:solidFill>
                  <a:srgbClr val="0000FF"/>
                </a:solidFill>
                <a:latin typeface="Times New Roman" pitchFamily="18" charset="0"/>
                <a:cs typeface="Times New Roman" pitchFamily="18" charset="0"/>
              </a:rPr>
              <a:t> ở 78,3</a:t>
            </a:r>
            <a:r>
              <a:rPr lang="en-US" sz="2800" baseline="30000" dirty="0" smtClean="0">
                <a:solidFill>
                  <a:srgbClr val="0000FF"/>
                </a:solidFill>
                <a:latin typeface="Times New Roman" pitchFamily="18" charset="0"/>
                <a:cs typeface="Times New Roman" pitchFamily="18" charset="0"/>
              </a:rPr>
              <a:t>0</a:t>
            </a:r>
            <a:r>
              <a:rPr lang="en-US" sz="2800" dirty="0" smtClean="0">
                <a:solidFill>
                  <a:srgbClr val="0000FF"/>
                </a:solidFill>
                <a:latin typeface="Times New Roman" pitchFamily="18" charset="0"/>
                <a:cs typeface="Times New Roman" pitchFamily="18" charset="0"/>
              </a:rPr>
              <a:t> C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riêng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0,789 </a:t>
            </a:r>
            <a:r>
              <a:rPr lang="en-US" sz="2800" dirty="0" err="1" smtClean="0">
                <a:solidFill>
                  <a:srgbClr val="0000FF"/>
                </a:solidFill>
                <a:latin typeface="Times New Roman" pitchFamily="18" charset="0"/>
                <a:cs typeface="Times New Roman" pitchFamily="18" charset="0"/>
              </a:rPr>
              <a:t>gam</a:t>
            </a:r>
            <a:r>
              <a:rPr lang="en-US" sz="2800" dirty="0" smtClean="0">
                <a:solidFill>
                  <a:srgbClr val="0000FF"/>
                </a:solidFill>
                <a:latin typeface="Times New Roman" pitchFamily="18" charset="0"/>
                <a:cs typeface="Times New Roman" pitchFamily="18" charset="0"/>
              </a:rPr>
              <a:t>/</a:t>
            </a:r>
            <a:r>
              <a:rPr lang="en-US" sz="2800" dirty="0" err="1" smtClean="0">
                <a:solidFill>
                  <a:srgbClr val="0000FF"/>
                </a:solidFill>
                <a:latin typeface="Times New Roman" pitchFamily="18" charset="0"/>
                <a:cs typeface="Times New Roman" pitchFamily="18" charset="0"/>
              </a:rPr>
              <a:t>cm</a:t>
            </a:r>
            <a:r>
              <a:rPr lang="en-US" sz="2800" baseline="30000" dirty="0" err="1" smtClean="0">
                <a:solidFill>
                  <a:srgbClr val="0000FF"/>
                </a:solidFill>
                <a:latin typeface="Times New Roman" pitchFamily="18" charset="0"/>
                <a:cs typeface="Times New Roman" pitchFamily="18" charset="0"/>
              </a:rPr>
              <a:t>3</a:t>
            </a:r>
            <a:r>
              <a:rPr lang="en-US" sz="2800" dirty="0" smtClean="0">
                <a:solidFill>
                  <a:srgbClr val="0000FF"/>
                </a:solidFill>
                <a:latin typeface="Times New Roman" pitchFamily="18" charset="0"/>
                <a:cs typeface="Times New Roman" pitchFamily="18" charset="0"/>
              </a:rPr>
              <a:t> ở 20</a:t>
            </a:r>
            <a:r>
              <a:rPr lang="en-US" sz="2800" baseline="30000" dirty="0" smtClean="0">
                <a:solidFill>
                  <a:srgbClr val="0000FF"/>
                </a:solidFill>
                <a:latin typeface="Times New Roman" pitchFamily="18" charset="0"/>
                <a:cs typeface="Times New Roman" pitchFamily="18" charset="0"/>
              </a:rPr>
              <a:t>0</a:t>
            </a:r>
            <a:r>
              <a:rPr lang="en-US" sz="2800" dirty="0" smtClean="0">
                <a:solidFill>
                  <a:srgbClr val="0000FF"/>
                </a:solidFill>
                <a:latin typeface="Times New Roman" pitchFamily="18" charset="0"/>
                <a:cs typeface="Times New Roman" pitchFamily="18" charset="0"/>
              </a:rPr>
              <a:t> C.</a:t>
            </a:r>
          </a:p>
        </p:txBody>
      </p:sp>
      <p:sp>
        <p:nvSpPr>
          <p:cNvPr id="18" name="TextBox 17"/>
          <p:cNvSpPr txBox="1"/>
          <p:nvPr/>
        </p:nvSpPr>
        <p:spPr>
          <a:xfrm>
            <a:off x="0" y="2510966"/>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cồn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số</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mililít</a:t>
            </a:r>
            <a:r>
              <a:rPr lang="en-US" sz="2800" dirty="0" smtClean="0">
                <a:solidFill>
                  <a:srgbClr val="0000FF"/>
                </a:solidFill>
                <a:latin typeface="Times New Roman" pitchFamily="18" charset="0"/>
                <a:cs typeface="Times New Roman" pitchFamily="18" charset="0"/>
              </a:rPr>
              <a:t> ethylic alcohol </a:t>
            </a:r>
            <a:r>
              <a:rPr lang="en-US" sz="2800" dirty="0" err="1" smtClean="0">
                <a:solidFill>
                  <a:srgbClr val="0000FF"/>
                </a:solidFill>
                <a:latin typeface="Times New Roman" pitchFamily="18" charset="0"/>
                <a:cs typeface="Times New Roman" pitchFamily="18" charset="0"/>
              </a:rPr>
              <a:t>nguyên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100 </a:t>
            </a:r>
            <a:r>
              <a:rPr lang="en-US" sz="2800" dirty="0" err="1" smtClean="0">
                <a:solidFill>
                  <a:srgbClr val="0000FF"/>
                </a:solidFill>
                <a:latin typeface="Times New Roman" pitchFamily="18" charset="0"/>
                <a:cs typeface="Times New Roman" pitchFamily="18" charset="0"/>
              </a:rPr>
              <a:t>mL</a:t>
            </a:r>
            <a:r>
              <a:rPr lang="en-US" sz="2800" dirty="0" smtClean="0">
                <a:solidFill>
                  <a:srgbClr val="0000FF"/>
                </a:solidFill>
                <a:latin typeface="Times New Roman" pitchFamily="18" charset="0"/>
                <a:cs typeface="Times New Roman" pitchFamily="18" charset="0"/>
              </a:rPr>
              <a:t> dung </a:t>
            </a:r>
            <a:r>
              <a:rPr lang="en-US" sz="2800" dirty="0" err="1" smtClean="0">
                <a:solidFill>
                  <a:srgbClr val="0000FF"/>
                </a:solidFill>
                <a:latin typeface="Times New Roman" pitchFamily="18" charset="0"/>
                <a:cs typeface="Times New Roman" pitchFamily="18" charset="0"/>
              </a:rPr>
              <a:t>dịch</a:t>
            </a:r>
            <a:r>
              <a:rPr lang="en-US" sz="2800" dirty="0" smtClean="0">
                <a:solidFill>
                  <a:srgbClr val="0000FF"/>
                </a:solidFill>
                <a:latin typeface="Times New Roman" pitchFamily="18" charset="0"/>
                <a:cs typeface="Times New Roman" pitchFamily="18" charset="0"/>
              </a:rPr>
              <a:t> ở </a:t>
            </a:r>
            <a:r>
              <a:rPr lang="en-US" sz="2800" dirty="0" err="1" smtClean="0">
                <a:solidFill>
                  <a:srgbClr val="0000FF"/>
                </a:solidFill>
                <a:latin typeface="Times New Roman" pitchFamily="18" charset="0"/>
                <a:cs typeface="Times New Roman" pitchFamily="18" charset="0"/>
              </a:rPr>
              <a:t>20</a:t>
            </a:r>
            <a:r>
              <a:rPr lang="en-US" sz="2800" baseline="30000" dirty="0" err="1" smtClean="0">
                <a:solidFill>
                  <a:srgbClr val="0000FF"/>
                </a:solidFill>
                <a:latin typeface="Times New Roman" pitchFamily="18" charset="0"/>
                <a:cs typeface="Times New Roman" pitchFamily="18" charset="0"/>
              </a:rPr>
              <a:t>0</a:t>
            </a:r>
            <a:r>
              <a:rPr lang="en-US" sz="2800" dirty="0" err="1" smtClean="0">
                <a:solidFill>
                  <a:srgbClr val="0000FF"/>
                </a:solidFill>
                <a:latin typeface="Times New Roman" pitchFamily="18" charset="0"/>
                <a:cs typeface="Times New Roman" pitchFamily="18" charset="0"/>
              </a:rPr>
              <a:t>C</a:t>
            </a:r>
            <a:r>
              <a:rPr lang="en-US" sz="2800" dirty="0" smtClean="0">
                <a:solidFill>
                  <a:srgbClr val="0000FF"/>
                </a:solidFill>
                <a:latin typeface="Times New Roman" pitchFamily="18" charset="0"/>
                <a:cs typeface="Times New Roman" pitchFamily="18" charset="0"/>
              </a:rPr>
              <a:t>.  </a:t>
            </a:r>
          </a:p>
        </p:txBody>
      </p:sp>
      <p:sp>
        <p:nvSpPr>
          <p:cNvPr id="16" name="TextBox 15"/>
          <p:cNvSpPr txBox="1"/>
          <p:nvPr/>
        </p:nvSpPr>
        <p:spPr>
          <a:xfrm>
            <a:off x="0" y="3345538"/>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III. </a:t>
            </a:r>
            <a:r>
              <a:rPr lang="en-US" sz="2800" b="1" dirty="0" err="1" smtClean="0">
                <a:solidFill>
                  <a:srgbClr val="0000FF"/>
                </a:solidFill>
                <a:latin typeface="Times New Roman" pitchFamily="18" charset="0"/>
                <a:cs typeface="Times New Roman" pitchFamily="18" charset="0"/>
              </a:rPr>
              <a:t>TÍNH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CHẤT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HÓA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HỌC</a:t>
            </a:r>
            <a:endParaRPr lang="en-US" sz="2800" b="1" dirty="0" smtClean="0">
              <a:solidFill>
                <a:srgbClr val="0000FF"/>
              </a:solidFill>
              <a:latin typeface="Times New Roman" pitchFamily="18" charset="0"/>
              <a:cs typeface="Times New Roman" pitchFamily="18" charset="0"/>
            </a:endParaRPr>
          </a:p>
        </p:txBody>
      </p:sp>
      <p:sp>
        <p:nvSpPr>
          <p:cNvPr id="19" name="TextBox 18"/>
          <p:cNvSpPr txBox="1"/>
          <p:nvPr/>
        </p:nvSpPr>
        <p:spPr>
          <a:xfrm>
            <a:off x="0" y="3766452"/>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Phản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ứng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cháy</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ethylic alcohol</a:t>
            </a:r>
          </a:p>
        </p:txBody>
      </p:sp>
      <p:sp>
        <p:nvSpPr>
          <p:cNvPr id="12" name="TextBox 11"/>
          <p:cNvSpPr txBox="1"/>
          <p:nvPr/>
        </p:nvSpPr>
        <p:spPr>
          <a:xfrm>
            <a:off x="0" y="4194624"/>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Ethylic alcohol </a:t>
            </a:r>
            <a:r>
              <a:rPr lang="en-US" sz="2800" dirty="0" err="1" smtClean="0">
                <a:solidFill>
                  <a:srgbClr val="0000FF"/>
                </a:solidFill>
                <a:latin typeface="Times New Roman" pitchFamily="18" charset="0"/>
                <a:cs typeface="Times New Roman" pitchFamily="18" charset="0"/>
              </a:rPr>
              <a:t>cháy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ngọn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lửa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xanh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mờ</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tỏa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nhiều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nhiệt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ra</a:t>
            </a:r>
            <a:r>
              <a:rPr lang="en-US" sz="2800" dirty="0" smtClean="0">
                <a:solidFill>
                  <a:srgbClr val="0000FF"/>
                </a:solidFill>
                <a:latin typeface="Times New Roman" pitchFamily="18" charset="0"/>
                <a:cs typeface="Times New Roman" pitchFamily="18" charset="0"/>
              </a:rPr>
              <a:t> CO</a:t>
            </a:r>
            <a:r>
              <a:rPr lang="en-US" sz="2800" baseline="-25000" dirty="0" smtClean="0">
                <a:solidFill>
                  <a:srgbClr val="0000FF"/>
                </a:solidFill>
                <a:latin typeface="Times New Roman" pitchFamily="18" charset="0"/>
                <a:cs typeface="Times New Roman" pitchFamily="18" charset="0"/>
              </a:rPr>
              <a:t>2</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a:t>
            </a:r>
            <a:r>
              <a:rPr lang="en-US" sz="2800" baseline="-25000" dirty="0" err="1" smtClean="0">
                <a:solidFill>
                  <a:srgbClr val="0000FF"/>
                </a:solidFill>
                <a:latin typeface="Times New Roman" pitchFamily="18" charset="0"/>
                <a:cs typeface="Times New Roman" pitchFamily="18" charset="0"/>
              </a:rPr>
              <a:t>2</a:t>
            </a:r>
            <a:r>
              <a:rPr lang="en-US" sz="2800" dirty="0" err="1" smtClean="0">
                <a:solidFill>
                  <a:srgbClr val="0000FF"/>
                </a:solidFill>
                <a:latin typeface="Times New Roman" pitchFamily="18" charset="0"/>
                <a:cs typeface="Times New Roman" pitchFamily="18" charset="0"/>
              </a:rPr>
              <a:t>O</a:t>
            </a:r>
            <a:endParaRPr lang="en-US" sz="2800" dirty="0" smtClean="0">
              <a:solidFill>
                <a:srgbClr val="0000FF"/>
              </a:solidFill>
              <a:latin typeface="Times New Roman" pitchFamily="18" charset="0"/>
              <a:cs typeface="Times New Roman" pitchFamily="18" charset="0"/>
            </a:endParaRPr>
          </a:p>
        </p:txBody>
      </p:sp>
      <p:grpSp>
        <p:nvGrpSpPr>
          <p:cNvPr id="2" name="Group 23"/>
          <p:cNvGrpSpPr/>
          <p:nvPr/>
        </p:nvGrpSpPr>
        <p:grpSpPr>
          <a:xfrm>
            <a:off x="0" y="4550238"/>
            <a:ext cx="12192000" cy="537746"/>
            <a:chOff x="0" y="4738920"/>
            <a:chExt cx="12192000" cy="537746"/>
          </a:xfrm>
        </p:grpSpPr>
        <p:sp>
          <p:nvSpPr>
            <p:cNvPr id="20" name="TextBox 19"/>
            <p:cNvSpPr txBox="1"/>
            <p:nvPr/>
          </p:nvSpPr>
          <p:spPr>
            <a:xfrm>
              <a:off x="0" y="4753446"/>
              <a:ext cx="12192000" cy="523220"/>
            </a:xfrm>
            <a:prstGeom prst="rect">
              <a:avLst/>
            </a:prstGeom>
            <a:noFill/>
          </p:spPr>
          <p:txBody>
            <a:bodyPr wrap="square" rtlCol="0">
              <a:spAutoFit/>
            </a:bodyPr>
            <a:lstStyle/>
            <a:p>
              <a:r>
                <a:rPr lang="en-US" sz="2800" dirty="0" err="1" smtClean="0">
                  <a:solidFill>
                    <a:srgbClr val="0000FF"/>
                  </a:solidFill>
                  <a:latin typeface="Times New Roman" pitchFamily="18" charset="0"/>
                  <a:cs typeface="Times New Roman" pitchFamily="18" charset="0"/>
                </a:rPr>
                <a:t>C</a:t>
              </a:r>
              <a:r>
                <a:rPr lang="en-US" sz="2800" baseline="-25000" dirty="0" err="1" smtClean="0">
                  <a:solidFill>
                    <a:srgbClr val="0000FF"/>
                  </a:solidFill>
                  <a:latin typeface="Times New Roman" pitchFamily="18" charset="0"/>
                  <a:cs typeface="Times New Roman" pitchFamily="18" charset="0"/>
                </a:rPr>
                <a:t>2</a:t>
              </a:r>
              <a:r>
                <a:rPr lang="en-US" sz="2800" dirty="0" err="1" smtClean="0">
                  <a:solidFill>
                    <a:srgbClr val="0000FF"/>
                  </a:solidFill>
                  <a:latin typeface="Times New Roman" pitchFamily="18" charset="0"/>
                  <a:cs typeface="Times New Roman" pitchFamily="18" charset="0"/>
                </a:rPr>
                <a:t>H</a:t>
              </a:r>
              <a:r>
                <a:rPr lang="en-US" sz="2800" baseline="-25000" dirty="0" err="1" smtClean="0">
                  <a:solidFill>
                    <a:srgbClr val="0000FF"/>
                  </a:solidFill>
                  <a:latin typeface="Times New Roman" pitchFamily="18" charset="0"/>
                  <a:cs typeface="Times New Roman" pitchFamily="18" charset="0"/>
                </a:rPr>
                <a:t>5</a:t>
              </a:r>
              <a:r>
                <a:rPr lang="en-US" sz="2800" dirty="0" err="1" smtClean="0">
                  <a:solidFill>
                    <a:srgbClr val="0000FF"/>
                  </a:solidFill>
                  <a:latin typeface="Times New Roman" pitchFamily="18" charset="0"/>
                  <a:cs typeface="Times New Roman" pitchFamily="18" charset="0"/>
                </a:rPr>
                <a:t>OH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3O</a:t>
              </a:r>
              <a:r>
                <a:rPr lang="en-US" sz="2800" baseline="-25000" dirty="0" err="1" smtClean="0">
                  <a:solidFill>
                    <a:srgbClr val="0000FF"/>
                  </a:solidFill>
                  <a:latin typeface="Times New Roman" pitchFamily="18" charset="0"/>
                  <a:cs typeface="Times New Roman" pitchFamily="18" charset="0"/>
                </a:rPr>
                <a:t>2</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2CO</a:t>
              </a:r>
              <a:r>
                <a:rPr lang="en-US" sz="2800" baseline="-25000" dirty="0" err="1" smtClean="0">
                  <a:solidFill>
                    <a:srgbClr val="0000FF"/>
                  </a:solidFill>
                  <a:latin typeface="Times New Roman" pitchFamily="18" charset="0"/>
                  <a:cs typeface="Times New Roman" pitchFamily="18" charset="0"/>
                </a:rPr>
                <a:t>2</a:t>
              </a:r>
              <a:r>
                <a:rPr lang="en-US" sz="2800" dirty="0" smtClean="0">
                  <a:solidFill>
                    <a:srgbClr val="0000FF"/>
                  </a:solidFill>
                  <a:latin typeface="Times New Roman" pitchFamily="18" charset="0"/>
                  <a:cs typeface="Times New Roman" pitchFamily="18" charset="0"/>
                </a:rPr>
                <a:t> + </a:t>
              </a:r>
              <a:r>
                <a:rPr lang="en-US" sz="2800" dirty="0" err="1" smtClean="0">
                  <a:solidFill>
                    <a:srgbClr val="0000FF"/>
                  </a:solidFill>
                  <a:latin typeface="Times New Roman" pitchFamily="18" charset="0"/>
                  <a:cs typeface="Times New Roman" pitchFamily="18" charset="0"/>
                </a:rPr>
                <a:t>3H</a:t>
              </a:r>
              <a:r>
                <a:rPr lang="en-US" sz="2800" baseline="-25000" dirty="0" err="1" smtClean="0">
                  <a:solidFill>
                    <a:srgbClr val="0000FF"/>
                  </a:solidFill>
                  <a:latin typeface="Times New Roman" pitchFamily="18" charset="0"/>
                  <a:cs typeface="Times New Roman" pitchFamily="18" charset="0"/>
                </a:rPr>
                <a:t>2</a:t>
              </a:r>
              <a:r>
                <a:rPr lang="en-US" sz="2800" dirty="0" err="1" smtClean="0">
                  <a:solidFill>
                    <a:srgbClr val="0000FF"/>
                  </a:solidFill>
                  <a:latin typeface="Times New Roman" pitchFamily="18" charset="0"/>
                  <a:cs typeface="Times New Roman" pitchFamily="18" charset="0"/>
                </a:rPr>
                <a:t>O</a:t>
              </a:r>
              <a:endParaRPr lang="en-US" sz="2800" dirty="0" smtClean="0">
                <a:solidFill>
                  <a:srgbClr val="0000FF"/>
                </a:solidFill>
                <a:latin typeface="Times New Roman" pitchFamily="18" charset="0"/>
                <a:cs typeface="Times New Roman" pitchFamily="18" charset="0"/>
              </a:endParaRPr>
            </a:p>
          </p:txBody>
        </p:sp>
        <p:sp>
          <p:nvSpPr>
            <p:cNvPr id="21" name="TextBox 20"/>
            <p:cNvSpPr txBox="1"/>
            <p:nvPr/>
          </p:nvSpPr>
          <p:spPr>
            <a:xfrm>
              <a:off x="2598040" y="4738920"/>
              <a:ext cx="2351314" cy="400110"/>
            </a:xfrm>
            <a:prstGeom prst="rect">
              <a:avLst/>
            </a:prstGeom>
            <a:noFill/>
          </p:spPr>
          <p:txBody>
            <a:bodyPr wrap="square" rtlCol="0">
              <a:spAutoFit/>
            </a:bodyPr>
            <a:lstStyle/>
            <a:p>
              <a:pPr algn="ctr"/>
              <a:r>
                <a:rPr lang="en-US" sz="2000" dirty="0" err="1" smtClean="0">
                  <a:solidFill>
                    <a:srgbClr val="0000FF"/>
                  </a:solidFill>
                  <a:latin typeface="Times New Roman" pitchFamily="18" charset="0"/>
                  <a:cs typeface="Times New Roman" pitchFamily="18" charset="0"/>
                </a:rPr>
                <a:t>t</a:t>
              </a:r>
              <a:r>
                <a:rPr lang="en-US" sz="2000" baseline="30000" dirty="0" err="1" smtClean="0">
                  <a:solidFill>
                    <a:srgbClr val="0000FF"/>
                  </a:solidFill>
                  <a:latin typeface="Times New Roman" pitchFamily="18" charset="0"/>
                  <a:cs typeface="Times New Roman" pitchFamily="18" charset="0"/>
                </a:rPr>
                <a:t>0</a:t>
              </a:r>
              <a:endParaRPr lang="en-US" sz="2000" dirty="0">
                <a:solidFill>
                  <a:srgbClr val="0000FF"/>
                </a:solidFill>
                <a:latin typeface="Times New Roman" pitchFamily="18" charset="0"/>
                <a:cs typeface="Times New Roman" pitchFamily="18" charset="0"/>
              </a:endParaRPr>
            </a:p>
          </p:txBody>
        </p:sp>
        <p:cxnSp>
          <p:nvCxnSpPr>
            <p:cNvPr id="22" name="Straight Arrow Connector 21"/>
            <p:cNvCxnSpPr/>
            <p:nvPr/>
          </p:nvCxnSpPr>
          <p:spPr>
            <a:xfrm>
              <a:off x="2452899" y="5159830"/>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sp>
        <p:nvSpPr>
          <p:cNvPr id="23" name="TextBox 22"/>
          <p:cNvSpPr txBox="1"/>
          <p:nvPr/>
        </p:nvSpPr>
        <p:spPr>
          <a:xfrm>
            <a:off x="0" y="5043709"/>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Phản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ứng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ethylic alcohol </a:t>
            </a:r>
            <a:r>
              <a:rPr lang="en-US" sz="2800" b="1" dirty="0" err="1" smtClean="0">
                <a:solidFill>
                  <a:srgbClr val="0000FF"/>
                </a:solidFill>
                <a:latin typeface="Times New Roman" pitchFamily="18" charset="0"/>
                <a:cs typeface="Times New Roman" pitchFamily="18" charset="0"/>
              </a:rPr>
              <a:t>với</a:t>
            </a:r>
            <a:r>
              <a:rPr lang="en-US" sz="2800" b="1" dirty="0" smtClean="0">
                <a:solidFill>
                  <a:srgbClr val="0000FF"/>
                </a:solidFill>
                <a:latin typeface="Times New Roman" pitchFamily="18" charset="0"/>
                <a:cs typeface="Times New Roman" pitchFamily="18" charset="0"/>
              </a:rPr>
              <a:t> sodium (</a:t>
            </a:r>
            <a:r>
              <a:rPr lang="en-US" sz="2800" b="1" dirty="0" err="1" smtClean="0">
                <a:solidFill>
                  <a:srgbClr val="0000FF"/>
                </a:solidFill>
                <a:latin typeface="Times New Roman" pitchFamily="18" charset="0"/>
                <a:cs typeface="Times New Roman" pitchFamily="18" charset="0"/>
              </a:rPr>
              <a:t>natri</a:t>
            </a:r>
            <a:r>
              <a:rPr lang="en-US" sz="2800" b="1" dirty="0" smtClean="0">
                <a:solidFill>
                  <a:srgbClr val="0000FF"/>
                </a:solidFill>
                <a:latin typeface="Times New Roman" pitchFamily="18" charset="0"/>
                <a:cs typeface="Times New Roman" pitchFamily="18" charset="0"/>
              </a:rPr>
              <a:t>)</a:t>
            </a:r>
          </a:p>
        </p:txBody>
      </p:sp>
      <p:sp>
        <p:nvSpPr>
          <p:cNvPr id="24" name="TextBox 23"/>
          <p:cNvSpPr txBox="1"/>
          <p:nvPr/>
        </p:nvSpPr>
        <p:spPr>
          <a:xfrm>
            <a:off x="0" y="5457366"/>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Ethylic alcohol </a:t>
            </a:r>
            <a:r>
              <a:rPr lang="en-US" sz="2800" dirty="0" err="1" smtClean="0">
                <a:solidFill>
                  <a:srgbClr val="0000FF"/>
                </a:solidFill>
                <a:latin typeface="Times New Roman" pitchFamily="18" charset="0"/>
                <a:cs typeface="Times New Roman" pitchFamily="18" charset="0"/>
              </a:rPr>
              <a:t>tác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với</a:t>
            </a:r>
            <a:r>
              <a:rPr lang="en-US" sz="2800" dirty="0" smtClean="0">
                <a:solidFill>
                  <a:srgbClr val="0000FF"/>
                </a:solidFill>
                <a:latin typeface="Times New Roman" pitchFamily="18" charset="0"/>
                <a:cs typeface="Times New Roman" pitchFamily="18" charset="0"/>
              </a:rPr>
              <a:t> sodium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a:t>
            </a:r>
            <a:r>
              <a:rPr lang="en-US" sz="2800" baseline="-25000" dirty="0" err="1" smtClean="0">
                <a:solidFill>
                  <a:srgbClr val="0000FF"/>
                </a:solidFill>
                <a:latin typeface="Times New Roman" pitchFamily="18" charset="0"/>
                <a:cs typeface="Times New Roman" pitchFamily="18" charset="0"/>
              </a:rPr>
              <a:t>2</a:t>
            </a:r>
            <a:endParaRPr lang="en-US" sz="2800" baseline="-25000" dirty="0" smtClean="0">
              <a:solidFill>
                <a:srgbClr val="0000FF"/>
              </a:solidFill>
              <a:latin typeface="Times New Roman" pitchFamily="18" charset="0"/>
              <a:cs typeface="Times New Roman" pitchFamily="18" charset="0"/>
            </a:endParaRPr>
          </a:p>
        </p:txBody>
      </p:sp>
      <p:sp>
        <p:nvSpPr>
          <p:cNvPr id="25" name="TextBox 24"/>
          <p:cNvSpPr txBox="1"/>
          <p:nvPr/>
        </p:nvSpPr>
        <p:spPr>
          <a:xfrm>
            <a:off x="0" y="5900051"/>
            <a:ext cx="12192000" cy="523220"/>
          </a:xfrm>
          <a:prstGeom prst="rect">
            <a:avLst/>
          </a:prstGeom>
          <a:noFill/>
        </p:spPr>
        <p:txBody>
          <a:bodyPr wrap="square" rtlCol="0">
            <a:spAutoFit/>
          </a:bodyPr>
          <a:lstStyle/>
          <a:p>
            <a:pPr algn="ctr"/>
            <a:r>
              <a:rPr lang="en-US" sz="2800" dirty="0" err="1" smtClean="0">
                <a:solidFill>
                  <a:srgbClr val="0000FF"/>
                </a:solidFill>
                <a:latin typeface="Times New Roman" pitchFamily="18" charset="0"/>
                <a:cs typeface="Times New Roman" pitchFamily="18" charset="0"/>
              </a:rPr>
              <a:t>2C</a:t>
            </a:r>
            <a:r>
              <a:rPr lang="en-US" sz="2800" baseline="-25000" dirty="0" err="1" smtClean="0">
                <a:solidFill>
                  <a:srgbClr val="0000FF"/>
                </a:solidFill>
                <a:latin typeface="Times New Roman" pitchFamily="18" charset="0"/>
                <a:cs typeface="Times New Roman" pitchFamily="18" charset="0"/>
              </a:rPr>
              <a:t>2</a:t>
            </a:r>
            <a:r>
              <a:rPr lang="en-US" sz="2800" dirty="0" err="1" smtClean="0">
                <a:solidFill>
                  <a:srgbClr val="0000FF"/>
                </a:solidFill>
                <a:latin typeface="Times New Roman" pitchFamily="18" charset="0"/>
                <a:cs typeface="Times New Roman" pitchFamily="18" charset="0"/>
              </a:rPr>
              <a:t>H</a:t>
            </a:r>
            <a:r>
              <a:rPr lang="en-US" sz="2800" baseline="-25000" dirty="0" err="1" smtClean="0">
                <a:solidFill>
                  <a:srgbClr val="0000FF"/>
                </a:solidFill>
                <a:latin typeface="Times New Roman" pitchFamily="18" charset="0"/>
                <a:cs typeface="Times New Roman" pitchFamily="18" charset="0"/>
              </a:rPr>
              <a:t>5</a:t>
            </a:r>
            <a:r>
              <a:rPr lang="en-US" sz="2800" dirty="0" err="1" smtClean="0">
                <a:solidFill>
                  <a:srgbClr val="0000FF"/>
                </a:solidFill>
                <a:latin typeface="Times New Roman" pitchFamily="18" charset="0"/>
                <a:cs typeface="Times New Roman" pitchFamily="18" charset="0"/>
              </a:rPr>
              <a:t>OH</a:t>
            </a:r>
            <a:r>
              <a:rPr lang="en-US" sz="2800" dirty="0" smtClean="0">
                <a:solidFill>
                  <a:srgbClr val="0000FF"/>
                </a:solidFill>
                <a:latin typeface="Times New Roman" pitchFamily="18" charset="0"/>
                <a:cs typeface="Times New Roman" pitchFamily="18" charset="0"/>
              </a:rPr>
              <a:t> + </a:t>
            </a:r>
            <a:r>
              <a:rPr lang="en-US" sz="2800" dirty="0" err="1" smtClean="0">
                <a:solidFill>
                  <a:srgbClr val="0000FF"/>
                </a:solidFill>
                <a:latin typeface="Times New Roman" pitchFamily="18" charset="0"/>
                <a:cs typeface="Times New Roman" pitchFamily="18" charset="0"/>
              </a:rPr>
              <a:t>2Na</a:t>
            </a:r>
            <a:r>
              <a:rPr lang="en-US" sz="2800" dirty="0" smtClean="0">
                <a:solidFill>
                  <a:srgbClr val="0000FF"/>
                </a:solidFill>
                <a:latin typeface="Times New Roman" pitchFamily="18" charset="0"/>
                <a:cs typeface="Times New Roman" pitchFamily="18" charset="0"/>
              </a:rPr>
              <a:t> </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rPr>
              <a:t>2C</a:t>
            </a:r>
            <a:r>
              <a:rPr lang="en-US" sz="2800" baseline="-25000" dirty="0" err="1" smtClean="0">
                <a:solidFill>
                  <a:srgbClr val="0000FF"/>
                </a:solidFill>
                <a:latin typeface="Times New Roman" pitchFamily="18" charset="0"/>
                <a:cs typeface="Times New Roman" pitchFamily="18" charset="0"/>
              </a:rPr>
              <a:t>2</a:t>
            </a:r>
            <a:r>
              <a:rPr lang="en-US" sz="2800" dirty="0" err="1" smtClean="0">
                <a:solidFill>
                  <a:srgbClr val="0000FF"/>
                </a:solidFill>
                <a:latin typeface="Times New Roman" pitchFamily="18" charset="0"/>
                <a:cs typeface="Times New Roman" pitchFamily="18" charset="0"/>
              </a:rPr>
              <a:t>H</a:t>
            </a:r>
            <a:r>
              <a:rPr lang="en-US" sz="2800" baseline="-25000" dirty="0" err="1" smtClean="0">
                <a:solidFill>
                  <a:srgbClr val="0000FF"/>
                </a:solidFill>
                <a:latin typeface="Times New Roman" pitchFamily="18" charset="0"/>
                <a:cs typeface="Times New Roman" pitchFamily="18" charset="0"/>
              </a:rPr>
              <a:t>5</a:t>
            </a:r>
            <a:r>
              <a:rPr lang="en-US" sz="2800" dirty="0" err="1" smtClean="0">
                <a:solidFill>
                  <a:srgbClr val="0000FF"/>
                </a:solidFill>
                <a:latin typeface="Times New Roman" pitchFamily="18" charset="0"/>
                <a:cs typeface="Times New Roman" pitchFamily="18" charset="0"/>
              </a:rPr>
              <a:t>ONa</a:t>
            </a:r>
            <a:r>
              <a:rPr lang="en-US" sz="2800" dirty="0" smtClean="0">
                <a:solidFill>
                  <a:srgbClr val="0000FF"/>
                </a:solidFill>
                <a:latin typeface="Times New Roman" pitchFamily="18" charset="0"/>
                <a:cs typeface="Times New Roman" pitchFamily="18" charset="0"/>
              </a:rPr>
              <a:t> + </a:t>
            </a:r>
            <a:r>
              <a:rPr lang="en-US" sz="2800" dirty="0" err="1" smtClean="0">
                <a:solidFill>
                  <a:srgbClr val="0000FF"/>
                </a:solidFill>
                <a:latin typeface="Times New Roman" pitchFamily="18" charset="0"/>
                <a:cs typeface="Times New Roman" pitchFamily="18" charset="0"/>
              </a:rPr>
              <a:t>H</a:t>
            </a:r>
            <a:r>
              <a:rPr lang="en-US" sz="2800" baseline="-25000" dirty="0" err="1" smtClean="0">
                <a:solidFill>
                  <a:srgbClr val="0000FF"/>
                </a:solidFill>
                <a:latin typeface="Times New Roman" pitchFamily="18" charset="0"/>
                <a:cs typeface="Times New Roman" pitchFamily="18" charset="0"/>
              </a:rPr>
              <a:t>2</a:t>
            </a:r>
            <a:endParaRPr lang="en-US" sz="2800" baseline="-25000" dirty="0" smtClean="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strips(upRight)">
                                      <p:cBhvr>
                                        <p:cTn id="7" dur="10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strips(upRight)">
                                      <p:cBhvr>
                                        <p:cTn id="12"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0" y="0"/>
            <a:ext cx="5109029" cy="6889179"/>
          </a:xfrm>
          <a:prstGeom prst="rect">
            <a:avLst/>
          </a:prstGeom>
          <a:noFill/>
          <a:ln w="9525">
            <a:noFill/>
            <a:miter lim="800000"/>
            <a:headEnd/>
            <a:tailEnd/>
          </a:ln>
          <a:effectLst/>
        </p:spPr>
      </p:pic>
      <p:sp>
        <p:nvSpPr>
          <p:cNvPr id="6" name="Rectangle 5"/>
          <p:cNvSpPr/>
          <p:nvPr/>
        </p:nvSpPr>
        <p:spPr>
          <a:xfrm>
            <a:off x="4746171" y="2436948"/>
            <a:ext cx="7445829" cy="523220"/>
          </a:xfrm>
          <a:prstGeom prst="rect">
            <a:avLst/>
          </a:prstGeom>
        </p:spPr>
        <p:txBody>
          <a:bodyPr wrap="square">
            <a:spAutoFit/>
          </a:bodyPr>
          <a:lstStyle/>
          <a:p>
            <a:pPr algn="ctr"/>
            <a:r>
              <a:rPr lang="vi-VN" sz="2800" dirty="0" smtClean="0">
                <a:solidFill>
                  <a:srgbClr val="FF00FF"/>
                </a:solidFill>
                <a:latin typeface="+mj-lt"/>
              </a:rPr>
              <a:t>2CH</a:t>
            </a:r>
            <a:r>
              <a:rPr lang="en-US" sz="2800" baseline="-25000" dirty="0" smtClean="0">
                <a:solidFill>
                  <a:srgbClr val="FF00FF"/>
                </a:solidFill>
                <a:latin typeface="+mj-lt"/>
              </a:rPr>
              <a:t>3</a:t>
            </a:r>
            <a:r>
              <a:rPr lang="vi-VN" sz="2800" dirty="0" smtClean="0">
                <a:solidFill>
                  <a:srgbClr val="FF00FF"/>
                </a:solidFill>
                <a:latin typeface="+mj-lt"/>
              </a:rPr>
              <a:t>OH + 2Na → 2CH</a:t>
            </a:r>
            <a:r>
              <a:rPr lang="en-US" sz="2800" baseline="-25000" dirty="0" smtClean="0">
                <a:solidFill>
                  <a:srgbClr val="FF00FF"/>
                </a:solidFill>
                <a:latin typeface="+mj-lt"/>
              </a:rPr>
              <a:t>3</a:t>
            </a:r>
            <a:r>
              <a:rPr lang="vi-VN" sz="2800" dirty="0" smtClean="0">
                <a:solidFill>
                  <a:srgbClr val="FF00FF"/>
                </a:solidFill>
                <a:latin typeface="+mj-lt"/>
              </a:rPr>
              <a:t>ONa + H</a:t>
            </a:r>
            <a:r>
              <a:rPr lang="vi-VN" sz="2800" baseline="-25000" dirty="0" smtClean="0">
                <a:solidFill>
                  <a:srgbClr val="FF00FF"/>
                </a:solidFill>
                <a:latin typeface="+mj-lt"/>
              </a:rPr>
              <a:t>2</a:t>
            </a:r>
            <a:endParaRPr lang="vi-VN" sz="2800" dirty="0">
              <a:solidFill>
                <a:srgbClr val="FF00FF"/>
              </a:solidFill>
              <a:latin typeface="+mj-lt"/>
            </a:endParaRPr>
          </a:p>
        </p:txBody>
      </p:sp>
      <p:sp>
        <p:nvSpPr>
          <p:cNvPr id="5" name="Rectangle 4"/>
          <p:cNvSpPr/>
          <p:nvPr/>
        </p:nvSpPr>
        <p:spPr>
          <a:xfrm>
            <a:off x="4746171" y="3227975"/>
            <a:ext cx="7445829" cy="523220"/>
          </a:xfrm>
          <a:prstGeom prst="rect">
            <a:avLst/>
          </a:prstGeom>
        </p:spPr>
        <p:txBody>
          <a:bodyPr wrap="square">
            <a:spAutoFit/>
          </a:bodyPr>
          <a:lstStyle/>
          <a:p>
            <a:pPr algn="ctr"/>
            <a:r>
              <a:rPr lang="vi-VN" sz="2800" dirty="0" smtClean="0">
                <a:solidFill>
                  <a:srgbClr val="FF00FF"/>
                </a:solidFill>
                <a:latin typeface="+mj-lt"/>
              </a:rPr>
              <a:t>2C</a:t>
            </a:r>
            <a:r>
              <a:rPr lang="vi-VN" sz="2800" baseline="-25000" dirty="0" smtClean="0">
                <a:solidFill>
                  <a:srgbClr val="FF00FF"/>
                </a:solidFill>
                <a:latin typeface="+mj-lt"/>
              </a:rPr>
              <a:t>2</a:t>
            </a:r>
            <a:r>
              <a:rPr lang="vi-VN" sz="2800" dirty="0" smtClean="0">
                <a:solidFill>
                  <a:srgbClr val="FF00FF"/>
                </a:solidFill>
                <a:latin typeface="+mj-lt"/>
              </a:rPr>
              <a:t>H</a:t>
            </a:r>
            <a:r>
              <a:rPr lang="vi-VN" sz="2800" baseline="-25000" dirty="0" smtClean="0">
                <a:solidFill>
                  <a:srgbClr val="FF00FF"/>
                </a:solidFill>
                <a:latin typeface="+mj-lt"/>
              </a:rPr>
              <a:t>5</a:t>
            </a:r>
            <a:r>
              <a:rPr lang="vi-VN" sz="2800" dirty="0" smtClean="0">
                <a:solidFill>
                  <a:srgbClr val="FF00FF"/>
                </a:solidFill>
                <a:latin typeface="+mj-lt"/>
              </a:rPr>
              <a:t>OH + 2Na → 2C</a:t>
            </a:r>
            <a:r>
              <a:rPr lang="vi-VN" sz="2800" baseline="-25000" dirty="0" smtClean="0">
                <a:solidFill>
                  <a:srgbClr val="FF00FF"/>
                </a:solidFill>
                <a:latin typeface="+mj-lt"/>
              </a:rPr>
              <a:t>2</a:t>
            </a:r>
            <a:r>
              <a:rPr lang="vi-VN" sz="2800" dirty="0" smtClean="0">
                <a:solidFill>
                  <a:srgbClr val="FF00FF"/>
                </a:solidFill>
                <a:latin typeface="+mj-lt"/>
              </a:rPr>
              <a:t>H</a:t>
            </a:r>
            <a:r>
              <a:rPr lang="vi-VN" sz="2800" baseline="-25000" dirty="0" smtClean="0">
                <a:solidFill>
                  <a:srgbClr val="FF00FF"/>
                </a:solidFill>
                <a:latin typeface="+mj-lt"/>
              </a:rPr>
              <a:t>5</a:t>
            </a:r>
            <a:r>
              <a:rPr lang="vi-VN" sz="2800" dirty="0" smtClean="0">
                <a:solidFill>
                  <a:srgbClr val="FF00FF"/>
                </a:solidFill>
                <a:latin typeface="+mj-lt"/>
              </a:rPr>
              <a:t>ONa + H</a:t>
            </a:r>
            <a:r>
              <a:rPr lang="vi-VN" sz="2800" baseline="-25000" dirty="0" smtClean="0">
                <a:solidFill>
                  <a:srgbClr val="FF00FF"/>
                </a:solidFill>
                <a:latin typeface="+mj-lt"/>
              </a:rPr>
              <a:t>2</a:t>
            </a:r>
            <a:endParaRPr lang="vi-VN" sz="2800" dirty="0">
              <a:solidFill>
                <a:srgbClr val="FF00FF"/>
              </a:solidFill>
              <a:latin typeface="+mj-lt"/>
            </a:endParaRPr>
          </a:p>
        </p:txBody>
      </p:sp>
      <p:sp>
        <p:nvSpPr>
          <p:cNvPr id="7" name="Oval 6"/>
          <p:cNvSpPr/>
          <p:nvPr/>
        </p:nvSpPr>
        <p:spPr>
          <a:xfrm>
            <a:off x="522514" y="2975429"/>
            <a:ext cx="522515" cy="566057"/>
          </a:xfrm>
          <a:prstGeom prst="ellipse">
            <a:avLst/>
          </a:prstGeom>
          <a:noFill/>
          <a:ln w="381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29771" y="4245429"/>
            <a:ext cx="522515" cy="566057"/>
          </a:xfrm>
          <a:prstGeom prst="ellipse">
            <a:avLst/>
          </a:prstGeom>
          <a:noFill/>
          <a:ln w="381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44286" y="4884056"/>
            <a:ext cx="522515" cy="566057"/>
          </a:xfrm>
          <a:prstGeom prst="ellipse">
            <a:avLst/>
          </a:prstGeom>
          <a:noFill/>
          <a:ln w="381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746171" y="4091576"/>
            <a:ext cx="7445829" cy="523220"/>
          </a:xfrm>
          <a:prstGeom prst="rect">
            <a:avLst/>
          </a:prstGeom>
        </p:spPr>
        <p:txBody>
          <a:bodyPr wrap="square">
            <a:spAutoFit/>
          </a:bodyPr>
          <a:lstStyle/>
          <a:p>
            <a:pPr algn="ctr"/>
            <a:r>
              <a:rPr lang="vi-VN" sz="2800" dirty="0" smtClean="0">
                <a:solidFill>
                  <a:srgbClr val="FF00FF"/>
                </a:solidFill>
                <a:latin typeface="Times New Roman" pitchFamily="18" charset="0"/>
                <a:cs typeface="Times New Roman" pitchFamily="18" charset="0"/>
              </a:rPr>
              <a:t>2H</a:t>
            </a:r>
            <a:r>
              <a:rPr lang="en-US" sz="2800" baseline="-25000" dirty="0" smtClean="0">
                <a:solidFill>
                  <a:srgbClr val="FF00FF"/>
                </a:solidFill>
                <a:latin typeface="Times New Roman" pitchFamily="18" charset="0"/>
                <a:cs typeface="Times New Roman" pitchFamily="18" charset="0"/>
              </a:rPr>
              <a:t>2</a:t>
            </a:r>
            <a:r>
              <a:rPr lang="vi-VN" sz="2800" dirty="0" smtClean="0">
                <a:solidFill>
                  <a:srgbClr val="FF00FF"/>
                </a:solidFill>
                <a:latin typeface="Times New Roman" pitchFamily="18" charset="0"/>
                <a:cs typeface="Times New Roman" pitchFamily="18" charset="0"/>
              </a:rPr>
              <a:t>O + 2Na → 2Na</a:t>
            </a:r>
            <a:r>
              <a:rPr lang="en-US" sz="2800" dirty="0" smtClean="0">
                <a:solidFill>
                  <a:srgbClr val="FF00FF"/>
                </a:solidFill>
                <a:latin typeface="Times New Roman" pitchFamily="18" charset="0"/>
                <a:cs typeface="Times New Roman" pitchFamily="18" charset="0"/>
              </a:rPr>
              <a:t>OH</a:t>
            </a:r>
            <a:r>
              <a:rPr lang="vi-VN" sz="2800" dirty="0" smtClean="0">
                <a:solidFill>
                  <a:srgbClr val="FF00FF"/>
                </a:solidFill>
                <a:latin typeface="Times New Roman" pitchFamily="18" charset="0"/>
                <a:cs typeface="Times New Roman" pitchFamily="18" charset="0"/>
              </a:rPr>
              <a:t> + H</a:t>
            </a:r>
            <a:r>
              <a:rPr lang="vi-VN" sz="2800" baseline="-25000" dirty="0" smtClean="0">
                <a:solidFill>
                  <a:srgbClr val="FF00FF"/>
                </a:solidFill>
                <a:latin typeface="Times New Roman" pitchFamily="18" charset="0"/>
                <a:cs typeface="Times New Roman" pitchFamily="18" charset="0"/>
              </a:rPr>
              <a:t>2</a:t>
            </a:r>
            <a:endParaRPr lang="vi-VN" sz="2800"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ppt_w</p:attrName>
                                        </p:attrNameLst>
                                      </p:cBhvr>
                                      <p:tavLst>
                                        <p:tav tm="0">
                                          <p:val>
                                            <p:fltVal val="0"/>
                                          </p:val>
                                        </p:tav>
                                        <p:tav tm="100000">
                                          <p:val>
                                            <p:strVal val="#ppt_w"/>
                                          </p:val>
                                        </p:tav>
                                      </p:tavLst>
                                    </p:anim>
                                    <p:anim calcmode="lin" valueType="num">
                                      <p:cBhvr>
                                        <p:cTn id="8" dur="1000" fill="hold"/>
                                        <p:tgtEl>
                                          <p:spTgt spid="4098"/>
                                        </p:tgtEl>
                                        <p:attrNameLst>
                                          <p:attrName>ppt_h</p:attrName>
                                        </p:attrNameLst>
                                      </p:cBhvr>
                                      <p:tavLst>
                                        <p:tav tm="0">
                                          <p:val>
                                            <p:fltVal val="0"/>
                                          </p:val>
                                        </p:tav>
                                        <p:tav tm="100000">
                                          <p:val>
                                            <p:strVal val="#ppt_h"/>
                                          </p:val>
                                        </p:tav>
                                      </p:tavLst>
                                    </p:anim>
                                    <p:animEffect transition="in" filter="fade">
                                      <p:cBhvr>
                                        <p:cTn id="9" dur="1000"/>
                                        <p:tgtEl>
                                          <p:spTgt spid="4098"/>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strips(downLeft)">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strips(downLeft)">
                                      <p:cBhvr>
                                        <p:cTn id="19" dur="1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strips(downLeft)">
                                      <p:cBhvr>
                                        <p:cTn id="24" dur="1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 calcmode="lin" valueType="num">
                                      <p:cBhvr>
                                        <p:cTn id="29"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30" dur="1000" fill="hold"/>
                                        <p:tgtEl>
                                          <p:spTgt spid="6">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nodeType="click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anim calcmode="lin" valueType="num">
                                      <p:cBhvr>
                                        <p:cTn id="35"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36" dur="10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23" presetClass="entr" presetSubtype="16" fill="hold" nodeType="clickEffect">
                                  <p:stCondLst>
                                    <p:cond delay="0"/>
                                  </p:st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p:cTn id="41" dur="10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42" dur="1000" fill="hold"/>
                                        <p:tgtEl>
                                          <p:spTgt spid="10">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err="1" smtClean="0">
                <a:solidFill>
                  <a:srgbClr val="FF00FF"/>
                </a:solidFill>
                <a:latin typeface="Times New Roman" pitchFamily="18" charset="0"/>
                <a:cs typeface="Times New Roman" pitchFamily="18" charset="0"/>
              </a:rPr>
              <a:t>BÀI</a:t>
            </a:r>
            <a:r>
              <a:rPr lang="en-US" sz="2800" b="1" smtClean="0">
                <a:solidFill>
                  <a:srgbClr val="FF00FF"/>
                </a:solidFill>
                <a:latin typeface="Times New Roman" pitchFamily="18" charset="0"/>
                <a:cs typeface="Times New Roman" pitchFamily="18" charset="0"/>
              </a:rPr>
              <a:t> </a:t>
            </a:r>
            <a:r>
              <a:rPr lang="en-US" sz="2800" b="1" smtClean="0">
                <a:solidFill>
                  <a:srgbClr val="FF00FF"/>
                </a:solidFill>
                <a:latin typeface="Times New Roman" pitchFamily="18" charset="0"/>
                <a:cs typeface="Times New Roman" pitchFamily="18" charset="0"/>
              </a:rPr>
              <a:t>26: </a:t>
            </a:r>
            <a:r>
              <a:rPr lang="en-US" sz="2800" b="1" dirty="0" smtClean="0">
                <a:solidFill>
                  <a:srgbClr val="FF00FF"/>
                </a:solidFill>
                <a:latin typeface="Times New Roman" pitchFamily="18" charset="0"/>
                <a:cs typeface="Times New Roman" pitchFamily="18" charset="0"/>
              </a:rPr>
              <a:t>ETHYLIC  ALCOHOL</a:t>
            </a:r>
            <a:endParaRPr lang="en-US" sz="3200" b="1" dirty="0">
              <a:solidFill>
                <a:srgbClr val="FF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TextBox 15"/>
          <p:cNvSpPr txBox="1"/>
          <p:nvPr/>
        </p:nvSpPr>
        <p:spPr>
          <a:xfrm>
            <a:off x="0" y="384682"/>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III. </a:t>
            </a:r>
            <a:r>
              <a:rPr lang="en-US" sz="2800" b="1" dirty="0" err="1" smtClean="0">
                <a:solidFill>
                  <a:srgbClr val="0000FF"/>
                </a:solidFill>
                <a:latin typeface="Times New Roman" pitchFamily="18" charset="0"/>
                <a:cs typeface="Times New Roman" pitchFamily="18" charset="0"/>
              </a:rPr>
              <a:t>TÍNH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CHẤT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HÓA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HỌC</a:t>
            </a:r>
            <a:endParaRPr lang="en-US" sz="2800" b="1" dirty="0" smtClean="0">
              <a:solidFill>
                <a:srgbClr val="0000FF"/>
              </a:solidFill>
              <a:latin typeface="Times New Roman" pitchFamily="18" charset="0"/>
              <a:cs typeface="Times New Roman" pitchFamily="18" charset="0"/>
            </a:endParaRPr>
          </a:p>
        </p:txBody>
      </p:sp>
      <p:sp>
        <p:nvSpPr>
          <p:cNvPr id="23" name="TextBox 22"/>
          <p:cNvSpPr txBox="1"/>
          <p:nvPr/>
        </p:nvSpPr>
        <p:spPr>
          <a:xfrm>
            <a:off x="0" y="805621"/>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Phản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ứng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ethylic alcohol </a:t>
            </a:r>
            <a:r>
              <a:rPr lang="en-US" sz="2800" b="1" dirty="0" err="1" smtClean="0">
                <a:solidFill>
                  <a:srgbClr val="0000FF"/>
                </a:solidFill>
                <a:latin typeface="Times New Roman" pitchFamily="18" charset="0"/>
                <a:cs typeface="Times New Roman" pitchFamily="18" charset="0"/>
              </a:rPr>
              <a:t>với</a:t>
            </a:r>
            <a:r>
              <a:rPr lang="en-US" sz="2800" b="1" dirty="0" smtClean="0">
                <a:solidFill>
                  <a:srgbClr val="0000FF"/>
                </a:solidFill>
                <a:latin typeface="Times New Roman" pitchFamily="18" charset="0"/>
                <a:cs typeface="Times New Roman" pitchFamily="18" charset="0"/>
              </a:rPr>
              <a:t> sodium (</a:t>
            </a:r>
            <a:r>
              <a:rPr lang="en-US" sz="2800" b="1" dirty="0" err="1" smtClean="0">
                <a:solidFill>
                  <a:srgbClr val="0000FF"/>
                </a:solidFill>
                <a:latin typeface="Times New Roman" pitchFamily="18" charset="0"/>
                <a:cs typeface="Times New Roman" pitchFamily="18" charset="0"/>
              </a:rPr>
              <a:t>natri</a:t>
            </a:r>
            <a:r>
              <a:rPr lang="en-US" sz="2800" b="1" dirty="0" smtClean="0">
                <a:solidFill>
                  <a:srgbClr val="0000FF"/>
                </a:solidFill>
                <a:latin typeface="Times New Roman" pitchFamily="18" charset="0"/>
                <a:cs typeface="Times New Roman" pitchFamily="18" charset="0"/>
              </a:rPr>
              <a:t>)</a:t>
            </a:r>
          </a:p>
        </p:txBody>
      </p:sp>
      <p:sp>
        <p:nvSpPr>
          <p:cNvPr id="24" name="TextBox 23"/>
          <p:cNvSpPr txBox="1"/>
          <p:nvPr/>
        </p:nvSpPr>
        <p:spPr>
          <a:xfrm>
            <a:off x="0" y="1219278"/>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Ethylic alcohol </a:t>
            </a:r>
            <a:r>
              <a:rPr lang="en-US" sz="2800" dirty="0" err="1" smtClean="0">
                <a:solidFill>
                  <a:srgbClr val="0000FF"/>
                </a:solidFill>
                <a:latin typeface="Times New Roman" pitchFamily="18" charset="0"/>
                <a:cs typeface="Times New Roman" pitchFamily="18" charset="0"/>
              </a:rPr>
              <a:t>tác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với</a:t>
            </a:r>
            <a:r>
              <a:rPr lang="en-US" sz="2800" dirty="0" smtClean="0">
                <a:solidFill>
                  <a:srgbClr val="0000FF"/>
                </a:solidFill>
                <a:latin typeface="Times New Roman" pitchFamily="18" charset="0"/>
                <a:cs typeface="Times New Roman" pitchFamily="18" charset="0"/>
              </a:rPr>
              <a:t> sodium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a:t>
            </a:r>
            <a:r>
              <a:rPr lang="en-US" sz="2800" baseline="-25000" dirty="0" err="1" smtClean="0">
                <a:solidFill>
                  <a:srgbClr val="0000FF"/>
                </a:solidFill>
                <a:latin typeface="Times New Roman" pitchFamily="18" charset="0"/>
                <a:cs typeface="Times New Roman" pitchFamily="18" charset="0"/>
              </a:rPr>
              <a:t>2</a:t>
            </a:r>
            <a:endParaRPr lang="en-US" sz="2800" baseline="-25000" dirty="0" smtClean="0">
              <a:solidFill>
                <a:srgbClr val="0000FF"/>
              </a:solidFill>
              <a:latin typeface="Times New Roman" pitchFamily="18" charset="0"/>
              <a:cs typeface="Times New Roman" pitchFamily="18" charset="0"/>
            </a:endParaRPr>
          </a:p>
        </p:txBody>
      </p:sp>
      <p:sp>
        <p:nvSpPr>
          <p:cNvPr id="25" name="TextBox 24"/>
          <p:cNvSpPr txBox="1"/>
          <p:nvPr/>
        </p:nvSpPr>
        <p:spPr>
          <a:xfrm>
            <a:off x="0" y="1661963"/>
            <a:ext cx="12192000" cy="523220"/>
          </a:xfrm>
          <a:prstGeom prst="rect">
            <a:avLst/>
          </a:prstGeom>
          <a:noFill/>
        </p:spPr>
        <p:txBody>
          <a:bodyPr wrap="square" rtlCol="0">
            <a:spAutoFit/>
          </a:bodyPr>
          <a:lstStyle/>
          <a:p>
            <a:pPr algn="ctr"/>
            <a:r>
              <a:rPr lang="en-US" sz="2800" dirty="0" err="1" smtClean="0">
                <a:solidFill>
                  <a:srgbClr val="0000FF"/>
                </a:solidFill>
                <a:latin typeface="Times New Roman" pitchFamily="18" charset="0"/>
                <a:cs typeface="Times New Roman" pitchFamily="18" charset="0"/>
              </a:rPr>
              <a:t>2C</a:t>
            </a:r>
            <a:r>
              <a:rPr lang="en-US" sz="2800" baseline="-25000" dirty="0" err="1" smtClean="0">
                <a:solidFill>
                  <a:srgbClr val="0000FF"/>
                </a:solidFill>
                <a:latin typeface="Times New Roman" pitchFamily="18" charset="0"/>
                <a:cs typeface="Times New Roman" pitchFamily="18" charset="0"/>
              </a:rPr>
              <a:t>2</a:t>
            </a:r>
            <a:r>
              <a:rPr lang="en-US" sz="2800" dirty="0" err="1" smtClean="0">
                <a:solidFill>
                  <a:srgbClr val="0000FF"/>
                </a:solidFill>
                <a:latin typeface="Times New Roman" pitchFamily="18" charset="0"/>
                <a:cs typeface="Times New Roman" pitchFamily="18" charset="0"/>
              </a:rPr>
              <a:t>H</a:t>
            </a:r>
            <a:r>
              <a:rPr lang="en-US" sz="2800" baseline="-25000" dirty="0" err="1" smtClean="0">
                <a:solidFill>
                  <a:srgbClr val="0000FF"/>
                </a:solidFill>
                <a:latin typeface="Times New Roman" pitchFamily="18" charset="0"/>
                <a:cs typeface="Times New Roman" pitchFamily="18" charset="0"/>
              </a:rPr>
              <a:t>5</a:t>
            </a:r>
            <a:r>
              <a:rPr lang="en-US" sz="2800" dirty="0" err="1" smtClean="0">
                <a:solidFill>
                  <a:srgbClr val="0000FF"/>
                </a:solidFill>
                <a:latin typeface="Times New Roman" pitchFamily="18" charset="0"/>
                <a:cs typeface="Times New Roman" pitchFamily="18" charset="0"/>
              </a:rPr>
              <a:t>OH</a:t>
            </a:r>
            <a:r>
              <a:rPr lang="en-US" sz="2800" dirty="0" smtClean="0">
                <a:solidFill>
                  <a:srgbClr val="0000FF"/>
                </a:solidFill>
                <a:latin typeface="Times New Roman" pitchFamily="18" charset="0"/>
                <a:cs typeface="Times New Roman" pitchFamily="18" charset="0"/>
              </a:rPr>
              <a:t> + </a:t>
            </a:r>
            <a:r>
              <a:rPr lang="en-US" sz="2800" dirty="0" err="1" smtClean="0">
                <a:solidFill>
                  <a:srgbClr val="0000FF"/>
                </a:solidFill>
                <a:latin typeface="Times New Roman" pitchFamily="18" charset="0"/>
                <a:cs typeface="Times New Roman" pitchFamily="18" charset="0"/>
              </a:rPr>
              <a:t>2Na</a:t>
            </a:r>
            <a:r>
              <a:rPr lang="en-US" sz="2800" dirty="0" smtClean="0">
                <a:solidFill>
                  <a:srgbClr val="0000FF"/>
                </a:solidFill>
                <a:latin typeface="Times New Roman" pitchFamily="18" charset="0"/>
                <a:cs typeface="Times New Roman" pitchFamily="18" charset="0"/>
              </a:rPr>
              <a:t> </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rPr>
              <a:t>2C</a:t>
            </a:r>
            <a:r>
              <a:rPr lang="en-US" sz="2800" baseline="-25000" dirty="0" err="1" smtClean="0">
                <a:solidFill>
                  <a:srgbClr val="0000FF"/>
                </a:solidFill>
                <a:latin typeface="Times New Roman" pitchFamily="18" charset="0"/>
                <a:cs typeface="Times New Roman" pitchFamily="18" charset="0"/>
              </a:rPr>
              <a:t>2</a:t>
            </a:r>
            <a:r>
              <a:rPr lang="en-US" sz="2800" dirty="0" err="1" smtClean="0">
                <a:solidFill>
                  <a:srgbClr val="0000FF"/>
                </a:solidFill>
                <a:latin typeface="Times New Roman" pitchFamily="18" charset="0"/>
                <a:cs typeface="Times New Roman" pitchFamily="18" charset="0"/>
              </a:rPr>
              <a:t>H</a:t>
            </a:r>
            <a:r>
              <a:rPr lang="en-US" sz="2800" baseline="-25000" dirty="0" err="1" smtClean="0">
                <a:solidFill>
                  <a:srgbClr val="0000FF"/>
                </a:solidFill>
                <a:latin typeface="Times New Roman" pitchFamily="18" charset="0"/>
                <a:cs typeface="Times New Roman" pitchFamily="18" charset="0"/>
              </a:rPr>
              <a:t>5</a:t>
            </a:r>
            <a:r>
              <a:rPr lang="en-US" sz="2800" dirty="0" err="1" smtClean="0">
                <a:solidFill>
                  <a:srgbClr val="0000FF"/>
                </a:solidFill>
                <a:latin typeface="Times New Roman" pitchFamily="18" charset="0"/>
                <a:cs typeface="Times New Roman" pitchFamily="18" charset="0"/>
              </a:rPr>
              <a:t>ONa</a:t>
            </a:r>
            <a:r>
              <a:rPr lang="en-US" sz="2800" dirty="0" smtClean="0">
                <a:solidFill>
                  <a:srgbClr val="0000FF"/>
                </a:solidFill>
                <a:latin typeface="Times New Roman" pitchFamily="18" charset="0"/>
                <a:cs typeface="Times New Roman" pitchFamily="18" charset="0"/>
              </a:rPr>
              <a:t> + </a:t>
            </a:r>
            <a:r>
              <a:rPr lang="en-US" sz="2800" dirty="0" err="1" smtClean="0">
                <a:solidFill>
                  <a:srgbClr val="0000FF"/>
                </a:solidFill>
                <a:latin typeface="Times New Roman" pitchFamily="18" charset="0"/>
                <a:cs typeface="Times New Roman" pitchFamily="18" charset="0"/>
              </a:rPr>
              <a:t>H</a:t>
            </a:r>
            <a:r>
              <a:rPr lang="en-US" sz="2800" baseline="-25000" dirty="0" err="1" smtClean="0">
                <a:solidFill>
                  <a:srgbClr val="0000FF"/>
                </a:solidFill>
                <a:latin typeface="Times New Roman" pitchFamily="18" charset="0"/>
                <a:cs typeface="Times New Roman" pitchFamily="18" charset="0"/>
              </a:rPr>
              <a:t>2</a:t>
            </a:r>
            <a:endParaRPr lang="en-US" sz="2800" baseline="-25000" dirty="0" smtClean="0">
              <a:solidFill>
                <a:srgbClr val="0000FF"/>
              </a:solidFill>
              <a:latin typeface="Times New Roman" pitchFamily="18" charset="0"/>
              <a:cs typeface="Times New Roman" pitchFamily="18" charset="0"/>
            </a:endParaRPr>
          </a:p>
        </p:txBody>
      </p:sp>
      <p:sp>
        <p:nvSpPr>
          <p:cNvPr id="26" name="TextBox 25"/>
          <p:cNvSpPr txBox="1"/>
          <p:nvPr/>
        </p:nvSpPr>
        <p:spPr>
          <a:xfrm>
            <a:off x="0" y="2097392"/>
            <a:ext cx="12192000" cy="954107"/>
          </a:xfrm>
          <a:prstGeom prst="rect">
            <a:avLst/>
          </a:prstGeom>
          <a:noFill/>
        </p:spPr>
        <p:txBody>
          <a:bodyPr wrap="square" rtlCol="0">
            <a:spAutoFit/>
          </a:bodyPr>
          <a:lstStyle/>
          <a:p>
            <a:pPr algn="just"/>
            <a:r>
              <a:rPr lang="en-US" sz="2800" dirty="0" err="1" smtClean="0">
                <a:solidFill>
                  <a:srgbClr val="0000FF"/>
                </a:solidFill>
                <a:latin typeface="Times New Roman" pitchFamily="18" charset="0"/>
                <a:cs typeface="Times New Roman" pitchFamily="18" charset="0"/>
              </a:rPr>
              <a:t>Nhóm</a:t>
            </a:r>
            <a:r>
              <a:rPr lang="en-US" sz="2800" dirty="0" smtClean="0">
                <a:solidFill>
                  <a:srgbClr val="0000FF"/>
                </a:solidFill>
                <a:latin typeface="Times New Roman" pitchFamily="18" charset="0"/>
                <a:cs typeface="Times New Roman" pitchFamily="18" charset="0"/>
              </a:rPr>
              <a:t> –OH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đã</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những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tính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học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đặc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ethylic alcohol. </a:t>
            </a:r>
            <a:endParaRPr lang="en-US" sz="2800" baseline="-25000" dirty="0" smtClean="0">
              <a:solidFill>
                <a:srgbClr val="0000FF"/>
              </a:solidFill>
              <a:latin typeface="Times New Roman" pitchFamily="18" charset="0"/>
              <a:cs typeface="Times New Roman" pitchFamily="18" charset="0"/>
            </a:endParaRPr>
          </a:p>
        </p:txBody>
      </p:sp>
      <p:sp>
        <p:nvSpPr>
          <p:cNvPr id="27" name="TextBox 26"/>
          <p:cNvSpPr txBox="1"/>
          <p:nvPr/>
        </p:nvSpPr>
        <p:spPr>
          <a:xfrm>
            <a:off x="0" y="2924706"/>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IV. </a:t>
            </a:r>
            <a:r>
              <a:rPr lang="en-US" sz="2800" b="1" dirty="0" err="1" smtClean="0">
                <a:solidFill>
                  <a:srgbClr val="0000FF"/>
                </a:solidFill>
                <a:latin typeface="Times New Roman" pitchFamily="18" charset="0"/>
                <a:cs typeface="Times New Roman" pitchFamily="18" charset="0"/>
              </a:rPr>
              <a:t>ĐIỀU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CHẾ</a:t>
            </a:r>
            <a:r>
              <a:rPr lang="en-US" sz="2800" b="1" dirty="0" smtClean="0">
                <a:solidFill>
                  <a:srgbClr val="0000FF"/>
                </a:solidFill>
                <a:latin typeface="Times New Roman" pitchFamily="18" charset="0"/>
                <a:cs typeface="Times New Roman" pitchFamily="18" charset="0"/>
              </a:rPr>
              <a:t> ETHYLIC ALCOHOL</a:t>
            </a:r>
            <a:endParaRPr lang="en-US" sz="2800" b="1" baseline="-25000" dirty="0" smtClean="0">
              <a:solidFill>
                <a:srgbClr val="0000FF"/>
              </a:solidFill>
              <a:latin typeface="Times New Roman" pitchFamily="18" charset="0"/>
              <a:cs typeface="Times New Roman" pitchFamily="18" charset="0"/>
            </a:endParaRPr>
          </a:p>
        </p:txBody>
      </p:sp>
      <p:sp>
        <p:nvSpPr>
          <p:cNvPr id="28" name="TextBox 27"/>
          <p:cNvSpPr txBox="1"/>
          <p:nvPr/>
        </p:nvSpPr>
        <p:spPr>
          <a:xfrm>
            <a:off x="0" y="3331106"/>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Điều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chế</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từ</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bột</a:t>
            </a:r>
            <a:endParaRPr lang="en-US" sz="2800" b="1" baseline="-25000" dirty="0" smtClean="0">
              <a:solidFill>
                <a:srgbClr val="0000FF"/>
              </a:solidFill>
              <a:latin typeface="Times New Roman" pitchFamily="18" charset="0"/>
              <a:cs typeface="Times New Roman" pitchFamily="18" charset="0"/>
            </a:endParaRPr>
          </a:p>
        </p:txBody>
      </p:sp>
      <p:grpSp>
        <p:nvGrpSpPr>
          <p:cNvPr id="35" name="Group 34"/>
          <p:cNvGrpSpPr/>
          <p:nvPr/>
        </p:nvGrpSpPr>
        <p:grpSpPr>
          <a:xfrm>
            <a:off x="0" y="3882606"/>
            <a:ext cx="12192000" cy="537746"/>
            <a:chOff x="0" y="5159838"/>
            <a:chExt cx="12192000" cy="537746"/>
          </a:xfrm>
        </p:grpSpPr>
        <p:grpSp>
          <p:nvGrpSpPr>
            <p:cNvPr id="29" name="Group 23"/>
            <p:cNvGrpSpPr/>
            <p:nvPr/>
          </p:nvGrpSpPr>
          <p:grpSpPr>
            <a:xfrm>
              <a:off x="0" y="5159838"/>
              <a:ext cx="12192000" cy="537746"/>
              <a:chOff x="0" y="4738920"/>
              <a:chExt cx="12192000" cy="537746"/>
            </a:xfrm>
          </p:grpSpPr>
          <p:sp>
            <p:nvSpPr>
              <p:cNvPr id="30" name="TextBox 29"/>
              <p:cNvSpPr txBox="1"/>
              <p:nvPr/>
            </p:nvSpPr>
            <p:spPr>
              <a:xfrm>
                <a:off x="0" y="4753446"/>
                <a:ext cx="12192000" cy="523220"/>
              </a:xfrm>
              <a:prstGeom prst="rect">
                <a:avLst/>
              </a:prstGeom>
              <a:noFill/>
            </p:spPr>
            <p:txBody>
              <a:bodyPr wrap="square" rtlCol="0">
                <a:spAutoFit/>
              </a:bodyPr>
              <a:lstStyle/>
              <a:p>
                <a:r>
                  <a:rPr lang="en-US" sz="2800" dirty="0" err="1" smtClean="0">
                    <a:solidFill>
                      <a:srgbClr val="0000FF"/>
                    </a:solidFill>
                    <a:latin typeface="Times New Roman" pitchFamily="18" charset="0"/>
                    <a:cs typeface="Times New Roman" pitchFamily="18" charset="0"/>
                  </a:rPr>
                  <a:t>Tinh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bột</a:t>
                </a:r>
                <a:r>
                  <a:rPr lang="en-US" sz="2800" dirty="0" smtClean="0">
                    <a:solidFill>
                      <a:srgbClr val="0000FF"/>
                    </a:solidFill>
                    <a:latin typeface="Times New Roman" pitchFamily="18" charset="0"/>
                    <a:cs typeface="Times New Roman" pitchFamily="18" charset="0"/>
                  </a:rPr>
                  <a:t>			       glucose				  ethylic alcohol. </a:t>
                </a:r>
              </a:p>
            </p:txBody>
          </p:sp>
          <p:sp>
            <p:nvSpPr>
              <p:cNvPr id="31" name="TextBox 30"/>
              <p:cNvSpPr txBox="1"/>
              <p:nvPr/>
            </p:nvSpPr>
            <p:spPr>
              <a:xfrm>
                <a:off x="1611088" y="4738920"/>
                <a:ext cx="2351314" cy="400110"/>
              </a:xfrm>
              <a:prstGeom prst="rect">
                <a:avLst/>
              </a:prstGeom>
              <a:noFill/>
            </p:spPr>
            <p:txBody>
              <a:bodyPr wrap="square" rtlCol="0">
                <a:spAutoFit/>
              </a:bodyPr>
              <a:lstStyle/>
              <a:p>
                <a:pPr algn="ctr"/>
                <a:r>
                  <a:rPr lang="en-US" sz="2000" dirty="0" smtClean="0">
                    <a:solidFill>
                      <a:srgbClr val="0000FF"/>
                    </a:solidFill>
                    <a:latin typeface="Times New Roman" pitchFamily="18" charset="0"/>
                    <a:cs typeface="Times New Roman" pitchFamily="18" charset="0"/>
                  </a:rPr>
                  <a:t>enzyme</a:t>
                </a:r>
                <a:endParaRPr lang="en-US" sz="2000" dirty="0">
                  <a:solidFill>
                    <a:srgbClr val="0000FF"/>
                  </a:solidFill>
                  <a:latin typeface="Times New Roman" pitchFamily="18" charset="0"/>
                  <a:cs typeface="Times New Roman" pitchFamily="18" charset="0"/>
                </a:endParaRPr>
              </a:p>
            </p:txBody>
          </p:sp>
          <p:cxnSp>
            <p:nvCxnSpPr>
              <p:cNvPr id="32" name="Straight Arrow Connector 31"/>
              <p:cNvCxnSpPr/>
              <p:nvPr/>
            </p:nvCxnSpPr>
            <p:spPr>
              <a:xfrm>
                <a:off x="1465947" y="5159830"/>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sp>
          <p:nvSpPr>
            <p:cNvPr id="33" name="TextBox 32"/>
            <p:cNvSpPr txBox="1"/>
            <p:nvPr/>
          </p:nvSpPr>
          <p:spPr>
            <a:xfrm>
              <a:off x="5711296" y="5181612"/>
              <a:ext cx="2351314" cy="400110"/>
            </a:xfrm>
            <a:prstGeom prst="rect">
              <a:avLst/>
            </a:prstGeom>
            <a:noFill/>
          </p:spPr>
          <p:txBody>
            <a:bodyPr wrap="square" rtlCol="0">
              <a:spAutoFit/>
            </a:bodyPr>
            <a:lstStyle/>
            <a:p>
              <a:pPr algn="ctr"/>
              <a:r>
                <a:rPr lang="en-US" sz="2000" dirty="0" smtClean="0">
                  <a:solidFill>
                    <a:srgbClr val="0000FF"/>
                  </a:solidFill>
                  <a:latin typeface="Times New Roman" pitchFamily="18" charset="0"/>
                  <a:cs typeface="Times New Roman" pitchFamily="18" charset="0"/>
                </a:rPr>
                <a:t>enzyme</a:t>
              </a:r>
              <a:endParaRPr lang="en-US" sz="2000" dirty="0">
                <a:solidFill>
                  <a:srgbClr val="0000FF"/>
                </a:solidFill>
                <a:latin typeface="Times New Roman" pitchFamily="18" charset="0"/>
                <a:cs typeface="Times New Roman" pitchFamily="18" charset="0"/>
              </a:endParaRPr>
            </a:p>
          </p:txBody>
        </p:sp>
        <p:cxnSp>
          <p:nvCxnSpPr>
            <p:cNvPr id="34" name="Straight Arrow Connector 33"/>
            <p:cNvCxnSpPr/>
            <p:nvPr/>
          </p:nvCxnSpPr>
          <p:spPr>
            <a:xfrm>
              <a:off x="5566155" y="5602522"/>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sp>
        <p:nvSpPr>
          <p:cNvPr id="36" name="TextBox 35"/>
          <p:cNvSpPr txBox="1"/>
          <p:nvPr/>
        </p:nvSpPr>
        <p:spPr>
          <a:xfrm>
            <a:off x="0" y="4325334"/>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Điều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chế</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từ</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a:t>
            </a:r>
            <a:r>
              <a:rPr lang="en-US" sz="2800" b="1" baseline="-25000" dirty="0" err="1" smtClean="0">
                <a:solidFill>
                  <a:srgbClr val="0000FF"/>
                </a:solidFill>
                <a:latin typeface="Times New Roman" pitchFamily="18" charset="0"/>
                <a:cs typeface="Times New Roman" pitchFamily="18" charset="0"/>
              </a:rPr>
              <a:t>2</a:t>
            </a:r>
            <a:r>
              <a:rPr lang="en-US" sz="2800" b="1" dirty="0" err="1" smtClean="0">
                <a:solidFill>
                  <a:srgbClr val="0000FF"/>
                </a:solidFill>
                <a:latin typeface="Times New Roman" pitchFamily="18" charset="0"/>
                <a:cs typeface="Times New Roman" pitchFamily="18" charset="0"/>
              </a:rPr>
              <a:t>H</a:t>
            </a:r>
            <a:r>
              <a:rPr lang="en-US" sz="2800" b="1" baseline="-25000" dirty="0" err="1" smtClean="0">
                <a:solidFill>
                  <a:srgbClr val="0000FF"/>
                </a:solidFill>
                <a:latin typeface="Times New Roman" pitchFamily="18" charset="0"/>
                <a:cs typeface="Times New Roman" pitchFamily="18" charset="0"/>
              </a:rPr>
              <a:t>4</a:t>
            </a:r>
            <a:endParaRPr lang="en-US" sz="2800" b="1" baseline="-25000" dirty="0" smtClean="0">
              <a:solidFill>
                <a:srgbClr val="0000FF"/>
              </a:solidFill>
              <a:latin typeface="Times New Roman" pitchFamily="18" charset="0"/>
              <a:cs typeface="Times New Roman" pitchFamily="18" charset="0"/>
            </a:endParaRPr>
          </a:p>
        </p:txBody>
      </p:sp>
      <p:grpSp>
        <p:nvGrpSpPr>
          <p:cNvPr id="45" name="Group 44"/>
          <p:cNvGrpSpPr/>
          <p:nvPr/>
        </p:nvGrpSpPr>
        <p:grpSpPr>
          <a:xfrm>
            <a:off x="0" y="4869553"/>
            <a:ext cx="12192000" cy="537746"/>
            <a:chOff x="0" y="4869553"/>
            <a:chExt cx="12192000" cy="537746"/>
          </a:xfrm>
        </p:grpSpPr>
        <p:sp>
          <p:nvSpPr>
            <p:cNvPr id="38" name="TextBox 37"/>
            <p:cNvSpPr txBox="1"/>
            <p:nvPr/>
          </p:nvSpPr>
          <p:spPr>
            <a:xfrm>
              <a:off x="0" y="4884079"/>
              <a:ext cx="12192000" cy="523220"/>
            </a:xfrm>
            <a:prstGeom prst="rect">
              <a:avLst/>
            </a:prstGeom>
            <a:noFill/>
          </p:spPr>
          <p:txBody>
            <a:bodyPr wrap="square" rtlCol="0">
              <a:spAutoFit/>
            </a:bodyPr>
            <a:lstStyle/>
            <a:p>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a:t>
              </a:r>
              <a:r>
                <a:rPr lang="en-US" sz="2800" baseline="-25000" dirty="0" err="1" smtClean="0">
                  <a:solidFill>
                    <a:srgbClr val="0000FF"/>
                  </a:solidFill>
                  <a:latin typeface="Times New Roman" pitchFamily="18" charset="0"/>
                  <a:cs typeface="Times New Roman" pitchFamily="18" charset="0"/>
                </a:rPr>
                <a:t>2</a:t>
              </a:r>
              <a:r>
                <a:rPr lang="en-US" sz="2800" dirty="0" smtClean="0">
                  <a:solidFill>
                    <a:srgbClr val="0000FF"/>
                  </a:solidFill>
                  <a:latin typeface="Times New Roman" pitchFamily="18" charset="0"/>
                  <a:cs typeface="Times New Roman" pitchFamily="18" charset="0"/>
                </a:rPr>
                <a:t>=</a:t>
              </a:r>
              <a:r>
                <a:rPr lang="en-US" sz="2800" dirty="0" err="1" smtClean="0">
                  <a:solidFill>
                    <a:srgbClr val="0000FF"/>
                  </a:solidFill>
                  <a:latin typeface="Times New Roman" pitchFamily="18" charset="0"/>
                  <a:cs typeface="Times New Roman" pitchFamily="18" charset="0"/>
                </a:rPr>
                <a:t>CH</a:t>
              </a:r>
              <a:r>
                <a:rPr lang="en-US" sz="2800" baseline="-25000" dirty="0" err="1" smtClean="0">
                  <a:solidFill>
                    <a:srgbClr val="0000FF"/>
                  </a:solidFill>
                  <a:latin typeface="Times New Roman" pitchFamily="18" charset="0"/>
                  <a:cs typeface="Times New Roman" pitchFamily="18" charset="0"/>
                </a:rPr>
                <a:t>2</a:t>
              </a:r>
              <a:r>
                <a:rPr lang="en-US" sz="2800" dirty="0" smtClean="0">
                  <a:solidFill>
                    <a:srgbClr val="0000FF"/>
                  </a:solidFill>
                  <a:latin typeface="Times New Roman" pitchFamily="18" charset="0"/>
                  <a:cs typeface="Times New Roman" pitchFamily="18" charset="0"/>
                </a:rPr>
                <a:t>+ HOH			    </a:t>
              </a:r>
              <a:r>
                <a:rPr lang="en-US" sz="2800" dirty="0" err="1" smtClean="0">
                  <a:solidFill>
                    <a:srgbClr val="0000FF"/>
                  </a:solidFill>
                  <a:latin typeface="Times New Roman" pitchFamily="18" charset="0"/>
                  <a:cs typeface="Times New Roman" pitchFamily="18" charset="0"/>
                </a:rPr>
                <a:t>CH</a:t>
              </a:r>
              <a:r>
                <a:rPr lang="en-US" sz="2800" baseline="-25000" dirty="0" err="1" smtClean="0">
                  <a:solidFill>
                    <a:srgbClr val="0000FF"/>
                  </a:solidFill>
                  <a:latin typeface="Times New Roman" pitchFamily="18" charset="0"/>
                  <a:cs typeface="Times New Roman" pitchFamily="18" charset="0"/>
                </a:rPr>
                <a:t>3</a:t>
              </a:r>
              <a:r>
                <a:rPr lang="en-US" sz="2800" dirty="0" smtClean="0">
                  <a:solidFill>
                    <a:srgbClr val="0000FF"/>
                  </a:solidFill>
                  <a:latin typeface="Times New Roman" pitchFamily="18" charset="0"/>
                  <a:cs typeface="Times New Roman" pitchFamily="18" charset="0"/>
                </a:rPr>
                <a:t>-</a:t>
              </a:r>
              <a:r>
                <a:rPr lang="en-US" sz="2800" smtClean="0">
                  <a:solidFill>
                    <a:srgbClr val="0000FF"/>
                  </a:solidFill>
                  <a:latin typeface="Times New Roman" pitchFamily="18" charset="0"/>
                  <a:cs typeface="Times New Roman" pitchFamily="18" charset="0"/>
                </a:rPr>
                <a:t>CH</a:t>
              </a:r>
              <a:r>
                <a:rPr lang="en-US" sz="2800" baseline="-25000" smtClean="0">
                  <a:solidFill>
                    <a:srgbClr val="0000FF"/>
                  </a:solidFill>
                  <a:latin typeface="Times New Roman" pitchFamily="18" charset="0"/>
                  <a:cs typeface="Times New Roman" pitchFamily="18" charset="0"/>
                </a:rPr>
                <a:t>2</a:t>
              </a:r>
              <a:r>
                <a:rPr lang="en-US" sz="2800" smtClean="0">
                  <a:solidFill>
                    <a:srgbClr val="0000FF"/>
                  </a:solidFill>
                  <a:latin typeface="Times New Roman" pitchFamily="18" charset="0"/>
                  <a:cs typeface="Times New Roman" pitchFamily="18" charset="0"/>
                </a:rPr>
                <a:t>-OH</a:t>
              </a:r>
              <a:endParaRPr lang="en-US" sz="2800" dirty="0" smtClean="0">
                <a:solidFill>
                  <a:srgbClr val="0000FF"/>
                </a:solidFill>
                <a:latin typeface="Times New Roman" pitchFamily="18" charset="0"/>
                <a:cs typeface="Times New Roman" pitchFamily="18" charset="0"/>
              </a:endParaRPr>
            </a:p>
          </p:txBody>
        </p:sp>
        <p:sp>
          <p:nvSpPr>
            <p:cNvPr id="39" name="TextBox 38"/>
            <p:cNvSpPr txBox="1"/>
            <p:nvPr/>
          </p:nvSpPr>
          <p:spPr>
            <a:xfrm>
              <a:off x="3077002" y="4869553"/>
              <a:ext cx="2351314" cy="400110"/>
            </a:xfrm>
            <a:prstGeom prst="rect">
              <a:avLst/>
            </a:prstGeom>
            <a:noFill/>
          </p:spPr>
          <p:txBody>
            <a:bodyPr wrap="square" rtlCol="0">
              <a:spAutoFit/>
            </a:bodyPr>
            <a:lstStyle/>
            <a:p>
              <a:pPr algn="ctr"/>
              <a:r>
                <a:rPr lang="en-US" sz="2000" dirty="0" err="1" smtClean="0">
                  <a:solidFill>
                    <a:srgbClr val="0000FF"/>
                  </a:solidFill>
                  <a:latin typeface="Times New Roman" pitchFamily="18" charset="0"/>
                  <a:cs typeface="Times New Roman" pitchFamily="18" charset="0"/>
                </a:rPr>
                <a:t>xúc</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tác</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nhiệt</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độ</a:t>
              </a:r>
              <a:endParaRPr lang="en-US" sz="2000" dirty="0">
                <a:solidFill>
                  <a:srgbClr val="0000FF"/>
                </a:solidFill>
                <a:latin typeface="Times New Roman" pitchFamily="18" charset="0"/>
                <a:cs typeface="Times New Roman" pitchFamily="18" charset="0"/>
              </a:endParaRPr>
            </a:p>
          </p:txBody>
        </p:sp>
        <p:cxnSp>
          <p:nvCxnSpPr>
            <p:cNvPr id="40" name="Straight Arrow Connector 39"/>
            <p:cNvCxnSpPr/>
            <p:nvPr/>
          </p:nvCxnSpPr>
          <p:spPr>
            <a:xfrm>
              <a:off x="2931861" y="5290463"/>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strips(upRight)">
                                      <p:cBhvr>
                                        <p:cTn id="7" dur="1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strips(upRight)">
                                      <p:cBhvr>
                                        <p:cTn id="12" dur="10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strips(upRight)">
                                      <p:cBhvr>
                                        <p:cTn id="17" dur="10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nodeType="click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p:cTn id="22" dur="1000" fill="hold"/>
                                        <p:tgtEl>
                                          <p:spTgt spid="35"/>
                                        </p:tgtEl>
                                        <p:attrNameLst>
                                          <p:attrName>ppt_w</p:attrName>
                                        </p:attrNameLst>
                                      </p:cBhvr>
                                      <p:tavLst>
                                        <p:tav tm="0">
                                          <p:val>
                                            <p:fltVal val="0"/>
                                          </p:val>
                                        </p:tav>
                                        <p:tav tm="100000">
                                          <p:val>
                                            <p:strVal val="#ppt_w"/>
                                          </p:val>
                                        </p:tav>
                                      </p:tavLst>
                                    </p:anim>
                                    <p:anim calcmode="lin" valueType="num">
                                      <p:cBhvr>
                                        <p:cTn id="23" dur="1000" fill="hold"/>
                                        <p:tgtEl>
                                          <p:spTgt spid="35"/>
                                        </p:tgtEl>
                                        <p:attrNameLst>
                                          <p:attrName>ppt_h</p:attrName>
                                        </p:attrNameLst>
                                      </p:cBhvr>
                                      <p:tavLst>
                                        <p:tav tm="0">
                                          <p:val>
                                            <p:fltVal val="0"/>
                                          </p:val>
                                        </p:tav>
                                        <p:tav tm="100000">
                                          <p:val>
                                            <p:strVal val="#ppt_h"/>
                                          </p:val>
                                        </p:tav>
                                      </p:tavLst>
                                    </p:anim>
                                    <p:animEffect transition="in" filter="fade">
                                      <p:cBhvr>
                                        <p:cTn id="24" dur="1000"/>
                                        <p:tgtEl>
                                          <p:spTgt spid="35"/>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3"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strips(upRight)">
                                      <p:cBhvr>
                                        <p:cTn id="29"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3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 y="2563103"/>
            <a:ext cx="12155159" cy="1646011"/>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Effect transition="in" filter="fade">
                                      <p:cBhvr>
                                        <p:cTn id="9"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326743" y="2177144"/>
            <a:ext cx="6865257" cy="2246769"/>
          </a:xfrm>
          <a:prstGeom prst="rect">
            <a:avLst/>
          </a:prstGeom>
        </p:spPr>
        <p:txBody>
          <a:bodyPr wrap="square">
            <a:spAutoFit/>
          </a:bodyPr>
          <a:lstStyle/>
          <a:p>
            <a:r>
              <a:rPr lang="vi-VN" sz="2800" dirty="0" smtClean="0">
                <a:solidFill>
                  <a:srgbClr val="FF00FF"/>
                </a:solidFill>
                <a:latin typeface="+mj-lt"/>
              </a:rPr>
              <a:t>Bước 1: Nấu cơm rượu</a:t>
            </a:r>
          </a:p>
          <a:p>
            <a:r>
              <a:rPr lang="vi-VN" sz="2800" dirty="0" smtClean="0">
                <a:solidFill>
                  <a:srgbClr val="FF00FF"/>
                </a:solidFill>
                <a:latin typeface="+mj-lt"/>
              </a:rPr>
              <a:t>Bước 2: Phối trộn men</a:t>
            </a:r>
          </a:p>
          <a:p>
            <a:r>
              <a:rPr lang="vi-VN" sz="2800" dirty="0" smtClean="0">
                <a:solidFill>
                  <a:srgbClr val="FF00FF"/>
                </a:solidFill>
                <a:latin typeface="+mj-lt"/>
              </a:rPr>
              <a:t>Bước 3: Lên men, ủ cơm</a:t>
            </a:r>
          </a:p>
          <a:p>
            <a:r>
              <a:rPr lang="vi-VN" sz="2800" dirty="0" smtClean="0">
                <a:solidFill>
                  <a:srgbClr val="FF00FF"/>
                </a:solidFill>
                <a:latin typeface="+mj-lt"/>
              </a:rPr>
              <a:t>Bước 4: Chưng cất rượu</a:t>
            </a:r>
          </a:p>
          <a:p>
            <a:r>
              <a:rPr lang="vi-VN" sz="2800" dirty="0" smtClean="0">
                <a:solidFill>
                  <a:srgbClr val="FF00FF"/>
                </a:solidFill>
                <a:latin typeface="+mj-lt"/>
              </a:rPr>
              <a:t>Bước 5: Khử độc tố và lão hóa rượu</a:t>
            </a:r>
            <a:endParaRPr lang="vi-VN" sz="2800" dirty="0">
              <a:solidFill>
                <a:srgbClr val="FF00FF"/>
              </a:solidFill>
              <a:latin typeface="+mj-lt"/>
            </a:endParaRPr>
          </a:p>
        </p:txBody>
      </p:sp>
      <p:pic>
        <p:nvPicPr>
          <p:cNvPr id="1026" name="Picture 2"/>
          <p:cNvPicPr>
            <a:picLocks noChangeAspect="1" noChangeArrowheads="1"/>
          </p:cNvPicPr>
          <p:nvPr/>
        </p:nvPicPr>
        <p:blipFill>
          <a:blip r:embed="rId2"/>
          <a:srcRect/>
          <a:stretch>
            <a:fillRect/>
          </a:stretch>
        </p:blipFill>
        <p:spPr bwMode="auto">
          <a:xfrm>
            <a:off x="0" y="856344"/>
            <a:ext cx="5207581" cy="5152571"/>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Effect transition="in" filter="fade">
                                      <p:cBhvr>
                                        <p:cTn id="9" dur="10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p:cTn id="14"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6">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 calcmode="lin" valueType="num">
                                      <p:cBhvr>
                                        <p:cTn id="20"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6">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 calcmode="lin" valueType="num">
                                      <p:cBhvr>
                                        <p:cTn id="26"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7" dur="1000" fill="hold"/>
                                        <p:tgtEl>
                                          <p:spTgt spid="6">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nodeType="click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 calcmode="lin" valueType="num">
                                      <p:cBhvr>
                                        <p:cTn id="32"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33" dur="1000" fill="hold"/>
                                        <p:tgtEl>
                                          <p:spTgt spid="6">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nodeType="clickEffect">
                                  <p:stCondLst>
                                    <p:cond delay="0"/>
                                  </p:stCondLst>
                                  <p:childTnLst>
                                    <p:set>
                                      <p:cBhvr>
                                        <p:cTn id="37" dur="1" fill="hold">
                                          <p:stCondLst>
                                            <p:cond delay="0"/>
                                          </p:stCondLst>
                                        </p:cTn>
                                        <p:tgtEl>
                                          <p:spTgt spid="6">
                                            <p:txEl>
                                              <p:pRg st="4" end="4"/>
                                            </p:txEl>
                                          </p:spTgt>
                                        </p:tgtEl>
                                        <p:attrNameLst>
                                          <p:attrName>style.visibility</p:attrName>
                                        </p:attrNameLst>
                                      </p:cBhvr>
                                      <p:to>
                                        <p:strVal val="visible"/>
                                      </p:to>
                                    </p:set>
                                    <p:anim calcmode="lin" valueType="num">
                                      <p:cBhvr>
                                        <p:cTn id="38" dur="1000" fill="hold"/>
                                        <p:tgtEl>
                                          <p:spTgt spid="6">
                                            <p:txEl>
                                              <p:pRg st="4" end="4"/>
                                            </p:txEl>
                                          </p:spTgt>
                                        </p:tgtEl>
                                        <p:attrNameLst>
                                          <p:attrName>ppt_w</p:attrName>
                                        </p:attrNameLst>
                                      </p:cBhvr>
                                      <p:tavLst>
                                        <p:tav tm="0">
                                          <p:val>
                                            <p:fltVal val="0"/>
                                          </p:val>
                                        </p:tav>
                                        <p:tav tm="100000">
                                          <p:val>
                                            <p:strVal val="#ppt_w"/>
                                          </p:val>
                                        </p:tav>
                                      </p:tavLst>
                                    </p:anim>
                                    <p:anim calcmode="lin" valueType="num">
                                      <p:cBhvr>
                                        <p:cTn id="39" dur="1000" fill="hold"/>
                                        <p:tgtEl>
                                          <p:spTgt spid="6">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err="1" smtClean="0">
                <a:solidFill>
                  <a:srgbClr val="FF00FF"/>
                </a:solidFill>
                <a:latin typeface="Times New Roman" pitchFamily="18" charset="0"/>
                <a:cs typeface="Times New Roman" pitchFamily="18" charset="0"/>
              </a:rPr>
              <a:t>BÀI</a:t>
            </a:r>
            <a:r>
              <a:rPr lang="en-US" sz="2800" b="1" smtClean="0">
                <a:solidFill>
                  <a:srgbClr val="FF00FF"/>
                </a:solidFill>
                <a:latin typeface="Times New Roman" pitchFamily="18" charset="0"/>
                <a:cs typeface="Times New Roman" pitchFamily="18" charset="0"/>
              </a:rPr>
              <a:t> </a:t>
            </a:r>
            <a:r>
              <a:rPr lang="en-US" sz="2800" b="1" smtClean="0">
                <a:solidFill>
                  <a:srgbClr val="FF00FF"/>
                </a:solidFill>
                <a:latin typeface="Times New Roman" pitchFamily="18" charset="0"/>
                <a:cs typeface="Times New Roman" pitchFamily="18" charset="0"/>
              </a:rPr>
              <a:t>26: </a:t>
            </a:r>
            <a:r>
              <a:rPr lang="en-US" sz="2800" b="1" dirty="0" smtClean="0">
                <a:solidFill>
                  <a:srgbClr val="FF00FF"/>
                </a:solidFill>
                <a:latin typeface="Times New Roman" pitchFamily="18" charset="0"/>
                <a:cs typeface="Times New Roman" pitchFamily="18" charset="0"/>
              </a:rPr>
              <a:t>ETHYLIC  ALCOHOL</a:t>
            </a:r>
            <a:endParaRPr lang="en-US" sz="3200" b="1" dirty="0">
              <a:solidFill>
                <a:srgbClr val="FF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TextBox 15"/>
          <p:cNvSpPr txBox="1"/>
          <p:nvPr/>
        </p:nvSpPr>
        <p:spPr>
          <a:xfrm>
            <a:off x="0" y="384682"/>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III. </a:t>
            </a:r>
            <a:r>
              <a:rPr lang="en-US" sz="2800" b="1" dirty="0" err="1" smtClean="0">
                <a:solidFill>
                  <a:srgbClr val="0000FF"/>
                </a:solidFill>
                <a:latin typeface="Times New Roman" pitchFamily="18" charset="0"/>
                <a:cs typeface="Times New Roman" pitchFamily="18" charset="0"/>
              </a:rPr>
              <a:t>TÍNH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CHẤT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HÓA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HỌC</a:t>
            </a:r>
            <a:endParaRPr lang="en-US" sz="2800" b="1" dirty="0" smtClean="0">
              <a:solidFill>
                <a:srgbClr val="0000FF"/>
              </a:solidFill>
              <a:latin typeface="Times New Roman" pitchFamily="18" charset="0"/>
              <a:cs typeface="Times New Roman" pitchFamily="18" charset="0"/>
            </a:endParaRPr>
          </a:p>
        </p:txBody>
      </p:sp>
      <p:sp>
        <p:nvSpPr>
          <p:cNvPr id="23" name="TextBox 22"/>
          <p:cNvSpPr txBox="1"/>
          <p:nvPr/>
        </p:nvSpPr>
        <p:spPr>
          <a:xfrm>
            <a:off x="0" y="805621"/>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Phản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ứng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ethylic alcohol </a:t>
            </a:r>
            <a:r>
              <a:rPr lang="en-US" sz="2800" b="1" dirty="0" err="1" smtClean="0">
                <a:solidFill>
                  <a:srgbClr val="0000FF"/>
                </a:solidFill>
                <a:latin typeface="Times New Roman" pitchFamily="18" charset="0"/>
                <a:cs typeface="Times New Roman" pitchFamily="18" charset="0"/>
              </a:rPr>
              <a:t>với</a:t>
            </a:r>
            <a:r>
              <a:rPr lang="en-US" sz="2800" b="1" dirty="0" smtClean="0">
                <a:solidFill>
                  <a:srgbClr val="0000FF"/>
                </a:solidFill>
                <a:latin typeface="Times New Roman" pitchFamily="18" charset="0"/>
                <a:cs typeface="Times New Roman" pitchFamily="18" charset="0"/>
              </a:rPr>
              <a:t> sodium (</a:t>
            </a:r>
            <a:r>
              <a:rPr lang="en-US" sz="2800" b="1" dirty="0" err="1" smtClean="0">
                <a:solidFill>
                  <a:srgbClr val="0000FF"/>
                </a:solidFill>
                <a:latin typeface="Times New Roman" pitchFamily="18" charset="0"/>
                <a:cs typeface="Times New Roman" pitchFamily="18" charset="0"/>
              </a:rPr>
              <a:t>natri</a:t>
            </a:r>
            <a:r>
              <a:rPr lang="en-US" sz="2800" b="1" dirty="0" smtClean="0">
                <a:solidFill>
                  <a:srgbClr val="0000FF"/>
                </a:solidFill>
                <a:latin typeface="Times New Roman" pitchFamily="18" charset="0"/>
                <a:cs typeface="Times New Roman" pitchFamily="18" charset="0"/>
              </a:rPr>
              <a:t>)</a:t>
            </a:r>
          </a:p>
        </p:txBody>
      </p:sp>
      <p:sp>
        <p:nvSpPr>
          <p:cNvPr id="24" name="TextBox 23"/>
          <p:cNvSpPr txBox="1"/>
          <p:nvPr/>
        </p:nvSpPr>
        <p:spPr>
          <a:xfrm>
            <a:off x="0" y="1219278"/>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Ethylic alcohol </a:t>
            </a:r>
            <a:r>
              <a:rPr lang="en-US" sz="2800" dirty="0" err="1" smtClean="0">
                <a:solidFill>
                  <a:srgbClr val="0000FF"/>
                </a:solidFill>
                <a:latin typeface="Times New Roman" pitchFamily="18" charset="0"/>
                <a:cs typeface="Times New Roman" pitchFamily="18" charset="0"/>
              </a:rPr>
              <a:t>tác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với</a:t>
            </a:r>
            <a:r>
              <a:rPr lang="en-US" sz="2800" dirty="0" smtClean="0">
                <a:solidFill>
                  <a:srgbClr val="0000FF"/>
                </a:solidFill>
                <a:latin typeface="Times New Roman" pitchFamily="18" charset="0"/>
                <a:cs typeface="Times New Roman" pitchFamily="18" charset="0"/>
              </a:rPr>
              <a:t> sodium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a:t>
            </a:r>
            <a:r>
              <a:rPr lang="en-US" sz="2800" baseline="-25000" dirty="0" err="1" smtClean="0">
                <a:solidFill>
                  <a:srgbClr val="0000FF"/>
                </a:solidFill>
                <a:latin typeface="Times New Roman" pitchFamily="18" charset="0"/>
                <a:cs typeface="Times New Roman" pitchFamily="18" charset="0"/>
              </a:rPr>
              <a:t>2</a:t>
            </a:r>
            <a:endParaRPr lang="en-US" sz="2800" baseline="-25000" dirty="0" smtClean="0">
              <a:solidFill>
                <a:srgbClr val="0000FF"/>
              </a:solidFill>
              <a:latin typeface="Times New Roman" pitchFamily="18" charset="0"/>
              <a:cs typeface="Times New Roman" pitchFamily="18" charset="0"/>
            </a:endParaRPr>
          </a:p>
        </p:txBody>
      </p:sp>
      <p:sp>
        <p:nvSpPr>
          <p:cNvPr id="25" name="TextBox 24"/>
          <p:cNvSpPr txBox="1"/>
          <p:nvPr/>
        </p:nvSpPr>
        <p:spPr>
          <a:xfrm>
            <a:off x="0" y="1661963"/>
            <a:ext cx="12192000" cy="523220"/>
          </a:xfrm>
          <a:prstGeom prst="rect">
            <a:avLst/>
          </a:prstGeom>
          <a:noFill/>
        </p:spPr>
        <p:txBody>
          <a:bodyPr wrap="square" rtlCol="0">
            <a:spAutoFit/>
          </a:bodyPr>
          <a:lstStyle/>
          <a:p>
            <a:pPr algn="ctr"/>
            <a:r>
              <a:rPr lang="en-US" sz="2800" dirty="0" err="1" smtClean="0">
                <a:solidFill>
                  <a:srgbClr val="0000FF"/>
                </a:solidFill>
                <a:latin typeface="Times New Roman" pitchFamily="18" charset="0"/>
                <a:cs typeface="Times New Roman" pitchFamily="18" charset="0"/>
              </a:rPr>
              <a:t>2C</a:t>
            </a:r>
            <a:r>
              <a:rPr lang="en-US" sz="2800" baseline="-25000" dirty="0" err="1" smtClean="0">
                <a:solidFill>
                  <a:srgbClr val="0000FF"/>
                </a:solidFill>
                <a:latin typeface="Times New Roman" pitchFamily="18" charset="0"/>
                <a:cs typeface="Times New Roman" pitchFamily="18" charset="0"/>
              </a:rPr>
              <a:t>2</a:t>
            </a:r>
            <a:r>
              <a:rPr lang="en-US" sz="2800" dirty="0" err="1" smtClean="0">
                <a:solidFill>
                  <a:srgbClr val="0000FF"/>
                </a:solidFill>
                <a:latin typeface="Times New Roman" pitchFamily="18" charset="0"/>
                <a:cs typeface="Times New Roman" pitchFamily="18" charset="0"/>
              </a:rPr>
              <a:t>H</a:t>
            </a:r>
            <a:r>
              <a:rPr lang="en-US" sz="2800" baseline="-25000" dirty="0" err="1" smtClean="0">
                <a:solidFill>
                  <a:srgbClr val="0000FF"/>
                </a:solidFill>
                <a:latin typeface="Times New Roman" pitchFamily="18" charset="0"/>
                <a:cs typeface="Times New Roman" pitchFamily="18" charset="0"/>
              </a:rPr>
              <a:t>5</a:t>
            </a:r>
            <a:r>
              <a:rPr lang="en-US" sz="2800" dirty="0" err="1" smtClean="0">
                <a:solidFill>
                  <a:srgbClr val="0000FF"/>
                </a:solidFill>
                <a:latin typeface="Times New Roman" pitchFamily="18" charset="0"/>
                <a:cs typeface="Times New Roman" pitchFamily="18" charset="0"/>
              </a:rPr>
              <a:t>OH</a:t>
            </a:r>
            <a:r>
              <a:rPr lang="en-US" sz="2800" dirty="0" smtClean="0">
                <a:solidFill>
                  <a:srgbClr val="0000FF"/>
                </a:solidFill>
                <a:latin typeface="Times New Roman" pitchFamily="18" charset="0"/>
                <a:cs typeface="Times New Roman" pitchFamily="18" charset="0"/>
              </a:rPr>
              <a:t> + </a:t>
            </a:r>
            <a:r>
              <a:rPr lang="en-US" sz="2800" dirty="0" err="1" smtClean="0">
                <a:solidFill>
                  <a:srgbClr val="0000FF"/>
                </a:solidFill>
                <a:latin typeface="Times New Roman" pitchFamily="18" charset="0"/>
                <a:cs typeface="Times New Roman" pitchFamily="18" charset="0"/>
              </a:rPr>
              <a:t>2Na</a:t>
            </a:r>
            <a:r>
              <a:rPr lang="en-US" sz="2800" dirty="0" smtClean="0">
                <a:solidFill>
                  <a:srgbClr val="0000FF"/>
                </a:solidFill>
                <a:latin typeface="Times New Roman" pitchFamily="18" charset="0"/>
                <a:cs typeface="Times New Roman" pitchFamily="18" charset="0"/>
              </a:rPr>
              <a:t> </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rPr>
              <a:t>2C</a:t>
            </a:r>
            <a:r>
              <a:rPr lang="en-US" sz="2800" baseline="-25000" dirty="0" err="1" smtClean="0">
                <a:solidFill>
                  <a:srgbClr val="0000FF"/>
                </a:solidFill>
                <a:latin typeface="Times New Roman" pitchFamily="18" charset="0"/>
                <a:cs typeface="Times New Roman" pitchFamily="18" charset="0"/>
              </a:rPr>
              <a:t>2</a:t>
            </a:r>
            <a:r>
              <a:rPr lang="en-US" sz="2800" dirty="0" err="1" smtClean="0">
                <a:solidFill>
                  <a:srgbClr val="0000FF"/>
                </a:solidFill>
                <a:latin typeface="Times New Roman" pitchFamily="18" charset="0"/>
                <a:cs typeface="Times New Roman" pitchFamily="18" charset="0"/>
              </a:rPr>
              <a:t>H</a:t>
            </a:r>
            <a:r>
              <a:rPr lang="en-US" sz="2800" baseline="-25000" dirty="0" err="1" smtClean="0">
                <a:solidFill>
                  <a:srgbClr val="0000FF"/>
                </a:solidFill>
                <a:latin typeface="Times New Roman" pitchFamily="18" charset="0"/>
                <a:cs typeface="Times New Roman" pitchFamily="18" charset="0"/>
              </a:rPr>
              <a:t>5</a:t>
            </a:r>
            <a:r>
              <a:rPr lang="en-US" sz="2800" dirty="0" err="1" smtClean="0">
                <a:solidFill>
                  <a:srgbClr val="0000FF"/>
                </a:solidFill>
                <a:latin typeface="Times New Roman" pitchFamily="18" charset="0"/>
                <a:cs typeface="Times New Roman" pitchFamily="18" charset="0"/>
              </a:rPr>
              <a:t>ONa</a:t>
            </a:r>
            <a:r>
              <a:rPr lang="en-US" sz="2800" dirty="0" smtClean="0">
                <a:solidFill>
                  <a:srgbClr val="0000FF"/>
                </a:solidFill>
                <a:latin typeface="Times New Roman" pitchFamily="18" charset="0"/>
                <a:cs typeface="Times New Roman" pitchFamily="18" charset="0"/>
              </a:rPr>
              <a:t> + </a:t>
            </a:r>
            <a:r>
              <a:rPr lang="en-US" sz="2800" dirty="0" err="1" smtClean="0">
                <a:solidFill>
                  <a:srgbClr val="0000FF"/>
                </a:solidFill>
                <a:latin typeface="Times New Roman" pitchFamily="18" charset="0"/>
                <a:cs typeface="Times New Roman" pitchFamily="18" charset="0"/>
              </a:rPr>
              <a:t>H</a:t>
            </a:r>
            <a:r>
              <a:rPr lang="en-US" sz="2800" baseline="-25000" dirty="0" err="1" smtClean="0">
                <a:solidFill>
                  <a:srgbClr val="0000FF"/>
                </a:solidFill>
                <a:latin typeface="Times New Roman" pitchFamily="18" charset="0"/>
                <a:cs typeface="Times New Roman" pitchFamily="18" charset="0"/>
              </a:rPr>
              <a:t>2</a:t>
            </a:r>
            <a:endParaRPr lang="en-US" sz="2800" baseline="-25000" dirty="0" smtClean="0">
              <a:solidFill>
                <a:srgbClr val="0000FF"/>
              </a:solidFill>
              <a:latin typeface="Times New Roman" pitchFamily="18" charset="0"/>
              <a:cs typeface="Times New Roman" pitchFamily="18" charset="0"/>
            </a:endParaRPr>
          </a:p>
        </p:txBody>
      </p:sp>
      <p:sp>
        <p:nvSpPr>
          <p:cNvPr id="26" name="TextBox 25"/>
          <p:cNvSpPr txBox="1"/>
          <p:nvPr/>
        </p:nvSpPr>
        <p:spPr>
          <a:xfrm>
            <a:off x="0" y="2097392"/>
            <a:ext cx="12192000" cy="954107"/>
          </a:xfrm>
          <a:prstGeom prst="rect">
            <a:avLst/>
          </a:prstGeom>
          <a:noFill/>
        </p:spPr>
        <p:txBody>
          <a:bodyPr wrap="square" rtlCol="0">
            <a:spAutoFit/>
          </a:bodyPr>
          <a:lstStyle/>
          <a:p>
            <a:pPr algn="just"/>
            <a:r>
              <a:rPr lang="en-US" sz="2800" dirty="0" err="1" smtClean="0">
                <a:solidFill>
                  <a:srgbClr val="0000FF"/>
                </a:solidFill>
                <a:latin typeface="Times New Roman" pitchFamily="18" charset="0"/>
                <a:cs typeface="Times New Roman" pitchFamily="18" charset="0"/>
              </a:rPr>
              <a:t>Nhóm</a:t>
            </a:r>
            <a:r>
              <a:rPr lang="en-US" sz="2800" dirty="0" smtClean="0">
                <a:solidFill>
                  <a:srgbClr val="0000FF"/>
                </a:solidFill>
                <a:latin typeface="Times New Roman" pitchFamily="18" charset="0"/>
                <a:cs typeface="Times New Roman" pitchFamily="18" charset="0"/>
              </a:rPr>
              <a:t> –OH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đã</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những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tính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học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đặc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ethylic alcohol. </a:t>
            </a:r>
            <a:endParaRPr lang="en-US" sz="2800" baseline="-25000" dirty="0" smtClean="0">
              <a:solidFill>
                <a:srgbClr val="0000FF"/>
              </a:solidFill>
              <a:latin typeface="Times New Roman" pitchFamily="18" charset="0"/>
              <a:cs typeface="Times New Roman" pitchFamily="18" charset="0"/>
            </a:endParaRPr>
          </a:p>
        </p:txBody>
      </p:sp>
      <p:sp>
        <p:nvSpPr>
          <p:cNvPr id="27" name="TextBox 26"/>
          <p:cNvSpPr txBox="1"/>
          <p:nvPr/>
        </p:nvSpPr>
        <p:spPr>
          <a:xfrm>
            <a:off x="0" y="2924706"/>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IV. </a:t>
            </a:r>
            <a:r>
              <a:rPr lang="en-US" sz="2800" b="1" dirty="0" err="1" smtClean="0">
                <a:solidFill>
                  <a:srgbClr val="0000FF"/>
                </a:solidFill>
                <a:latin typeface="Times New Roman" pitchFamily="18" charset="0"/>
                <a:cs typeface="Times New Roman" pitchFamily="18" charset="0"/>
              </a:rPr>
              <a:t>ĐIỀU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CHẾ</a:t>
            </a:r>
            <a:r>
              <a:rPr lang="en-US" sz="2800" b="1" dirty="0" smtClean="0">
                <a:solidFill>
                  <a:srgbClr val="0000FF"/>
                </a:solidFill>
                <a:latin typeface="Times New Roman" pitchFamily="18" charset="0"/>
                <a:cs typeface="Times New Roman" pitchFamily="18" charset="0"/>
              </a:rPr>
              <a:t> ETHYLIC ALCOHOL</a:t>
            </a:r>
            <a:endParaRPr lang="en-US" sz="2800" b="1" baseline="-25000" dirty="0" smtClean="0">
              <a:solidFill>
                <a:srgbClr val="0000FF"/>
              </a:solidFill>
              <a:latin typeface="Times New Roman" pitchFamily="18" charset="0"/>
              <a:cs typeface="Times New Roman" pitchFamily="18" charset="0"/>
            </a:endParaRPr>
          </a:p>
        </p:txBody>
      </p:sp>
      <p:sp>
        <p:nvSpPr>
          <p:cNvPr id="28" name="TextBox 27"/>
          <p:cNvSpPr txBox="1"/>
          <p:nvPr/>
        </p:nvSpPr>
        <p:spPr>
          <a:xfrm>
            <a:off x="0" y="3331106"/>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Điều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chế</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từ</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bột</a:t>
            </a:r>
            <a:endParaRPr lang="en-US" sz="2800" b="1" baseline="-25000" dirty="0" smtClean="0">
              <a:solidFill>
                <a:srgbClr val="0000FF"/>
              </a:solidFill>
              <a:latin typeface="Times New Roman" pitchFamily="18" charset="0"/>
              <a:cs typeface="Times New Roman" pitchFamily="18" charset="0"/>
            </a:endParaRPr>
          </a:p>
        </p:txBody>
      </p:sp>
      <p:grpSp>
        <p:nvGrpSpPr>
          <p:cNvPr id="2" name="Group 34"/>
          <p:cNvGrpSpPr/>
          <p:nvPr/>
        </p:nvGrpSpPr>
        <p:grpSpPr>
          <a:xfrm>
            <a:off x="0" y="3882606"/>
            <a:ext cx="12192000" cy="537746"/>
            <a:chOff x="0" y="5159838"/>
            <a:chExt cx="12192000" cy="537746"/>
          </a:xfrm>
        </p:grpSpPr>
        <p:grpSp>
          <p:nvGrpSpPr>
            <p:cNvPr id="3" name="Group 23"/>
            <p:cNvGrpSpPr/>
            <p:nvPr/>
          </p:nvGrpSpPr>
          <p:grpSpPr>
            <a:xfrm>
              <a:off x="0" y="5159838"/>
              <a:ext cx="12192000" cy="537746"/>
              <a:chOff x="0" y="4738920"/>
              <a:chExt cx="12192000" cy="537746"/>
            </a:xfrm>
          </p:grpSpPr>
          <p:sp>
            <p:nvSpPr>
              <p:cNvPr id="30" name="TextBox 29"/>
              <p:cNvSpPr txBox="1"/>
              <p:nvPr/>
            </p:nvSpPr>
            <p:spPr>
              <a:xfrm>
                <a:off x="0" y="4753446"/>
                <a:ext cx="12192000" cy="523220"/>
              </a:xfrm>
              <a:prstGeom prst="rect">
                <a:avLst/>
              </a:prstGeom>
              <a:noFill/>
            </p:spPr>
            <p:txBody>
              <a:bodyPr wrap="square" rtlCol="0">
                <a:spAutoFit/>
              </a:bodyPr>
              <a:lstStyle/>
              <a:p>
                <a:r>
                  <a:rPr lang="en-US" sz="2800" dirty="0" err="1" smtClean="0">
                    <a:solidFill>
                      <a:srgbClr val="0000FF"/>
                    </a:solidFill>
                    <a:latin typeface="Times New Roman" pitchFamily="18" charset="0"/>
                    <a:cs typeface="Times New Roman" pitchFamily="18" charset="0"/>
                  </a:rPr>
                  <a:t>Tinh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bột</a:t>
                </a:r>
                <a:r>
                  <a:rPr lang="en-US" sz="2800" dirty="0" smtClean="0">
                    <a:solidFill>
                      <a:srgbClr val="0000FF"/>
                    </a:solidFill>
                    <a:latin typeface="Times New Roman" pitchFamily="18" charset="0"/>
                    <a:cs typeface="Times New Roman" pitchFamily="18" charset="0"/>
                  </a:rPr>
                  <a:t>			       glucose				  ethylic alcohol. </a:t>
                </a:r>
              </a:p>
            </p:txBody>
          </p:sp>
          <p:sp>
            <p:nvSpPr>
              <p:cNvPr id="31" name="TextBox 30"/>
              <p:cNvSpPr txBox="1"/>
              <p:nvPr/>
            </p:nvSpPr>
            <p:spPr>
              <a:xfrm>
                <a:off x="1611088" y="4738920"/>
                <a:ext cx="2351314" cy="400110"/>
              </a:xfrm>
              <a:prstGeom prst="rect">
                <a:avLst/>
              </a:prstGeom>
              <a:noFill/>
            </p:spPr>
            <p:txBody>
              <a:bodyPr wrap="square" rtlCol="0">
                <a:spAutoFit/>
              </a:bodyPr>
              <a:lstStyle/>
              <a:p>
                <a:pPr algn="ctr"/>
                <a:r>
                  <a:rPr lang="en-US" sz="2000" dirty="0" smtClean="0">
                    <a:solidFill>
                      <a:srgbClr val="0000FF"/>
                    </a:solidFill>
                    <a:latin typeface="Times New Roman" pitchFamily="18" charset="0"/>
                    <a:cs typeface="Times New Roman" pitchFamily="18" charset="0"/>
                  </a:rPr>
                  <a:t>enzyme</a:t>
                </a:r>
                <a:endParaRPr lang="en-US" sz="2000" dirty="0">
                  <a:solidFill>
                    <a:srgbClr val="0000FF"/>
                  </a:solidFill>
                  <a:latin typeface="Times New Roman" pitchFamily="18" charset="0"/>
                  <a:cs typeface="Times New Roman" pitchFamily="18" charset="0"/>
                </a:endParaRPr>
              </a:p>
            </p:txBody>
          </p:sp>
          <p:cxnSp>
            <p:nvCxnSpPr>
              <p:cNvPr id="32" name="Straight Arrow Connector 31"/>
              <p:cNvCxnSpPr/>
              <p:nvPr/>
            </p:nvCxnSpPr>
            <p:spPr>
              <a:xfrm>
                <a:off x="1465947" y="5159830"/>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sp>
          <p:nvSpPr>
            <p:cNvPr id="33" name="TextBox 32"/>
            <p:cNvSpPr txBox="1"/>
            <p:nvPr/>
          </p:nvSpPr>
          <p:spPr>
            <a:xfrm>
              <a:off x="5711296" y="5181612"/>
              <a:ext cx="2351314" cy="400110"/>
            </a:xfrm>
            <a:prstGeom prst="rect">
              <a:avLst/>
            </a:prstGeom>
            <a:noFill/>
          </p:spPr>
          <p:txBody>
            <a:bodyPr wrap="square" rtlCol="0">
              <a:spAutoFit/>
            </a:bodyPr>
            <a:lstStyle/>
            <a:p>
              <a:pPr algn="ctr"/>
              <a:r>
                <a:rPr lang="en-US" sz="2000" dirty="0" smtClean="0">
                  <a:solidFill>
                    <a:srgbClr val="0000FF"/>
                  </a:solidFill>
                  <a:latin typeface="Times New Roman" pitchFamily="18" charset="0"/>
                  <a:cs typeface="Times New Roman" pitchFamily="18" charset="0"/>
                </a:rPr>
                <a:t>enzyme</a:t>
              </a:r>
              <a:endParaRPr lang="en-US" sz="2000" dirty="0">
                <a:solidFill>
                  <a:srgbClr val="0000FF"/>
                </a:solidFill>
                <a:latin typeface="Times New Roman" pitchFamily="18" charset="0"/>
                <a:cs typeface="Times New Roman" pitchFamily="18" charset="0"/>
              </a:endParaRPr>
            </a:p>
          </p:txBody>
        </p:sp>
        <p:cxnSp>
          <p:nvCxnSpPr>
            <p:cNvPr id="34" name="Straight Arrow Connector 33"/>
            <p:cNvCxnSpPr/>
            <p:nvPr/>
          </p:nvCxnSpPr>
          <p:spPr>
            <a:xfrm>
              <a:off x="5566155" y="5602522"/>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sp>
        <p:nvSpPr>
          <p:cNvPr id="36" name="TextBox 35"/>
          <p:cNvSpPr txBox="1"/>
          <p:nvPr/>
        </p:nvSpPr>
        <p:spPr>
          <a:xfrm>
            <a:off x="0" y="4325334"/>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Điều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chế</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từ</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a:t>
            </a:r>
            <a:r>
              <a:rPr lang="en-US" sz="2800" b="1" baseline="-25000" dirty="0" err="1" smtClean="0">
                <a:solidFill>
                  <a:srgbClr val="0000FF"/>
                </a:solidFill>
                <a:latin typeface="Times New Roman" pitchFamily="18" charset="0"/>
                <a:cs typeface="Times New Roman" pitchFamily="18" charset="0"/>
              </a:rPr>
              <a:t>2</a:t>
            </a:r>
            <a:r>
              <a:rPr lang="en-US" sz="2800" b="1" dirty="0" err="1" smtClean="0">
                <a:solidFill>
                  <a:srgbClr val="0000FF"/>
                </a:solidFill>
                <a:latin typeface="Times New Roman" pitchFamily="18" charset="0"/>
                <a:cs typeface="Times New Roman" pitchFamily="18" charset="0"/>
              </a:rPr>
              <a:t>H</a:t>
            </a:r>
            <a:r>
              <a:rPr lang="en-US" sz="2800" b="1" baseline="-25000" dirty="0" err="1" smtClean="0">
                <a:solidFill>
                  <a:srgbClr val="0000FF"/>
                </a:solidFill>
                <a:latin typeface="Times New Roman" pitchFamily="18" charset="0"/>
                <a:cs typeface="Times New Roman" pitchFamily="18" charset="0"/>
              </a:rPr>
              <a:t>4</a:t>
            </a:r>
            <a:endParaRPr lang="en-US" sz="2800" b="1" baseline="-25000" dirty="0" smtClean="0">
              <a:solidFill>
                <a:srgbClr val="0000FF"/>
              </a:solidFill>
              <a:latin typeface="Times New Roman" pitchFamily="18" charset="0"/>
              <a:cs typeface="Times New Roman" pitchFamily="18" charset="0"/>
            </a:endParaRPr>
          </a:p>
        </p:txBody>
      </p:sp>
      <p:grpSp>
        <p:nvGrpSpPr>
          <p:cNvPr id="4" name="Group 44"/>
          <p:cNvGrpSpPr/>
          <p:nvPr/>
        </p:nvGrpSpPr>
        <p:grpSpPr>
          <a:xfrm>
            <a:off x="0" y="4869553"/>
            <a:ext cx="12192000" cy="537746"/>
            <a:chOff x="0" y="4869553"/>
            <a:chExt cx="12192000" cy="537746"/>
          </a:xfrm>
        </p:grpSpPr>
        <p:sp>
          <p:nvSpPr>
            <p:cNvPr id="38" name="TextBox 37"/>
            <p:cNvSpPr txBox="1"/>
            <p:nvPr/>
          </p:nvSpPr>
          <p:spPr>
            <a:xfrm>
              <a:off x="0" y="4884079"/>
              <a:ext cx="12192000" cy="523220"/>
            </a:xfrm>
            <a:prstGeom prst="rect">
              <a:avLst/>
            </a:prstGeom>
            <a:noFill/>
          </p:spPr>
          <p:txBody>
            <a:bodyPr wrap="square" rtlCol="0">
              <a:spAutoFit/>
            </a:bodyPr>
            <a:lstStyle/>
            <a:p>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a:t>
              </a:r>
              <a:r>
                <a:rPr lang="en-US" sz="2800" baseline="-25000" dirty="0" err="1" smtClean="0">
                  <a:solidFill>
                    <a:srgbClr val="0000FF"/>
                  </a:solidFill>
                  <a:latin typeface="Times New Roman" pitchFamily="18" charset="0"/>
                  <a:cs typeface="Times New Roman" pitchFamily="18" charset="0"/>
                </a:rPr>
                <a:t>2</a:t>
              </a:r>
              <a:r>
                <a:rPr lang="en-US" sz="2800" dirty="0" smtClean="0">
                  <a:solidFill>
                    <a:srgbClr val="0000FF"/>
                  </a:solidFill>
                  <a:latin typeface="Times New Roman" pitchFamily="18" charset="0"/>
                  <a:cs typeface="Times New Roman" pitchFamily="18" charset="0"/>
                </a:rPr>
                <a:t>=</a:t>
              </a:r>
              <a:r>
                <a:rPr lang="en-US" sz="2800" dirty="0" err="1" smtClean="0">
                  <a:solidFill>
                    <a:srgbClr val="0000FF"/>
                  </a:solidFill>
                  <a:latin typeface="Times New Roman" pitchFamily="18" charset="0"/>
                  <a:cs typeface="Times New Roman" pitchFamily="18" charset="0"/>
                </a:rPr>
                <a:t>CH</a:t>
              </a:r>
              <a:r>
                <a:rPr lang="en-US" sz="2800" baseline="-25000" dirty="0" err="1" smtClean="0">
                  <a:solidFill>
                    <a:srgbClr val="0000FF"/>
                  </a:solidFill>
                  <a:latin typeface="Times New Roman" pitchFamily="18" charset="0"/>
                  <a:cs typeface="Times New Roman" pitchFamily="18" charset="0"/>
                </a:rPr>
                <a:t>2</a:t>
              </a:r>
              <a:r>
                <a:rPr lang="en-US" sz="2800" dirty="0" smtClean="0">
                  <a:solidFill>
                    <a:srgbClr val="0000FF"/>
                  </a:solidFill>
                  <a:latin typeface="Times New Roman" pitchFamily="18" charset="0"/>
                  <a:cs typeface="Times New Roman" pitchFamily="18" charset="0"/>
                </a:rPr>
                <a:t>+ HOH			    </a:t>
              </a:r>
              <a:r>
                <a:rPr lang="en-US" sz="2800" dirty="0" err="1" smtClean="0">
                  <a:solidFill>
                    <a:srgbClr val="0000FF"/>
                  </a:solidFill>
                  <a:latin typeface="Times New Roman" pitchFamily="18" charset="0"/>
                  <a:cs typeface="Times New Roman" pitchFamily="18" charset="0"/>
                </a:rPr>
                <a:t>CH</a:t>
              </a:r>
              <a:r>
                <a:rPr lang="en-US" sz="2800" baseline="-25000" dirty="0" err="1" smtClean="0">
                  <a:solidFill>
                    <a:srgbClr val="0000FF"/>
                  </a:solidFill>
                  <a:latin typeface="Times New Roman" pitchFamily="18" charset="0"/>
                  <a:cs typeface="Times New Roman" pitchFamily="18" charset="0"/>
                </a:rPr>
                <a:t>3</a:t>
              </a:r>
              <a:r>
                <a:rPr lang="en-US" sz="2800" dirty="0" smtClean="0">
                  <a:solidFill>
                    <a:srgbClr val="0000FF"/>
                  </a:solidFill>
                  <a:latin typeface="Times New Roman" pitchFamily="18" charset="0"/>
                  <a:cs typeface="Times New Roman" pitchFamily="18" charset="0"/>
                </a:rPr>
                <a:t>-</a:t>
              </a:r>
              <a:r>
                <a:rPr lang="en-US" sz="2800" smtClean="0">
                  <a:solidFill>
                    <a:srgbClr val="0000FF"/>
                  </a:solidFill>
                  <a:latin typeface="Times New Roman" pitchFamily="18" charset="0"/>
                  <a:cs typeface="Times New Roman" pitchFamily="18" charset="0"/>
                </a:rPr>
                <a:t>CH</a:t>
              </a:r>
              <a:r>
                <a:rPr lang="en-US" sz="2800" baseline="-25000" smtClean="0">
                  <a:solidFill>
                    <a:srgbClr val="0000FF"/>
                  </a:solidFill>
                  <a:latin typeface="Times New Roman" pitchFamily="18" charset="0"/>
                  <a:cs typeface="Times New Roman" pitchFamily="18" charset="0"/>
                </a:rPr>
                <a:t>2</a:t>
              </a:r>
              <a:r>
                <a:rPr lang="en-US" sz="2800" smtClean="0">
                  <a:solidFill>
                    <a:srgbClr val="0000FF"/>
                  </a:solidFill>
                  <a:latin typeface="Times New Roman" pitchFamily="18" charset="0"/>
                  <a:cs typeface="Times New Roman" pitchFamily="18" charset="0"/>
                </a:rPr>
                <a:t>-OH</a:t>
              </a:r>
              <a:endParaRPr lang="en-US" sz="2800" dirty="0" smtClean="0">
                <a:solidFill>
                  <a:srgbClr val="0000FF"/>
                </a:solidFill>
                <a:latin typeface="Times New Roman" pitchFamily="18" charset="0"/>
                <a:cs typeface="Times New Roman" pitchFamily="18" charset="0"/>
              </a:endParaRPr>
            </a:p>
          </p:txBody>
        </p:sp>
        <p:sp>
          <p:nvSpPr>
            <p:cNvPr id="39" name="TextBox 38"/>
            <p:cNvSpPr txBox="1"/>
            <p:nvPr/>
          </p:nvSpPr>
          <p:spPr>
            <a:xfrm>
              <a:off x="3077002" y="4869553"/>
              <a:ext cx="2351314" cy="400110"/>
            </a:xfrm>
            <a:prstGeom prst="rect">
              <a:avLst/>
            </a:prstGeom>
            <a:noFill/>
          </p:spPr>
          <p:txBody>
            <a:bodyPr wrap="square" rtlCol="0">
              <a:spAutoFit/>
            </a:bodyPr>
            <a:lstStyle/>
            <a:p>
              <a:pPr algn="ctr"/>
              <a:r>
                <a:rPr lang="en-US" sz="2000" dirty="0" err="1" smtClean="0">
                  <a:solidFill>
                    <a:srgbClr val="0000FF"/>
                  </a:solidFill>
                  <a:latin typeface="Times New Roman" pitchFamily="18" charset="0"/>
                  <a:cs typeface="Times New Roman" pitchFamily="18" charset="0"/>
                </a:rPr>
                <a:t>xúc</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tác</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nhiệt</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độ</a:t>
              </a:r>
              <a:endParaRPr lang="en-US" sz="2000" dirty="0">
                <a:solidFill>
                  <a:srgbClr val="0000FF"/>
                </a:solidFill>
                <a:latin typeface="Times New Roman" pitchFamily="18" charset="0"/>
                <a:cs typeface="Times New Roman" pitchFamily="18" charset="0"/>
              </a:endParaRPr>
            </a:p>
          </p:txBody>
        </p:sp>
        <p:cxnSp>
          <p:nvCxnSpPr>
            <p:cNvPr id="40" name="Straight Arrow Connector 39"/>
            <p:cNvCxnSpPr/>
            <p:nvPr/>
          </p:nvCxnSpPr>
          <p:spPr>
            <a:xfrm>
              <a:off x="2931861" y="5290463"/>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sp>
        <p:nvSpPr>
          <p:cNvPr id="29" name="TextBox 28"/>
          <p:cNvSpPr txBox="1"/>
          <p:nvPr/>
        </p:nvSpPr>
        <p:spPr>
          <a:xfrm>
            <a:off x="0" y="5370363"/>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IV. </a:t>
            </a:r>
            <a:r>
              <a:rPr lang="en-US" sz="2800" b="1" dirty="0" err="1" smtClean="0">
                <a:solidFill>
                  <a:srgbClr val="0000FF"/>
                </a:solidFill>
                <a:latin typeface="Times New Roman" pitchFamily="18" charset="0"/>
                <a:cs typeface="Times New Roman" pitchFamily="18" charset="0"/>
              </a:rPr>
              <a:t>ỨNG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DỤNG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ETHYLIC ALCOHOL</a:t>
            </a:r>
            <a:endParaRPr lang="en-US" sz="2800" b="1" baseline="-25000" dirty="0" smtClean="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trips(upRight)">
                                      <p:cBhvr>
                                        <p:cTn id="7"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2264229" y="8754"/>
            <a:ext cx="7673352" cy="6849245"/>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900" decel="100000" fill="hold"/>
                                        <p:tgtEl>
                                          <p:spTgt spid="205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err="1" smtClean="0">
                <a:solidFill>
                  <a:srgbClr val="FF00FF"/>
                </a:solidFill>
                <a:latin typeface="Times New Roman" pitchFamily="18" charset="0"/>
                <a:cs typeface="Times New Roman" pitchFamily="18" charset="0"/>
              </a:rPr>
              <a:t>BÀI</a:t>
            </a:r>
            <a:r>
              <a:rPr lang="en-US" sz="2800" b="1" smtClean="0">
                <a:solidFill>
                  <a:srgbClr val="FF00FF"/>
                </a:solidFill>
                <a:latin typeface="Times New Roman" pitchFamily="18" charset="0"/>
                <a:cs typeface="Times New Roman" pitchFamily="18" charset="0"/>
              </a:rPr>
              <a:t> </a:t>
            </a:r>
            <a:r>
              <a:rPr lang="en-US" sz="2800" b="1" smtClean="0">
                <a:solidFill>
                  <a:srgbClr val="FF00FF"/>
                </a:solidFill>
                <a:latin typeface="Times New Roman" pitchFamily="18" charset="0"/>
                <a:cs typeface="Times New Roman" pitchFamily="18" charset="0"/>
              </a:rPr>
              <a:t>26: </a:t>
            </a:r>
            <a:r>
              <a:rPr lang="en-US" sz="2800" b="1" dirty="0" smtClean="0">
                <a:solidFill>
                  <a:srgbClr val="FF00FF"/>
                </a:solidFill>
                <a:latin typeface="Times New Roman" pitchFamily="18" charset="0"/>
                <a:cs typeface="Times New Roman" pitchFamily="18" charset="0"/>
              </a:rPr>
              <a:t>ETHYLIC  ALCOHOL</a:t>
            </a:r>
            <a:endParaRPr lang="en-US" sz="3200" b="1" dirty="0">
              <a:solidFill>
                <a:srgbClr val="FF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TextBox 15"/>
          <p:cNvSpPr txBox="1"/>
          <p:nvPr/>
        </p:nvSpPr>
        <p:spPr>
          <a:xfrm>
            <a:off x="0" y="384682"/>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III. </a:t>
            </a:r>
            <a:r>
              <a:rPr lang="en-US" sz="2800" b="1" dirty="0" err="1" smtClean="0">
                <a:solidFill>
                  <a:srgbClr val="0000FF"/>
                </a:solidFill>
                <a:latin typeface="Times New Roman" pitchFamily="18" charset="0"/>
                <a:cs typeface="Times New Roman" pitchFamily="18" charset="0"/>
              </a:rPr>
              <a:t>TÍNH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CHẤT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HÓA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HỌC</a:t>
            </a:r>
            <a:endParaRPr lang="en-US" sz="2800" b="1" dirty="0" smtClean="0">
              <a:solidFill>
                <a:srgbClr val="0000FF"/>
              </a:solidFill>
              <a:latin typeface="Times New Roman" pitchFamily="18" charset="0"/>
              <a:cs typeface="Times New Roman" pitchFamily="18" charset="0"/>
            </a:endParaRPr>
          </a:p>
        </p:txBody>
      </p:sp>
      <p:sp>
        <p:nvSpPr>
          <p:cNvPr id="23" name="TextBox 22"/>
          <p:cNvSpPr txBox="1"/>
          <p:nvPr/>
        </p:nvSpPr>
        <p:spPr>
          <a:xfrm>
            <a:off x="0" y="805621"/>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Phản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ứng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ethylic alcohol </a:t>
            </a:r>
            <a:r>
              <a:rPr lang="en-US" sz="2800" b="1" dirty="0" err="1" smtClean="0">
                <a:solidFill>
                  <a:srgbClr val="0000FF"/>
                </a:solidFill>
                <a:latin typeface="Times New Roman" pitchFamily="18" charset="0"/>
                <a:cs typeface="Times New Roman" pitchFamily="18" charset="0"/>
              </a:rPr>
              <a:t>với</a:t>
            </a:r>
            <a:r>
              <a:rPr lang="en-US" sz="2800" b="1" dirty="0" smtClean="0">
                <a:solidFill>
                  <a:srgbClr val="0000FF"/>
                </a:solidFill>
                <a:latin typeface="Times New Roman" pitchFamily="18" charset="0"/>
                <a:cs typeface="Times New Roman" pitchFamily="18" charset="0"/>
              </a:rPr>
              <a:t> sodium (</a:t>
            </a:r>
            <a:r>
              <a:rPr lang="en-US" sz="2800" b="1" dirty="0" err="1" smtClean="0">
                <a:solidFill>
                  <a:srgbClr val="0000FF"/>
                </a:solidFill>
                <a:latin typeface="Times New Roman" pitchFamily="18" charset="0"/>
                <a:cs typeface="Times New Roman" pitchFamily="18" charset="0"/>
              </a:rPr>
              <a:t>natri</a:t>
            </a:r>
            <a:r>
              <a:rPr lang="en-US" sz="2800" b="1" dirty="0" smtClean="0">
                <a:solidFill>
                  <a:srgbClr val="0000FF"/>
                </a:solidFill>
                <a:latin typeface="Times New Roman" pitchFamily="18" charset="0"/>
                <a:cs typeface="Times New Roman" pitchFamily="18" charset="0"/>
              </a:rPr>
              <a:t>)</a:t>
            </a:r>
          </a:p>
        </p:txBody>
      </p:sp>
      <p:sp>
        <p:nvSpPr>
          <p:cNvPr id="24" name="TextBox 23"/>
          <p:cNvSpPr txBox="1"/>
          <p:nvPr/>
        </p:nvSpPr>
        <p:spPr>
          <a:xfrm>
            <a:off x="0" y="1219278"/>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Ethylic alcohol </a:t>
            </a:r>
            <a:r>
              <a:rPr lang="en-US" sz="2800" dirty="0" err="1" smtClean="0">
                <a:solidFill>
                  <a:srgbClr val="0000FF"/>
                </a:solidFill>
                <a:latin typeface="Times New Roman" pitchFamily="18" charset="0"/>
                <a:cs typeface="Times New Roman" pitchFamily="18" charset="0"/>
              </a:rPr>
              <a:t>tác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với</a:t>
            </a:r>
            <a:r>
              <a:rPr lang="en-US" sz="2800" dirty="0" smtClean="0">
                <a:solidFill>
                  <a:srgbClr val="0000FF"/>
                </a:solidFill>
                <a:latin typeface="Times New Roman" pitchFamily="18" charset="0"/>
                <a:cs typeface="Times New Roman" pitchFamily="18" charset="0"/>
              </a:rPr>
              <a:t> sodium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a:t>
            </a:r>
            <a:r>
              <a:rPr lang="en-US" sz="2800" baseline="-25000" dirty="0" err="1" smtClean="0">
                <a:solidFill>
                  <a:srgbClr val="0000FF"/>
                </a:solidFill>
                <a:latin typeface="Times New Roman" pitchFamily="18" charset="0"/>
                <a:cs typeface="Times New Roman" pitchFamily="18" charset="0"/>
              </a:rPr>
              <a:t>2</a:t>
            </a:r>
            <a:endParaRPr lang="en-US" sz="2800" baseline="-25000" dirty="0" smtClean="0">
              <a:solidFill>
                <a:srgbClr val="0000FF"/>
              </a:solidFill>
              <a:latin typeface="Times New Roman" pitchFamily="18" charset="0"/>
              <a:cs typeface="Times New Roman" pitchFamily="18" charset="0"/>
            </a:endParaRPr>
          </a:p>
        </p:txBody>
      </p:sp>
      <p:sp>
        <p:nvSpPr>
          <p:cNvPr id="25" name="TextBox 24"/>
          <p:cNvSpPr txBox="1"/>
          <p:nvPr/>
        </p:nvSpPr>
        <p:spPr>
          <a:xfrm>
            <a:off x="0" y="1661963"/>
            <a:ext cx="12192000" cy="523220"/>
          </a:xfrm>
          <a:prstGeom prst="rect">
            <a:avLst/>
          </a:prstGeom>
          <a:noFill/>
        </p:spPr>
        <p:txBody>
          <a:bodyPr wrap="square" rtlCol="0">
            <a:spAutoFit/>
          </a:bodyPr>
          <a:lstStyle/>
          <a:p>
            <a:pPr algn="ctr"/>
            <a:r>
              <a:rPr lang="en-US" sz="2800" dirty="0" err="1" smtClean="0">
                <a:solidFill>
                  <a:srgbClr val="0000FF"/>
                </a:solidFill>
                <a:latin typeface="Times New Roman" pitchFamily="18" charset="0"/>
                <a:cs typeface="Times New Roman" pitchFamily="18" charset="0"/>
              </a:rPr>
              <a:t>2C</a:t>
            </a:r>
            <a:r>
              <a:rPr lang="en-US" sz="2800" baseline="-25000" dirty="0" err="1" smtClean="0">
                <a:solidFill>
                  <a:srgbClr val="0000FF"/>
                </a:solidFill>
                <a:latin typeface="Times New Roman" pitchFamily="18" charset="0"/>
                <a:cs typeface="Times New Roman" pitchFamily="18" charset="0"/>
              </a:rPr>
              <a:t>2</a:t>
            </a:r>
            <a:r>
              <a:rPr lang="en-US" sz="2800" dirty="0" err="1" smtClean="0">
                <a:solidFill>
                  <a:srgbClr val="0000FF"/>
                </a:solidFill>
                <a:latin typeface="Times New Roman" pitchFamily="18" charset="0"/>
                <a:cs typeface="Times New Roman" pitchFamily="18" charset="0"/>
              </a:rPr>
              <a:t>H</a:t>
            </a:r>
            <a:r>
              <a:rPr lang="en-US" sz="2800" baseline="-25000" dirty="0" err="1" smtClean="0">
                <a:solidFill>
                  <a:srgbClr val="0000FF"/>
                </a:solidFill>
                <a:latin typeface="Times New Roman" pitchFamily="18" charset="0"/>
                <a:cs typeface="Times New Roman" pitchFamily="18" charset="0"/>
              </a:rPr>
              <a:t>5</a:t>
            </a:r>
            <a:r>
              <a:rPr lang="en-US" sz="2800" dirty="0" err="1" smtClean="0">
                <a:solidFill>
                  <a:srgbClr val="0000FF"/>
                </a:solidFill>
                <a:latin typeface="Times New Roman" pitchFamily="18" charset="0"/>
                <a:cs typeface="Times New Roman" pitchFamily="18" charset="0"/>
              </a:rPr>
              <a:t>OH</a:t>
            </a:r>
            <a:r>
              <a:rPr lang="en-US" sz="2800" dirty="0" smtClean="0">
                <a:solidFill>
                  <a:srgbClr val="0000FF"/>
                </a:solidFill>
                <a:latin typeface="Times New Roman" pitchFamily="18" charset="0"/>
                <a:cs typeface="Times New Roman" pitchFamily="18" charset="0"/>
              </a:rPr>
              <a:t> + </a:t>
            </a:r>
            <a:r>
              <a:rPr lang="en-US" sz="2800" dirty="0" err="1" smtClean="0">
                <a:solidFill>
                  <a:srgbClr val="0000FF"/>
                </a:solidFill>
                <a:latin typeface="Times New Roman" pitchFamily="18" charset="0"/>
                <a:cs typeface="Times New Roman" pitchFamily="18" charset="0"/>
              </a:rPr>
              <a:t>2Na</a:t>
            </a:r>
            <a:r>
              <a:rPr lang="en-US" sz="2800" dirty="0" smtClean="0">
                <a:solidFill>
                  <a:srgbClr val="0000FF"/>
                </a:solidFill>
                <a:latin typeface="Times New Roman" pitchFamily="18" charset="0"/>
                <a:cs typeface="Times New Roman" pitchFamily="18" charset="0"/>
              </a:rPr>
              <a:t> </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rPr>
              <a:t>2C</a:t>
            </a:r>
            <a:r>
              <a:rPr lang="en-US" sz="2800" baseline="-25000" dirty="0" err="1" smtClean="0">
                <a:solidFill>
                  <a:srgbClr val="0000FF"/>
                </a:solidFill>
                <a:latin typeface="Times New Roman" pitchFamily="18" charset="0"/>
                <a:cs typeface="Times New Roman" pitchFamily="18" charset="0"/>
              </a:rPr>
              <a:t>2</a:t>
            </a:r>
            <a:r>
              <a:rPr lang="en-US" sz="2800" dirty="0" err="1" smtClean="0">
                <a:solidFill>
                  <a:srgbClr val="0000FF"/>
                </a:solidFill>
                <a:latin typeface="Times New Roman" pitchFamily="18" charset="0"/>
                <a:cs typeface="Times New Roman" pitchFamily="18" charset="0"/>
              </a:rPr>
              <a:t>H</a:t>
            </a:r>
            <a:r>
              <a:rPr lang="en-US" sz="2800" baseline="-25000" dirty="0" err="1" smtClean="0">
                <a:solidFill>
                  <a:srgbClr val="0000FF"/>
                </a:solidFill>
                <a:latin typeface="Times New Roman" pitchFamily="18" charset="0"/>
                <a:cs typeface="Times New Roman" pitchFamily="18" charset="0"/>
              </a:rPr>
              <a:t>5</a:t>
            </a:r>
            <a:r>
              <a:rPr lang="en-US" sz="2800" dirty="0" err="1" smtClean="0">
                <a:solidFill>
                  <a:srgbClr val="0000FF"/>
                </a:solidFill>
                <a:latin typeface="Times New Roman" pitchFamily="18" charset="0"/>
                <a:cs typeface="Times New Roman" pitchFamily="18" charset="0"/>
              </a:rPr>
              <a:t>ONa</a:t>
            </a:r>
            <a:r>
              <a:rPr lang="en-US" sz="2800" dirty="0" smtClean="0">
                <a:solidFill>
                  <a:srgbClr val="0000FF"/>
                </a:solidFill>
                <a:latin typeface="Times New Roman" pitchFamily="18" charset="0"/>
                <a:cs typeface="Times New Roman" pitchFamily="18" charset="0"/>
              </a:rPr>
              <a:t> + </a:t>
            </a:r>
            <a:r>
              <a:rPr lang="en-US" sz="2800" dirty="0" err="1" smtClean="0">
                <a:solidFill>
                  <a:srgbClr val="0000FF"/>
                </a:solidFill>
                <a:latin typeface="Times New Roman" pitchFamily="18" charset="0"/>
                <a:cs typeface="Times New Roman" pitchFamily="18" charset="0"/>
              </a:rPr>
              <a:t>H</a:t>
            </a:r>
            <a:r>
              <a:rPr lang="en-US" sz="2800" baseline="-25000" dirty="0" err="1" smtClean="0">
                <a:solidFill>
                  <a:srgbClr val="0000FF"/>
                </a:solidFill>
                <a:latin typeface="Times New Roman" pitchFamily="18" charset="0"/>
                <a:cs typeface="Times New Roman" pitchFamily="18" charset="0"/>
              </a:rPr>
              <a:t>2</a:t>
            </a:r>
            <a:endParaRPr lang="en-US" sz="2800" baseline="-25000" dirty="0" smtClean="0">
              <a:solidFill>
                <a:srgbClr val="0000FF"/>
              </a:solidFill>
              <a:latin typeface="Times New Roman" pitchFamily="18" charset="0"/>
              <a:cs typeface="Times New Roman" pitchFamily="18" charset="0"/>
            </a:endParaRPr>
          </a:p>
        </p:txBody>
      </p:sp>
      <p:sp>
        <p:nvSpPr>
          <p:cNvPr id="26" name="TextBox 25"/>
          <p:cNvSpPr txBox="1"/>
          <p:nvPr/>
        </p:nvSpPr>
        <p:spPr>
          <a:xfrm>
            <a:off x="0" y="2097392"/>
            <a:ext cx="12192000" cy="954107"/>
          </a:xfrm>
          <a:prstGeom prst="rect">
            <a:avLst/>
          </a:prstGeom>
          <a:noFill/>
        </p:spPr>
        <p:txBody>
          <a:bodyPr wrap="square" rtlCol="0">
            <a:spAutoFit/>
          </a:bodyPr>
          <a:lstStyle/>
          <a:p>
            <a:pPr algn="just"/>
            <a:r>
              <a:rPr lang="en-US" sz="2800" dirty="0" err="1" smtClean="0">
                <a:solidFill>
                  <a:srgbClr val="0000FF"/>
                </a:solidFill>
                <a:latin typeface="Times New Roman" pitchFamily="18" charset="0"/>
                <a:cs typeface="Times New Roman" pitchFamily="18" charset="0"/>
              </a:rPr>
              <a:t>Nhóm</a:t>
            </a:r>
            <a:r>
              <a:rPr lang="en-US" sz="2800" dirty="0" smtClean="0">
                <a:solidFill>
                  <a:srgbClr val="0000FF"/>
                </a:solidFill>
                <a:latin typeface="Times New Roman" pitchFamily="18" charset="0"/>
                <a:cs typeface="Times New Roman" pitchFamily="18" charset="0"/>
              </a:rPr>
              <a:t> –OH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đã</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những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tính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học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đặc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ethylic alcohol. </a:t>
            </a:r>
            <a:endParaRPr lang="en-US" sz="2800" baseline="-25000" dirty="0" smtClean="0">
              <a:solidFill>
                <a:srgbClr val="0000FF"/>
              </a:solidFill>
              <a:latin typeface="Times New Roman" pitchFamily="18" charset="0"/>
              <a:cs typeface="Times New Roman" pitchFamily="18" charset="0"/>
            </a:endParaRPr>
          </a:p>
        </p:txBody>
      </p:sp>
      <p:sp>
        <p:nvSpPr>
          <p:cNvPr id="27" name="TextBox 26"/>
          <p:cNvSpPr txBox="1"/>
          <p:nvPr/>
        </p:nvSpPr>
        <p:spPr>
          <a:xfrm>
            <a:off x="0" y="2924706"/>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IV. </a:t>
            </a:r>
            <a:r>
              <a:rPr lang="en-US" sz="2800" b="1" dirty="0" err="1" smtClean="0">
                <a:solidFill>
                  <a:srgbClr val="0000FF"/>
                </a:solidFill>
                <a:latin typeface="Times New Roman" pitchFamily="18" charset="0"/>
                <a:cs typeface="Times New Roman" pitchFamily="18" charset="0"/>
              </a:rPr>
              <a:t>ĐIỀU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CHẾ</a:t>
            </a:r>
            <a:r>
              <a:rPr lang="en-US" sz="2800" b="1" dirty="0" smtClean="0">
                <a:solidFill>
                  <a:srgbClr val="0000FF"/>
                </a:solidFill>
                <a:latin typeface="Times New Roman" pitchFamily="18" charset="0"/>
                <a:cs typeface="Times New Roman" pitchFamily="18" charset="0"/>
              </a:rPr>
              <a:t> ETHYLIC ALCOHOL</a:t>
            </a:r>
            <a:endParaRPr lang="en-US" sz="2800" b="1" baseline="-25000" dirty="0" smtClean="0">
              <a:solidFill>
                <a:srgbClr val="0000FF"/>
              </a:solidFill>
              <a:latin typeface="Times New Roman" pitchFamily="18" charset="0"/>
              <a:cs typeface="Times New Roman" pitchFamily="18" charset="0"/>
            </a:endParaRPr>
          </a:p>
        </p:txBody>
      </p:sp>
      <p:sp>
        <p:nvSpPr>
          <p:cNvPr id="28" name="TextBox 27"/>
          <p:cNvSpPr txBox="1"/>
          <p:nvPr/>
        </p:nvSpPr>
        <p:spPr>
          <a:xfrm>
            <a:off x="0" y="3331106"/>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Điều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chế</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từ</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bột</a:t>
            </a:r>
            <a:endParaRPr lang="en-US" sz="2800" b="1" baseline="-25000" dirty="0" smtClean="0">
              <a:solidFill>
                <a:srgbClr val="0000FF"/>
              </a:solidFill>
              <a:latin typeface="Times New Roman" pitchFamily="18" charset="0"/>
              <a:cs typeface="Times New Roman" pitchFamily="18" charset="0"/>
            </a:endParaRPr>
          </a:p>
        </p:txBody>
      </p:sp>
      <p:grpSp>
        <p:nvGrpSpPr>
          <p:cNvPr id="2" name="Group 34"/>
          <p:cNvGrpSpPr/>
          <p:nvPr/>
        </p:nvGrpSpPr>
        <p:grpSpPr>
          <a:xfrm>
            <a:off x="0" y="3882606"/>
            <a:ext cx="12192000" cy="537746"/>
            <a:chOff x="0" y="5159838"/>
            <a:chExt cx="12192000" cy="537746"/>
          </a:xfrm>
        </p:grpSpPr>
        <p:grpSp>
          <p:nvGrpSpPr>
            <p:cNvPr id="3" name="Group 23"/>
            <p:cNvGrpSpPr/>
            <p:nvPr/>
          </p:nvGrpSpPr>
          <p:grpSpPr>
            <a:xfrm>
              <a:off x="0" y="5159838"/>
              <a:ext cx="12192000" cy="537746"/>
              <a:chOff x="0" y="4738920"/>
              <a:chExt cx="12192000" cy="537746"/>
            </a:xfrm>
          </p:grpSpPr>
          <p:sp>
            <p:nvSpPr>
              <p:cNvPr id="30" name="TextBox 29"/>
              <p:cNvSpPr txBox="1"/>
              <p:nvPr/>
            </p:nvSpPr>
            <p:spPr>
              <a:xfrm>
                <a:off x="0" y="4753446"/>
                <a:ext cx="12192000" cy="523220"/>
              </a:xfrm>
              <a:prstGeom prst="rect">
                <a:avLst/>
              </a:prstGeom>
              <a:noFill/>
            </p:spPr>
            <p:txBody>
              <a:bodyPr wrap="square" rtlCol="0">
                <a:spAutoFit/>
              </a:bodyPr>
              <a:lstStyle/>
              <a:p>
                <a:r>
                  <a:rPr lang="en-US" sz="2800" dirty="0" err="1" smtClean="0">
                    <a:solidFill>
                      <a:srgbClr val="0000FF"/>
                    </a:solidFill>
                    <a:latin typeface="Times New Roman" pitchFamily="18" charset="0"/>
                    <a:cs typeface="Times New Roman" pitchFamily="18" charset="0"/>
                  </a:rPr>
                  <a:t>Tinh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bột</a:t>
                </a:r>
                <a:r>
                  <a:rPr lang="en-US" sz="2800" dirty="0" smtClean="0">
                    <a:solidFill>
                      <a:srgbClr val="0000FF"/>
                    </a:solidFill>
                    <a:latin typeface="Times New Roman" pitchFamily="18" charset="0"/>
                    <a:cs typeface="Times New Roman" pitchFamily="18" charset="0"/>
                  </a:rPr>
                  <a:t>			       glucose				  ethylic alcohol. </a:t>
                </a:r>
              </a:p>
            </p:txBody>
          </p:sp>
          <p:sp>
            <p:nvSpPr>
              <p:cNvPr id="31" name="TextBox 30"/>
              <p:cNvSpPr txBox="1"/>
              <p:nvPr/>
            </p:nvSpPr>
            <p:spPr>
              <a:xfrm>
                <a:off x="1611088" y="4738920"/>
                <a:ext cx="2351314" cy="400110"/>
              </a:xfrm>
              <a:prstGeom prst="rect">
                <a:avLst/>
              </a:prstGeom>
              <a:noFill/>
            </p:spPr>
            <p:txBody>
              <a:bodyPr wrap="square" rtlCol="0">
                <a:spAutoFit/>
              </a:bodyPr>
              <a:lstStyle/>
              <a:p>
                <a:pPr algn="ctr"/>
                <a:r>
                  <a:rPr lang="en-US" sz="2000" dirty="0" smtClean="0">
                    <a:solidFill>
                      <a:srgbClr val="0000FF"/>
                    </a:solidFill>
                    <a:latin typeface="Times New Roman" pitchFamily="18" charset="0"/>
                    <a:cs typeface="Times New Roman" pitchFamily="18" charset="0"/>
                  </a:rPr>
                  <a:t>enzyme</a:t>
                </a:r>
                <a:endParaRPr lang="en-US" sz="2000" dirty="0">
                  <a:solidFill>
                    <a:srgbClr val="0000FF"/>
                  </a:solidFill>
                  <a:latin typeface="Times New Roman" pitchFamily="18" charset="0"/>
                  <a:cs typeface="Times New Roman" pitchFamily="18" charset="0"/>
                </a:endParaRPr>
              </a:p>
            </p:txBody>
          </p:sp>
          <p:cxnSp>
            <p:nvCxnSpPr>
              <p:cNvPr id="32" name="Straight Arrow Connector 31"/>
              <p:cNvCxnSpPr/>
              <p:nvPr/>
            </p:nvCxnSpPr>
            <p:spPr>
              <a:xfrm>
                <a:off x="1465947" y="5159830"/>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sp>
          <p:nvSpPr>
            <p:cNvPr id="33" name="TextBox 32"/>
            <p:cNvSpPr txBox="1"/>
            <p:nvPr/>
          </p:nvSpPr>
          <p:spPr>
            <a:xfrm>
              <a:off x="5711296" y="5181612"/>
              <a:ext cx="2351314" cy="400110"/>
            </a:xfrm>
            <a:prstGeom prst="rect">
              <a:avLst/>
            </a:prstGeom>
            <a:noFill/>
          </p:spPr>
          <p:txBody>
            <a:bodyPr wrap="square" rtlCol="0">
              <a:spAutoFit/>
            </a:bodyPr>
            <a:lstStyle/>
            <a:p>
              <a:pPr algn="ctr"/>
              <a:r>
                <a:rPr lang="en-US" sz="2000" dirty="0" smtClean="0">
                  <a:solidFill>
                    <a:srgbClr val="0000FF"/>
                  </a:solidFill>
                  <a:latin typeface="Times New Roman" pitchFamily="18" charset="0"/>
                  <a:cs typeface="Times New Roman" pitchFamily="18" charset="0"/>
                </a:rPr>
                <a:t>enzyme</a:t>
              </a:r>
              <a:endParaRPr lang="en-US" sz="2000" dirty="0">
                <a:solidFill>
                  <a:srgbClr val="0000FF"/>
                </a:solidFill>
                <a:latin typeface="Times New Roman" pitchFamily="18" charset="0"/>
                <a:cs typeface="Times New Roman" pitchFamily="18" charset="0"/>
              </a:endParaRPr>
            </a:p>
          </p:txBody>
        </p:sp>
        <p:cxnSp>
          <p:nvCxnSpPr>
            <p:cNvPr id="34" name="Straight Arrow Connector 33"/>
            <p:cNvCxnSpPr/>
            <p:nvPr/>
          </p:nvCxnSpPr>
          <p:spPr>
            <a:xfrm>
              <a:off x="5566155" y="5602522"/>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sp>
        <p:nvSpPr>
          <p:cNvPr id="36" name="TextBox 35"/>
          <p:cNvSpPr txBox="1"/>
          <p:nvPr/>
        </p:nvSpPr>
        <p:spPr>
          <a:xfrm>
            <a:off x="0" y="4325334"/>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Điều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chế</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từ</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a:t>
            </a:r>
            <a:r>
              <a:rPr lang="en-US" sz="2800" b="1" baseline="-25000" dirty="0" err="1" smtClean="0">
                <a:solidFill>
                  <a:srgbClr val="0000FF"/>
                </a:solidFill>
                <a:latin typeface="Times New Roman" pitchFamily="18" charset="0"/>
                <a:cs typeface="Times New Roman" pitchFamily="18" charset="0"/>
              </a:rPr>
              <a:t>2</a:t>
            </a:r>
            <a:r>
              <a:rPr lang="en-US" sz="2800" b="1" dirty="0" err="1" smtClean="0">
                <a:solidFill>
                  <a:srgbClr val="0000FF"/>
                </a:solidFill>
                <a:latin typeface="Times New Roman" pitchFamily="18" charset="0"/>
                <a:cs typeface="Times New Roman" pitchFamily="18" charset="0"/>
              </a:rPr>
              <a:t>H</a:t>
            </a:r>
            <a:r>
              <a:rPr lang="en-US" sz="2800" b="1" baseline="-25000" dirty="0" err="1" smtClean="0">
                <a:solidFill>
                  <a:srgbClr val="0000FF"/>
                </a:solidFill>
                <a:latin typeface="Times New Roman" pitchFamily="18" charset="0"/>
                <a:cs typeface="Times New Roman" pitchFamily="18" charset="0"/>
              </a:rPr>
              <a:t>4</a:t>
            </a:r>
            <a:endParaRPr lang="en-US" sz="2800" b="1" baseline="-25000" dirty="0" smtClean="0">
              <a:solidFill>
                <a:srgbClr val="0000FF"/>
              </a:solidFill>
              <a:latin typeface="Times New Roman" pitchFamily="18" charset="0"/>
              <a:cs typeface="Times New Roman" pitchFamily="18" charset="0"/>
            </a:endParaRPr>
          </a:p>
        </p:txBody>
      </p:sp>
      <p:grpSp>
        <p:nvGrpSpPr>
          <p:cNvPr id="4" name="Group 44"/>
          <p:cNvGrpSpPr/>
          <p:nvPr/>
        </p:nvGrpSpPr>
        <p:grpSpPr>
          <a:xfrm>
            <a:off x="0" y="4869553"/>
            <a:ext cx="12192000" cy="537746"/>
            <a:chOff x="0" y="4869553"/>
            <a:chExt cx="12192000" cy="537746"/>
          </a:xfrm>
        </p:grpSpPr>
        <p:sp>
          <p:nvSpPr>
            <p:cNvPr id="38" name="TextBox 37"/>
            <p:cNvSpPr txBox="1"/>
            <p:nvPr/>
          </p:nvSpPr>
          <p:spPr>
            <a:xfrm>
              <a:off x="0" y="4884079"/>
              <a:ext cx="12192000" cy="523220"/>
            </a:xfrm>
            <a:prstGeom prst="rect">
              <a:avLst/>
            </a:prstGeom>
            <a:noFill/>
          </p:spPr>
          <p:txBody>
            <a:bodyPr wrap="square" rtlCol="0">
              <a:spAutoFit/>
            </a:bodyPr>
            <a:lstStyle/>
            <a:p>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a:t>
              </a:r>
              <a:r>
                <a:rPr lang="en-US" sz="2800" baseline="-25000" dirty="0" err="1" smtClean="0">
                  <a:solidFill>
                    <a:srgbClr val="0000FF"/>
                  </a:solidFill>
                  <a:latin typeface="Times New Roman" pitchFamily="18" charset="0"/>
                  <a:cs typeface="Times New Roman" pitchFamily="18" charset="0"/>
                </a:rPr>
                <a:t>2</a:t>
              </a:r>
              <a:r>
                <a:rPr lang="en-US" sz="2800" dirty="0" smtClean="0">
                  <a:solidFill>
                    <a:srgbClr val="0000FF"/>
                  </a:solidFill>
                  <a:latin typeface="Times New Roman" pitchFamily="18" charset="0"/>
                  <a:cs typeface="Times New Roman" pitchFamily="18" charset="0"/>
                </a:rPr>
                <a:t>=</a:t>
              </a:r>
              <a:r>
                <a:rPr lang="en-US" sz="2800" dirty="0" err="1" smtClean="0">
                  <a:solidFill>
                    <a:srgbClr val="0000FF"/>
                  </a:solidFill>
                  <a:latin typeface="Times New Roman" pitchFamily="18" charset="0"/>
                  <a:cs typeface="Times New Roman" pitchFamily="18" charset="0"/>
                </a:rPr>
                <a:t>CH</a:t>
              </a:r>
              <a:r>
                <a:rPr lang="en-US" sz="2800" baseline="-25000" dirty="0" err="1" smtClean="0">
                  <a:solidFill>
                    <a:srgbClr val="0000FF"/>
                  </a:solidFill>
                  <a:latin typeface="Times New Roman" pitchFamily="18" charset="0"/>
                  <a:cs typeface="Times New Roman" pitchFamily="18" charset="0"/>
                </a:rPr>
                <a:t>2</a:t>
              </a:r>
              <a:r>
                <a:rPr lang="en-US" sz="2800" dirty="0" smtClean="0">
                  <a:solidFill>
                    <a:srgbClr val="0000FF"/>
                  </a:solidFill>
                  <a:latin typeface="Times New Roman" pitchFamily="18" charset="0"/>
                  <a:cs typeface="Times New Roman" pitchFamily="18" charset="0"/>
                </a:rPr>
                <a:t>+ HOH			    </a:t>
              </a:r>
              <a:r>
                <a:rPr lang="en-US" sz="2800" dirty="0" err="1" smtClean="0">
                  <a:solidFill>
                    <a:srgbClr val="0000FF"/>
                  </a:solidFill>
                  <a:latin typeface="Times New Roman" pitchFamily="18" charset="0"/>
                  <a:cs typeface="Times New Roman" pitchFamily="18" charset="0"/>
                </a:rPr>
                <a:t>CH</a:t>
              </a:r>
              <a:r>
                <a:rPr lang="en-US" sz="2800" baseline="-25000" dirty="0" err="1" smtClean="0">
                  <a:solidFill>
                    <a:srgbClr val="0000FF"/>
                  </a:solidFill>
                  <a:latin typeface="Times New Roman" pitchFamily="18" charset="0"/>
                  <a:cs typeface="Times New Roman" pitchFamily="18" charset="0"/>
                </a:rPr>
                <a:t>3</a:t>
              </a:r>
              <a:r>
                <a:rPr lang="en-US" sz="2800" dirty="0" smtClean="0">
                  <a:solidFill>
                    <a:srgbClr val="0000FF"/>
                  </a:solidFill>
                  <a:latin typeface="Times New Roman" pitchFamily="18" charset="0"/>
                  <a:cs typeface="Times New Roman" pitchFamily="18" charset="0"/>
                </a:rPr>
                <a:t>-</a:t>
              </a:r>
              <a:r>
                <a:rPr lang="en-US" sz="2800" smtClean="0">
                  <a:solidFill>
                    <a:srgbClr val="0000FF"/>
                  </a:solidFill>
                  <a:latin typeface="Times New Roman" pitchFamily="18" charset="0"/>
                  <a:cs typeface="Times New Roman" pitchFamily="18" charset="0"/>
                </a:rPr>
                <a:t>CH</a:t>
              </a:r>
              <a:r>
                <a:rPr lang="en-US" sz="2800" baseline="-25000" smtClean="0">
                  <a:solidFill>
                    <a:srgbClr val="0000FF"/>
                  </a:solidFill>
                  <a:latin typeface="Times New Roman" pitchFamily="18" charset="0"/>
                  <a:cs typeface="Times New Roman" pitchFamily="18" charset="0"/>
                </a:rPr>
                <a:t>2</a:t>
              </a:r>
              <a:r>
                <a:rPr lang="en-US" sz="2800" smtClean="0">
                  <a:solidFill>
                    <a:srgbClr val="0000FF"/>
                  </a:solidFill>
                  <a:latin typeface="Times New Roman" pitchFamily="18" charset="0"/>
                  <a:cs typeface="Times New Roman" pitchFamily="18" charset="0"/>
                </a:rPr>
                <a:t>-OH</a:t>
              </a:r>
              <a:endParaRPr lang="en-US" sz="2800" dirty="0" smtClean="0">
                <a:solidFill>
                  <a:srgbClr val="0000FF"/>
                </a:solidFill>
                <a:latin typeface="Times New Roman" pitchFamily="18" charset="0"/>
                <a:cs typeface="Times New Roman" pitchFamily="18" charset="0"/>
              </a:endParaRPr>
            </a:p>
          </p:txBody>
        </p:sp>
        <p:sp>
          <p:nvSpPr>
            <p:cNvPr id="39" name="TextBox 38"/>
            <p:cNvSpPr txBox="1"/>
            <p:nvPr/>
          </p:nvSpPr>
          <p:spPr>
            <a:xfrm>
              <a:off x="3077002" y="4869553"/>
              <a:ext cx="2351314" cy="400110"/>
            </a:xfrm>
            <a:prstGeom prst="rect">
              <a:avLst/>
            </a:prstGeom>
            <a:noFill/>
          </p:spPr>
          <p:txBody>
            <a:bodyPr wrap="square" rtlCol="0">
              <a:spAutoFit/>
            </a:bodyPr>
            <a:lstStyle/>
            <a:p>
              <a:pPr algn="ctr"/>
              <a:r>
                <a:rPr lang="en-US" sz="2000" dirty="0" err="1" smtClean="0">
                  <a:solidFill>
                    <a:srgbClr val="0000FF"/>
                  </a:solidFill>
                  <a:latin typeface="Times New Roman" pitchFamily="18" charset="0"/>
                  <a:cs typeface="Times New Roman" pitchFamily="18" charset="0"/>
                </a:rPr>
                <a:t>xúc</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tác</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nhiệt</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độ</a:t>
              </a:r>
              <a:endParaRPr lang="en-US" sz="2000" dirty="0">
                <a:solidFill>
                  <a:srgbClr val="0000FF"/>
                </a:solidFill>
                <a:latin typeface="Times New Roman" pitchFamily="18" charset="0"/>
                <a:cs typeface="Times New Roman" pitchFamily="18" charset="0"/>
              </a:endParaRPr>
            </a:p>
          </p:txBody>
        </p:sp>
        <p:cxnSp>
          <p:nvCxnSpPr>
            <p:cNvPr id="40" name="Straight Arrow Connector 39"/>
            <p:cNvCxnSpPr/>
            <p:nvPr/>
          </p:nvCxnSpPr>
          <p:spPr>
            <a:xfrm>
              <a:off x="2931861" y="5290463"/>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sp>
        <p:nvSpPr>
          <p:cNvPr id="29" name="TextBox 28"/>
          <p:cNvSpPr txBox="1"/>
          <p:nvPr/>
        </p:nvSpPr>
        <p:spPr>
          <a:xfrm>
            <a:off x="0" y="5370363"/>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IV. </a:t>
            </a:r>
            <a:r>
              <a:rPr lang="en-US" sz="2800" b="1" dirty="0" err="1" smtClean="0">
                <a:solidFill>
                  <a:srgbClr val="0000FF"/>
                </a:solidFill>
                <a:latin typeface="Times New Roman" pitchFamily="18" charset="0"/>
                <a:cs typeface="Times New Roman" pitchFamily="18" charset="0"/>
              </a:rPr>
              <a:t>ỨNG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DỤNG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ETHYLIC ALCOHOL</a:t>
            </a:r>
            <a:endParaRPr lang="en-US" sz="2800" b="1" baseline="-25000" dirty="0" smtClean="0">
              <a:solidFill>
                <a:srgbClr val="0000FF"/>
              </a:solidFill>
              <a:latin typeface="Times New Roman" pitchFamily="18" charset="0"/>
              <a:cs typeface="Times New Roman" pitchFamily="18" charset="0"/>
            </a:endParaRPr>
          </a:p>
        </p:txBody>
      </p:sp>
      <p:sp>
        <p:nvSpPr>
          <p:cNvPr id="35" name="TextBox 34"/>
          <p:cNvSpPr txBox="1"/>
          <p:nvPr/>
        </p:nvSpPr>
        <p:spPr>
          <a:xfrm>
            <a:off x="0" y="5802295"/>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Ethylic alcohol </a:t>
            </a:r>
            <a:r>
              <a:rPr lang="en-US" sz="2800" dirty="0" err="1" smtClean="0">
                <a:solidFill>
                  <a:srgbClr val="0000FF"/>
                </a:solidFill>
                <a:latin typeface="Times New Roman" pitchFamily="18" charset="0"/>
                <a:cs typeface="Times New Roman" pitchFamily="18" charset="0"/>
              </a:rPr>
              <a:t>được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dùng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làm</a:t>
            </a:r>
            <a:r>
              <a:rPr lang="en-US" sz="2800" dirty="0" smtClean="0">
                <a:solidFill>
                  <a:srgbClr val="0000FF"/>
                </a:solidFill>
                <a:latin typeface="Times New Roman" pitchFamily="18" charset="0"/>
                <a:cs typeface="Times New Roman" pitchFamily="18" charset="0"/>
              </a:rPr>
              <a:t> dung </a:t>
            </a:r>
            <a:r>
              <a:rPr lang="en-US" sz="2800" dirty="0" err="1" smtClean="0">
                <a:solidFill>
                  <a:srgbClr val="0000FF"/>
                </a:solidFill>
                <a:latin typeface="Times New Roman" pitchFamily="18" charset="0"/>
                <a:cs typeface="Times New Roman" pitchFamily="18" charset="0"/>
              </a:rPr>
              <a:t>môi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liệu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nguyên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liệu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sản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xuất</a:t>
            </a:r>
            <a:r>
              <a:rPr lang="en-US" sz="2800" dirty="0" smtClean="0">
                <a:solidFill>
                  <a:srgbClr val="0000FF"/>
                </a:solidFill>
                <a:latin typeface="Times New Roman" pitchFamily="18" charset="0"/>
                <a:cs typeface="Times New Roman" pitchFamily="18" charset="0"/>
              </a:rPr>
              <a:t>. </a:t>
            </a:r>
            <a:endParaRPr lang="en-US" sz="2800" baseline="-25000" dirty="0" smtClean="0">
              <a:solidFill>
                <a:srgbClr val="0000FF"/>
              </a:solidFill>
              <a:latin typeface="Times New Roman" pitchFamily="18" charset="0"/>
              <a:cs typeface="Times New Roman" pitchFamily="18" charset="0"/>
            </a:endParaRPr>
          </a:p>
        </p:txBody>
      </p:sp>
      <p:sp>
        <p:nvSpPr>
          <p:cNvPr id="37" name="TextBox 36"/>
          <p:cNvSpPr txBox="1"/>
          <p:nvPr/>
        </p:nvSpPr>
        <p:spPr>
          <a:xfrm>
            <a:off x="0" y="6334780"/>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Lạm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rượu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bia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khỏe</a:t>
            </a:r>
            <a:r>
              <a:rPr lang="en-US" sz="2800" dirty="0" smtClean="0">
                <a:solidFill>
                  <a:srgbClr val="0000FF"/>
                </a:solidFill>
                <a:latin typeface="Times New Roman" pitchFamily="18" charset="0"/>
                <a:cs typeface="Times New Roman" pitchFamily="18" charset="0"/>
              </a:rPr>
              <a:t>.</a:t>
            </a:r>
            <a:endParaRPr lang="en-US" sz="2800" baseline="-25000" dirty="0" smtClean="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strips(upRight)">
                                      <p:cBhvr>
                                        <p:cTn id="7" dur="10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strips(upRight)">
                                      <p:cBhvr>
                                        <p:cTn id="12"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326743" y="2148115"/>
            <a:ext cx="6865257" cy="2554545"/>
          </a:xfrm>
          <a:prstGeom prst="rect">
            <a:avLst/>
          </a:prstGeom>
        </p:spPr>
        <p:txBody>
          <a:bodyPr wrap="square">
            <a:spAutoFit/>
          </a:bodyPr>
          <a:lstStyle/>
          <a:p>
            <a:pPr algn="just">
              <a:buFontTx/>
              <a:buChar char="-"/>
            </a:pPr>
            <a:r>
              <a:rPr lang="en-US" sz="3200" dirty="0" err="1" smtClean="0">
                <a:solidFill>
                  <a:srgbClr val="FF00FF"/>
                </a:solidFill>
                <a:latin typeface="Times New Roman" pitchFamily="18" charset="0"/>
                <a:cs typeface="Times New Roman" pitchFamily="18" charset="0"/>
              </a:rPr>
              <a:t>Số</a:t>
            </a:r>
            <a:r>
              <a:rPr lang="en-US" sz="3200" dirty="0" smtClean="0">
                <a:solidFill>
                  <a:srgbClr val="FF00FF"/>
                </a:solidFill>
                <a:latin typeface="Times New Roman" pitchFamily="18" charset="0"/>
                <a:cs typeface="Times New Roman" pitchFamily="18" charset="0"/>
              </a:rPr>
              <a:t> mol </a:t>
            </a:r>
            <a:r>
              <a:rPr lang="vi-VN" sz="3200" dirty="0" smtClean="0">
                <a:solidFill>
                  <a:srgbClr val="FF00FF"/>
                </a:solidFill>
                <a:latin typeface="Times New Roman" pitchFamily="18" charset="0"/>
                <a:cs typeface="Times New Roman" pitchFamily="18" charset="0"/>
              </a:rPr>
              <a:t>ethylic  alcohol</a:t>
            </a:r>
            <a:r>
              <a:rPr lang="en-US" sz="3200" dirty="0" smtClean="0">
                <a:solidFill>
                  <a:srgbClr val="FF00FF"/>
                </a:solidFill>
                <a:latin typeface="Times New Roman" pitchFamily="18" charset="0"/>
                <a:cs typeface="Times New Roman" pitchFamily="18" charset="0"/>
              </a:rPr>
              <a:t>: </a:t>
            </a:r>
          </a:p>
          <a:p>
            <a:pPr algn="ctr"/>
            <a:r>
              <a:rPr lang="vi-VN" sz="3200" dirty="0" smtClean="0">
                <a:solidFill>
                  <a:srgbClr val="FF00FF"/>
                </a:solidFill>
                <a:latin typeface="Times New Roman" pitchFamily="18" charset="0"/>
                <a:cs typeface="Times New Roman" pitchFamily="18" charset="0"/>
              </a:rPr>
              <a:t>9,2</a:t>
            </a:r>
            <a:r>
              <a:rPr lang="en-US" sz="3200" dirty="0" smtClean="0">
                <a:solidFill>
                  <a:srgbClr val="FF00FF"/>
                </a:solidFill>
                <a:latin typeface="Times New Roman" pitchFamily="18" charset="0"/>
                <a:cs typeface="Times New Roman" pitchFamily="18" charset="0"/>
              </a:rPr>
              <a:t>: </a:t>
            </a:r>
            <a:r>
              <a:rPr lang="vi-VN" sz="3200" dirty="0" smtClean="0">
                <a:solidFill>
                  <a:srgbClr val="FF00FF"/>
                </a:solidFill>
                <a:latin typeface="Times New Roman" pitchFamily="18" charset="0"/>
                <a:cs typeface="Times New Roman" pitchFamily="18" charset="0"/>
              </a:rPr>
              <a:t>46=0,2 mol</a:t>
            </a:r>
          </a:p>
          <a:p>
            <a:pPr algn="just"/>
            <a:r>
              <a:rPr lang="en-US" sz="3200" dirty="0" smtClean="0">
                <a:solidFill>
                  <a:srgbClr val="FF00FF"/>
                </a:solidFill>
                <a:latin typeface="Times New Roman" pitchFamily="18" charset="0"/>
                <a:cs typeface="Times New Roman" pitchFamily="18" charset="0"/>
              </a:rPr>
              <a:t>- </a:t>
            </a:r>
            <a:r>
              <a:rPr lang="vi-VN" sz="3200" dirty="0" smtClean="0">
                <a:solidFill>
                  <a:srgbClr val="FF00FF"/>
                </a:solidFill>
                <a:latin typeface="Times New Roman" pitchFamily="18" charset="0"/>
                <a:cs typeface="Times New Roman" pitchFamily="18" charset="0"/>
              </a:rPr>
              <a:t>Nhiệt lượng tỏa ra khi đốt cháy 9,2 gam ethylic alcohol là:</a:t>
            </a:r>
          </a:p>
          <a:p>
            <a:pPr algn="ctr"/>
            <a:r>
              <a:rPr lang="vi-VN" sz="3200" dirty="0" smtClean="0">
                <a:solidFill>
                  <a:srgbClr val="FF00FF"/>
                </a:solidFill>
                <a:latin typeface="Times New Roman" pitchFamily="18" charset="0"/>
                <a:cs typeface="Times New Roman" pitchFamily="18" charset="0"/>
              </a:rPr>
              <a:t>Q = 0,2.1368 = 273,6 kJ</a:t>
            </a:r>
            <a:endParaRPr lang="vi-VN" sz="3200" dirty="0">
              <a:solidFill>
                <a:srgbClr val="FF00FF"/>
              </a:solidFill>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2"/>
          <a:srcRect/>
          <a:stretch>
            <a:fillRect/>
          </a:stretch>
        </p:blipFill>
        <p:spPr bwMode="auto">
          <a:xfrm>
            <a:off x="0" y="0"/>
            <a:ext cx="5234697" cy="6858000"/>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heel(4)">
                                      <p:cBhvr>
                                        <p:cTn id="7" dur="10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p:cTn id="12"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6">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 calcmode="lin" valueType="num">
                                      <p:cBhvr>
                                        <p:cTn id="18"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9" dur="1000" fill="hold"/>
                                        <p:tgtEl>
                                          <p:spTgt spid="6">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 calcmode="lin" valueType="num">
                                      <p:cBhvr>
                                        <p:cTn id="24"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5" dur="1000" fill="hold"/>
                                        <p:tgtEl>
                                          <p:spTgt spid="6">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nodeType="click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anim calcmode="lin" valueType="num">
                                      <p:cBhvr>
                                        <p:cTn id="30"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31" dur="1000" fill="hold"/>
                                        <p:tgtEl>
                                          <p:spTgt spid="6">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1219199"/>
            <a:ext cx="4652103" cy="4339771"/>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1640082" y="0"/>
            <a:ext cx="8839200" cy="6834682"/>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Effect transition="in" filter="fade">
                                      <p:cBhvr>
                                        <p:cTn id="9" dur="1000"/>
                                        <p:tgtEl>
                                          <p:spTgt spid="307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0" fill="hold" nodeType="clickEffect">
                                  <p:stCondLst>
                                    <p:cond delay="0"/>
                                  </p:stCondLst>
                                  <p:childTnLst>
                                    <p:anim calcmode="lin" valueType="num">
                                      <p:cBhvr>
                                        <p:cTn id="13" dur="1000"/>
                                        <p:tgtEl>
                                          <p:spTgt spid="3074"/>
                                        </p:tgtEl>
                                        <p:attrNameLst>
                                          <p:attrName>ppt_w</p:attrName>
                                        </p:attrNameLst>
                                      </p:cBhvr>
                                      <p:tavLst>
                                        <p:tav tm="0">
                                          <p:val>
                                            <p:strVal val="ppt_w"/>
                                          </p:val>
                                        </p:tav>
                                        <p:tav tm="100000">
                                          <p:val>
                                            <p:fltVal val="0"/>
                                          </p:val>
                                        </p:tav>
                                      </p:tavLst>
                                    </p:anim>
                                    <p:anim calcmode="lin" valueType="num">
                                      <p:cBhvr>
                                        <p:cTn id="14" dur="1000"/>
                                        <p:tgtEl>
                                          <p:spTgt spid="3074"/>
                                        </p:tgtEl>
                                        <p:attrNameLst>
                                          <p:attrName>ppt_h</p:attrName>
                                        </p:attrNameLst>
                                      </p:cBhvr>
                                      <p:tavLst>
                                        <p:tav tm="0">
                                          <p:val>
                                            <p:strVal val="ppt_h"/>
                                          </p:val>
                                        </p:tav>
                                        <p:tav tm="100000">
                                          <p:val>
                                            <p:fltVal val="0"/>
                                          </p:val>
                                        </p:tav>
                                      </p:tavLst>
                                    </p:anim>
                                    <p:animEffect transition="out" filter="fade">
                                      <p:cBhvr>
                                        <p:cTn id="15" dur="1000"/>
                                        <p:tgtEl>
                                          <p:spTgt spid="3074"/>
                                        </p:tgtEl>
                                      </p:cBhvr>
                                    </p:animEffect>
                                    <p:set>
                                      <p:cBhvr>
                                        <p:cTn id="16" dur="1" fill="hold">
                                          <p:stCondLst>
                                            <p:cond delay="999"/>
                                          </p:stCondLst>
                                        </p:cTn>
                                        <p:tgtEl>
                                          <p:spTgt spid="3074"/>
                                        </p:tgtEl>
                                        <p:attrNameLst>
                                          <p:attrName>style.visibility</p:attrName>
                                        </p:attrNameLst>
                                      </p:cBhvr>
                                      <p:to>
                                        <p:strVal val="hidden"/>
                                      </p:to>
                                    </p:set>
                                  </p:childTnLst>
                                </p:cTn>
                              </p:par>
                              <p:par>
                                <p:cTn id="17" presetID="53" presetClass="entr" presetSubtype="0" fill="hold" nodeType="withEffect">
                                  <p:stCondLst>
                                    <p:cond delay="0"/>
                                  </p:stCondLst>
                                  <p:childTnLst>
                                    <p:set>
                                      <p:cBhvr>
                                        <p:cTn id="18" dur="1" fill="hold">
                                          <p:stCondLst>
                                            <p:cond delay="0"/>
                                          </p:stCondLst>
                                        </p:cTn>
                                        <p:tgtEl>
                                          <p:spTgt spid="3075"/>
                                        </p:tgtEl>
                                        <p:attrNameLst>
                                          <p:attrName>style.visibility</p:attrName>
                                        </p:attrNameLst>
                                      </p:cBhvr>
                                      <p:to>
                                        <p:strVal val="visible"/>
                                      </p:to>
                                    </p:set>
                                    <p:anim calcmode="lin" valueType="num">
                                      <p:cBhvr>
                                        <p:cTn id="19" dur="1000" fill="hold"/>
                                        <p:tgtEl>
                                          <p:spTgt spid="3075"/>
                                        </p:tgtEl>
                                        <p:attrNameLst>
                                          <p:attrName>ppt_w</p:attrName>
                                        </p:attrNameLst>
                                      </p:cBhvr>
                                      <p:tavLst>
                                        <p:tav tm="0">
                                          <p:val>
                                            <p:fltVal val="0"/>
                                          </p:val>
                                        </p:tav>
                                        <p:tav tm="100000">
                                          <p:val>
                                            <p:strVal val="#ppt_w"/>
                                          </p:val>
                                        </p:tav>
                                      </p:tavLst>
                                    </p:anim>
                                    <p:anim calcmode="lin" valueType="num">
                                      <p:cBhvr>
                                        <p:cTn id="20" dur="1000" fill="hold"/>
                                        <p:tgtEl>
                                          <p:spTgt spid="3075"/>
                                        </p:tgtEl>
                                        <p:attrNameLst>
                                          <p:attrName>ppt_h</p:attrName>
                                        </p:attrNameLst>
                                      </p:cBhvr>
                                      <p:tavLst>
                                        <p:tav tm="0">
                                          <p:val>
                                            <p:fltVal val="0"/>
                                          </p:val>
                                        </p:tav>
                                        <p:tav tm="100000">
                                          <p:val>
                                            <p:strVal val="#ppt_h"/>
                                          </p:val>
                                        </p:tav>
                                      </p:tavLst>
                                    </p:anim>
                                    <p:animEffect transition="in" filter="fade">
                                      <p:cBhvr>
                                        <p:cTn id="21" dur="1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124754"/>
          </a:xfrm>
          <a:prstGeom prst="rect">
            <a:avLst/>
          </a:prstGeom>
        </p:spPr>
        <p:txBody>
          <a:bodyPr wrap="square">
            <a:spAutoFit/>
          </a:bodyPr>
          <a:lstStyle/>
          <a:p>
            <a:pPr algn="just"/>
            <a:r>
              <a:rPr lang="en-US" sz="2800" b="1" dirty="0" err="1" smtClean="0">
                <a:solidFill>
                  <a:srgbClr val="FF0000"/>
                </a:solidFill>
                <a:latin typeface="Times New Roman" pitchFamily="18" charset="0"/>
                <a:ea typeface="Times New Roman" pitchFamily="18" charset="0"/>
                <a:cs typeface="Times New Roman" pitchFamily="18" charset="0"/>
              </a:rPr>
              <a:t>Bài</a:t>
            </a:r>
            <a:r>
              <a:rPr lang="en-US" sz="2800" b="1" dirty="0" smtClean="0">
                <a:solidFill>
                  <a:srgbClr val="FF0000"/>
                </a:solidFill>
                <a:latin typeface="Times New Roman" pitchFamily="18" charset="0"/>
                <a:ea typeface="Times New Roman" pitchFamily="18" charset="0"/>
                <a:cs typeface="Times New Roman" pitchFamily="18" charset="0"/>
              </a:rPr>
              <a:t> 1:</a:t>
            </a:r>
            <a:r>
              <a:rPr lang="en-US" sz="2800" dirty="0" smtClean="0">
                <a:solidFill>
                  <a:srgbClr val="FF0000"/>
                </a:solidFill>
                <a:latin typeface="Times New Roman" pitchFamily="18" charset="0"/>
                <a:ea typeface="Times New Roman" pitchFamily="18" charset="0"/>
                <a:cs typeface="Times New Roman" pitchFamily="18" charset="0"/>
              </a:rPr>
              <a:t> </a:t>
            </a:r>
            <a:r>
              <a:rPr lang="vi-VN" sz="2800" dirty="0" smtClean="0">
                <a:solidFill>
                  <a:srgbClr val="FF0000"/>
                </a:solidFill>
                <a:latin typeface="Times New Roman" pitchFamily="18" charset="0"/>
                <a:cs typeface="Times New Roman" pitchFamily="18" charset="0"/>
              </a:rPr>
              <a:t>Ethylic alcohol tác dụng được với Na còn ethane không tác dụng được với</a:t>
            </a:r>
            <a:r>
              <a:rPr lang="en-US" sz="2800" dirty="0" smtClean="0">
                <a:solidFill>
                  <a:srgbClr val="FF0000"/>
                </a:solidFill>
                <a:latin typeface="Times New Roman" pitchFamily="18" charset="0"/>
                <a:cs typeface="Times New Roman" pitchFamily="18" charset="0"/>
              </a:rPr>
              <a:t> </a:t>
            </a:r>
            <a:r>
              <a:rPr lang="vi-VN" sz="2800" dirty="0" smtClean="0">
                <a:solidFill>
                  <a:srgbClr val="FF0000"/>
                </a:solidFill>
                <a:latin typeface="Times New Roman" pitchFamily="18" charset="0"/>
                <a:cs typeface="Times New Roman" pitchFamily="18" charset="0"/>
              </a:rPr>
              <a:t>Na v</a:t>
            </a:r>
            <a:r>
              <a:rPr lang="en-US" sz="2800" dirty="0" smtClean="0">
                <a:solidFill>
                  <a:srgbClr val="FF0000"/>
                </a:solidFill>
                <a:latin typeface="Times New Roman" pitchFamily="18" charset="0"/>
                <a:cs typeface="Times New Roman" pitchFamily="18" charset="0"/>
              </a:rPr>
              <a:t>ì:</a:t>
            </a:r>
            <a:endParaRPr lang="vi-VN" sz="2800" dirty="0" smtClean="0">
              <a:solidFill>
                <a:srgbClr val="FF0000"/>
              </a:solidFill>
              <a:latin typeface="Times New Roman" pitchFamily="18" charset="0"/>
              <a:cs typeface="Times New Roman" pitchFamily="18" charset="0"/>
            </a:endParaRPr>
          </a:p>
          <a:p>
            <a:pPr algn="just"/>
            <a:r>
              <a:rPr lang="vi-VN" sz="2800" dirty="0" smtClean="0">
                <a:solidFill>
                  <a:srgbClr val="FF0000"/>
                </a:solidFill>
                <a:latin typeface="Times New Roman" pitchFamily="18" charset="0"/>
                <a:cs typeface="Times New Roman" pitchFamily="18" charset="0"/>
              </a:rPr>
              <a:t>A. khối lượng phân tử của ethylic alcohol lớn hơn khối lượng phân tử của ethane. </a:t>
            </a:r>
            <a:endParaRPr lang="en-US" sz="2800" dirty="0" smtClean="0">
              <a:solidFill>
                <a:srgbClr val="FF0000"/>
              </a:solidFill>
              <a:latin typeface="Times New Roman" pitchFamily="18" charset="0"/>
              <a:cs typeface="Times New Roman" pitchFamily="18" charset="0"/>
            </a:endParaRPr>
          </a:p>
          <a:p>
            <a:pPr algn="just"/>
            <a:r>
              <a:rPr lang="vi-VN" sz="2800" dirty="0" smtClean="0">
                <a:solidFill>
                  <a:srgbClr val="FF0000"/>
                </a:solidFill>
                <a:latin typeface="Times New Roman" pitchFamily="18" charset="0"/>
                <a:cs typeface="Times New Roman" pitchFamily="18" charset="0"/>
              </a:rPr>
              <a:t>B. trong phân tử ethylic alcohol có nguyên tử oxygen còn trong phân ethane không</a:t>
            </a:r>
            <a:r>
              <a:rPr lang="en-US" sz="2800" dirty="0" smtClean="0">
                <a:solidFill>
                  <a:srgbClr val="FF0000"/>
                </a:solidFill>
                <a:latin typeface="Times New Roman" pitchFamily="18" charset="0"/>
                <a:cs typeface="Times New Roman" pitchFamily="18" charset="0"/>
              </a:rPr>
              <a:t> </a:t>
            </a:r>
            <a:r>
              <a:rPr lang="vi-VN" sz="2800" dirty="0" smtClean="0">
                <a:solidFill>
                  <a:srgbClr val="FF0000"/>
                </a:solidFill>
                <a:latin typeface="Times New Roman" pitchFamily="18" charset="0"/>
                <a:cs typeface="Times New Roman" pitchFamily="18" charset="0"/>
              </a:rPr>
              <a:t>có nguyên tử oxygen.</a:t>
            </a:r>
          </a:p>
          <a:p>
            <a:pPr algn="just"/>
            <a:r>
              <a:rPr lang="vi-VN" sz="2800" dirty="0" smtClean="0">
                <a:solidFill>
                  <a:srgbClr val="FF0000"/>
                </a:solidFill>
                <a:latin typeface="Times New Roman" pitchFamily="18" charset="0"/>
                <a:cs typeface="Times New Roman" pitchFamily="18" charset="0"/>
              </a:rPr>
              <a:t>C. ethylic alcohol là chất lỏng còn ethane là chất khí.</a:t>
            </a:r>
          </a:p>
          <a:p>
            <a:pPr algn="just"/>
            <a:r>
              <a:rPr lang="vi-VN" sz="2800" dirty="0" smtClean="0">
                <a:solidFill>
                  <a:srgbClr val="FF0000"/>
                </a:solidFill>
                <a:latin typeface="Times New Roman" pitchFamily="18" charset="0"/>
                <a:cs typeface="Times New Roman" pitchFamily="18" charset="0"/>
              </a:rPr>
              <a:t>D. trong phân tử ethylic alcohol có nhóm –OH còn trong phân tử ethane không có</a:t>
            </a:r>
            <a:r>
              <a:rPr lang="en-US" sz="2800" dirty="0" smtClean="0">
                <a:solidFill>
                  <a:srgbClr val="FF0000"/>
                </a:solidFill>
                <a:latin typeface="Times New Roman" pitchFamily="18" charset="0"/>
                <a:cs typeface="Times New Roman" pitchFamily="18" charset="0"/>
              </a:rPr>
              <a:t> </a:t>
            </a:r>
            <a:r>
              <a:rPr lang="vi-VN" sz="2800" dirty="0" smtClean="0">
                <a:solidFill>
                  <a:srgbClr val="FF0000"/>
                </a:solidFill>
                <a:latin typeface="Times New Roman" pitchFamily="18" charset="0"/>
                <a:cs typeface="Times New Roman" pitchFamily="18" charset="0"/>
              </a:rPr>
              <a:t>nhóm –OH.</a:t>
            </a:r>
            <a:endParaRPr lang="en-US" sz="2800" dirty="0" smtClean="0">
              <a:solidFill>
                <a:srgbClr val="FF0000"/>
              </a:solidFill>
              <a:latin typeface="Times New Roman" pitchFamily="18" charset="0"/>
              <a:cs typeface="Times New Roman" pitchFamily="18" charset="0"/>
            </a:endParaRPr>
          </a:p>
          <a:p>
            <a:pPr algn="just"/>
            <a:r>
              <a:rPr lang="en-US" sz="2800" b="1" dirty="0" err="1" smtClean="0">
                <a:solidFill>
                  <a:srgbClr val="FF0000"/>
                </a:solidFill>
                <a:latin typeface="Times New Roman" pitchFamily="18" charset="0"/>
                <a:ea typeface="Times New Roman" pitchFamily="18" charset="0"/>
                <a:cs typeface="Times New Roman" pitchFamily="18" charset="0"/>
              </a:rPr>
              <a:t>Bài</a:t>
            </a:r>
            <a:r>
              <a:rPr lang="en-US" sz="2800" b="1" dirty="0" smtClean="0">
                <a:solidFill>
                  <a:srgbClr val="FF0000"/>
                </a:solidFill>
                <a:latin typeface="Times New Roman" pitchFamily="18" charset="0"/>
                <a:ea typeface="Times New Roman" pitchFamily="18" charset="0"/>
                <a:cs typeface="Times New Roman" pitchFamily="18" charset="0"/>
              </a:rPr>
              <a:t> 2:</a:t>
            </a:r>
            <a:r>
              <a:rPr lang="en-US" sz="2800" dirty="0" smtClean="0">
                <a:solidFill>
                  <a:srgbClr val="FF0000"/>
                </a:solidFill>
                <a:latin typeface="Times New Roman" pitchFamily="18" charset="0"/>
                <a:ea typeface="Times New Roman" pitchFamily="18" charset="0"/>
                <a:cs typeface="Times New Roman" pitchFamily="18" charset="0"/>
              </a:rPr>
              <a:t> </a:t>
            </a:r>
            <a:r>
              <a:rPr lang="vi-VN" sz="2800" dirty="0" smtClean="0">
                <a:solidFill>
                  <a:srgbClr val="FF0000"/>
                </a:solidFill>
                <a:latin typeface="Times New Roman" pitchFamily="18" charset="0"/>
                <a:cs typeface="Times New Roman" pitchFamily="18" charset="0"/>
              </a:rPr>
              <a:t>Trong số các chất sau: CH</a:t>
            </a:r>
            <a:r>
              <a:rPr lang="en-US" sz="2800" baseline="-25000" dirty="0" smtClean="0">
                <a:solidFill>
                  <a:srgbClr val="FF0000"/>
                </a:solidFill>
                <a:latin typeface="Times New Roman" pitchFamily="18" charset="0"/>
                <a:cs typeface="Times New Roman" pitchFamily="18" charset="0"/>
              </a:rPr>
              <a:t>3</a:t>
            </a:r>
            <a:r>
              <a:rPr lang="vi-VN" sz="2800" dirty="0" smtClean="0">
                <a:solidFill>
                  <a:srgbClr val="FF0000"/>
                </a:solidFill>
                <a:latin typeface="Times New Roman" pitchFamily="18" charset="0"/>
                <a:cs typeface="Times New Roman" pitchFamily="18" charset="0"/>
              </a:rPr>
              <a:t> – OH, CH</a:t>
            </a:r>
            <a:r>
              <a:rPr lang="en-US" sz="2800" baseline="-25000" dirty="0" smtClean="0">
                <a:solidFill>
                  <a:srgbClr val="FF0000"/>
                </a:solidFill>
                <a:latin typeface="Times New Roman" pitchFamily="18" charset="0"/>
                <a:cs typeface="Times New Roman" pitchFamily="18" charset="0"/>
              </a:rPr>
              <a:t>3</a:t>
            </a:r>
            <a:r>
              <a:rPr lang="vi-VN" sz="2800" dirty="0" smtClean="0">
                <a:solidFill>
                  <a:srgbClr val="FF0000"/>
                </a:solidFill>
                <a:latin typeface="Times New Roman" pitchFamily="18" charset="0"/>
                <a:cs typeface="Times New Roman" pitchFamily="18" charset="0"/>
              </a:rPr>
              <a:t> - O – CH</a:t>
            </a:r>
            <a:r>
              <a:rPr lang="en-US" sz="2800" baseline="-25000" dirty="0" smtClean="0">
                <a:solidFill>
                  <a:srgbClr val="FF0000"/>
                </a:solidFill>
                <a:latin typeface="Times New Roman" pitchFamily="18" charset="0"/>
                <a:cs typeface="Times New Roman" pitchFamily="18" charset="0"/>
              </a:rPr>
              <a:t>3</a:t>
            </a:r>
            <a:r>
              <a:rPr lang="vi-VN" sz="2800" dirty="0" smtClean="0">
                <a:solidFill>
                  <a:srgbClr val="FF0000"/>
                </a:solidFill>
                <a:latin typeface="Times New Roman" pitchFamily="18" charset="0"/>
                <a:cs typeface="Times New Roman" pitchFamily="18" charset="0"/>
              </a:rPr>
              <a:t>, CH</a:t>
            </a:r>
            <a:r>
              <a:rPr lang="vi-VN" sz="2800" baseline="-25000" dirty="0" smtClean="0">
                <a:solidFill>
                  <a:srgbClr val="FF0000"/>
                </a:solidFill>
                <a:latin typeface="Times New Roman" pitchFamily="18" charset="0"/>
                <a:cs typeface="Times New Roman" pitchFamily="18" charset="0"/>
              </a:rPr>
              <a:t>3</a:t>
            </a:r>
            <a:r>
              <a:rPr lang="vi-VN" sz="2800" dirty="0" smtClean="0">
                <a:solidFill>
                  <a:srgbClr val="FF0000"/>
                </a:solidFill>
                <a:latin typeface="Times New Roman" pitchFamily="18" charset="0"/>
                <a:cs typeface="Times New Roman" pitchFamily="18" charset="0"/>
              </a:rPr>
              <a:t> – CH</a:t>
            </a:r>
            <a:r>
              <a:rPr lang="en-US" sz="2800" baseline="-25000" dirty="0" smtClean="0">
                <a:solidFill>
                  <a:srgbClr val="FF0000"/>
                </a:solidFill>
                <a:latin typeface="Times New Roman" pitchFamily="18" charset="0"/>
                <a:cs typeface="Times New Roman" pitchFamily="18" charset="0"/>
              </a:rPr>
              <a:t>2</a:t>
            </a:r>
            <a:r>
              <a:rPr lang="vi-VN" sz="2800" dirty="0" smtClean="0">
                <a:solidFill>
                  <a:srgbClr val="FF0000"/>
                </a:solidFill>
                <a:latin typeface="Times New Roman" pitchFamily="18" charset="0"/>
                <a:cs typeface="Times New Roman" pitchFamily="18" charset="0"/>
              </a:rPr>
              <a:t> − CH</a:t>
            </a:r>
            <a:r>
              <a:rPr lang="en-US" sz="2800" baseline="-25000" dirty="0" smtClean="0">
                <a:solidFill>
                  <a:srgbClr val="FF0000"/>
                </a:solidFill>
                <a:latin typeface="Times New Roman" pitchFamily="18" charset="0"/>
                <a:cs typeface="Times New Roman" pitchFamily="18" charset="0"/>
              </a:rPr>
              <a:t>2</a:t>
            </a:r>
            <a:r>
              <a:rPr lang="vi-VN" sz="2800" dirty="0" smtClean="0">
                <a:solidFill>
                  <a:srgbClr val="FF0000"/>
                </a:solidFill>
                <a:latin typeface="Times New Roman" pitchFamily="18" charset="0"/>
                <a:cs typeface="Times New Roman" pitchFamily="18" charset="0"/>
              </a:rPr>
              <a:t> − OH, CH</a:t>
            </a:r>
            <a:r>
              <a:rPr lang="en-US" sz="2800" baseline="-25000" dirty="0" smtClean="0">
                <a:solidFill>
                  <a:srgbClr val="FF0000"/>
                </a:solidFill>
                <a:latin typeface="Times New Roman" pitchFamily="18" charset="0"/>
                <a:cs typeface="Times New Roman" pitchFamily="18" charset="0"/>
              </a:rPr>
              <a:t>3</a:t>
            </a:r>
            <a:r>
              <a:rPr lang="vi-VN" sz="2800" dirty="0" smtClean="0">
                <a:solidFill>
                  <a:srgbClr val="FF0000"/>
                </a:solidFill>
                <a:latin typeface="Times New Roman" pitchFamily="18" charset="0"/>
                <a:cs typeface="Times New Roman" pitchFamily="18" charset="0"/>
              </a:rPr>
              <a:t>-O-CH</a:t>
            </a:r>
            <a:r>
              <a:rPr lang="vi-VN" sz="2800" baseline="-25000" dirty="0" smtClean="0">
                <a:solidFill>
                  <a:srgbClr val="FF0000"/>
                </a:solidFill>
                <a:latin typeface="Times New Roman" pitchFamily="18" charset="0"/>
                <a:cs typeface="Times New Roman" pitchFamily="18" charset="0"/>
              </a:rPr>
              <a:t>2</a:t>
            </a:r>
            <a:r>
              <a:rPr lang="vi-VN" sz="2800" dirty="0" smtClean="0">
                <a:solidFill>
                  <a:srgbClr val="FF0000"/>
                </a:solidFill>
                <a:latin typeface="Times New Roman" pitchFamily="18" charset="0"/>
                <a:cs typeface="Times New Roman" pitchFamily="18" charset="0"/>
              </a:rPr>
              <a:t>-CH</a:t>
            </a:r>
            <a:r>
              <a:rPr lang="vi-VN" sz="2800" baseline="-25000" dirty="0" smtClean="0">
                <a:solidFill>
                  <a:srgbClr val="FF0000"/>
                </a:solidFill>
                <a:latin typeface="Times New Roman" pitchFamily="18" charset="0"/>
                <a:cs typeface="Times New Roman" pitchFamily="18" charset="0"/>
              </a:rPr>
              <a:t>3</a:t>
            </a:r>
            <a:r>
              <a:rPr lang="vi-VN" sz="2800" dirty="0" smtClean="0">
                <a:solidFill>
                  <a:srgbClr val="FF0000"/>
                </a:solidFill>
                <a:latin typeface="Times New Roman" pitchFamily="18" charset="0"/>
                <a:cs typeface="Times New Roman" pitchFamily="18" charset="0"/>
              </a:rPr>
              <a:t>, CH</a:t>
            </a:r>
            <a:r>
              <a:rPr lang="vi-VN" sz="2800" baseline="-25000" dirty="0" smtClean="0">
                <a:solidFill>
                  <a:srgbClr val="FF0000"/>
                </a:solidFill>
                <a:latin typeface="Times New Roman" pitchFamily="18" charset="0"/>
                <a:cs typeface="Times New Roman" pitchFamily="18" charset="0"/>
              </a:rPr>
              <a:t>3</a:t>
            </a:r>
            <a:r>
              <a:rPr lang="vi-VN" sz="2800" dirty="0" smtClean="0">
                <a:solidFill>
                  <a:srgbClr val="FF0000"/>
                </a:solidFill>
                <a:latin typeface="Times New Roman" pitchFamily="18" charset="0"/>
                <a:cs typeface="Times New Roman" pitchFamily="18" charset="0"/>
              </a:rPr>
              <a:t>-CH-CH</a:t>
            </a:r>
            <a:r>
              <a:rPr lang="vi-VN" sz="2800" baseline="-25000" dirty="0" smtClean="0">
                <a:solidFill>
                  <a:srgbClr val="FF0000"/>
                </a:solidFill>
                <a:latin typeface="Times New Roman" pitchFamily="18" charset="0"/>
                <a:cs typeface="Times New Roman" pitchFamily="18" charset="0"/>
              </a:rPr>
              <a:t>2</a:t>
            </a:r>
            <a:r>
              <a:rPr lang="vi-VN" sz="2800" dirty="0" smtClean="0">
                <a:solidFill>
                  <a:srgbClr val="FF0000"/>
                </a:solidFill>
                <a:latin typeface="Times New Roman" pitchFamily="18" charset="0"/>
                <a:cs typeface="Times New Roman" pitchFamily="18" charset="0"/>
              </a:rPr>
              <a:t>-CH</a:t>
            </a:r>
            <a:r>
              <a:rPr lang="vi-VN" sz="2800" baseline="-25000" dirty="0" smtClean="0">
                <a:solidFill>
                  <a:srgbClr val="FF0000"/>
                </a:solidFill>
                <a:latin typeface="Times New Roman" pitchFamily="18" charset="0"/>
                <a:cs typeface="Times New Roman" pitchFamily="18" charset="0"/>
              </a:rPr>
              <a:t>3</a:t>
            </a:r>
            <a:r>
              <a:rPr lang="vi-VN" sz="2800" dirty="0" smtClean="0">
                <a:solidFill>
                  <a:srgbClr val="FF0000"/>
                </a:solidFill>
                <a:latin typeface="Times New Roman" pitchFamily="18" charset="0"/>
                <a:cs typeface="Times New Roman" pitchFamily="18" charset="0"/>
              </a:rPr>
              <a:t>.</a:t>
            </a:r>
            <a:endParaRPr lang="en-US" sz="2800" dirty="0" smtClean="0">
              <a:solidFill>
                <a:srgbClr val="FF0000"/>
              </a:solidFill>
              <a:latin typeface="Times New Roman" pitchFamily="18" charset="0"/>
              <a:cs typeface="Times New Roman" pitchFamily="18" charset="0"/>
            </a:endParaRPr>
          </a:p>
          <a:p>
            <a:pPr algn="just"/>
            <a:r>
              <a:rPr lang="en-US" sz="2800" dirty="0" smtClean="0">
                <a:solidFill>
                  <a:srgbClr val="FF0000"/>
                </a:solidFill>
                <a:latin typeface="Times New Roman" pitchFamily="18" charset="0"/>
                <a:cs typeface="Times New Roman" pitchFamily="18" charset="0"/>
              </a:rPr>
              <a:t>			       </a:t>
            </a:r>
            <a:r>
              <a:rPr lang="vi-VN" sz="2800" dirty="0" smtClean="0">
                <a:solidFill>
                  <a:srgbClr val="FF0000"/>
                </a:solidFill>
                <a:latin typeface="Times New Roman" pitchFamily="18" charset="0"/>
                <a:cs typeface="Times New Roman" pitchFamily="18" charset="0"/>
              </a:rPr>
              <a:t>│</a:t>
            </a:r>
          </a:p>
          <a:p>
            <a:pPr algn="just"/>
            <a:r>
              <a:rPr lang="en-US" sz="2800" dirty="0" smtClean="0">
                <a:solidFill>
                  <a:srgbClr val="FF0000"/>
                </a:solidFill>
                <a:latin typeface="Times New Roman" pitchFamily="18" charset="0"/>
                <a:cs typeface="Times New Roman" pitchFamily="18" charset="0"/>
              </a:rPr>
              <a:t>			       </a:t>
            </a:r>
            <a:r>
              <a:rPr lang="vi-VN" sz="2800" dirty="0" smtClean="0">
                <a:solidFill>
                  <a:srgbClr val="FF0000"/>
                </a:solidFill>
                <a:latin typeface="Times New Roman" pitchFamily="18" charset="0"/>
                <a:cs typeface="Times New Roman" pitchFamily="18" charset="0"/>
              </a:rPr>
              <a:t>OH</a:t>
            </a:r>
          </a:p>
          <a:p>
            <a:pPr algn="just"/>
            <a:r>
              <a:rPr lang="vi-VN" sz="2800" dirty="0" smtClean="0">
                <a:solidFill>
                  <a:srgbClr val="FF0000"/>
                </a:solidFill>
                <a:latin typeface="Times New Roman" pitchFamily="18" charset="0"/>
                <a:cs typeface="Times New Roman" pitchFamily="18" charset="0"/>
              </a:rPr>
              <a:t>Số chất có tính chất hoá học tương tự ethylic alcohol là:</a:t>
            </a:r>
          </a:p>
          <a:p>
            <a:pPr algn="just"/>
            <a:r>
              <a:rPr lang="vi-VN" sz="2800" dirty="0" smtClean="0">
                <a:solidFill>
                  <a:srgbClr val="FF0000"/>
                </a:solidFill>
                <a:latin typeface="Times New Roman" pitchFamily="18" charset="0"/>
                <a:cs typeface="Times New Roman" pitchFamily="18" charset="0"/>
              </a:rPr>
              <a:t>A. 2.</a:t>
            </a:r>
            <a:r>
              <a:rPr lang="en-US" sz="2800" dirty="0" smtClean="0">
                <a:solidFill>
                  <a:srgbClr val="FF0000"/>
                </a:solidFill>
                <a:latin typeface="Times New Roman" pitchFamily="18" charset="0"/>
                <a:cs typeface="Times New Roman" pitchFamily="18" charset="0"/>
              </a:rPr>
              <a:t>		</a:t>
            </a:r>
            <a:r>
              <a:rPr lang="vi-VN" sz="2800" dirty="0" smtClean="0">
                <a:solidFill>
                  <a:srgbClr val="FF0000"/>
                </a:solidFill>
                <a:latin typeface="Times New Roman" pitchFamily="18" charset="0"/>
                <a:cs typeface="Times New Roman" pitchFamily="18" charset="0"/>
              </a:rPr>
              <a:t>B. 3.</a:t>
            </a:r>
            <a:r>
              <a:rPr lang="en-US" sz="2800" dirty="0" smtClean="0">
                <a:solidFill>
                  <a:srgbClr val="FF0000"/>
                </a:solidFill>
                <a:latin typeface="Times New Roman" pitchFamily="18" charset="0"/>
                <a:cs typeface="Times New Roman" pitchFamily="18" charset="0"/>
              </a:rPr>
              <a:t>		</a:t>
            </a:r>
            <a:r>
              <a:rPr lang="vi-VN" sz="2800" dirty="0" smtClean="0">
                <a:solidFill>
                  <a:srgbClr val="FF0000"/>
                </a:solidFill>
                <a:latin typeface="Times New Roman" pitchFamily="18" charset="0"/>
                <a:cs typeface="Times New Roman" pitchFamily="18" charset="0"/>
              </a:rPr>
              <a:t>C. 4.</a:t>
            </a:r>
            <a:r>
              <a:rPr lang="en-US" sz="2800" dirty="0" smtClean="0">
                <a:solidFill>
                  <a:srgbClr val="FF0000"/>
                </a:solidFill>
                <a:latin typeface="Times New Roman" pitchFamily="18" charset="0"/>
                <a:cs typeface="Times New Roman" pitchFamily="18" charset="0"/>
              </a:rPr>
              <a:t>			</a:t>
            </a:r>
            <a:r>
              <a:rPr lang="vi-VN" sz="2800" dirty="0" smtClean="0">
                <a:solidFill>
                  <a:srgbClr val="FF0000"/>
                </a:solidFill>
                <a:latin typeface="Times New Roman" pitchFamily="18" charset="0"/>
                <a:cs typeface="Times New Roman" pitchFamily="18" charset="0"/>
              </a:rPr>
              <a:t>D. 5.</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4832092"/>
          </a:xfrm>
          <a:prstGeom prst="rect">
            <a:avLst/>
          </a:prstGeom>
        </p:spPr>
        <p:txBody>
          <a:bodyPr wrap="square">
            <a:spAutoFit/>
          </a:bodyPr>
          <a:lstStyle/>
          <a:p>
            <a:pPr algn="just"/>
            <a:r>
              <a:rPr lang="en-US" sz="2800" b="1" dirty="0" err="1" smtClean="0">
                <a:solidFill>
                  <a:srgbClr val="FF0000"/>
                </a:solidFill>
                <a:latin typeface="Times New Roman" pitchFamily="18" charset="0"/>
                <a:ea typeface="Times New Roman" pitchFamily="18" charset="0"/>
                <a:cs typeface="Times New Roman" pitchFamily="18" charset="0"/>
              </a:rPr>
              <a:t>Bài</a:t>
            </a:r>
            <a:r>
              <a:rPr lang="en-US" sz="2800" b="1" dirty="0" smtClean="0">
                <a:solidFill>
                  <a:srgbClr val="FF0000"/>
                </a:solidFill>
                <a:latin typeface="Times New Roman" pitchFamily="18" charset="0"/>
                <a:ea typeface="Times New Roman" pitchFamily="18" charset="0"/>
                <a:cs typeface="Times New Roman" pitchFamily="18" charset="0"/>
              </a:rPr>
              <a:t> 3:</a:t>
            </a:r>
            <a:r>
              <a:rPr lang="en-US" sz="2800" dirty="0" smtClean="0">
                <a:solidFill>
                  <a:srgbClr val="FF0000"/>
                </a:solidFill>
                <a:latin typeface="Times New Roman" pitchFamily="18" charset="0"/>
                <a:ea typeface="Times New Roman" pitchFamily="18" charset="0"/>
                <a:cs typeface="Times New Roman" pitchFamily="18" charset="0"/>
              </a:rPr>
              <a:t> </a:t>
            </a:r>
            <a:r>
              <a:rPr lang="vi-VN" sz="2800" dirty="0" smtClean="0">
                <a:solidFill>
                  <a:srgbClr val="FF0000"/>
                </a:solidFill>
                <a:latin typeface="Times New Roman" pitchFamily="18" charset="0"/>
                <a:cs typeface="Times New Roman" pitchFamily="18" charset="0"/>
              </a:rPr>
              <a:t>Thêm một lượng nước cất thích hợp vào cồn 96° sẽ thu được cồn 70° thường được sử dụng trong y tế. Bằng cách trên, từ 3,5 L cồn 96° sẽ thu được lượng cồn</a:t>
            </a:r>
            <a:r>
              <a:rPr lang="en-US" sz="2800" dirty="0" smtClean="0">
                <a:solidFill>
                  <a:srgbClr val="FF0000"/>
                </a:solidFill>
                <a:latin typeface="Times New Roman" pitchFamily="18" charset="0"/>
                <a:cs typeface="Times New Roman" pitchFamily="18" charset="0"/>
              </a:rPr>
              <a:t> </a:t>
            </a:r>
            <a:r>
              <a:rPr lang="vi-VN" sz="2800" dirty="0" smtClean="0">
                <a:solidFill>
                  <a:srgbClr val="FF0000"/>
                </a:solidFill>
                <a:latin typeface="Times New Roman" pitchFamily="18" charset="0"/>
                <a:cs typeface="Times New Roman" pitchFamily="18" charset="0"/>
              </a:rPr>
              <a:t>70° là:</a:t>
            </a:r>
          </a:p>
          <a:p>
            <a:pPr algn="just"/>
            <a:r>
              <a:rPr lang="vi-VN" sz="2800" dirty="0" smtClean="0">
                <a:solidFill>
                  <a:srgbClr val="FF0000"/>
                </a:solidFill>
                <a:latin typeface="Times New Roman" pitchFamily="18" charset="0"/>
                <a:cs typeface="Times New Roman" pitchFamily="18" charset="0"/>
              </a:rPr>
              <a:t>A. 5,0 L.</a:t>
            </a:r>
            <a:r>
              <a:rPr lang="en-US" sz="2800" dirty="0" smtClean="0">
                <a:solidFill>
                  <a:srgbClr val="FF0000"/>
                </a:solidFill>
                <a:latin typeface="Times New Roman" pitchFamily="18" charset="0"/>
                <a:cs typeface="Times New Roman" pitchFamily="18" charset="0"/>
              </a:rPr>
              <a:t>		</a:t>
            </a:r>
            <a:r>
              <a:rPr lang="vi-VN" sz="2800" dirty="0" smtClean="0">
                <a:solidFill>
                  <a:srgbClr val="FF0000"/>
                </a:solidFill>
                <a:latin typeface="Times New Roman" pitchFamily="18" charset="0"/>
                <a:cs typeface="Times New Roman" pitchFamily="18" charset="0"/>
              </a:rPr>
              <a:t>B. 2,55 L.</a:t>
            </a:r>
            <a:r>
              <a:rPr lang="en-US" sz="2800" dirty="0" smtClean="0">
                <a:solidFill>
                  <a:srgbClr val="FF0000"/>
                </a:solidFill>
                <a:latin typeface="Times New Roman" pitchFamily="18" charset="0"/>
                <a:cs typeface="Times New Roman" pitchFamily="18" charset="0"/>
              </a:rPr>
              <a:t>		</a:t>
            </a:r>
            <a:r>
              <a:rPr lang="vi-VN" sz="2800" dirty="0" smtClean="0">
                <a:solidFill>
                  <a:srgbClr val="FF0000"/>
                </a:solidFill>
                <a:latin typeface="Times New Roman" pitchFamily="18" charset="0"/>
                <a:cs typeface="Times New Roman" pitchFamily="18" charset="0"/>
              </a:rPr>
              <a:t>C. 4,8 L.</a:t>
            </a:r>
            <a:r>
              <a:rPr lang="en-US" sz="2800" dirty="0" smtClean="0">
                <a:solidFill>
                  <a:srgbClr val="FF0000"/>
                </a:solidFill>
                <a:latin typeface="Times New Roman" pitchFamily="18" charset="0"/>
                <a:cs typeface="Times New Roman" pitchFamily="18" charset="0"/>
              </a:rPr>
              <a:t>		</a:t>
            </a:r>
            <a:r>
              <a:rPr lang="vi-VN" sz="2800" dirty="0" smtClean="0">
                <a:solidFill>
                  <a:srgbClr val="FF0000"/>
                </a:solidFill>
                <a:latin typeface="Times New Roman" pitchFamily="18" charset="0"/>
                <a:cs typeface="Times New Roman" pitchFamily="18" charset="0"/>
              </a:rPr>
              <a:t>D. 7,43 L.</a:t>
            </a:r>
          </a:p>
          <a:p>
            <a:pPr algn="just"/>
            <a:r>
              <a:rPr lang="en-US" sz="2800" b="1" dirty="0" err="1" smtClean="0">
                <a:solidFill>
                  <a:srgbClr val="FF0000"/>
                </a:solidFill>
                <a:latin typeface="Times New Roman" pitchFamily="18" charset="0"/>
                <a:ea typeface="Times New Roman" pitchFamily="18" charset="0"/>
                <a:cs typeface="Times New Roman" pitchFamily="18" charset="0"/>
              </a:rPr>
              <a:t>Bài</a:t>
            </a:r>
            <a:r>
              <a:rPr lang="en-US" sz="2800" b="1" dirty="0" smtClean="0">
                <a:solidFill>
                  <a:srgbClr val="FF0000"/>
                </a:solidFill>
                <a:latin typeface="Times New Roman" pitchFamily="18" charset="0"/>
                <a:ea typeface="Times New Roman" pitchFamily="18" charset="0"/>
                <a:cs typeface="Times New Roman" pitchFamily="18" charset="0"/>
              </a:rPr>
              <a:t> 4:</a:t>
            </a:r>
            <a:r>
              <a:rPr lang="vi-VN" sz="2800" dirty="0" smtClean="0">
                <a:solidFill>
                  <a:srgbClr val="FF0000"/>
                </a:solidFill>
                <a:latin typeface="Times New Roman" pitchFamily="18" charset="0"/>
                <a:cs typeface="Times New Roman" pitchFamily="18" charset="0"/>
              </a:rPr>
              <a:t> Trên nhãn của một chai rượu có ghi 700 mL; 40% Alc/Vol có nghĩa là thể tích rượu trong chai là 700 mL và độ rượu là 40°. Số mL ethylic alcohol nguyên chất có trong chai rượu trên là:</a:t>
            </a:r>
          </a:p>
          <a:p>
            <a:pPr algn="just"/>
            <a:r>
              <a:rPr lang="vi-VN" sz="2800" dirty="0" smtClean="0">
                <a:solidFill>
                  <a:srgbClr val="FF0000"/>
                </a:solidFill>
                <a:latin typeface="Times New Roman" pitchFamily="18" charset="0"/>
                <a:cs typeface="Times New Roman" pitchFamily="18" charset="0"/>
              </a:rPr>
              <a:t>A. 280 mL.</a:t>
            </a:r>
            <a:r>
              <a:rPr lang="en-US" sz="2800" dirty="0" smtClean="0">
                <a:solidFill>
                  <a:srgbClr val="FF0000"/>
                </a:solidFill>
                <a:latin typeface="Times New Roman" pitchFamily="18" charset="0"/>
                <a:cs typeface="Times New Roman" pitchFamily="18" charset="0"/>
              </a:rPr>
              <a:t>		</a:t>
            </a:r>
            <a:r>
              <a:rPr lang="vi-VN" sz="2800" dirty="0" smtClean="0">
                <a:solidFill>
                  <a:srgbClr val="FF0000"/>
                </a:solidFill>
                <a:latin typeface="Times New Roman" pitchFamily="18" charset="0"/>
                <a:cs typeface="Times New Roman" pitchFamily="18" charset="0"/>
              </a:rPr>
              <a:t>B. 400 mL.</a:t>
            </a:r>
            <a:r>
              <a:rPr lang="en-US" sz="2800" dirty="0" smtClean="0">
                <a:solidFill>
                  <a:srgbClr val="FF0000"/>
                </a:solidFill>
                <a:latin typeface="Times New Roman" pitchFamily="18" charset="0"/>
                <a:cs typeface="Times New Roman" pitchFamily="18" charset="0"/>
              </a:rPr>
              <a:t>		</a:t>
            </a:r>
            <a:r>
              <a:rPr lang="vi-VN" sz="2800" dirty="0" smtClean="0">
                <a:solidFill>
                  <a:srgbClr val="FF0000"/>
                </a:solidFill>
                <a:latin typeface="Times New Roman" pitchFamily="18" charset="0"/>
                <a:cs typeface="Times New Roman" pitchFamily="18" charset="0"/>
              </a:rPr>
              <a:t>C. 420 mL.</a:t>
            </a:r>
            <a:r>
              <a:rPr lang="en-US" sz="2800" dirty="0" smtClean="0">
                <a:solidFill>
                  <a:srgbClr val="FF0000"/>
                </a:solidFill>
                <a:latin typeface="Times New Roman" pitchFamily="18" charset="0"/>
                <a:cs typeface="Times New Roman" pitchFamily="18" charset="0"/>
              </a:rPr>
              <a:t>		</a:t>
            </a:r>
            <a:r>
              <a:rPr lang="vi-VN" sz="2800" dirty="0" smtClean="0">
                <a:solidFill>
                  <a:srgbClr val="FF0000"/>
                </a:solidFill>
                <a:latin typeface="Times New Roman" pitchFamily="18" charset="0"/>
                <a:cs typeface="Times New Roman" pitchFamily="18" charset="0"/>
              </a:rPr>
              <a:t>D. 700 mL.</a:t>
            </a:r>
          </a:p>
          <a:p>
            <a:pPr algn="just"/>
            <a:r>
              <a:rPr lang="en-US" sz="2800" b="1" dirty="0" err="1" smtClean="0">
                <a:solidFill>
                  <a:srgbClr val="FF0000"/>
                </a:solidFill>
                <a:latin typeface="Times New Roman" pitchFamily="18" charset="0"/>
                <a:ea typeface="Times New Roman" pitchFamily="18" charset="0"/>
                <a:cs typeface="Times New Roman" pitchFamily="18" charset="0"/>
              </a:rPr>
              <a:t>Bài</a:t>
            </a:r>
            <a:r>
              <a:rPr lang="en-US" sz="2800" b="1" dirty="0" smtClean="0">
                <a:solidFill>
                  <a:srgbClr val="FF0000"/>
                </a:solidFill>
                <a:latin typeface="Times New Roman" pitchFamily="18" charset="0"/>
                <a:ea typeface="Times New Roman" pitchFamily="18" charset="0"/>
                <a:cs typeface="Times New Roman" pitchFamily="18" charset="0"/>
              </a:rPr>
              <a:t> 5:</a:t>
            </a:r>
            <a:r>
              <a:rPr lang="vi-VN" sz="2800" dirty="0" smtClean="0">
                <a:solidFill>
                  <a:srgbClr val="FF0000"/>
                </a:solidFill>
                <a:latin typeface="Times New Roman" pitchFamily="18" charset="0"/>
                <a:cs typeface="Times New Roman" pitchFamily="18" charset="0"/>
              </a:rPr>
              <a:t> Có thể bảo quản Na bằng cách ngâm vào chất lỏng nào sau đây: dầu hoả, nước cất, cồn 70°, cồn 96°. Giải thích và viết phương trình hoá học của các phản ứng xảy ra (nếu có) khi cho Na vào các dung dịch trên.</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124754"/>
          </a:xfrm>
          <a:prstGeom prst="rect">
            <a:avLst/>
          </a:prstGeom>
        </p:spPr>
        <p:txBody>
          <a:bodyPr wrap="square">
            <a:spAutoFit/>
          </a:bodyPr>
          <a:lstStyle/>
          <a:p>
            <a:pPr algn="just"/>
            <a:r>
              <a:rPr lang="en-US" sz="2800" b="1" dirty="0" err="1" smtClean="0">
                <a:solidFill>
                  <a:srgbClr val="FF0000"/>
                </a:solidFill>
                <a:latin typeface="Times New Roman" pitchFamily="18" charset="0"/>
                <a:ea typeface="Times New Roman" pitchFamily="18" charset="0"/>
                <a:cs typeface="Times New Roman" pitchFamily="18" charset="0"/>
              </a:rPr>
              <a:t>Bài</a:t>
            </a:r>
            <a:r>
              <a:rPr lang="en-US" sz="2800" b="1" dirty="0" smtClean="0">
                <a:solidFill>
                  <a:srgbClr val="FF0000"/>
                </a:solidFill>
                <a:latin typeface="Times New Roman" pitchFamily="18" charset="0"/>
                <a:ea typeface="Times New Roman" pitchFamily="18" charset="0"/>
                <a:cs typeface="Times New Roman" pitchFamily="18" charset="0"/>
              </a:rPr>
              <a:t> 6</a:t>
            </a:r>
            <a:r>
              <a:rPr lang="en-US" sz="2800" b="1" smtClean="0">
                <a:solidFill>
                  <a:srgbClr val="FF0000"/>
                </a:solidFill>
                <a:latin typeface="Times New Roman" pitchFamily="18" charset="0"/>
                <a:ea typeface="Times New Roman" pitchFamily="18" charset="0"/>
                <a:cs typeface="Times New Roman" pitchFamily="18" charset="0"/>
              </a:rPr>
              <a:t>:</a:t>
            </a:r>
            <a:r>
              <a:rPr lang="en-US" sz="2800" smtClean="0">
                <a:solidFill>
                  <a:srgbClr val="FF0000"/>
                </a:solidFill>
                <a:latin typeface="Times New Roman" pitchFamily="18" charset="0"/>
                <a:ea typeface="Times New Roman" pitchFamily="18" charset="0"/>
                <a:cs typeface="Times New Roman" pitchFamily="18" charset="0"/>
              </a:rPr>
              <a:t> </a:t>
            </a:r>
            <a:r>
              <a:rPr lang="vi-VN" sz="2800" smtClean="0">
                <a:solidFill>
                  <a:srgbClr val="FF0000"/>
                </a:solidFill>
                <a:latin typeface="Times New Roman" pitchFamily="18" charset="0"/>
                <a:cs typeface="Times New Roman" pitchFamily="18" charset="0"/>
              </a:rPr>
              <a:t>Hai </a:t>
            </a:r>
            <a:r>
              <a:rPr lang="vi-VN" sz="2800" dirty="0" smtClean="0">
                <a:solidFill>
                  <a:srgbClr val="FF0000"/>
                </a:solidFill>
                <a:latin typeface="Times New Roman" pitchFamily="18" charset="0"/>
                <a:cs typeface="Times New Roman" pitchFamily="18" charset="0"/>
              </a:rPr>
              <a:t>chất hữu cơ A, B có cùng công thức phân tử C</a:t>
            </a:r>
            <a:r>
              <a:rPr lang="en-US" sz="2800" baseline="-25000" dirty="0" smtClean="0">
                <a:solidFill>
                  <a:srgbClr val="FF0000"/>
                </a:solidFill>
                <a:latin typeface="Times New Roman" pitchFamily="18" charset="0"/>
                <a:cs typeface="Times New Roman" pitchFamily="18" charset="0"/>
              </a:rPr>
              <a:t>2</a:t>
            </a:r>
            <a:r>
              <a:rPr lang="vi-VN" sz="2800" dirty="0" smtClean="0">
                <a:solidFill>
                  <a:srgbClr val="FF0000"/>
                </a:solidFill>
                <a:latin typeface="Times New Roman" pitchFamily="18" charset="0"/>
                <a:cs typeface="Times New Roman" pitchFamily="18" charset="0"/>
              </a:rPr>
              <a:t>H</a:t>
            </a:r>
            <a:r>
              <a:rPr lang="en-US" sz="2800" baseline="-25000" dirty="0" smtClean="0">
                <a:solidFill>
                  <a:srgbClr val="FF0000"/>
                </a:solidFill>
                <a:latin typeface="Times New Roman" pitchFamily="18" charset="0"/>
                <a:cs typeface="Times New Roman" pitchFamily="18" charset="0"/>
              </a:rPr>
              <a:t>6</a:t>
            </a:r>
            <a:r>
              <a:rPr lang="vi-VN" sz="2800" dirty="0" smtClean="0">
                <a:solidFill>
                  <a:srgbClr val="FF0000"/>
                </a:solidFill>
                <a:latin typeface="Times New Roman" pitchFamily="18" charset="0"/>
                <a:cs typeface="Times New Roman" pitchFamily="18" charset="0"/>
              </a:rPr>
              <a:t>O. Ở điều kiện thường, A là chất khí không tan trong nước, B là chất lỏng tan trong nước theo bất kì tỉ lệ nào. Trong hai chất A, B, chỉ có một chất tác dụng được với Na, chất còn lại không tác dụng. Hãy xác định công thức cấu tạo của A, B.</a:t>
            </a:r>
          </a:p>
          <a:p>
            <a:pPr algn="just"/>
            <a:r>
              <a:rPr lang="vi-VN" sz="2800"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ea typeface="Times New Roman" pitchFamily="18" charset="0"/>
                <a:cs typeface="Times New Roman" pitchFamily="18" charset="0"/>
              </a:rPr>
              <a:t>Bài</a:t>
            </a:r>
            <a:r>
              <a:rPr lang="en-US" sz="2800" b="1" dirty="0" smtClean="0">
                <a:solidFill>
                  <a:srgbClr val="FF0000"/>
                </a:solidFill>
                <a:latin typeface="Times New Roman" pitchFamily="18" charset="0"/>
                <a:ea typeface="Times New Roman" pitchFamily="18" charset="0"/>
                <a:cs typeface="Times New Roman" pitchFamily="18" charset="0"/>
              </a:rPr>
              <a:t> 7:</a:t>
            </a:r>
            <a:r>
              <a:rPr lang="vi-VN" sz="2800" dirty="0" smtClean="0">
                <a:solidFill>
                  <a:srgbClr val="FF0000"/>
                </a:solidFill>
                <a:latin typeface="Times New Roman" pitchFamily="18" charset="0"/>
                <a:cs typeface="Times New Roman" pitchFamily="18" charset="0"/>
              </a:rPr>
              <a:t> Chọn các chất thích hợp với các chữ cái A, B, D trong các phương trình hoá học sau:</a:t>
            </a:r>
          </a:p>
          <a:p>
            <a:pPr algn="just"/>
            <a:r>
              <a:rPr lang="vi-VN" sz="2800" dirty="0" smtClean="0">
                <a:solidFill>
                  <a:srgbClr val="FF0000"/>
                </a:solidFill>
                <a:latin typeface="Times New Roman" pitchFamily="18" charset="0"/>
                <a:cs typeface="Times New Roman" pitchFamily="18" charset="0"/>
              </a:rPr>
              <a:t>a) A</a:t>
            </a:r>
            <a:r>
              <a:rPr lang="en-US" sz="2800" dirty="0" smtClean="0">
                <a:solidFill>
                  <a:srgbClr val="FF0000"/>
                </a:solidFill>
                <a:latin typeface="Times New Roman" pitchFamily="18" charset="0"/>
                <a:cs typeface="Times New Roman" pitchFamily="18" charset="0"/>
              </a:rPr>
              <a:t> </a:t>
            </a:r>
            <a:r>
              <a:rPr lang="vi-VN" sz="2800" dirty="0" smtClean="0">
                <a:solidFill>
                  <a:srgbClr val="FF0000"/>
                </a:solidFill>
                <a:latin typeface="Times New Roman" pitchFamily="18" charset="0"/>
                <a:cs typeface="Times New Roman" pitchFamily="18" charset="0"/>
              </a:rPr>
              <a:t>+ H</a:t>
            </a:r>
            <a:r>
              <a:rPr lang="en-US" sz="2800" baseline="-25000" dirty="0" smtClean="0">
                <a:solidFill>
                  <a:srgbClr val="FF0000"/>
                </a:solidFill>
                <a:latin typeface="Times New Roman" pitchFamily="18" charset="0"/>
                <a:cs typeface="Times New Roman" pitchFamily="18" charset="0"/>
              </a:rPr>
              <a:t>2</a:t>
            </a:r>
            <a:r>
              <a:rPr lang="vi-VN" sz="2800" dirty="0" smtClean="0">
                <a:solidFill>
                  <a:srgbClr val="FF0000"/>
                </a:solidFill>
                <a:latin typeface="Times New Roman" pitchFamily="18" charset="0"/>
                <a:cs typeface="Times New Roman" pitchFamily="18" charset="0"/>
              </a:rPr>
              <a:t>O</a:t>
            </a:r>
            <a:r>
              <a:rPr lang="en-US" sz="2800" dirty="0" smtClean="0">
                <a:solidFill>
                  <a:srgbClr val="FF0000"/>
                </a:solidFill>
                <a:latin typeface="Times New Roman" pitchFamily="18" charset="0"/>
                <a:cs typeface="Times New Roman" pitchFamily="18" charset="0"/>
              </a:rPr>
              <a:t> ---</a:t>
            </a:r>
            <a:r>
              <a:rPr lang="vi-VN" sz="2800" dirty="0" smtClean="0">
                <a:solidFill>
                  <a:srgbClr val="FF0000"/>
                </a:solidFill>
                <a:latin typeface="Times New Roman" pitchFamily="18" charset="0"/>
                <a:cs typeface="Times New Roman" pitchFamily="18" charset="0"/>
                <a:sym typeface="Symbol"/>
              </a:rPr>
              <a:t></a:t>
            </a:r>
            <a:r>
              <a:rPr lang="vi-VN" sz="2800" dirty="0" smtClean="0">
                <a:solidFill>
                  <a:srgbClr val="FF0000"/>
                </a:solidFill>
                <a:latin typeface="Times New Roman" pitchFamily="18" charset="0"/>
                <a:cs typeface="Times New Roman" pitchFamily="18" charset="0"/>
              </a:rPr>
              <a:t> B</a:t>
            </a:r>
          </a:p>
          <a:p>
            <a:pPr algn="just"/>
            <a:r>
              <a:rPr lang="vi-VN" sz="2800" dirty="0" smtClean="0">
                <a:solidFill>
                  <a:srgbClr val="FF0000"/>
                </a:solidFill>
                <a:latin typeface="Times New Roman" pitchFamily="18" charset="0"/>
                <a:cs typeface="Times New Roman" pitchFamily="18" charset="0"/>
              </a:rPr>
              <a:t>b) B</a:t>
            </a:r>
            <a:r>
              <a:rPr lang="en-US" sz="2800" dirty="0" smtClean="0">
                <a:solidFill>
                  <a:srgbClr val="FF0000"/>
                </a:solidFill>
                <a:latin typeface="Times New Roman" pitchFamily="18" charset="0"/>
                <a:cs typeface="Times New Roman" pitchFamily="18" charset="0"/>
              </a:rPr>
              <a:t> </a:t>
            </a:r>
            <a:r>
              <a:rPr lang="vi-VN" sz="2800" dirty="0" smtClean="0">
                <a:solidFill>
                  <a:srgbClr val="FF0000"/>
                </a:solidFill>
                <a:latin typeface="Times New Roman" pitchFamily="18" charset="0"/>
                <a:cs typeface="Times New Roman" pitchFamily="18" charset="0"/>
              </a:rPr>
              <a:t>+ 3</a:t>
            </a:r>
            <a:r>
              <a:rPr lang="en-US" sz="2800" dirty="0" smtClean="0">
                <a:solidFill>
                  <a:srgbClr val="FF0000"/>
                </a:solidFill>
                <a:latin typeface="Times New Roman" pitchFamily="18" charset="0"/>
                <a:cs typeface="Times New Roman" pitchFamily="18" charset="0"/>
              </a:rPr>
              <a:t>O</a:t>
            </a:r>
            <a:r>
              <a:rPr lang="vi-VN" sz="2800" baseline="-25000" dirty="0" smtClean="0">
                <a:solidFill>
                  <a:srgbClr val="FF0000"/>
                </a:solidFill>
                <a:latin typeface="Times New Roman" pitchFamily="18" charset="0"/>
                <a:cs typeface="Times New Roman" pitchFamily="18" charset="0"/>
              </a:rPr>
              <a:t>2</a:t>
            </a:r>
            <a:r>
              <a:rPr lang="en-US" sz="2800" dirty="0" smtClean="0">
                <a:solidFill>
                  <a:srgbClr val="FF0000"/>
                </a:solidFill>
                <a:latin typeface="Times New Roman" pitchFamily="18" charset="0"/>
                <a:cs typeface="Times New Roman" pitchFamily="18" charset="0"/>
              </a:rPr>
              <a:t> ---</a:t>
            </a:r>
            <a:r>
              <a:rPr lang="vi-VN" sz="2800" dirty="0" smtClean="0">
                <a:solidFill>
                  <a:srgbClr val="FF0000"/>
                </a:solidFill>
                <a:latin typeface="Times New Roman" pitchFamily="18" charset="0"/>
                <a:cs typeface="Times New Roman" pitchFamily="18" charset="0"/>
                <a:sym typeface="Symbol"/>
              </a:rPr>
              <a:t></a:t>
            </a:r>
            <a:r>
              <a:rPr lang="vi-VN" sz="2800" dirty="0" smtClean="0">
                <a:solidFill>
                  <a:srgbClr val="FF0000"/>
                </a:solidFill>
                <a:latin typeface="Times New Roman" pitchFamily="18" charset="0"/>
                <a:cs typeface="Times New Roman" pitchFamily="18" charset="0"/>
              </a:rPr>
              <a:t> 2CO</a:t>
            </a:r>
            <a:r>
              <a:rPr lang="vi-VN" sz="2800" baseline="-25000" dirty="0" smtClean="0">
                <a:solidFill>
                  <a:srgbClr val="FF0000"/>
                </a:solidFill>
                <a:latin typeface="Times New Roman" pitchFamily="18" charset="0"/>
                <a:cs typeface="Times New Roman" pitchFamily="18" charset="0"/>
              </a:rPr>
              <a:t>2</a:t>
            </a:r>
            <a:r>
              <a:rPr lang="vi-VN" sz="2800" dirty="0" smtClean="0">
                <a:solidFill>
                  <a:srgbClr val="FF0000"/>
                </a:solidFill>
                <a:latin typeface="Times New Roman" pitchFamily="18" charset="0"/>
                <a:cs typeface="Times New Roman" pitchFamily="18" charset="0"/>
              </a:rPr>
              <a:t> + 3H</a:t>
            </a:r>
            <a:r>
              <a:rPr lang="vi-VN" sz="2800" baseline="-25000" dirty="0" smtClean="0">
                <a:solidFill>
                  <a:srgbClr val="FF0000"/>
                </a:solidFill>
                <a:latin typeface="Times New Roman" pitchFamily="18" charset="0"/>
                <a:cs typeface="Times New Roman" pitchFamily="18" charset="0"/>
              </a:rPr>
              <a:t>2</a:t>
            </a:r>
            <a:r>
              <a:rPr lang="vi-VN" sz="2800" dirty="0" smtClean="0">
                <a:solidFill>
                  <a:srgbClr val="FF0000"/>
                </a:solidFill>
                <a:latin typeface="Times New Roman" pitchFamily="18" charset="0"/>
                <a:cs typeface="Times New Roman" pitchFamily="18" charset="0"/>
              </a:rPr>
              <a:t>O</a:t>
            </a:r>
          </a:p>
          <a:p>
            <a:pPr algn="just"/>
            <a:r>
              <a:rPr lang="vi-VN" sz="2800" dirty="0" smtClean="0">
                <a:solidFill>
                  <a:srgbClr val="FF0000"/>
                </a:solidFill>
                <a:latin typeface="Times New Roman" pitchFamily="18" charset="0"/>
                <a:cs typeface="Times New Roman" pitchFamily="18" charset="0"/>
              </a:rPr>
              <a:t>c) B</a:t>
            </a:r>
            <a:r>
              <a:rPr lang="en-US" sz="2800" dirty="0" smtClean="0">
                <a:solidFill>
                  <a:srgbClr val="FF0000"/>
                </a:solidFill>
                <a:latin typeface="Times New Roman" pitchFamily="18" charset="0"/>
                <a:cs typeface="Times New Roman" pitchFamily="18" charset="0"/>
              </a:rPr>
              <a:t> +</a:t>
            </a:r>
            <a:r>
              <a:rPr lang="vi-VN" sz="2800" dirty="0" smtClean="0">
                <a:solidFill>
                  <a:srgbClr val="FF0000"/>
                </a:solidFill>
                <a:latin typeface="Times New Roman" pitchFamily="18" charset="0"/>
                <a:cs typeface="Times New Roman" pitchFamily="18" charset="0"/>
              </a:rPr>
              <a:t> Na</a:t>
            </a:r>
            <a:r>
              <a:rPr lang="en-US" sz="2800" dirty="0" smtClean="0">
                <a:solidFill>
                  <a:srgbClr val="FF0000"/>
                </a:solidFill>
                <a:latin typeface="Times New Roman" pitchFamily="18" charset="0"/>
                <a:cs typeface="Times New Roman" pitchFamily="18" charset="0"/>
              </a:rPr>
              <a:t> ---</a:t>
            </a:r>
            <a:r>
              <a:rPr lang="vi-VN" sz="2800" dirty="0" smtClean="0">
                <a:solidFill>
                  <a:srgbClr val="FF0000"/>
                </a:solidFill>
                <a:latin typeface="Times New Roman" pitchFamily="18" charset="0"/>
                <a:cs typeface="Times New Roman" pitchFamily="18" charset="0"/>
                <a:sym typeface="Symbol"/>
              </a:rPr>
              <a:t></a:t>
            </a:r>
            <a:r>
              <a:rPr lang="vi-VN" sz="2800" dirty="0" smtClean="0">
                <a:solidFill>
                  <a:srgbClr val="FF0000"/>
                </a:solidFill>
                <a:latin typeface="Times New Roman" pitchFamily="18" charset="0"/>
                <a:cs typeface="Times New Roman" pitchFamily="18" charset="0"/>
              </a:rPr>
              <a:t> D + H</a:t>
            </a:r>
            <a:r>
              <a:rPr lang="vi-VN" sz="2800" baseline="-25000" dirty="0" smtClean="0">
                <a:solidFill>
                  <a:srgbClr val="FF0000"/>
                </a:solidFill>
                <a:latin typeface="Times New Roman" pitchFamily="18" charset="0"/>
                <a:cs typeface="Times New Roman" pitchFamily="18" charset="0"/>
              </a:rPr>
              <a:t>2</a:t>
            </a:r>
          </a:p>
          <a:p>
            <a:pPr algn="just"/>
            <a:r>
              <a:rPr lang="vi-VN" sz="2800" dirty="0" smtClean="0">
                <a:solidFill>
                  <a:srgbClr val="FF0000"/>
                </a:solidFill>
                <a:latin typeface="Times New Roman" pitchFamily="18" charset="0"/>
                <a:cs typeface="Times New Roman" pitchFamily="18" charset="0"/>
              </a:rPr>
              <a:t>Viết công thức cấu tạo của A, B, D.</a:t>
            </a:r>
          </a:p>
          <a:p>
            <a:pPr algn="just"/>
            <a:r>
              <a:rPr lang="en-US" sz="2800" b="1" dirty="0" err="1" smtClean="0">
                <a:solidFill>
                  <a:srgbClr val="FF0000"/>
                </a:solidFill>
                <a:latin typeface="Times New Roman" pitchFamily="18" charset="0"/>
                <a:ea typeface="Times New Roman" pitchFamily="18" charset="0"/>
                <a:cs typeface="Times New Roman" pitchFamily="18" charset="0"/>
              </a:rPr>
              <a:t>Bài</a:t>
            </a:r>
            <a:r>
              <a:rPr lang="en-US" sz="2800" b="1" dirty="0" smtClean="0">
                <a:solidFill>
                  <a:srgbClr val="FF0000"/>
                </a:solidFill>
                <a:latin typeface="Times New Roman" pitchFamily="18" charset="0"/>
                <a:ea typeface="Times New Roman" pitchFamily="18" charset="0"/>
                <a:cs typeface="Times New Roman" pitchFamily="18" charset="0"/>
              </a:rPr>
              <a:t> 8:</a:t>
            </a:r>
            <a:r>
              <a:rPr lang="vi-VN" sz="2800" dirty="0" smtClean="0">
                <a:solidFill>
                  <a:srgbClr val="FF0000"/>
                </a:solidFill>
                <a:latin typeface="Times New Roman" pitchFamily="18" charset="0"/>
                <a:cs typeface="Times New Roman" pitchFamily="18" charset="0"/>
              </a:rPr>
              <a:t> Ba chất hữu cơ X, Y, Z có cùng công thức phân tử C</a:t>
            </a:r>
            <a:r>
              <a:rPr lang="en-US" sz="2800" baseline="-25000" dirty="0" smtClean="0">
                <a:solidFill>
                  <a:srgbClr val="FF0000"/>
                </a:solidFill>
                <a:latin typeface="Times New Roman" pitchFamily="18" charset="0"/>
                <a:cs typeface="Times New Roman" pitchFamily="18" charset="0"/>
              </a:rPr>
              <a:t>3</a:t>
            </a:r>
            <a:r>
              <a:rPr lang="vi-VN" sz="2800" dirty="0" smtClean="0">
                <a:solidFill>
                  <a:srgbClr val="FF0000"/>
                </a:solidFill>
                <a:latin typeface="Times New Roman" pitchFamily="18" charset="0"/>
                <a:cs typeface="Times New Roman" pitchFamily="18" charset="0"/>
              </a:rPr>
              <a:t>H</a:t>
            </a:r>
            <a:r>
              <a:rPr lang="en-US" sz="2800" baseline="-25000" dirty="0" smtClean="0">
                <a:solidFill>
                  <a:srgbClr val="FF0000"/>
                </a:solidFill>
                <a:latin typeface="Times New Roman" pitchFamily="18" charset="0"/>
                <a:cs typeface="Times New Roman" pitchFamily="18" charset="0"/>
              </a:rPr>
              <a:t>8</a:t>
            </a:r>
            <a:r>
              <a:rPr lang="vi-VN" sz="2800" dirty="0" smtClean="0">
                <a:solidFill>
                  <a:srgbClr val="FF0000"/>
                </a:solidFill>
                <a:latin typeface="Times New Roman" pitchFamily="18" charset="0"/>
                <a:cs typeface="Times New Roman" pitchFamily="18" charset="0"/>
              </a:rPr>
              <a:t>O. Biết:</a:t>
            </a:r>
          </a:p>
          <a:p>
            <a:pPr algn="just"/>
            <a:r>
              <a:rPr lang="vi-VN" sz="2800" dirty="0" smtClean="0">
                <a:solidFill>
                  <a:srgbClr val="FF0000"/>
                </a:solidFill>
                <a:latin typeface="Times New Roman" pitchFamily="18" charset="0"/>
                <a:cs typeface="Times New Roman" pitchFamily="18" charset="0"/>
              </a:rPr>
              <a:t>• X, Z là chất lỏng tác dụng được với Na, còn Y là chất khí không tác dụng với Na. </a:t>
            </a:r>
            <a:endParaRPr lang="en-US" sz="2800" dirty="0" smtClean="0">
              <a:solidFill>
                <a:srgbClr val="FF0000"/>
              </a:solidFill>
              <a:latin typeface="Times New Roman" pitchFamily="18" charset="0"/>
              <a:cs typeface="Times New Roman" pitchFamily="18" charset="0"/>
            </a:endParaRPr>
          </a:p>
          <a:p>
            <a:pPr algn="just"/>
            <a:r>
              <a:rPr lang="vi-VN" sz="2800" dirty="0" smtClean="0">
                <a:solidFill>
                  <a:srgbClr val="FF0000"/>
                </a:solidFill>
                <a:latin typeface="Times New Roman" pitchFamily="18" charset="0"/>
                <a:cs typeface="Times New Roman" pitchFamily="18" charset="0"/>
              </a:rPr>
              <a:t>• Trong phân tử X có một nguyên tử C chỉ liên kết trực tiếp với một nguyên tử H.</a:t>
            </a:r>
            <a:r>
              <a:rPr lang="en-US" sz="2800" dirty="0" smtClean="0">
                <a:solidFill>
                  <a:srgbClr val="FF0000"/>
                </a:solidFill>
                <a:latin typeface="Times New Roman" pitchFamily="18" charset="0"/>
                <a:cs typeface="Times New Roman" pitchFamily="18" charset="0"/>
              </a:rPr>
              <a:t> </a:t>
            </a:r>
            <a:r>
              <a:rPr lang="vi-VN" sz="2800" dirty="0" smtClean="0">
                <a:solidFill>
                  <a:srgbClr val="FF0000"/>
                </a:solidFill>
                <a:latin typeface="Times New Roman" pitchFamily="18" charset="0"/>
                <a:cs typeface="Times New Roman" pitchFamily="18" charset="0"/>
              </a:rPr>
              <a:t>Hãy xác định công thức cấu tạo của X, Y, Z.</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err="1" smtClean="0">
                <a:solidFill>
                  <a:srgbClr val="FF00FF"/>
                </a:solidFill>
                <a:latin typeface="Times New Roman" pitchFamily="18" charset="0"/>
                <a:cs typeface="Times New Roman" pitchFamily="18" charset="0"/>
              </a:rPr>
              <a:t>BÀI</a:t>
            </a:r>
            <a:r>
              <a:rPr lang="en-US" sz="2800" b="1" smtClean="0">
                <a:solidFill>
                  <a:srgbClr val="FF00FF"/>
                </a:solidFill>
                <a:latin typeface="Times New Roman" pitchFamily="18" charset="0"/>
                <a:cs typeface="Times New Roman" pitchFamily="18" charset="0"/>
              </a:rPr>
              <a:t> </a:t>
            </a:r>
            <a:r>
              <a:rPr lang="en-US" sz="2800" b="1" smtClean="0">
                <a:solidFill>
                  <a:srgbClr val="FF00FF"/>
                </a:solidFill>
                <a:latin typeface="Times New Roman" pitchFamily="18" charset="0"/>
                <a:cs typeface="Times New Roman" pitchFamily="18" charset="0"/>
              </a:rPr>
              <a:t>26: </a:t>
            </a:r>
            <a:r>
              <a:rPr lang="en-US" sz="2800" b="1" dirty="0" smtClean="0">
                <a:solidFill>
                  <a:srgbClr val="FF00FF"/>
                </a:solidFill>
                <a:latin typeface="Times New Roman" pitchFamily="18" charset="0"/>
                <a:cs typeface="Times New Roman" pitchFamily="18" charset="0"/>
              </a:rPr>
              <a:t>ETHYLIC  ALCOHOL</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CẤU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TẠO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PHÂN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TỬ</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8"/>
          <p:cNvSpPr/>
          <p:nvPr/>
        </p:nvSpPr>
        <p:spPr>
          <a:xfrm>
            <a:off x="0" y="5341258"/>
            <a:ext cx="12192000" cy="1077218"/>
          </a:xfrm>
          <a:prstGeom prst="rect">
            <a:avLst/>
          </a:prstGeom>
        </p:spPr>
        <p:txBody>
          <a:bodyPr wrap="square">
            <a:spAutoFit/>
          </a:bodyPr>
          <a:lstStyle/>
          <a:p>
            <a:pPr algn="just"/>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Từ</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công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thức</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phân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tử</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của</a:t>
            </a:r>
            <a:r>
              <a:rPr lang="en-US" sz="3200" dirty="0" smtClean="0">
                <a:solidFill>
                  <a:srgbClr val="FF0000"/>
                </a:solidFill>
                <a:latin typeface="Times New Roman" pitchFamily="18" charset="0"/>
                <a:cs typeface="Times New Roman" pitchFamily="18" charset="0"/>
              </a:rPr>
              <a:t> Ethylic alcohol </a:t>
            </a:r>
            <a:r>
              <a:rPr lang="en-US" sz="3200" dirty="0" err="1" smtClean="0">
                <a:solidFill>
                  <a:srgbClr val="FF0000"/>
                </a:solidFill>
                <a:latin typeface="Times New Roman" pitchFamily="18" charset="0"/>
                <a:cs typeface="Times New Roman" pitchFamily="18" charset="0"/>
              </a:rPr>
              <a:t>là</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a:t>
            </a:r>
            <a:r>
              <a:rPr lang="en-US" sz="3200" baseline="-25000" dirty="0" err="1" smtClean="0">
                <a:solidFill>
                  <a:srgbClr val="FF0000"/>
                </a:solidFill>
                <a:latin typeface="Times New Roman" pitchFamily="18" charset="0"/>
                <a:cs typeface="Times New Roman" pitchFamily="18" charset="0"/>
              </a:rPr>
              <a:t>2</a:t>
            </a:r>
            <a:r>
              <a:rPr lang="en-US" sz="3200" dirty="0" err="1" smtClean="0">
                <a:solidFill>
                  <a:srgbClr val="FF0000"/>
                </a:solidFill>
                <a:latin typeface="Times New Roman" pitchFamily="18" charset="0"/>
                <a:cs typeface="Times New Roman" pitchFamily="18" charset="0"/>
              </a:rPr>
              <a:t>H</a:t>
            </a:r>
            <a:r>
              <a:rPr lang="en-US" sz="3200" baseline="-25000" dirty="0" err="1" smtClean="0">
                <a:solidFill>
                  <a:srgbClr val="FF0000"/>
                </a:solidFill>
                <a:latin typeface="Times New Roman" pitchFamily="18" charset="0"/>
                <a:cs typeface="Times New Roman" pitchFamily="18" charset="0"/>
              </a:rPr>
              <a:t>6</a:t>
            </a:r>
            <a:r>
              <a:rPr lang="en-US" sz="3200" dirty="0" err="1" smtClean="0">
                <a:solidFill>
                  <a:srgbClr val="FF0000"/>
                </a:solidFill>
                <a:latin typeface="Times New Roman" pitchFamily="18" charset="0"/>
                <a:cs typeface="Times New Roman" pitchFamily="18" charset="0"/>
              </a:rPr>
              <a:t>O</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em</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hãy</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lắp</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mô</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hình</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và</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viết</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công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thức</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cấu</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tạo</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của</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nó</a:t>
            </a:r>
            <a:r>
              <a:rPr lang="en-US" sz="3200" dirty="0" smtClean="0">
                <a:solidFill>
                  <a:srgbClr val="FF0000"/>
                </a:solidFill>
                <a:latin typeface="Times New Roman" pitchFamily="18" charset="0"/>
                <a:cs typeface="Times New Roman" pitchFamily="18" charset="0"/>
              </a:rPr>
              <a:t>?</a:t>
            </a:r>
            <a:endParaRPr lang="en-US" sz="3200" dirty="0">
              <a:solidFill>
                <a:srgbClr val="FF0000"/>
              </a:solidFill>
              <a:latin typeface="Times New Roman" pitchFamily="18" charset="0"/>
              <a:cs typeface="Times New Roman" pitchFamily="18" charset="0"/>
            </a:endParaRPr>
          </a:p>
        </p:txBody>
      </p:sp>
      <p:sp>
        <p:nvSpPr>
          <p:cNvPr id="10" name="TextBox 9"/>
          <p:cNvSpPr txBox="1"/>
          <p:nvPr/>
        </p:nvSpPr>
        <p:spPr>
          <a:xfrm>
            <a:off x="0" y="820050"/>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Ethylic alcohol  (ethanol)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a:t>
            </a:r>
            <a:r>
              <a:rPr lang="en-US" sz="2800" baseline="-25000" dirty="0" err="1" smtClean="0">
                <a:solidFill>
                  <a:srgbClr val="0000FF"/>
                </a:solidFill>
                <a:latin typeface="Times New Roman" pitchFamily="18" charset="0"/>
                <a:cs typeface="Times New Roman" pitchFamily="18" charset="0"/>
              </a:rPr>
              <a:t>2</a:t>
            </a:r>
            <a:r>
              <a:rPr lang="en-US" sz="2800" dirty="0" err="1" smtClean="0">
                <a:solidFill>
                  <a:srgbClr val="0000FF"/>
                </a:solidFill>
                <a:latin typeface="Times New Roman" pitchFamily="18" charset="0"/>
                <a:cs typeface="Times New Roman" pitchFamily="18" charset="0"/>
              </a:rPr>
              <a:t>H</a:t>
            </a:r>
            <a:r>
              <a:rPr lang="en-US" sz="2800" baseline="-25000" dirty="0" err="1" smtClean="0">
                <a:solidFill>
                  <a:srgbClr val="0000FF"/>
                </a:solidFill>
                <a:latin typeface="Times New Roman" pitchFamily="18" charset="0"/>
                <a:cs typeface="Times New Roman" pitchFamily="18" charset="0"/>
              </a:rPr>
              <a:t>6</a:t>
            </a:r>
            <a:r>
              <a:rPr lang="en-US" sz="2800" dirty="0" err="1" smtClean="0">
                <a:solidFill>
                  <a:srgbClr val="0000FF"/>
                </a:solidFill>
                <a:latin typeface="Times New Roman" pitchFamily="18" charset="0"/>
                <a:cs typeface="Times New Roman" pitchFamily="18" charset="0"/>
              </a:rPr>
              <a:t>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cấu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a:t>
            </a:r>
          </a:p>
        </p:txBody>
      </p:sp>
      <p:sp>
        <p:nvSpPr>
          <p:cNvPr id="11" name="Rectangle 10"/>
          <p:cNvSpPr/>
          <p:nvPr/>
        </p:nvSpPr>
        <p:spPr>
          <a:xfrm>
            <a:off x="1306286" y="1277262"/>
            <a:ext cx="3338285" cy="2246769"/>
          </a:xfrm>
          <a:prstGeom prst="rect">
            <a:avLst/>
          </a:prstGeom>
        </p:spPr>
        <p:txBody>
          <a:bodyPr wrap="square">
            <a:spAutoFit/>
          </a:bodyPr>
          <a:lstStyle/>
          <a:p>
            <a:pPr algn="just"/>
            <a:r>
              <a:rPr lang="en-US" sz="2800" dirty="0" smtClean="0">
                <a:solidFill>
                  <a:srgbClr val="FF0000"/>
                </a:solidFill>
                <a:latin typeface="+mj-lt"/>
                <a:cs typeface="Times New Roman" pitchFamily="18" charset="0"/>
              </a:rPr>
              <a:t>     </a:t>
            </a:r>
            <a:r>
              <a:rPr lang="en-US" sz="2800" dirty="0" smtClean="0">
                <a:solidFill>
                  <a:srgbClr val="0000FF"/>
                </a:solidFill>
                <a:latin typeface="Times New Roman" pitchFamily="18" charset="0"/>
                <a:cs typeface="Times New Roman" pitchFamily="18" charset="0"/>
              </a:rPr>
              <a:t>H   H</a:t>
            </a:r>
            <a:endParaRPr lang="vi-VN" sz="2800" dirty="0" smtClean="0">
              <a:solidFill>
                <a:srgbClr val="0000FF"/>
              </a:solidFill>
              <a:latin typeface="Times New Roman" pitchFamily="18" charset="0"/>
              <a:cs typeface="Times New Roman" pitchFamily="18" charset="0"/>
            </a:endParaRPr>
          </a:p>
          <a:p>
            <a:pPr algn="just"/>
            <a:r>
              <a:rPr lang="en-US" sz="2800" dirty="0" smtClean="0">
                <a:solidFill>
                  <a:srgbClr val="0000FF"/>
                </a:solidFill>
                <a:latin typeface="Times New Roman" pitchFamily="18" charset="0"/>
                <a:cs typeface="Times New Roman" pitchFamily="18" charset="0"/>
              </a:rPr>
              <a:t>     │   │</a:t>
            </a:r>
          </a:p>
          <a:p>
            <a:pPr algn="just"/>
            <a:r>
              <a:rPr lang="en-US" sz="2800" dirty="0" smtClean="0">
                <a:solidFill>
                  <a:srgbClr val="0000FF"/>
                </a:solidFill>
                <a:latin typeface="Times New Roman" pitchFamily="18" charset="0"/>
                <a:cs typeface="Times New Roman" pitchFamily="18" charset="0"/>
              </a:rPr>
              <a:t>H-</a:t>
            </a:r>
            <a:r>
              <a:rPr lang="vi-VN" sz="2800" dirty="0" smtClean="0">
                <a:solidFill>
                  <a:srgbClr val="0000FF"/>
                </a:solidFill>
                <a:latin typeface="Times New Roman" pitchFamily="18" charset="0"/>
                <a:cs typeface="Times New Roman" pitchFamily="18" charset="0"/>
              </a:rPr>
              <a:t> C – C </a:t>
            </a:r>
            <a:r>
              <a:rPr lang="en-US" sz="2800" dirty="0" smtClean="0">
                <a:solidFill>
                  <a:srgbClr val="0000FF"/>
                </a:solidFill>
                <a:latin typeface="Times New Roman" pitchFamily="18" charset="0"/>
                <a:cs typeface="Times New Roman" pitchFamily="18" charset="0"/>
              </a:rPr>
              <a:t>– O - H</a:t>
            </a:r>
            <a:endParaRPr lang="vi-VN" sz="2800" baseline="-25000" dirty="0" smtClean="0">
              <a:solidFill>
                <a:srgbClr val="0000FF"/>
              </a:solidFill>
              <a:latin typeface="Times New Roman" pitchFamily="18" charset="0"/>
              <a:cs typeface="Times New Roman" pitchFamily="18" charset="0"/>
            </a:endParaRPr>
          </a:p>
          <a:p>
            <a:pPr algn="just"/>
            <a:r>
              <a:rPr lang="en-US" sz="2800" dirty="0" smtClean="0">
                <a:solidFill>
                  <a:srgbClr val="0000FF"/>
                </a:solidFill>
                <a:latin typeface="Times New Roman" pitchFamily="18" charset="0"/>
                <a:cs typeface="Times New Roman" pitchFamily="18" charset="0"/>
              </a:rPr>
              <a:t>     │   │</a:t>
            </a:r>
          </a:p>
          <a:p>
            <a:pPr algn="just"/>
            <a:r>
              <a:rPr lang="en-US" sz="2800" dirty="0" smtClean="0">
                <a:solidFill>
                  <a:srgbClr val="0000FF"/>
                </a:solidFill>
                <a:latin typeface="Times New Roman" pitchFamily="18" charset="0"/>
                <a:cs typeface="Times New Roman" pitchFamily="18" charset="0"/>
              </a:rPr>
              <a:t>     H   H </a:t>
            </a:r>
            <a:r>
              <a:rPr lang="en-US" sz="2800" baseline="-25000" dirty="0" smtClean="0">
                <a:solidFill>
                  <a:srgbClr val="0000FF"/>
                </a:solidFill>
                <a:latin typeface="Times New Roman" pitchFamily="18" charset="0"/>
                <a:cs typeface="Times New Roman" pitchFamily="18" charset="0"/>
              </a:rPr>
              <a:t>	</a:t>
            </a:r>
            <a:endParaRPr lang="vi-VN" sz="2800" dirty="0" smtClean="0">
              <a:solidFill>
                <a:srgbClr val="0000FF"/>
              </a:solidFill>
              <a:latin typeface="Times New Roman" pitchFamily="18" charset="0"/>
              <a:cs typeface="Times New Roman" pitchFamily="18" charset="0"/>
            </a:endParaRPr>
          </a:p>
        </p:txBody>
      </p:sp>
      <p:sp>
        <p:nvSpPr>
          <p:cNvPr id="12" name="TextBox 11"/>
          <p:cNvSpPr txBox="1"/>
          <p:nvPr/>
        </p:nvSpPr>
        <p:spPr>
          <a:xfrm>
            <a:off x="3976914" y="2148107"/>
            <a:ext cx="8215086" cy="523220"/>
          </a:xfrm>
          <a:prstGeom prst="rect">
            <a:avLst/>
          </a:prstGeom>
          <a:noFill/>
        </p:spPr>
        <p:txBody>
          <a:bodyPr wrap="square" rtlCol="0">
            <a:spAutoFit/>
          </a:bodyPr>
          <a:lstStyle/>
          <a:p>
            <a:r>
              <a:rPr lang="en-US" sz="2800" dirty="0" err="1" smtClean="0">
                <a:solidFill>
                  <a:srgbClr val="0000FF"/>
                </a:solidFill>
                <a:latin typeface="Times New Roman" pitchFamily="18" charset="0"/>
                <a:cs typeface="Times New Roman" pitchFamily="18" charset="0"/>
              </a:rPr>
              <a:t>Công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cấu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gọn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a:t>
            </a:r>
            <a:r>
              <a:rPr lang="en-US" sz="2800" baseline="-25000" dirty="0" err="1" smtClean="0">
                <a:solidFill>
                  <a:srgbClr val="0000FF"/>
                </a:solidFill>
                <a:latin typeface="Times New Roman" pitchFamily="18" charset="0"/>
                <a:cs typeface="Times New Roman" pitchFamily="18" charset="0"/>
              </a:rPr>
              <a:t>3</a:t>
            </a:r>
            <a:r>
              <a:rPr lang="en-US" sz="2800" dirty="0" smtClean="0">
                <a:solidFill>
                  <a:srgbClr val="0000FF"/>
                </a:solidFill>
                <a:latin typeface="Times New Roman" pitchFamily="18" charset="0"/>
                <a:cs typeface="Times New Roman" pitchFamily="18" charset="0"/>
              </a:rPr>
              <a:t>-</a:t>
            </a:r>
            <a:r>
              <a:rPr lang="en-US" sz="2800" dirty="0" err="1" smtClean="0">
                <a:solidFill>
                  <a:srgbClr val="0000FF"/>
                </a:solidFill>
                <a:latin typeface="Times New Roman" pitchFamily="18" charset="0"/>
                <a:cs typeface="Times New Roman" pitchFamily="18" charset="0"/>
              </a:rPr>
              <a:t>CH</a:t>
            </a:r>
            <a:r>
              <a:rPr lang="en-US" sz="2800" baseline="-25000" dirty="0" err="1" smtClean="0">
                <a:solidFill>
                  <a:srgbClr val="0000FF"/>
                </a:solidFill>
                <a:latin typeface="Times New Roman" pitchFamily="18" charset="0"/>
                <a:cs typeface="Times New Roman" pitchFamily="18" charset="0"/>
              </a:rPr>
              <a:t>2</a:t>
            </a:r>
            <a:r>
              <a:rPr lang="en-US" sz="2800" dirty="0" smtClean="0">
                <a:solidFill>
                  <a:srgbClr val="0000FF"/>
                </a:solidFill>
                <a:latin typeface="Times New Roman" pitchFamily="18" charset="0"/>
                <a:cs typeface="Times New Roman" pitchFamily="18" charset="0"/>
              </a:rPr>
              <a:t>-OH </a:t>
            </a:r>
            <a:r>
              <a:rPr lang="en-US" sz="2800" dirty="0" err="1" smtClean="0">
                <a:solidFill>
                  <a:srgbClr val="0000FF"/>
                </a:solidFill>
                <a:latin typeface="Times New Roman" pitchFamily="18" charset="0"/>
                <a:cs typeface="Times New Roman" pitchFamily="18" charset="0"/>
              </a:rPr>
              <a:t>hoặc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a:t>
            </a:r>
            <a:r>
              <a:rPr lang="en-US" sz="2800" baseline="-25000" dirty="0" err="1" smtClean="0">
                <a:solidFill>
                  <a:srgbClr val="0000FF"/>
                </a:solidFill>
                <a:latin typeface="Times New Roman" pitchFamily="18" charset="0"/>
                <a:cs typeface="Times New Roman" pitchFamily="18" charset="0"/>
              </a:rPr>
              <a:t>2</a:t>
            </a:r>
            <a:r>
              <a:rPr lang="en-US" sz="2800" dirty="0" err="1" smtClean="0">
                <a:solidFill>
                  <a:srgbClr val="0000FF"/>
                </a:solidFill>
                <a:latin typeface="Times New Roman" pitchFamily="18" charset="0"/>
                <a:cs typeface="Times New Roman" pitchFamily="18" charset="0"/>
              </a:rPr>
              <a:t>H</a:t>
            </a:r>
            <a:r>
              <a:rPr lang="en-US" sz="2800" baseline="-25000" dirty="0" err="1" smtClean="0">
                <a:solidFill>
                  <a:srgbClr val="0000FF"/>
                </a:solidFill>
                <a:latin typeface="Times New Roman" pitchFamily="18" charset="0"/>
                <a:cs typeface="Times New Roman" pitchFamily="18" charset="0"/>
              </a:rPr>
              <a:t>5</a:t>
            </a:r>
            <a:r>
              <a:rPr lang="en-US" sz="2800" dirty="0" err="1" smtClean="0">
                <a:solidFill>
                  <a:srgbClr val="0000FF"/>
                </a:solidFill>
                <a:latin typeface="Times New Roman" pitchFamily="18" charset="0"/>
                <a:cs typeface="Times New Roman" pitchFamily="18" charset="0"/>
              </a:rPr>
              <a:t>OH</a:t>
            </a:r>
            <a:endParaRPr lang="en-US" sz="2800" dirty="0" smtClean="0">
              <a:solidFill>
                <a:srgbClr val="0000FF"/>
              </a:solidFill>
              <a:latin typeface="Times New Roman" pitchFamily="18" charset="0"/>
              <a:cs typeface="Times New Roman" pitchFamily="18" charset="0"/>
            </a:endParaRPr>
          </a:p>
        </p:txBody>
      </p:sp>
      <p:sp>
        <p:nvSpPr>
          <p:cNvPr id="13" name="TextBox 12"/>
          <p:cNvSpPr txBox="1"/>
          <p:nvPr/>
        </p:nvSpPr>
        <p:spPr>
          <a:xfrm>
            <a:off x="0" y="3396336"/>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r>
              <a:rPr lang="en-US" sz="2800" dirty="0" smtClean="0">
                <a:solidFill>
                  <a:srgbClr val="0000FF"/>
                </a:solidFill>
                <a:latin typeface="Times New Roman" pitchFamily="18" charset="0"/>
                <a:cs typeface="Times New Roman" pitchFamily="18" charset="0"/>
              </a:rPr>
              <a:t> ethylic alcohol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nguyên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r>
              <a:rPr lang="en-US" sz="2800" dirty="0" smtClean="0">
                <a:solidFill>
                  <a:srgbClr val="0000FF"/>
                </a:solidFill>
                <a:latin typeface="Times New Roman" pitchFamily="18" charset="0"/>
                <a:cs typeface="Times New Roman" pitchFamily="18" charset="0"/>
              </a:rPr>
              <a:t> H </a:t>
            </a:r>
            <a:r>
              <a:rPr lang="en-US" sz="2800" dirty="0" err="1" smtClean="0">
                <a:solidFill>
                  <a:srgbClr val="0000FF"/>
                </a:solidFill>
                <a:latin typeface="Times New Roman" pitchFamily="18" charset="0"/>
                <a:cs typeface="Times New Roman" pitchFamily="18" charset="0"/>
              </a:rPr>
              <a:t>không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liên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kết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với</a:t>
            </a:r>
            <a:r>
              <a:rPr lang="en-US" sz="2800" dirty="0" smtClean="0">
                <a:solidFill>
                  <a:srgbClr val="0000FF"/>
                </a:solidFill>
                <a:latin typeface="Times New Roman" pitchFamily="18" charset="0"/>
                <a:cs typeface="Times New Roman" pitchFamily="18" charset="0"/>
              </a:rPr>
              <a:t> C </a:t>
            </a:r>
            <a:r>
              <a:rPr lang="en-US" sz="2800" dirty="0" err="1" smtClean="0">
                <a:solidFill>
                  <a:srgbClr val="0000FF"/>
                </a:solidFill>
                <a:latin typeface="Times New Roman" pitchFamily="18" charset="0"/>
                <a:cs typeface="Times New Roman" pitchFamily="18" charset="0"/>
              </a:rPr>
              <a:t>mà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liên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kết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với</a:t>
            </a:r>
            <a:r>
              <a:rPr lang="en-US" sz="2800" dirty="0" smtClean="0">
                <a:solidFill>
                  <a:srgbClr val="0000FF"/>
                </a:solidFill>
                <a:latin typeface="Times New Roman" pitchFamily="18" charset="0"/>
                <a:cs typeface="Times New Roman" pitchFamily="18" charset="0"/>
              </a:rPr>
              <a:t> O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thành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nhóm</a:t>
            </a:r>
            <a:r>
              <a:rPr lang="en-US" sz="2800" dirty="0" smtClean="0">
                <a:solidFill>
                  <a:srgbClr val="0000FF"/>
                </a:solidFill>
                <a:latin typeface="Times New Roman" pitchFamily="18" charset="0"/>
                <a:cs typeface="Times New Roman" pitchFamily="18" charset="0"/>
              </a:rPr>
              <a:t> –OH =&gt; ethylic alcohol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những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tính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đặc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trưng</a:t>
            </a:r>
            <a:r>
              <a:rPr lang="en-US" sz="2800" dirty="0" smtClean="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upRigh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fltVal val="0"/>
                                          </p:val>
                                        </p:tav>
                                        <p:tav tm="100000">
                                          <p:val>
                                            <p:strVal val="#ppt_w"/>
                                          </p:val>
                                        </p:tav>
                                      </p:tavLst>
                                    </p:anim>
                                    <p:anim calcmode="lin" valueType="num">
                                      <p:cBhvr>
                                        <p:cTn id="13" dur="1000" fill="hold"/>
                                        <p:tgtEl>
                                          <p:spTgt spid="9"/>
                                        </p:tgtEl>
                                        <p:attrNameLst>
                                          <p:attrName>ppt_h</p:attrName>
                                        </p:attrNameLst>
                                      </p:cBhvr>
                                      <p:tavLst>
                                        <p:tav tm="0">
                                          <p:val>
                                            <p:fltVal val="0"/>
                                          </p:val>
                                        </p:tav>
                                        <p:tav tm="100000">
                                          <p:val>
                                            <p:strVal val="#ppt_h"/>
                                          </p:val>
                                        </p:tav>
                                      </p:tavLst>
                                    </p:anim>
                                    <p:animEffect transition="in" filter="fade">
                                      <p:cBhvr>
                                        <p:cTn id="14" dur="1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3"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strips(upRight)">
                                      <p:cBhvr>
                                        <p:cTn id="19" dur="10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1000" fill="hold"/>
                                        <p:tgtEl>
                                          <p:spTgt spid="11"/>
                                        </p:tgtEl>
                                        <p:attrNameLst>
                                          <p:attrName>ppt_w</p:attrName>
                                        </p:attrNameLst>
                                      </p:cBhvr>
                                      <p:tavLst>
                                        <p:tav tm="0">
                                          <p:val>
                                            <p:fltVal val="0"/>
                                          </p:val>
                                        </p:tav>
                                        <p:tav tm="100000">
                                          <p:val>
                                            <p:strVal val="#ppt_w"/>
                                          </p:val>
                                        </p:tav>
                                      </p:tavLst>
                                    </p:anim>
                                    <p:anim calcmode="lin" valueType="num">
                                      <p:cBhvr>
                                        <p:cTn id="25" dur="1000" fill="hold"/>
                                        <p:tgtEl>
                                          <p:spTgt spid="11"/>
                                        </p:tgtEl>
                                        <p:attrNameLst>
                                          <p:attrName>ppt_h</p:attrName>
                                        </p:attrNameLst>
                                      </p:cBhvr>
                                      <p:tavLst>
                                        <p:tav tm="0">
                                          <p:val>
                                            <p:fltVal val="0"/>
                                          </p:val>
                                        </p:tav>
                                        <p:tav tm="100000">
                                          <p:val>
                                            <p:strVal val="#ppt_h"/>
                                          </p:val>
                                        </p:tav>
                                      </p:tavLst>
                                    </p:anim>
                                    <p:animEffect transition="in" filter="fade">
                                      <p:cBhvr>
                                        <p:cTn id="26" dur="10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3"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strips(upRight)">
                                      <p:cBhvr>
                                        <p:cTn id="31" dur="1000"/>
                                        <p:tgtEl>
                                          <p:spTgt spid="12"/>
                                        </p:tgtEl>
                                      </p:cBhvr>
                                    </p:animEffect>
                                  </p:childTnLst>
                                </p:cTn>
                              </p:par>
                              <p:par>
                                <p:cTn id="32" presetID="37" presetClass="exit" presetSubtype="0" fill="hold" grpId="1" nodeType="withEffect">
                                  <p:stCondLst>
                                    <p:cond delay="0"/>
                                  </p:stCondLst>
                                  <p:childTnLst>
                                    <p:animEffect transition="out" filter="fade">
                                      <p:cBhvr>
                                        <p:cTn id="33" dur="1000"/>
                                        <p:tgtEl>
                                          <p:spTgt spid="9"/>
                                        </p:tgtEl>
                                      </p:cBhvr>
                                    </p:animEffect>
                                    <p:anim calcmode="lin" valueType="num">
                                      <p:cBhvr>
                                        <p:cTn id="34" dur="1000"/>
                                        <p:tgtEl>
                                          <p:spTgt spid="9"/>
                                        </p:tgtEl>
                                        <p:attrNameLst>
                                          <p:attrName>ppt_x</p:attrName>
                                        </p:attrNameLst>
                                      </p:cBhvr>
                                      <p:tavLst>
                                        <p:tav tm="0">
                                          <p:val>
                                            <p:strVal val="ppt_x"/>
                                          </p:val>
                                        </p:tav>
                                        <p:tav tm="100000">
                                          <p:val>
                                            <p:strVal val="ppt_x"/>
                                          </p:val>
                                        </p:tav>
                                      </p:tavLst>
                                    </p:anim>
                                    <p:anim calcmode="lin" valueType="num">
                                      <p:cBhvr>
                                        <p:cTn id="35" dur="100" decel="100000"/>
                                        <p:tgtEl>
                                          <p:spTgt spid="9"/>
                                        </p:tgtEl>
                                        <p:attrNameLst>
                                          <p:attrName>ppt_y</p:attrName>
                                        </p:attrNameLst>
                                      </p:cBhvr>
                                      <p:tavLst>
                                        <p:tav tm="0">
                                          <p:val>
                                            <p:strVal val="ppt_y"/>
                                          </p:val>
                                        </p:tav>
                                        <p:tav tm="100000">
                                          <p:val>
                                            <p:strVal val="ppt_y-.03"/>
                                          </p:val>
                                        </p:tav>
                                      </p:tavLst>
                                    </p:anim>
                                    <p:anim calcmode="lin" valueType="num">
                                      <p:cBhvr>
                                        <p:cTn id="36" dur="900" accel="100000">
                                          <p:stCondLst>
                                            <p:cond delay="100"/>
                                          </p:stCondLst>
                                        </p:cTn>
                                        <p:tgtEl>
                                          <p:spTgt spid="9"/>
                                        </p:tgtEl>
                                        <p:attrNameLst>
                                          <p:attrName>ppt_y</p:attrName>
                                        </p:attrNameLst>
                                      </p:cBhvr>
                                      <p:tavLst>
                                        <p:tav tm="0">
                                          <p:val>
                                            <p:strVal val="ppt_y"/>
                                          </p:val>
                                        </p:tav>
                                        <p:tav tm="100000">
                                          <p:val>
                                            <p:strVal val="ppt_y+1"/>
                                          </p:val>
                                        </p:tav>
                                      </p:tavLst>
                                    </p:anim>
                                    <p:set>
                                      <p:cBhvr>
                                        <p:cTn id="37" dur="1" fill="hold">
                                          <p:stCondLst>
                                            <p:cond delay="999"/>
                                          </p:stCondLst>
                                        </p:cTn>
                                        <p:tgtEl>
                                          <p:spTgt spid="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8" presetClass="entr" presetSubtype="3"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strips(upRight)">
                                      <p:cBhvr>
                                        <p:cTn id="4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9" grpId="1"/>
      <p:bldP spid="10" grpId="0"/>
      <p:bldP spid="11"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3947883" y="0"/>
            <a:ext cx="4267200" cy="3402029"/>
          </a:xfrm>
          <a:prstGeom prst="rect">
            <a:avLst/>
          </a:prstGeom>
          <a:noFill/>
          <a:ln w="9525">
            <a:noFill/>
            <a:miter lim="800000"/>
            <a:headEnd/>
            <a:tailEnd/>
          </a:ln>
          <a:effectLst/>
        </p:spPr>
      </p:pic>
      <p:pic>
        <p:nvPicPr>
          <p:cNvPr id="3" name="Picture 3"/>
          <p:cNvPicPr>
            <a:picLocks noChangeAspect="1" noChangeArrowheads="1"/>
          </p:cNvPicPr>
          <p:nvPr/>
        </p:nvPicPr>
        <p:blipFill>
          <a:blip r:embed="rId3"/>
          <a:srcRect/>
          <a:stretch>
            <a:fillRect/>
          </a:stretch>
        </p:blipFill>
        <p:spPr bwMode="auto">
          <a:xfrm>
            <a:off x="217710" y="3298823"/>
            <a:ext cx="11785600" cy="3421626"/>
          </a:xfrm>
          <a:prstGeom prst="rect">
            <a:avLst/>
          </a:prstGeom>
          <a:noFill/>
          <a:ln w="9525">
            <a:solidFill>
              <a:srgbClr val="FF00FF"/>
            </a:solid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Effect transition="in" filter="fade">
                                      <p:cBhvr>
                                        <p:cTn id="9"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err="1" smtClean="0">
                <a:solidFill>
                  <a:srgbClr val="FF00FF"/>
                </a:solidFill>
                <a:latin typeface="Times New Roman" pitchFamily="18" charset="0"/>
                <a:cs typeface="Times New Roman" pitchFamily="18" charset="0"/>
              </a:rPr>
              <a:t>BÀI</a:t>
            </a:r>
            <a:r>
              <a:rPr lang="en-US" sz="2800" b="1" smtClean="0">
                <a:solidFill>
                  <a:srgbClr val="FF00FF"/>
                </a:solidFill>
                <a:latin typeface="Times New Roman" pitchFamily="18" charset="0"/>
                <a:cs typeface="Times New Roman" pitchFamily="18" charset="0"/>
              </a:rPr>
              <a:t> </a:t>
            </a:r>
            <a:r>
              <a:rPr lang="en-US" sz="2800" b="1" smtClean="0">
                <a:solidFill>
                  <a:srgbClr val="FF00FF"/>
                </a:solidFill>
                <a:latin typeface="Times New Roman" pitchFamily="18" charset="0"/>
                <a:cs typeface="Times New Roman" pitchFamily="18" charset="0"/>
              </a:rPr>
              <a:t>26: </a:t>
            </a:r>
            <a:r>
              <a:rPr lang="en-US" sz="2800" b="1" dirty="0" smtClean="0">
                <a:solidFill>
                  <a:srgbClr val="FF00FF"/>
                </a:solidFill>
                <a:latin typeface="Times New Roman" pitchFamily="18" charset="0"/>
                <a:cs typeface="Times New Roman" pitchFamily="18" charset="0"/>
              </a:rPr>
              <a:t>ETHYLIC  ALCOHOL</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CẤU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TẠO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PHÂN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TỬ</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TextBox 9"/>
          <p:cNvSpPr txBox="1"/>
          <p:nvPr/>
        </p:nvSpPr>
        <p:spPr>
          <a:xfrm>
            <a:off x="0" y="820050"/>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Ethylic alcohol  (ethanol)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a:t>
            </a:r>
            <a:r>
              <a:rPr lang="en-US" sz="2800" baseline="-25000" dirty="0" err="1" smtClean="0">
                <a:solidFill>
                  <a:srgbClr val="0000FF"/>
                </a:solidFill>
                <a:latin typeface="Times New Roman" pitchFamily="18" charset="0"/>
                <a:cs typeface="Times New Roman" pitchFamily="18" charset="0"/>
              </a:rPr>
              <a:t>2</a:t>
            </a:r>
            <a:r>
              <a:rPr lang="en-US" sz="2800" dirty="0" err="1" smtClean="0">
                <a:solidFill>
                  <a:srgbClr val="0000FF"/>
                </a:solidFill>
                <a:latin typeface="Times New Roman" pitchFamily="18" charset="0"/>
                <a:cs typeface="Times New Roman" pitchFamily="18" charset="0"/>
              </a:rPr>
              <a:t>H</a:t>
            </a:r>
            <a:r>
              <a:rPr lang="en-US" sz="2800" baseline="-25000" dirty="0" err="1" smtClean="0">
                <a:solidFill>
                  <a:srgbClr val="0000FF"/>
                </a:solidFill>
                <a:latin typeface="Times New Roman" pitchFamily="18" charset="0"/>
                <a:cs typeface="Times New Roman" pitchFamily="18" charset="0"/>
              </a:rPr>
              <a:t>6</a:t>
            </a:r>
            <a:r>
              <a:rPr lang="en-US" sz="2800" dirty="0" err="1" smtClean="0">
                <a:solidFill>
                  <a:srgbClr val="0000FF"/>
                </a:solidFill>
                <a:latin typeface="Times New Roman" pitchFamily="18" charset="0"/>
                <a:cs typeface="Times New Roman" pitchFamily="18" charset="0"/>
              </a:rPr>
              <a:t>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cấu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a:t>
            </a:r>
          </a:p>
        </p:txBody>
      </p:sp>
      <p:sp>
        <p:nvSpPr>
          <p:cNvPr id="11" name="Rectangle 10"/>
          <p:cNvSpPr/>
          <p:nvPr/>
        </p:nvSpPr>
        <p:spPr>
          <a:xfrm>
            <a:off x="1306286" y="1277262"/>
            <a:ext cx="3338285" cy="2246769"/>
          </a:xfrm>
          <a:prstGeom prst="rect">
            <a:avLst/>
          </a:prstGeom>
        </p:spPr>
        <p:txBody>
          <a:bodyPr wrap="square">
            <a:spAutoFit/>
          </a:bodyPr>
          <a:lstStyle/>
          <a:p>
            <a:pPr algn="just"/>
            <a:r>
              <a:rPr lang="en-US" sz="2800" dirty="0" smtClean="0">
                <a:solidFill>
                  <a:srgbClr val="FF0000"/>
                </a:solidFill>
                <a:latin typeface="+mj-lt"/>
                <a:cs typeface="Times New Roman" pitchFamily="18" charset="0"/>
              </a:rPr>
              <a:t>     </a:t>
            </a:r>
            <a:r>
              <a:rPr lang="en-US" sz="2800" dirty="0" smtClean="0">
                <a:solidFill>
                  <a:srgbClr val="0000FF"/>
                </a:solidFill>
                <a:latin typeface="Times New Roman" pitchFamily="18" charset="0"/>
                <a:cs typeface="Times New Roman" pitchFamily="18" charset="0"/>
              </a:rPr>
              <a:t>H   H</a:t>
            </a:r>
            <a:endParaRPr lang="vi-VN" sz="2800" dirty="0" smtClean="0">
              <a:solidFill>
                <a:srgbClr val="0000FF"/>
              </a:solidFill>
              <a:latin typeface="Times New Roman" pitchFamily="18" charset="0"/>
              <a:cs typeface="Times New Roman" pitchFamily="18" charset="0"/>
            </a:endParaRPr>
          </a:p>
          <a:p>
            <a:pPr algn="just"/>
            <a:r>
              <a:rPr lang="en-US" sz="2800" dirty="0" smtClean="0">
                <a:solidFill>
                  <a:srgbClr val="0000FF"/>
                </a:solidFill>
                <a:latin typeface="Times New Roman" pitchFamily="18" charset="0"/>
                <a:cs typeface="Times New Roman" pitchFamily="18" charset="0"/>
              </a:rPr>
              <a:t>     │   │</a:t>
            </a:r>
          </a:p>
          <a:p>
            <a:pPr algn="just"/>
            <a:r>
              <a:rPr lang="en-US" sz="2800" dirty="0" smtClean="0">
                <a:solidFill>
                  <a:srgbClr val="0000FF"/>
                </a:solidFill>
                <a:latin typeface="Times New Roman" pitchFamily="18" charset="0"/>
                <a:cs typeface="Times New Roman" pitchFamily="18" charset="0"/>
              </a:rPr>
              <a:t>H-</a:t>
            </a:r>
            <a:r>
              <a:rPr lang="vi-VN" sz="2800" dirty="0" smtClean="0">
                <a:solidFill>
                  <a:srgbClr val="0000FF"/>
                </a:solidFill>
                <a:latin typeface="Times New Roman" pitchFamily="18" charset="0"/>
                <a:cs typeface="Times New Roman" pitchFamily="18" charset="0"/>
              </a:rPr>
              <a:t> C – C </a:t>
            </a:r>
            <a:r>
              <a:rPr lang="en-US" sz="2800" dirty="0" smtClean="0">
                <a:solidFill>
                  <a:srgbClr val="0000FF"/>
                </a:solidFill>
                <a:latin typeface="Times New Roman" pitchFamily="18" charset="0"/>
                <a:cs typeface="Times New Roman" pitchFamily="18" charset="0"/>
              </a:rPr>
              <a:t>– O - H</a:t>
            </a:r>
            <a:endParaRPr lang="vi-VN" sz="2800" baseline="-25000" dirty="0" smtClean="0">
              <a:solidFill>
                <a:srgbClr val="0000FF"/>
              </a:solidFill>
              <a:latin typeface="Times New Roman" pitchFamily="18" charset="0"/>
              <a:cs typeface="Times New Roman" pitchFamily="18" charset="0"/>
            </a:endParaRPr>
          </a:p>
          <a:p>
            <a:pPr algn="just"/>
            <a:r>
              <a:rPr lang="en-US" sz="2800" dirty="0" smtClean="0">
                <a:solidFill>
                  <a:srgbClr val="0000FF"/>
                </a:solidFill>
                <a:latin typeface="Times New Roman" pitchFamily="18" charset="0"/>
                <a:cs typeface="Times New Roman" pitchFamily="18" charset="0"/>
              </a:rPr>
              <a:t>     │   │</a:t>
            </a:r>
          </a:p>
          <a:p>
            <a:pPr algn="just"/>
            <a:r>
              <a:rPr lang="en-US" sz="2800" dirty="0" smtClean="0">
                <a:solidFill>
                  <a:srgbClr val="0000FF"/>
                </a:solidFill>
                <a:latin typeface="Times New Roman" pitchFamily="18" charset="0"/>
                <a:cs typeface="Times New Roman" pitchFamily="18" charset="0"/>
              </a:rPr>
              <a:t>     H   H </a:t>
            </a:r>
            <a:r>
              <a:rPr lang="en-US" sz="2800" baseline="-25000" dirty="0" smtClean="0">
                <a:solidFill>
                  <a:srgbClr val="0000FF"/>
                </a:solidFill>
                <a:latin typeface="Times New Roman" pitchFamily="18" charset="0"/>
                <a:cs typeface="Times New Roman" pitchFamily="18" charset="0"/>
              </a:rPr>
              <a:t>	</a:t>
            </a:r>
            <a:endParaRPr lang="vi-VN" sz="2800" dirty="0" smtClean="0">
              <a:solidFill>
                <a:srgbClr val="0000FF"/>
              </a:solidFill>
              <a:latin typeface="Times New Roman" pitchFamily="18" charset="0"/>
              <a:cs typeface="Times New Roman" pitchFamily="18" charset="0"/>
            </a:endParaRPr>
          </a:p>
        </p:txBody>
      </p:sp>
      <p:sp>
        <p:nvSpPr>
          <p:cNvPr id="12" name="TextBox 11"/>
          <p:cNvSpPr txBox="1"/>
          <p:nvPr/>
        </p:nvSpPr>
        <p:spPr>
          <a:xfrm>
            <a:off x="3976914" y="2148107"/>
            <a:ext cx="8215086" cy="523220"/>
          </a:xfrm>
          <a:prstGeom prst="rect">
            <a:avLst/>
          </a:prstGeom>
          <a:noFill/>
        </p:spPr>
        <p:txBody>
          <a:bodyPr wrap="square" rtlCol="0">
            <a:spAutoFit/>
          </a:bodyPr>
          <a:lstStyle/>
          <a:p>
            <a:r>
              <a:rPr lang="en-US" sz="2800" dirty="0" err="1" smtClean="0">
                <a:solidFill>
                  <a:srgbClr val="0000FF"/>
                </a:solidFill>
                <a:latin typeface="Times New Roman" pitchFamily="18" charset="0"/>
                <a:cs typeface="Times New Roman" pitchFamily="18" charset="0"/>
              </a:rPr>
              <a:t>Công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cấu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gọn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a:t>
            </a:r>
            <a:r>
              <a:rPr lang="en-US" sz="2800" baseline="-25000" dirty="0" err="1" smtClean="0">
                <a:solidFill>
                  <a:srgbClr val="0000FF"/>
                </a:solidFill>
                <a:latin typeface="Times New Roman" pitchFamily="18" charset="0"/>
                <a:cs typeface="Times New Roman" pitchFamily="18" charset="0"/>
              </a:rPr>
              <a:t>3</a:t>
            </a:r>
            <a:r>
              <a:rPr lang="en-US" sz="2800" dirty="0" smtClean="0">
                <a:solidFill>
                  <a:srgbClr val="0000FF"/>
                </a:solidFill>
                <a:latin typeface="Times New Roman" pitchFamily="18" charset="0"/>
                <a:cs typeface="Times New Roman" pitchFamily="18" charset="0"/>
              </a:rPr>
              <a:t>-</a:t>
            </a:r>
            <a:r>
              <a:rPr lang="en-US" sz="2800" dirty="0" err="1" smtClean="0">
                <a:solidFill>
                  <a:srgbClr val="0000FF"/>
                </a:solidFill>
                <a:latin typeface="Times New Roman" pitchFamily="18" charset="0"/>
                <a:cs typeface="Times New Roman" pitchFamily="18" charset="0"/>
              </a:rPr>
              <a:t>CH</a:t>
            </a:r>
            <a:r>
              <a:rPr lang="en-US" sz="2800" baseline="-25000" dirty="0" err="1" smtClean="0">
                <a:solidFill>
                  <a:srgbClr val="0000FF"/>
                </a:solidFill>
                <a:latin typeface="Times New Roman" pitchFamily="18" charset="0"/>
                <a:cs typeface="Times New Roman" pitchFamily="18" charset="0"/>
              </a:rPr>
              <a:t>2</a:t>
            </a:r>
            <a:r>
              <a:rPr lang="en-US" sz="2800" dirty="0" smtClean="0">
                <a:solidFill>
                  <a:srgbClr val="0000FF"/>
                </a:solidFill>
                <a:latin typeface="Times New Roman" pitchFamily="18" charset="0"/>
                <a:cs typeface="Times New Roman" pitchFamily="18" charset="0"/>
              </a:rPr>
              <a:t>-OH </a:t>
            </a:r>
            <a:r>
              <a:rPr lang="en-US" sz="2800" dirty="0" err="1" smtClean="0">
                <a:solidFill>
                  <a:srgbClr val="0000FF"/>
                </a:solidFill>
                <a:latin typeface="Times New Roman" pitchFamily="18" charset="0"/>
                <a:cs typeface="Times New Roman" pitchFamily="18" charset="0"/>
              </a:rPr>
              <a:t>hoặc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a:t>
            </a:r>
            <a:r>
              <a:rPr lang="en-US" sz="2800" baseline="-25000" dirty="0" err="1" smtClean="0">
                <a:solidFill>
                  <a:srgbClr val="0000FF"/>
                </a:solidFill>
                <a:latin typeface="Times New Roman" pitchFamily="18" charset="0"/>
                <a:cs typeface="Times New Roman" pitchFamily="18" charset="0"/>
              </a:rPr>
              <a:t>2</a:t>
            </a:r>
            <a:r>
              <a:rPr lang="en-US" sz="2800" dirty="0" err="1" smtClean="0">
                <a:solidFill>
                  <a:srgbClr val="0000FF"/>
                </a:solidFill>
                <a:latin typeface="Times New Roman" pitchFamily="18" charset="0"/>
                <a:cs typeface="Times New Roman" pitchFamily="18" charset="0"/>
              </a:rPr>
              <a:t>H</a:t>
            </a:r>
            <a:r>
              <a:rPr lang="en-US" sz="2800" baseline="-25000" dirty="0" err="1" smtClean="0">
                <a:solidFill>
                  <a:srgbClr val="0000FF"/>
                </a:solidFill>
                <a:latin typeface="Times New Roman" pitchFamily="18" charset="0"/>
                <a:cs typeface="Times New Roman" pitchFamily="18" charset="0"/>
              </a:rPr>
              <a:t>5</a:t>
            </a:r>
            <a:r>
              <a:rPr lang="en-US" sz="2800" dirty="0" err="1" smtClean="0">
                <a:solidFill>
                  <a:srgbClr val="0000FF"/>
                </a:solidFill>
                <a:latin typeface="Times New Roman" pitchFamily="18" charset="0"/>
                <a:cs typeface="Times New Roman" pitchFamily="18" charset="0"/>
              </a:rPr>
              <a:t>OH</a:t>
            </a:r>
            <a:endParaRPr lang="en-US" sz="2800" dirty="0" smtClean="0">
              <a:solidFill>
                <a:srgbClr val="0000FF"/>
              </a:solidFill>
              <a:latin typeface="Times New Roman" pitchFamily="18" charset="0"/>
              <a:cs typeface="Times New Roman" pitchFamily="18" charset="0"/>
            </a:endParaRPr>
          </a:p>
        </p:txBody>
      </p:sp>
      <p:sp>
        <p:nvSpPr>
          <p:cNvPr id="13" name="TextBox 12"/>
          <p:cNvSpPr txBox="1"/>
          <p:nvPr/>
        </p:nvSpPr>
        <p:spPr>
          <a:xfrm>
            <a:off x="0" y="3396336"/>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r>
              <a:rPr lang="en-US" sz="2800" dirty="0" smtClean="0">
                <a:solidFill>
                  <a:srgbClr val="0000FF"/>
                </a:solidFill>
                <a:latin typeface="Times New Roman" pitchFamily="18" charset="0"/>
                <a:cs typeface="Times New Roman" pitchFamily="18" charset="0"/>
              </a:rPr>
              <a:t> ethylic alcohol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nguyên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r>
              <a:rPr lang="en-US" sz="2800" dirty="0" smtClean="0">
                <a:solidFill>
                  <a:srgbClr val="0000FF"/>
                </a:solidFill>
                <a:latin typeface="Times New Roman" pitchFamily="18" charset="0"/>
                <a:cs typeface="Times New Roman" pitchFamily="18" charset="0"/>
              </a:rPr>
              <a:t> H </a:t>
            </a:r>
            <a:r>
              <a:rPr lang="en-US" sz="2800" dirty="0" err="1" smtClean="0">
                <a:solidFill>
                  <a:srgbClr val="0000FF"/>
                </a:solidFill>
                <a:latin typeface="Times New Roman" pitchFamily="18" charset="0"/>
                <a:cs typeface="Times New Roman" pitchFamily="18" charset="0"/>
              </a:rPr>
              <a:t>không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liên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kết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với</a:t>
            </a:r>
            <a:r>
              <a:rPr lang="en-US" sz="2800" dirty="0" smtClean="0">
                <a:solidFill>
                  <a:srgbClr val="0000FF"/>
                </a:solidFill>
                <a:latin typeface="Times New Roman" pitchFamily="18" charset="0"/>
                <a:cs typeface="Times New Roman" pitchFamily="18" charset="0"/>
              </a:rPr>
              <a:t> C </a:t>
            </a:r>
            <a:r>
              <a:rPr lang="en-US" sz="2800" dirty="0" err="1" smtClean="0">
                <a:solidFill>
                  <a:srgbClr val="0000FF"/>
                </a:solidFill>
                <a:latin typeface="Times New Roman" pitchFamily="18" charset="0"/>
                <a:cs typeface="Times New Roman" pitchFamily="18" charset="0"/>
              </a:rPr>
              <a:t>mà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liên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kết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với</a:t>
            </a:r>
            <a:r>
              <a:rPr lang="en-US" sz="2800" dirty="0" smtClean="0">
                <a:solidFill>
                  <a:srgbClr val="0000FF"/>
                </a:solidFill>
                <a:latin typeface="Times New Roman" pitchFamily="18" charset="0"/>
                <a:cs typeface="Times New Roman" pitchFamily="18" charset="0"/>
              </a:rPr>
              <a:t> O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thành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nhóm</a:t>
            </a:r>
            <a:r>
              <a:rPr lang="en-US" sz="2800" dirty="0" smtClean="0">
                <a:solidFill>
                  <a:srgbClr val="0000FF"/>
                </a:solidFill>
                <a:latin typeface="Times New Roman" pitchFamily="18" charset="0"/>
                <a:cs typeface="Times New Roman" pitchFamily="18" charset="0"/>
              </a:rPr>
              <a:t> –OH =&gt; ethylic alcohol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những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tính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đặc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trưng</a:t>
            </a:r>
            <a:r>
              <a:rPr lang="en-US" sz="2800" dirty="0" smtClean="0">
                <a:solidFill>
                  <a:srgbClr val="0000FF"/>
                </a:solidFill>
                <a:latin typeface="Times New Roman" pitchFamily="18" charset="0"/>
                <a:cs typeface="Times New Roman" pitchFamily="18" charset="0"/>
              </a:rPr>
              <a:t>.</a:t>
            </a:r>
          </a:p>
        </p:txBody>
      </p:sp>
      <p:sp>
        <p:nvSpPr>
          <p:cNvPr id="14" name="TextBox 13"/>
          <p:cNvSpPr txBox="1"/>
          <p:nvPr/>
        </p:nvSpPr>
        <p:spPr>
          <a:xfrm>
            <a:off x="0" y="4230908"/>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TÍNH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CHẤT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VẬT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LÍ</a:t>
            </a:r>
            <a:endParaRPr lang="en-US" sz="2800" b="1" dirty="0" smtClean="0">
              <a:solidFill>
                <a:srgbClr val="0000FF"/>
              </a:solidFill>
              <a:latin typeface="Times New Roman" pitchFamily="18" charset="0"/>
              <a:cs typeface="Times New Roman" pitchFamily="18" charset="0"/>
            </a:endParaRPr>
          </a:p>
        </p:txBody>
      </p:sp>
      <p:sp>
        <p:nvSpPr>
          <p:cNvPr id="15" name="TextBox 14"/>
          <p:cNvSpPr txBox="1"/>
          <p:nvPr/>
        </p:nvSpPr>
        <p:spPr>
          <a:xfrm>
            <a:off x="0" y="4630050"/>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Ethylic alcohol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lỏng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màu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mùi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đặc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vị</a:t>
            </a:r>
            <a:r>
              <a:rPr lang="en-US" sz="2800" dirty="0" smtClean="0">
                <a:solidFill>
                  <a:srgbClr val="0000FF"/>
                </a:solidFill>
                <a:latin typeface="Times New Roman" pitchFamily="18" charset="0"/>
                <a:cs typeface="Times New Roman" pitchFamily="18" charset="0"/>
              </a:rPr>
              <a:t> cay, tan </a:t>
            </a:r>
            <a:r>
              <a:rPr lang="en-US" sz="2800" dirty="0" err="1" smtClean="0">
                <a:solidFill>
                  <a:srgbClr val="0000FF"/>
                </a:solidFill>
                <a:latin typeface="Times New Roman" pitchFamily="18" charset="0"/>
                <a:cs typeface="Times New Roman" pitchFamily="18" charset="0"/>
              </a:rPr>
              <a:t>vô</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nước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hòa</a:t>
            </a:r>
            <a:r>
              <a:rPr lang="en-US" sz="2800" dirty="0" smtClean="0">
                <a:solidFill>
                  <a:srgbClr val="0000FF"/>
                </a:solidFill>
                <a:latin typeface="Times New Roman" pitchFamily="18" charset="0"/>
                <a:cs typeface="Times New Roman" pitchFamily="18" charset="0"/>
              </a:rPr>
              <a:t> tan </a:t>
            </a:r>
            <a:r>
              <a:rPr lang="en-US" sz="2800" dirty="0" err="1" smtClean="0">
                <a:solidFill>
                  <a:srgbClr val="0000FF"/>
                </a:solidFill>
                <a:latin typeface="Times New Roman" pitchFamily="18" charset="0"/>
                <a:cs typeface="Times New Roman" pitchFamily="18" charset="0"/>
              </a:rPr>
              <a:t>được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nhiều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như</a:t>
            </a:r>
            <a:r>
              <a:rPr lang="en-US" sz="2800" dirty="0" smtClean="0">
                <a:solidFill>
                  <a:srgbClr val="0000FF"/>
                </a:solidFill>
                <a:latin typeface="Times New Roman" pitchFamily="18" charset="0"/>
                <a:cs typeface="Times New Roman" pitchFamily="18" charset="0"/>
              </a:rPr>
              <a:t> iodine, benzene, </a:t>
            </a:r>
            <a:r>
              <a:rPr lang="en-US" sz="2800" dirty="0" err="1" smtClean="0">
                <a:solidFill>
                  <a:srgbClr val="0000FF"/>
                </a:solidFill>
                <a:latin typeface="Times New Roman" pitchFamily="18" charset="0"/>
                <a:cs typeface="Times New Roman" pitchFamily="18" charset="0"/>
              </a:rPr>
              <a:t>xăng</a:t>
            </a:r>
            <a:r>
              <a:rPr lang="en-US" sz="2800" dirty="0" smtClean="0">
                <a:solidFill>
                  <a:srgbClr val="0000FF"/>
                </a:solidFill>
                <a:latin typeface="Times New Roman" pitchFamily="18" charset="0"/>
                <a:cs typeface="Times New Roman" pitchFamily="18" charset="0"/>
              </a:rPr>
              <a:t>,…</a:t>
            </a:r>
          </a:p>
        </p:txBody>
      </p:sp>
      <p:pic>
        <p:nvPicPr>
          <p:cNvPr id="16" name="Picture 2"/>
          <p:cNvPicPr>
            <a:picLocks noChangeAspect="1" noChangeArrowheads="1"/>
          </p:cNvPicPr>
          <p:nvPr/>
        </p:nvPicPr>
        <p:blipFill>
          <a:blip r:embed="rId2"/>
          <a:srcRect/>
          <a:stretch>
            <a:fillRect/>
          </a:stretch>
        </p:blipFill>
        <p:spPr bwMode="auto">
          <a:xfrm>
            <a:off x="4193176" y="463005"/>
            <a:ext cx="7998823" cy="5733143"/>
          </a:xfrm>
          <a:prstGeom prst="rect">
            <a:avLst/>
          </a:prstGeom>
          <a:noFill/>
          <a:ln w="9525">
            <a:noFill/>
            <a:miter lim="800000"/>
            <a:headEnd/>
            <a:tailEnd/>
          </a:ln>
          <a:effectLst/>
        </p:spPr>
      </p:pic>
      <p:sp>
        <p:nvSpPr>
          <p:cNvPr id="17" name="TextBox 16"/>
          <p:cNvSpPr txBox="1"/>
          <p:nvPr/>
        </p:nvSpPr>
        <p:spPr>
          <a:xfrm>
            <a:off x="0" y="5464622"/>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Ethylic alcohol  </a:t>
            </a:r>
            <a:r>
              <a:rPr lang="en-US" sz="2800" dirty="0" err="1" smtClean="0">
                <a:solidFill>
                  <a:srgbClr val="0000FF"/>
                </a:solidFill>
                <a:latin typeface="Times New Roman" pitchFamily="18" charset="0"/>
                <a:cs typeface="Times New Roman" pitchFamily="18" charset="0"/>
              </a:rPr>
              <a:t>sôi</a:t>
            </a:r>
            <a:r>
              <a:rPr lang="en-US" sz="2800" dirty="0" smtClean="0">
                <a:solidFill>
                  <a:srgbClr val="0000FF"/>
                </a:solidFill>
                <a:latin typeface="Times New Roman" pitchFamily="18" charset="0"/>
                <a:cs typeface="Times New Roman" pitchFamily="18" charset="0"/>
              </a:rPr>
              <a:t> ở 78,3</a:t>
            </a:r>
            <a:r>
              <a:rPr lang="en-US" sz="2800" baseline="30000" dirty="0" smtClean="0">
                <a:solidFill>
                  <a:srgbClr val="0000FF"/>
                </a:solidFill>
                <a:latin typeface="Times New Roman" pitchFamily="18" charset="0"/>
                <a:cs typeface="Times New Roman" pitchFamily="18" charset="0"/>
              </a:rPr>
              <a:t>0</a:t>
            </a:r>
            <a:r>
              <a:rPr lang="en-US" sz="2800" dirty="0" smtClean="0">
                <a:solidFill>
                  <a:srgbClr val="0000FF"/>
                </a:solidFill>
                <a:latin typeface="Times New Roman" pitchFamily="18" charset="0"/>
                <a:cs typeface="Times New Roman" pitchFamily="18" charset="0"/>
              </a:rPr>
              <a:t> C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riêng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0,789 </a:t>
            </a:r>
            <a:r>
              <a:rPr lang="en-US" sz="2800" dirty="0" err="1" smtClean="0">
                <a:solidFill>
                  <a:srgbClr val="0000FF"/>
                </a:solidFill>
                <a:latin typeface="Times New Roman" pitchFamily="18" charset="0"/>
                <a:cs typeface="Times New Roman" pitchFamily="18" charset="0"/>
              </a:rPr>
              <a:t>gam</a:t>
            </a:r>
            <a:r>
              <a:rPr lang="en-US" sz="2800" dirty="0" smtClean="0">
                <a:solidFill>
                  <a:srgbClr val="0000FF"/>
                </a:solidFill>
                <a:latin typeface="Times New Roman" pitchFamily="18" charset="0"/>
                <a:cs typeface="Times New Roman" pitchFamily="18" charset="0"/>
              </a:rPr>
              <a:t>/</a:t>
            </a:r>
            <a:r>
              <a:rPr lang="en-US" sz="2800" dirty="0" err="1" smtClean="0">
                <a:solidFill>
                  <a:srgbClr val="0000FF"/>
                </a:solidFill>
                <a:latin typeface="Times New Roman" pitchFamily="18" charset="0"/>
                <a:cs typeface="Times New Roman" pitchFamily="18" charset="0"/>
              </a:rPr>
              <a:t>cm</a:t>
            </a:r>
            <a:r>
              <a:rPr lang="en-US" sz="2800" baseline="30000" dirty="0" err="1" smtClean="0">
                <a:solidFill>
                  <a:srgbClr val="0000FF"/>
                </a:solidFill>
                <a:latin typeface="Times New Roman" pitchFamily="18" charset="0"/>
                <a:cs typeface="Times New Roman" pitchFamily="18" charset="0"/>
              </a:rPr>
              <a:t>3</a:t>
            </a:r>
            <a:r>
              <a:rPr lang="en-US" sz="2800" dirty="0" smtClean="0">
                <a:solidFill>
                  <a:srgbClr val="0000FF"/>
                </a:solidFill>
                <a:latin typeface="Times New Roman" pitchFamily="18" charset="0"/>
                <a:cs typeface="Times New Roman" pitchFamily="18" charset="0"/>
              </a:rPr>
              <a:t> ở 20</a:t>
            </a:r>
            <a:r>
              <a:rPr lang="en-US" sz="2800" baseline="30000" dirty="0" smtClean="0">
                <a:solidFill>
                  <a:srgbClr val="0000FF"/>
                </a:solidFill>
                <a:latin typeface="Times New Roman" pitchFamily="18" charset="0"/>
                <a:cs typeface="Times New Roman" pitchFamily="18" charset="0"/>
              </a:rPr>
              <a:t>0</a:t>
            </a:r>
            <a:r>
              <a:rPr lang="en-US" sz="2800" dirty="0" smtClean="0">
                <a:solidFill>
                  <a:srgbClr val="0000FF"/>
                </a:solidFill>
                <a:latin typeface="Times New Roman" pitchFamily="18" charset="0"/>
                <a:cs typeface="Times New Roman" pitchFamily="18" charset="0"/>
              </a:rPr>
              <a:t> 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trips(upRight)">
                                      <p:cBhvr>
                                        <p:cTn id="7" dur="1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circle(in)">
                                      <p:cBhvr>
                                        <p:cTn id="12" dur="1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strips(upRight)">
                                      <p:cBhvr>
                                        <p:cTn id="17" dur="1000"/>
                                        <p:tgtEl>
                                          <p:spTgt spid="15"/>
                                        </p:tgtEl>
                                      </p:cBhvr>
                                    </p:animEffect>
                                  </p:childTnLst>
                                </p:cTn>
                              </p:par>
                              <p:par>
                                <p:cTn id="18" presetID="53" presetClass="exit" presetSubtype="0" fill="hold" nodeType="withEffect">
                                  <p:stCondLst>
                                    <p:cond delay="0"/>
                                  </p:stCondLst>
                                  <p:childTnLst>
                                    <p:anim calcmode="lin" valueType="num">
                                      <p:cBhvr>
                                        <p:cTn id="19" dur="1000"/>
                                        <p:tgtEl>
                                          <p:spTgt spid="16"/>
                                        </p:tgtEl>
                                        <p:attrNameLst>
                                          <p:attrName>ppt_w</p:attrName>
                                        </p:attrNameLst>
                                      </p:cBhvr>
                                      <p:tavLst>
                                        <p:tav tm="0">
                                          <p:val>
                                            <p:strVal val="ppt_w"/>
                                          </p:val>
                                        </p:tav>
                                        <p:tav tm="100000">
                                          <p:val>
                                            <p:fltVal val="0"/>
                                          </p:val>
                                        </p:tav>
                                      </p:tavLst>
                                    </p:anim>
                                    <p:anim calcmode="lin" valueType="num">
                                      <p:cBhvr>
                                        <p:cTn id="20" dur="1000"/>
                                        <p:tgtEl>
                                          <p:spTgt spid="16"/>
                                        </p:tgtEl>
                                        <p:attrNameLst>
                                          <p:attrName>ppt_h</p:attrName>
                                        </p:attrNameLst>
                                      </p:cBhvr>
                                      <p:tavLst>
                                        <p:tav tm="0">
                                          <p:val>
                                            <p:strVal val="ppt_h"/>
                                          </p:val>
                                        </p:tav>
                                        <p:tav tm="100000">
                                          <p:val>
                                            <p:fltVal val="0"/>
                                          </p:val>
                                        </p:tav>
                                      </p:tavLst>
                                    </p:anim>
                                    <p:animEffect transition="out" filter="fade">
                                      <p:cBhvr>
                                        <p:cTn id="21" dur="1000"/>
                                        <p:tgtEl>
                                          <p:spTgt spid="16"/>
                                        </p:tgtEl>
                                      </p:cBhvr>
                                    </p:animEffect>
                                    <p:set>
                                      <p:cBhvr>
                                        <p:cTn id="22" dur="1" fill="hold">
                                          <p:stCondLst>
                                            <p:cond delay="999"/>
                                          </p:stCondLst>
                                        </p:cTn>
                                        <p:tgtEl>
                                          <p:spTgt spid="1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8" presetClass="entr" presetSubtype="3"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strips(upRight)">
                                      <p:cBhvr>
                                        <p:cTn id="2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srcRect/>
          <a:stretch>
            <a:fillRect/>
          </a:stretch>
        </p:blipFill>
        <p:spPr bwMode="auto">
          <a:xfrm>
            <a:off x="290280" y="-1"/>
            <a:ext cx="2678502" cy="6858001"/>
          </a:xfrm>
          <a:prstGeom prst="rect">
            <a:avLst/>
          </a:prstGeom>
          <a:noFill/>
          <a:ln w="9525">
            <a:noFill/>
            <a:miter lim="800000"/>
            <a:headEnd/>
            <a:tailEnd/>
          </a:ln>
          <a:effectLst/>
        </p:spPr>
      </p:pic>
      <p:sp>
        <p:nvSpPr>
          <p:cNvPr id="7" name="Oval 6"/>
          <p:cNvSpPr/>
          <p:nvPr/>
        </p:nvSpPr>
        <p:spPr>
          <a:xfrm>
            <a:off x="667657" y="4717143"/>
            <a:ext cx="391886" cy="3193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106057" y="2598058"/>
            <a:ext cx="8316686" cy="1569660"/>
          </a:xfrm>
          <a:prstGeom prst="rect">
            <a:avLst/>
          </a:prstGeom>
          <a:noFill/>
        </p:spPr>
        <p:txBody>
          <a:bodyPr wrap="square" rtlCol="0">
            <a:spAutoFit/>
          </a:bodyPr>
          <a:lstStyle/>
          <a:p>
            <a:pPr algn="just"/>
            <a:r>
              <a:rPr lang="en-US" sz="3200" dirty="0" err="1" smtClean="0">
                <a:solidFill>
                  <a:srgbClr val="FF00FF"/>
                </a:solidFill>
                <a:latin typeface="Times New Roman" pitchFamily="18" charset="0"/>
                <a:cs typeface="Times New Roman" pitchFamily="18" charset="0"/>
              </a:rPr>
              <a:t>Rượu</a:t>
            </a:r>
            <a:r>
              <a:rPr lang="en-US" sz="3200" dirty="0" smtClean="0">
                <a:solidFill>
                  <a:srgbClr val="FF00FF"/>
                </a:solidFill>
                <a:latin typeface="Times New Roman" pitchFamily="18" charset="0"/>
                <a:cs typeface="Times New Roman" pitchFamily="18" charset="0"/>
              </a:rPr>
              <a:t> 45</a:t>
            </a:r>
            <a:r>
              <a:rPr lang="en-US" sz="3200" baseline="30000" dirty="0" smtClean="0">
                <a:solidFill>
                  <a:srgbClr val="FF00FF"/>
                </a:solidFill>
                <a:latin typeface="Times New Roman" pitchFamily="18" charset="0"/>
                <a:cs typeface="Times New Roman" pitchFamily="18" charset="0"/>
              </a:rPr>
              <a:t>0</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nghĩa</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là</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trong</a:t>
            </a:r>
            <a:r>
              <a:rPr lang="en-US" sz="3200" dirty="0" smtClean="0">
                <a:solidFill>
                  <a:srgbClr val="FF00FF"/>
                </a:solidFill>
                <a:latin typeface="Times New Roman" pitchFamily="18" charset="0"/>
                <a:cs typeface="Times New Roman" pitchFamily="18" charset="0"/>
              </a:rPr>
              <a:t> 100 </a:t>
            </a:r>
            <a:r>
              <a:rPr lang="en-US" sz="3200" dirty="0" err="1" smtClean="0">
                <a:solidFill>
                  <a:srgbClr val="FF00FF"/>
                </a:solidFill>
                <a:latin typeface="Times New Roman" pitchFamily="18" charset="0"/>
                <a:cs typeface="Times New Roman" pitchFamily="18" charset="0"/>
              </a:rPr>
              <a:t>mL</a:t>
            </a:r>
            <a:r>
              <a:rPr lang="en-US" sz="3200" dirty="0" smtClean="0">
                <a:solidFill>
                  <a:srgbClr val="FF00FF"/>
                </a:solidFill>
                <a:latin typeface="Times New Roman" pitchFamily="18" charset="0"/>
                <a:cs typeface="Times New Roman" pitchFamily="18" charset="0"/>
              </a:rPr>
              <a:t> dung </a:t>
            </a:r>
            <a:r>
              <a:rPr lang="en-US" sz="3200" dirty="0" err="1" smtClean="0">
                <a:solidFill>
                  <a:srgbClr val="FF00FF"/>
                </a:solidFill>
                <a:latin typeface="Times New Roman" pitchFamily="18" charset="0"/>
                <a:cs typeface="Times New Roman" pitchFamily="18" charset="0"/>
              </a:rPr>
              <a:t>dịch</a:t>
            </a:r>
            <a:r>
              <a:rPr lang="en-US" sz="3200" dirty="0" smtClean="0">
                <a:solidFill>
                  <a:srgbClr val="FF00FF"/>
                </a:solidFill>
                <a:latin typeface="Times New Roman" pitchFamily="18" charset="0"/>
                <a:cs typeface="Times New Roman" pitchFamily="18" charset="0"/>
              </a:rPr>
              <a:t> ethylic alcohol </a:t>
            </a:r>
            <a:r>
              <a:rPr lang="en-US" sz="3200" dirty="0" err="1" smtClean="0">
                <a:solidFill>
                  <a:srgbClr val="FF00FF"/>
                </a:solidFill>
                <a:latin typeface="Times New Roman" pitchFamily="18" charset="0"/>
                <a:cs typeface="Times New Roman" pitchFamily="18" charset="0"/>
              </a:rPr>
              <a:t>có</a:t>
            </a:r>
            <a:r>
              <a:rPr lang="en-US" sz="3200" dirty="0" smtClean="0">
                <a:solidFill>
                  <a:srgbClr val="FF00FF"/>
                </a:solidFill>
                <a:latin typeface="Times New Roman" pitchFamily="18" charset="0"/>
                <a:cs typeface="Times New Roman" pitchFamily="18" charset="0"/>
              </a:rPr>
              <a:t> 45 </a:t>
            </a:r>
            <a:r>
              <a:rPr lang="en-US" sz="3200" dirty="0" err="1" smtClean="0">
                <a:solidFill>
                  <a:srgbClr val="FF00FF"/>
                </a:solidFill>
                <a:latin typeface="Times New Roman" pitchFamily="18" charset="0"/>
                <a:cs typeface="Times New Roman" pitchFamily="18" charset="0"/>
              </a:rPr>
              <a:t>mL</a:t>
            </a:r>
            <a:r>
              <a:rPr lang="en-US" sz="3200" dirty="0" smtClean="0">
                <a:solidFill>
                  <a:srgbClr val="FF00FF"/>
                </a:solidFill>
                <a:latin typeface="Times New Roman" pitchFamily="18" charset="0"/>
                <a:cs typeface="Times New Roman" pitchFamily="18" charset="0"/>
              </a:rPr>
              <a:t> ethylic alcohol  </a:t>
            </a:r>
            <a:r>
              <a:rPr lang="en-US" sz="3200" dirty="0" err="1" smtClean="0">
                <a:solidFill>
                  <a:srgbClr val="FF00FF"/>
                </a:solidFill>
                <a:latin typeface="Times New Roman" pitchFamily="18" charset="0"/>
                <a:cs typeface="Times New Roman" pitchFamily="18" charset="0"/>
              </a:rPr>
              <a:t>nguyên</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chất</a:t>
            </a:r>
            <a:endParaRPr lang="en-US" sz="3200" dirty="0">
              <a:solidFill>
                <a:srgbClr val="FF00FF"/>
              </a:solidFill>
              <a:latin typeface="Times New Roman" pitchFamily="18" charset="0"/>
              <a:cs typeface="Times New Roman" pitchFamily="18" charset="0"/>
            </a:endParaRPr>
          </a:p>
        </p:txBody>
      </p:sp>
      <p:sp>
        <p:nvSpPr>
          <p:cNvPr id="9" name="TextBox 8"/>
          <p:cNvSpPr txBox="1"/>
          <p:nvPr/>
        </p:nvSpPr>
        <p:spPr>
          <a:xfrm>
            <a:off x="3171372" y="4100286"/>
            <a:ext cx="8316686" cy="584775"/>
          </a:xfrm>
          <a:prstGeom prst="rect">
            <a:avLst/>
          </a:prstGeom>
          <a:noFill/>
        </p:spPr>
        <p:txBody>
          <a:bodyPr wrap="square" rtlCol="0">
            <a:spAutoFit/>
          </a:bodyPr>
          <a:lstStyle/>
          <a:p>
            <a:pPr algn="just"/>
            <a:r>
              <a:rPr lang="en-US" sz="3200" dirty="0" err="1" smtClean="0">
                <a:solidFill>
                  <a:srgbClr val="FF0000"/>
                </a:solidFill>
                <a:latin typeface="Times New Roman" pitchFamily="18" charset="0"/>
                <a:cs typeface="Times New Roman" pitchFamily="18" charset="0"/>
              </a:rPr>
              <a:t>Độ</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cồn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độ</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rượu</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là</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gì</a:t>
            </a:r>
            <a:r>
              <a:rPr lang="en-US" sz="3200" dirty="0" smtClean="0">
                <a:solidFill>
                  <a:srgbClr val="FF0000"/>
                </a:solidFill>
                <a:latin typeface="Times New Roman" pitchFamily="18" charset="0"/>
                <a:cs typeface="Times New Roman" pitchFamily="18" charset="0"/>
              </a:rPr>
              <a:t>?</a:t>
            </a:r>
            <a:endParaRPr lang="en-US" sz="32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p:cTn id="7" dur="1000" fill="hold"/>
                                        <p:tgtEl>
                                          <p:spTgt spid="3076"/>
                                        </p:tgtEl>
                                        <p:attrNameLst>
                                          <p:attrName>ppt_w</p:attrName>
                                        </p:attrNameLst>
                                      </p:cBhvr>
                                      <p:tavLst>
                                        <p:tav tm="0">
                                          <p:val>
                                            <p:fltVal val="0"/>
                                          </p:val>
                                        </p:tav>
                                        <p:tav tm="100000">
                                          <p:val>
                                            <p:strVal val="#ppt_w"/>
                                          </p:val>
                                        </p:tav>
                                      </p:tavLst>
                                    </p:anim>
                                    <p:anim calcmode="lin" valueType="num">
                                      <p:cBhvr>
                                        <p:cTn id="8" dur="1000" fill="hold"/>
                                        <p:tgtEl>
                                          <p:spTgt spid="3076"/>
                                        </p:tgtEl>
                                        <p:attrNameLst>
                                          <p:attrName>ppt_h</p:attrName>
                                        </p:attrNameLst>
                                      </p:cBhvr>
                                      <p:tavLst>
                                        <p:tav tm="0">
                                          <p:val>
                                            <p:fltVal val="0"/>
                                          </p:val>
                                        </p:tav>
                                        <p:tav tm="100000">
                                          <p:val>
                                            <p:strVal val="#ppt_h"/>
                                          </p:val>
                                        </p:tav>
                                      </p:tavLst>
                                    </p:anim>
                                    <p:animEffect transition="in" filter="fade">
                                      <p:cBhvr>
                                        <p:cTn id="9" dur="1000"/>
                                        <p:tgtEl>
                                          <p:spTgt spid="3076"/>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strips(downLeft)">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Effect transition="in" filter="fade">
                                      <p:cBhvr>
                                        <p:cTn id="21" dur="10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1000" fill="hold"/>
                                        <p:tgtEl>
                                          <p:spTgt spid="9"/>
                                        </p:tgtEl>
                                        <p:attrNameLst>
                                          <p:attrName>ppt_w</p:attrName>
                                        </p:attrNameLst>
                                      </p:cBhvr>
                                      <p:tavLst>
                                        <p:tav tm="0">
                                          <p:val>
                                            <p:fltVal val="0"/>
                                          </p:val>
                                        </p:tav>
                                        <p:tav tm="100000">
                                          <p:val>
                                            <p:strVal val="#ppt_w"/>
                                          </p:val>
                                        </p:tav>
                                      </p:tavLst>
                                    </p:anim>
                                    <p:anim calcmode="lin" valueType="num">
                                      <p:cBhvr>
                                        <p:cTn id="27" dur="1000" fill="hold"/>
                                        <p:tgtEl>
                                          <p:spTgt spid="9"/>
                                        </p:tgtEl>
                                        <p:attrNameLst>
                                          <p:attrName>ppt_h</p:attrName>
                                        </p:attrNameLst>
                                      </p:cBhvr>
                                      <p:tavLst>
                                        <p:tav tm="0">
                                          <p:val>
                                            <p:fltVal val="0"/>
                                          </p:val>
                                        </p:tav>
                                        <p:tav tm="100000">
                                          <p:val>
                                            <p:strVal val="#ppt_h"/>
                                          </p:val>
                                        </p:tav>
                                      </p:tavLst>
                                    </p:anim>
                                    <p:animEffect transition="in" filter="fade">
                                      <p:cBhvr>
                                        <p:cTn id="2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err="1" smtClean="0">
                <a:solidFill>
                  <a:srgbClr val="FF00FF"/>
                </a:solidFill>
                <a:latin typeface="Times New Roman" pitchFamily="18" charset="0"/>
                <a:cs typeface="Times New Roman" pitchFamily="18" charset="0"/>
              </a:rPr>
              <a:t>BÀI</a:t>
            </a:r>
            <a:r>
              <a:rPr lang="en-US" sz="2800" b="1" smtClean="0">
                <a:solidFill>
                  <a:srgbClr val="FF00FF"/>
                </a:solidFill>
                <a:latin typeface="Times New Roman" pitchFamily="18" charset="0"/>
                <a:cs typeface="Times New Roman" pitchFamily="18" charset="0"/>
              </a:rPr>
              <a:t> </a:t>
            </a:r>
            <a:r>
              <a:rPr lang="en-US" sz="2800" b="1" smtClean="0">
                <a:solidFill>
                  <a:srgbClr val="FF00FF"/>
                </a:solidFill>
                <a:latin typeface="Times New Roman" pitchFamily="18" charset="0"/>
                <a:cs typeface="Times New Roman" pitchFamily="18" charset="0"/>
              </a:rPr>
              <a:t>26: </a:t>
            </a:r>
            <a:r>
              <a:rPr lang="en-US" sz="2800" b="1" dirty="0" smtClean="0">
                <a:solidFill>
                  <a:srgbClr val="FF00FF"/>
                </a:solidFill>
                <a:latin typeface="Times New Roman" pitchFamily="18" charset="0"/>
                <a:cs typeface="Times New Roman" pitchFamily="18" charset="0"/>
              </a:rPr>
              <a:t>ETHYLIC  ALCOHOL</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CẤU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TẠO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PHÂN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TỬ</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TextBox 9"/>
          <p:cNvSpPr txBox="1"/>
          <p:nvPr/>
        </p:nvSpPr>
        <p:spPr>
          <a:xfrm>
            <a:off x="0" y="820050"/>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Ethylic alcohol  (ethanol)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a:t>
            </a:r>
            <a:r>
              <a:rPr lang="en-US" sz="2800" baseline="-25000" dirty="0" err="1" smtClean="0">
                <a:solidFill>
                  <a:srgbClr val="0000FF"/>
                </a:solidFill>
                <a:latin typeface="Times New Roman" pitchFamily="18" charset="0"/>
                <a:cs typeface="Times New Roman" pitchFamily="18" charset="0"/>
              </a:rPr>
              <a:t>2</a:t>
            </a:r>
            <a:r>
              <a:rPr lang="en-US" sz="2800" dirty="0" err="1" smtClean="0">
                <a:solidFill>
                  <a:srgbClr val="0000FF"/>
                </a:solidFill>
                <a:latin typeface="Times New Roman" pitchFamily="18" charset="0"/>
                <a:cs typeface="Times New Roman" pitchFamily="18" charset="0"/>
              </a:rPr>
              <a:t>H</a:t>
            </a:r>
            <a:r>
              <a:rPr lang="en-US" sz="2800" baseline="-25000" dirty="0" err="1" smtClean="0">
                <a:solidFill>
                  <a:srgbClr val="0000FF"/>
                </a:solidFill>
                <a:latin typeface="Times New Roman" pitchFamily="18" charset="0"/>
                <a:cs typeface="Times New Roman" pitchFamily="18" charset="0"/>
              </a:rPr>
              <a:t>6</a:t>
            </a:r>
            <a:r>
              <a:rPr lang="en-US" sz="2800" dirty="0" err="1" smtClean="0">
                <a:solidFill>
                  <a:srgbClr val="0000FF"/>
                </a:solidFill>
                <a:latin typeface="Times New Roman" pitchFamily="18" charset="0"/>
                <a:cs typeface="Times New Roman" pitchFamily="18" charset="0"/>
              </a:rPr>
              <a:t>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cấu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a:t>
            </a:r>
          </a:p>
        </p:txBody>
      </p:sp>
      <p:sp>
        <p:nvSpPr>
          <p:cNvPr id="11" name="Rectangle 10"/>
          <p:cNvSpPr/>
          <p:nvPr/>
        </p:nvSpPr>
        <p:spPr>
          <a:xfrm>
            <a:off x="1306286" y="1277262"/>
            <a:ext cx="3338285" cy="2246769"/>
          </a:xfrm>
          <a:prstGeom prst="rect">
            <a:avLst/>
          </a:prstGeom>
        </p:spPr>
        <p:txBody>
          <a:bodyPr wrap="square">
            <a:spAutoFit/>
          </a:bodyPr>
          <a:lstStyle/>
          <a:p>
            <a:pPr algn="just"/>
            <a:r>
              <a:rPr lang="en-US" sz="2800" dirty="0" smtClean="0">
                <a:solidFill>
                  <a:srgbClr val="FF0000"/>
                </a:solidFill>
                <a:latin typeface="+mj-lt"/>
                <a:cs typeface="Times New Roman" pitchFamily="18" charset="0"/>
              </a:rPr>
              <a:t>     </a:t>
            </a:r>
            <a:r>
              <a:rPr lang="en-US" sz="2800" dirty="0" smtClean="0">
                <a:solidFill>
                  <a:srgbClr val="0000FF"/>
                </a:solidFill>
                <a:latin typeface="Times New Roman" pitchFamily="18" charset="0"/>
                <a:cs typeface="Times New Roman" pitchFamily="18" charset="0"/>
              </a:rPr>
              <a:t>H   H</a:t>
            </a:r>
            <a:endParaRPr lang="vi-VN" sz="2800" dirty="0" smtClean="0">
              <a:solidFill>
                <a:srgbClr val="0000FF"/>
              </a:solidFill>
              <a:latin typeface="Times New Roman" pitchFamily="18" charset="0"/>
              <a:cs typeface="Times New Roman" pitchFamily="18" charset="0"/>
            </a:endParaRPr>
          </a:p>
          <a:p>
            <a:pPr algn="just"/>
            <a:r>
              <a:rPr lang="en-US" sz="2800" dirty="0" smtClean="0">
                <a:solidFill>
                  <a:srgbClr val="0000FF"/>
                </a:solidFill>
                <a:latin typeface="Times New Roman" pitchFamily="18" charset="0"/>
                <a:cs typeface="Times New Roman" pitchFamily="18" charset="0"/>
              </a:rPr>
              <a:t>     │   │</a:t>
            </a:r>
          </a:p>
          <a:p>
            <a:pPr algn="just"/>
            <a:r>
              <a:rPr lang="en-US" sz="2800" dirty="0" smtClean="0">
                <a:solidFill>
                  <a:srgbClr val="0000FF"/>
                </a:solidFill>
                <a:latin typeface="Times New Roman" pitchFamily="18" charset="0"/>
                <a:cs typeface="Times New Roman" pitchFamily="18" charset="0"/>
              </a:rPr>
              <a:t>H-</a:t>
            </a:r>
            <a:r>
              <a:rPr lang="vi-VN" sz="2800" dirty="0" smtClean="0">
                <a:solidFill>
                  <a:srgbClr val="0000FF"/>
                </a:solidFill>
                <a:latin typeface="Times New Roman" pitchFamily="18" charset="0"/>
                <a:cs typeface="Times New Roman" pitchFamily="18" charset="0"/>
              </a:rPr>
              <a:t> C – C </a:t>
            </a:r>
            <a:r>
              <a:rPr lang="en-US" sz="2800" dirty="0" smtClean="0">
                <a:solidFill>
                  <a:srgbClr val="0000FF"/>
                </a:solidFill>
                <a:latin typeface="Times New Roman" pitchFamily="18" charset="0"/>
                <a:cs typeface="Times New Roman" pitchFamily="18" charset="0"/>
              </a:rPr>
              <a:t>– O - H</a:t>
            </a:r>
            <a:endParaRPr lang="vi-VN" sz="2800" baseline="-25000" dirty="0" smtClean="0">
              <a:solidFill>
                <a:srgbClr val="0000FF"/>
              </a:solidFill>
              <a:latin typeface="Times New Roman" pitchFamily="18" charset="0"/>
              <a:cs typeface="Times New Roman" pitchFamily="18" charset="0"/>
            </a:endParaRPr>
          </a:p>
          <a:p>
            <a:pPr algn="just"/>
            <a:r>
              <a:rPr lang="en-US" sz="2800" dirty="0" smtClean="0">
                <a:solidFill>
                  <a:srgbClr val="0000FF"/>
                </a:solidFill>
                <a:latin typeface="Times New Roman" pitchFamily="18" charset="0"/>
                <a:cs typeface="Times New Roman" pitchFamily="18" charset="0"/>
              </a:rPr>
              <a:t>     │   │</a:t>
            </a:r>
          </a:p>
          <a:p>
            <a:pPr algn="just"/>
            <a:r>
              <a:rPr lang="en-US" sz="2800" dirty="0" smtClean="0">
                <a:solidFill>
                  <a:srgbClr val="0000FF"/>
                </a:solidFill>
                <a:latin typeface="Times New Roman" pitchFamily="18" charset="0"/>
                <a:cs typeface="Times New Roman" pitchFamily="18" charset="0"/>
              </a:rPr>
              <a:t>     H   H </a:t>
            </a:r>
            <a:r>
              <a:rPr lang="en-US" sz="2800" baseline="-25000" dirty="0" smtClean="0">
                <a:solidFill>
                  <a:srgbClr val="0000FF"/>
                </a:solidFill>
                <a:latin typeface="Times New Roman" pitchFamily="18" charset="0"/>
                <a:cs typeface="Times New Roman" pitchFamily="18" charset="0"/>
              </a:rPr>
              <a:t>	</a:t>
            </a:r>
            <a:endParaRPr lang="vi-VN" sz="2800" dirty="0" smtClean="0">
              <a:solidFill>
                <a:srgbClr val="0000FF"/>
              </a:solidFill>
              <a:latin typeface="Times New Roman" pitchFamily="18" charset="0"/>
              <a:cs typeface="Times New Roman" pitchFamily="18" charset="0"/>
            </a:endParaRPr>
          </a:p>
        </p:txBody>
      </p:sp>
      <p:sp>
        <p:nvSpPr>
          <p:cNvPr id="12" name="TextBox 11"/>
          <p:cNvSpPr txBox="1"/>
          <p:nvPr/>
        </p:nvSpPr>
        <p:spPr>
          <a:xfrm>
            <a:off x="3976914" y="2148107"/>
            <a:ext cx="8215086" cy="523220"/>
          </a:xfrm>
          <a:prstGeom prst="rect">
            <a:avLst/>
          </a:prstGeom>
          <a:noFill/>
        </p:spPr>
        <p:txBody>
          <a:bodyPr wrap="square" rtlCol="0">
            <a:spAutoFit/>
          </a:bodyPr>
          <a:lstStyle/>
          <a:p>
            <a:r>
              <a:rPr lang="en-US" sz="2800" dirty="0" err="1" smtClean="0">
                <a:solidFill>
                  <a:srgbClr val="0000FF"/>
                </a:solidFill>
                <a:latin typeface="Times New Roman" pitchFamily="18" charset="0"/>
                <a:cs typeface="Times New Roman" pitchFamily="18" charset="0"/>
              </a:rPr>
              <a:t>Công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cấu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gọn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a:t>
            </a:r>
            <a:r>
              <a:rPr lang="en-US" sz="2800" baseline="-25000" dirty="0" err="1" smtClean="0">
                <a:solidFill>
                  <a:srgbClr val="0000FF"/>
                </a:solidFill>
                <a:latin typeface="Times New Roman" pitchFamily="18" charset="0"/>
                <a:cs typeface="Times New Roman" pitchFamily="18" charset="0"/>
              </a:rPr>
              <a:t>3</a:t>
            </a:r>
            <a:r>
              <a:rPr lang="en-US" sz="2800" dirty="0" smtClean="0">
                <a:solidFill>
                  <a:srgbClr val="0000FF"/>
                </a:solidFill>
                <a:latin typeface="Times New Roman" pitchFamily="18" charset="0"/>
                <a:cs typeface="Times New Roman" pitchFamily="18" charset="0"/>
              </a:rPr>
              <a:t>-</a:t>
            </a:r>
            <a:r>
              <a:rPr lang="en-US" sz="2800" dirty="0" err="1" smtClean="0">
                <a:solidFill>
                  <a:srgbClr val="0000FF"/>
                </a:solidFill>
                <a:latin typeface="Times New Roman" pitchFamily="18" charset="0"/>
                <a:cs typeface="Times New Roman" pitchFamily="18" charset="0"/>
              </a:rPr>
              <a:t>CH</a:t>
            </a:r>
            <a:r>
              <a:rPr lang="en-US" sz="2800" baseline="-25000" dirty="0" err="1" smtClean="0">
                <a:solidFill>
                  <a:srgbClr val="0000FF"/>
                </a:solidFill>
                <a:latin typeface="Times New Roman" pitchFamily="18" charset="0"/>
                <a:cs typeface="Times New Roman" pitchFamily="18" charset="0"/>
              </a:rPr>
              <a:t>2</a:t>
            </a:r>
            <a:r>
              <a:rPr lang="en-US" sz="2800" dirty="0" smtClean="0">
                <a:solidFill>
                  <a:srgbClr val="0000FF"/>
                </a:solidFill>
                <a:latin typeface="Times New Roman" pitchFamily="18" charset="0"/>
                <a:cs typeface="Times New Roman" pitchFamily="18" charset="0"/>
              </a:rPr>
              <a:t>-OH </a:t>
            </a:r>
            <a:r>
              <a:rPr lang="en-US" sz="2800" dirty="0" err="1" smtClean="0">
                <a:solidFill>
                  <a:srgbClr val="0000FF"/>
                </a:solidFill>
                <a:latin typeface="Times New Roman" pitchFamily="18" charset="0"/>
                <a:cs typeface="Times New Roman" pitchFamily="18" charset="0"/>
              </a:rPr>
              <a:t>hoặc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a:t>
            </a:r>
            <a:r>
              <a:rPr lang="en-US" sz="2800" baseline="-25000" dirty="0" err="1" smtClean="0">
                <a:solidFill>
                  <a:srgbClr val="0000FF"/>
                </a:solidFill>
                <a:latin typeface="Times New Roman" pitchFamily="18" charset="0"/>
                <a:cs typeface="Times New Roman" pitchFamily="18" charset="0"/>
              </a:rPr>
              <a:t>2</a:t>
            </a:r>
            <a:r>
              <a:rPr lang="en-US" sz="2800" dirty="0" err="1" smtClean="0">
                <a:solidFill>
                  <a:srgbClr val="0000FF"/>
                </a:solidFill>
                <a:latin typeface="Times New Roman" pitchFamily="18" charset="0"/>
                <a:cs typeface="Times New Roman" pitchFamily="18" charset="0"/>
              </a:rPr>
              <a:t>H</a:t>
            </a:r>
            <a:r>
              <a:rPr lang="en-US" sz="2800" baseline="-25000" dirty="0" err="1" smtClean="0">
                <a:solidFill>
                  <a:srgbClr val="0000FF"/>
                </a:solidFill>
                <a:latin typeface="Times New Roman" pitchFamily="18" charset="0"/>
                <a:cs typeface="Times New Roman" pitchFamily="18" charset="0"/>
              </a:rPr>
              <a:t>5</a:t>
            </a:r>
            <a:r>
              <a:rPr lang="en-US" sz="2800" dirty="0" err="1" smtClean="0">
                <a:solidFill>
                  <a:srgbClr val="0000FF"/>
                </a:solidFill>
                <a:latin typeface="Times New Roman" pitchFamily="18" charset="0"/>
                <a:cs typeface="Times New Roman" pitchFamily="18" charset="0"/>
              </a:rPr>
              <a:t>OH</a:t>
            </a:r>
            <a:endParaRPr lang="en-US" sz="2800" dirty="0" smtClean="0">
              <a:solidFill>
                <a:srgbClr val="0000FF"/>
              </a:solidFill>
              <a:latin typeface="Times New Roman" pitchFamily="18" charset="0"/>
              <a:cs typeface="Times New Roman" pitchFamily="18" charset="0"/>
            </a:endParaRPr>
          </a:p>
        </p:txBody>
      </p:sp>
      <p:sp>
        <p:nvSpPr>
          <p:cNvPr id="13" name="TextBox 12"/>
          <p:cNvSpPr txBox="1"/>
          <p:nvPr/>
        </p:nvSpPr>
        <p:spPr>
          <a:xfrm>
            <a:off x="0" y="3396336"/>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r>
              <a:rPr lang="en-US" sz="2800" dirty="0" smtClean="0">
                <a:solidFill>
                  <a:srgbClr val="0000FF"/>
                </a:solidFill>
                <a:latin typeface="Times New Roman" pitchFamily="18" charset="0"/>
                <a:cs typeface="Times New Roman" pitchFamily="18" charset="0"/>
              </a:rPr>
              <a:t> ethylic alcohol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nguyên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r>
              <a:rPr lang="en-US" sz="2800" dirty="0" smtClean="0">
                <a:solidFill>
                  <a:srgbClr val="0000FF"/>
                </a:solidFill>
                <a:latin typeface="Times New Roman" pitchFamily="18" charset="0"/>
                <a:cs typeface="Times New Roman" pitchFamily="18" charset="0"/>
              </a:rPr>
              <a:t> H </a:t>
            </a:r>
            <a:r>
              <a:rPr lang="en-US" sz="2800" dirty="0" err="1" smtClean="0">
                <a:solidFill>
                  <a:srgbClr val="0000FF"/>
                </a:solidFill>
                <a:latin typeface="Times New Roman" pitchFamily="18" charset="0"/>
                <a:cs typeface="Times New Roman" pitchFamily="18" charset="0"/>
              </a:rPr>
              <a:t>không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liên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kết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với</a:t>
            </a:r>
            <a:r>
              <a:rPr lang="en-US" sz="2800" dirty="0" smtClean="0">
                <a:solidFill>
                  <a:srgbClr val="0000FF"/>
                </a:solidFill>
                <a:latin typeface="Times New Roman" pitchFamily="18" charset="0"/>
                <a:cs typeface="Times New Roman" pitchFamily="18" charset="0"/>
              </a:rPr>
              <a:t> C </a:t>
            </a:r>
            <a:r>
              <a:rPr lang="en-US" sz="2800" dirty="0" err="1" smtClean="0">
                <a:solidFill>
                  <a:srgbClr val="0000FF"/>
                </a:solidFill>
                <a:latin typeface="Times New Roman" pitchFamily="18" charset="0"/>
                <a:cs typeface="Times New Roman" pitchFamily="18" charset="0"/>
              </a:rPr>
              <a:t>mà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liên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kết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với</a:t>
            </a:r>
            <a:r>
              <a:rPr lang="en-US" sz="2800" dirty="0" smtClean="0">
                <a:solidFill>
                  <a:srgbClr val="0000FF"/>
                </a:solidFill>
                <a:latin typeface="Times New Roman" pitchFamily="18" charset="0"/>
                <a:cs typeface="Times New Roman" pitchFamily="18" charset="0"/>
              </a:rPr>
              <a:t> O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thành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nhóm</a:t>
            </a:r>
            <a:r>
              <a:rPr lang="en-US" sz="2800" dirty="0" smtClean="0">
                <a:solidFill>
                  <a:srgbClr val="0000FF"/>
                </a:solidFill>
                <a:latin typeface="Times New Roman" pitchFamily="18" charset="0"/>
                <a:cs typeface="Times New Roman" pitchFamily="18" charset="0"/>
              </a:rPr>
              <a:t> –OH =&gt; ethylic alcohol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những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tính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đặc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trưng</a:t>
            </a:r>
            <a:r>
              <a:rPr lang="en-US" sz="2800" dirty="0" smtClean="0">
                <a:solidFill>
                  <a:srgbClr val="0000FF"/>
                </a:solidFill>
                <a:latin typeface="Times New Roman" pitchFamily="18" charset="0"/>
                <a:cs typeface="Times New Roman" pitchFamily="18" charset="0"/>
              </a:rPr>
              <a:t>.</a:t>
            </a:r>
          </a:p>
        </p:txBody>
      </p:sp>
      <p:sp>
        <p:nvSpPr>
          <p:cNvPr id="14" name="TextBox 13"/>
          <p:cNvSpPr txBox="1"/>
          <p:nvPr/>
        </p:nvSpPr>
        <p:spPr>
          <a:xfrm>
            <a:off x="0" y="4230908"/>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TÍNH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CHẤT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VẬT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LÍ</a:t>
            </a:r>
            <a:endParaRPr lang="en-US" sz="2800" b="1" dirty="0" smtClean="0">
              <a:solidFill>
                <a:srgbClr val="0000FF"/>
              </a:solidFill>
              <a:latin typeface="Times New Roman" pitchFamily="18" charset="0"/>
              <a:cs typeface="Times New Roman" pitchFamily="18" charset="0"/>
            </a:endParaRPr>
          </a:p>
        </p:txBody>
      </p:sp>
      <p:sp>
        <p:nvSpPr>
          <p:cNvPr id="15" name="TextBox 14"/>
          <p:cNvSpPr txBox="1"/>
          <p:nvPr/>
        </p:nvSpPr>
        <p:spPr>
          <a:xfrm>
            <a:off x="0" y="4630050"/>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Ethylic alcohol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lỏng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màu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mùi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đặc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vị</a:t>
            </a:r>
            <a:r>
              <a:rPr lang="en-US" sz="2800" dirty="0" smtClean="0">
                <a:solidFill>
                  <a:srgbClr val="0000FF"/>
                </a:solidFill>
                <a:latin typeface="Times New Roman" pitchFamily="18" charset="0"/>
                <a:cs typeface="Times New Roman" pitchFamily="18" charset="0"/>
              </a:rPr>
              <a:t> cay, tan </a:t>
            </a:r>
            <a:r>
              <a:rPr lang="en-US" sz="2800" dirty="0" err="1" smtClean="0">
                <a:solidFill>
                  <a:srgbClr val="0000FF"/>
                </a:solidFill>
                <a:latin typeface="Times New Roman" pitchFamily="18" charset="0"/>
                <a:cs typeface="Times New Roman" pitchFamily="18" charset="0"/>
              </a:rPr>
              <a:t>vô</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nước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hòa</a:t>
            </a:r>
            <a:r>
              <a:rPr lang="en-US" sz="2800" dirty="0" smtClean="0">
                <a:solidFill>
                  <a:srgbClr val="0000FF"/>
                </a:solidFill>
                <a:latin typeface="Times New Roman" pitchFamily="18" charset="0"/>
                <a:cs typeface="Times New Roman" pitchFamily="18" charset="0"/>
              </a:rPr>
              <a:t> tan </a:t>
            </a:r>
            <a:r>
              <a:rPr lang="en-US" sz="2800" dirty="0" err="1" smtClean="0">
                <a:solidFill>
                  <a:srgbClr val="0000FF"/>
                </a:solidFill>
                <a:latin typeface="Times New Roman" pitchFamily="18" charset="0"/>
                <a:cs typeface="Times New Roman" pitchFamily="18" charset="0"/>
              </a:rPr>
              <a:t>được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nhiều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như</a:t>
            </a:r>
            <a:r>
              <a:rPr lang="en-US" sz="2800" dirty="0" smtClean="0">
                <a:solidFill>
                  <a:srgbClr val="0000FF"/>
                </a:solidFill>
                <a:latin typeface="Times New Roman" pitchFamily="18" charset="0"/>
                <a:cs typeface="Times New Roman" pitchFamily="18" charset="0"/>
              </a:rPr>
              <a:t> iodine, benzene, </a:t>
            </a:r>
            <a:r>
              <a:rPr lang="en-US" sz="2800" dirty="0" err="1" smtClean="0">
                <a:solidFill>
                  <a:srgbClr val="0000FF"/>
                </a:solidFill>
                <a:latin typeface="Times New Roman" pitchFamily="18" charset="0"/>
                <a:cs typeface="Times New Roman" pitchFamily="18" charset="0"/>
              </a:rPr>
              <a:t>xăng</a:t>
            </a:r>
            <a:r>
              <a:rPr lang="en-US" sz="2800" dirty="0" smtClean="0">
                <a:solidFill>
                  <a:srgbClr val="0000FF"/>
                </a:solidFill>
                <a:latin typeface="Times New Roman" pitchFamily="18" charset="0"/>
                <a:cs typeface="Times New Roman" pitchFamily="18" charset="0"/>
              </a:rPr>
              <a:t>,…</a:t>
            </a:r>
          </a:p>
        </p:txBody>
      </p:sp>
      <p:sp>
        <p:nvSpPr>
          <p:cNvPr id="17" name="TextBox 16"/>
          <p:cNvSpPr txBox="1"/>
          <p:nvPr/>
        </p:nvSpPr>
        <p:spPr>
          <a:xfrm>
            <a:off x="0" y="5464622"/>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Ethylic alcohol  </a:t>
            </a:r>
            <a:r>
              <a:rPr lang="en-US" sz="2800" dirty="0" err="1" smtClean="0">
                <a:solidFill>
                  <a:srgbClr val="0000FF"/>
                </a:solidFill>
                <a:latin typeface="Times New Roman" pitchFamily="18" charset="0"/>
                <a:cs typeface="Times New Roman" pitchFamily="18" charset="0"/>
              </a:rPr>
              <a:t>sôi</a:t>
            </a:r>
            <a:r>
              <a:rPr lang="en-US" sz="2800" dirty="0" smtClean="0">
                <a:solidFill>
                  <a:srgbClr val="0000FF"/>
                </a:solidFill>
                <a:latin typeface="Times New Roman" pitchFamily="18" charset="0"/>
                <a:cs typeface="Times New Roman" pitchFamily="18" charset="0"/>
              </a:rPr>
              <a:t> ở 78,3</a:t>
            </a:r>
            <a:r>
              <a:rPr lang="en-US" sz="2800" baseline="30000" dirty="0" smtClean="0">
                <a:solidFill>
                  <a:srgbClr val="0000FF"/>
                </a:solidFill>
                <a:latin typeface="Times New Roman" pitchFamily="18" charset="0"/>
                <a:cs typeface="Times New Roman" pitchFamily="18" charset="0"/>
              </a:rPr>
              <a:t>0</a:t>
            </a:r>
            <a:r>
              <a:rPr lang="en-US" sz="2800" dirty="0" smtClean="0">
                <a:solidFill>
                  <a:srgbClr val="0000FF"/>
                </a:solidFill>
                <a:latin typeface="Times New Roman" pitchFamily="18" charset="0"/>
                <a:cs typeface="Times New Roman" pitchFamily="18" charset="0"/>
              </a:rPr>
              <a:t> C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riêng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0,789 </a:t>
            </a:r>
            <a:r>
              <a:rPr lang="en-US" sz="2800" dirty="0" err="1" smtClean="0">
                <a:solidFill>
                  <a:srgbClr val="0000FF"/>
                </a:solidFill>
                <a:latin typeface="Times New Roman" pitchFamily="18" charset="0"/>
                <a:cs typeface="Times New Roman" pitchFamily="18" charset="0"/>
              </a:rPr>
              <a:t>gam</a:t>
            </a:r>
            <a:r>
              <a:rPr lang="en-US" sz="2800" dirty="0" smtClean="0">
                <a:solidFill>
                  <a:srgbClr val="0000FF"/>
                </a:solidFill>
                <a:latin typeface="Times New Roman" pitchFamily="18" charset="0"/>
                <a:cs typeface="Times New Roman" pitchFamily="18" charset="0"/>
              </a:rPr>
              <a:t>/</a:t>
            </a:r>
            <a:r>
              <a:rPr lang="en-US" sz="2800" dirty="0" err="1" smtClean="0">
                <a:solidFill>
                  <a:srgbClr val="0000FF"/>
                </a:solidFill>
                <a:latin typeface="Times New Roman" pitchFamily="18" charset="0"/>
                <a:cs typeface="Times New Roman" pitchFamily="18" charset="0"/>
              </a:rPr>
              <a:t>cm</a:t>
            </a:r>
            <a:r>
              <a:rPr lang="en-US" sz="2800" baseline="30000" dirty="0" err="1" smtClean="0">
                <a:solidFill>
                  <a:srgbClr val="0000FF"/>
                </a:solidFill>
                <a:latin typeface="Times New Roman" pitchFamily="18" charset="0"/>
                <a:cs typeface="Times New Roman" pitchFamily="18" charset="0"/>
              </a:rPr>
              <a:t>3</a:t>
            </a:r>
            <a:r>
              <a:rPr lang="en-US" sz="2800" dirty="0" smtClean="0">
                <a:solidFill>
                  <a:srgbClr val="0000FF"/>
                </a:solidFill>
                <a:latin typeface="Times New Roman" pitchFamily="18" charset="0"/>
                <a:cs typeface="Times New Roman" pitchFamily="18" charset="0"/>
              </a:rPr>
              <a:t> ở 20</a:t>
            </a:r>
            <a:r>
              <a:rPr lang="en-US" sz="2800" baseline="30000" dirty="0" smtClean="0">
                <a:solidFill>
                  <a:srgbClr val="0000FF"/>
                </a:solidFill>
                <a:latin typeface="Times New Roman" pitchFamily="18" charset="0"/>
                <a:cs typeface="Times New Roman" pitchFamily="18" charset="0"/>
              </a:rPr>
              <a:t>0</a:t>
            </a:r>
            <a:r>
              <a:rPr lang="en-US" sz="2800" dirty="0" smtClean="0">
                <a:solidFill>
                  <a:srgbClr val="0000FF"/>
                </a:solidFill>
                <a:latin typeface="Times New Roman" pitchFamily="18" charset="0"/>
                <a:cs typeface="Times New Roman" pitchFamily="18" charset="0"/>
              </a:rPr>
              <a:t> C.</a:t>
            </a:r>
          </a:p>
        </p:txBody>
      </p:sp>
      <p:sp>
        <p:nvSpPr>
          <p:cNvPr id="18" name="TextBox 17"/>
          <p:cNvSpPr txBox="1"/>
          <p:nvPr/>
        </p:nvSpPr>
        <p:spPr>
          <a:xfrm>
            <a:off x="0" y="5892794"/>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cồn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số</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mililít</a:t>
            </a:r>
            <a:r>
              <a:rPr lang="en-US" sz="2800" dirty="0" smtClean="0">
                <a:solidFill>
                  <a:srgbClr val="0000FF"/>
                </a:solidFill>
                <a:latin typeface="Times New Roman" pitchFamily="18" charset="0"/>
                <a:cs typeface="Times New Roman" pitchFamily="18" charset="0"/>
              </a:rPr>
              <a:t> ethylic alcohol </a:t>
            </a:r>
            <a:r>
              <a:rPr lang="en-US" sz="2800" dirty="0" err="1" smtClean="0">
                <a:solidFill>
                  <a:srgbClr val="0000FF"/>
                </a:solidFill>
                <a:latin typeface="Times New Roman" pitchFamily="18" charset="0"/>
                <a:cs typeface="Times New Roman" pitchFamily="18" charset="0"/>
              </a:rPr>
              <a:t>nguyên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100 </a:t>
            </a:r>
            <a:r>
              <a:rPr lang="en-US" sz="2800" dirty="0" err="1" smtClean="0">
                <a:solidFill>
                  <a:srgbClr val="0000FF"/>
                </a:solidFill>
                <a:latin typeface="Times New Roman" pitchFamily="18" charset="0"/>
                <a:cs typeface="Times New Roman" pitchFamily="18" charset="0"/>
              </a:rPr>
              <a:t>mL</a:t>
            </a:r>
            <a:r>
              <a:rPr lang="en-US" sz="2800" dirty="0" smtClean="0">
                <a:solidFill>
                  <a:srgbClr val="0000FF"/>
                </a:solidFill>
                <a:latin typeface="Times New Roman" pitchFamily="18" charset="0"/>
                <a:cs typeface="Times New Roman" pitchFamily="18" charset="0"/>
              </a:rPr>
              <a:t> dung </a:t>
            </a:r>
            <a:r>
              <a:rPr lang="en-US" sz="2800" dirty="0" err="1" smtClean="0">
                <a:solidFill>
                  <a:srgbClr val="0000FF"/>
                </a:solidFill>
                <a:latin typeface="Times New Roman" pitchFamily="18" charset="0"/>
                <a:cs typeface="Times New Roman" pitchFamily="18" charset="0"/>
              </a:rPr>
              <a:t>dịch</a:t>
            </a:r>
            <a:r>
              <a:rPr lang="en-US" sz="2800" dirty="0" smtClean="0">
                <a:solidFill>
                  <a:srgbClr val="0000FF"/>
                </a:solidFill>
                <a:latin typeface="Times New Roman" pitchFamily="18" charset="0"/>
                <a:cs typeface="Times New Roman" pitchFamily="18" charset="0"/>
              </a:rPr>
              <a:t> ở </a:t>
            </a:r>
            <a:r>
              <a:rPr lang="en-US" sz="2800" dirty="0" err="1" smtClean="0">
                <a:solidFill>
                  <a:srgbClr val="0000FF"/>
                </a:solidFill>
                <a:latin typeface="Times New Roman" pitchFamily="18" charset="0"/>
                <a:cs typeface="Times New Roman" pitchFamily="18" charset="0"/>
              </a:rPr>
              <a:t>20</a:t>
            </a:r>
            <a:r>
              <a:rPr lang="en-US" sz="2800" baseline="30000" dirty="0" err="1" smtClean="0">
                <a:solidFill>
                  <a:srgbClr val="0000FF"/>
                </a:solidFill>
                <a:latin typeface="Times New Roman" pitchFamily="18" charset="0"/>
                <a:cs typeface="Times New Roman" pitchFamily="18" charset="0"/>
              </a:rPr>
              <a:t>0</a:t>
            </a:r>
            <a:r>
              <a:rPr lang="en-US" sz="2800" dirty="0" err="1" smtClean="0">
                <a:solidFill>
                  <a:srgbClr val="0000FF"/>
                </a:solidFill>
                <a:latin typeface="Times New Roman" pitchFamily="18" charset="0"/>
                <a:cs typeface="Times New Roman" pitchFamily="18" charset="0"/>
              </a:rPr>
              <a:t>C</a:t>
            </a:r>
            <a:r>
              <a:rPr lang="en-US" sz="2800" dirty="0" smtClean="0">
                <a:solidFill>
                  <a:srgbClr val="0000FF"/>
                </a:solidFill>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strips(upRight)">
                                      <p:cBhvr>
                                        <p:cTn id="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558971" y="1872343"/>
            <a:ext cx="6633029" cy="1569660"/>
          </a:xfrm>
          <a:prstGeom prst="rect">
            <a:avLst/>
          </a:prstGeom>
          <a:noFill/>
        </p:spPr>
        <p:txBody>
          <a:bodyPr wrap="square" rtlCol="0">
            <a:spAutoFit/>
          </a:bodyPr>
          <a:lstStyle/>
          <a:p>
            <a:pPr algn="just"/>
            <a:r>
              <a:rPr lang="vi-VN" sz="3200" dirty="0" smtClean="0">
                <a:solidFill>
                  <a:srgbClr val="FF00FF"/>
                </a:solidFill>
                <a:latin typeface="Times New Roman" pitchFamily="18" charset="0"/>
                <a:cs typeface="Times New Roman" pitchFamily="18" charset="0"/>
              </a:rPr>
              <a:t>- Ống nghiệm 1: Xăng không tan trong nước, hỗn hợp phân thành 2 lớp, xăng nổi lên trên.</a:t>
            </a:r>
          </a:p>
        </p:txBody>
      </p:sp>
      <p:pic>
        <p:nvPicPr>
          <p:cNvPr id="4098" name="Picture 2"/>
          <p:cNvPicPr>
            <a:picLocks noChangeAspect="1" noChangeArrowheads="1"/>
          </p:cNvPicPr>
          <p:nvPr/>
        </p:nvPicPr>
        <p:blipFill>
          <a:blip r:embed="rId2"/>
          <a:srcRect/>
          <a:stretch>
            <a:fillRect/>
          </a:stretch>
        </p:blipFill>
        <p:spPr bwMode="auto">
          <a:xfrm>
            <a:off x="0" y="0"/>
            <a:ext cx="5276799" cy="6858000"/>
          </a:xfrm>
          <a:prstGeom prst="rect">
            <a:avLst/>
          </a:prstGeom>
          <a:noFill/>
          <a:ln w="9525">
            <a:noFill/>
            <a:miter lim="800000"/>
            <a:headEnd/>
            <a:tailEnd/>
          </a:ln>
          <a:effectLst/>
        </p:spPr>
      </p:pic>
      <p:sp>
        <p:nvSpPr>
          <p:cNvPr id="10" name="TextBox 9"/>
          <p:cNvSpPr txBox="1"/>
          <p:nvPr/>
        </p:nvSpPr>
        <p:spPr>
          <a:xfrm>
            <a:off x="5558971" y="3744686"/>
            <a:ext cx="6633029" cy="1569660"/>
          </a:xfrm>
          <a:prstGeom prst="rect">
            <a:avLst/>
          </a:prstGeom>
          <a:noFill/>
        </p:spPr>
        <p:txBody>
          <a:bodyPr wrap="square" rtlCol="0">
            <a:spAutoFit/>
          </a:bodyPr>
          <a:lstStyle/>
          <a:p>
            <a:pPr algn="just"/>
            <a:r>
              <a:rPr lang="vi-VN" sz="3200" dirty="0" smtClean="0">
                <a:solidFill>
                  <a:srgbClr val="FF00FF"/>
                </a:solidFill>
                <a:latin typeface="Times New Roman" pitchFamily="18" charset="0"/>
                <a:cs typeface="Times New Roman" pitchFamily="18" charset="0"/>
              </a:rPr>
              <a:t>- Ống nghiệm 2: Xăng tan trong C</a:t>
            </a:r>
            <a:r>
              <a:rPr lang="vi-VN" sz="3200" baseline="-25000" dirty="0" smtClean="0">
                <a:solidFill>
                  <a:srgbClr val="FF00FF"/>
                </a:solidFill>
                <a:latin typeface="Times New Roman" pitchFamily="18" charset="0"/>
                <a:cs typeface="Times New Roman" pitchFamily="18" charset="0"/>
              </a:rPr>
              <a:t>2</a:t>
            </a:r>
            <a:r>
              <a:rPr lang="vi-VN" sz="3200" dirty="0" smtClean="0">
                <a:solidFill>
                  <a:srgbClr val="FF00FF"/>
                </a:solidFill>
                <a:latin typeface="Times New Roman" pitchFamily="18" charset="0"/>
                <a:cs typeface="Times New Roman" pitchFamily="18" charset="0"/>
              </a:rPr>
              <a:t>H</a:t>
            </a:r>
            <a:r>
              <a:rPr lang="vi-VN" sz="3200" baseline="-25000" dirty="0" smtClean="0">
                <a:solidFill>
                  <a:srgbClr val="FF00FF"/>
                </a:solidFill>
                <a:latin typeface="Times New Roman" pitchFamily="18" charset="0"/>
                <a:cs typeface="Times New Roman" pitchFamily="18" charset="0"/>
              </a:rPr>
              <a:t>5</a:t>
            </a:r>
            <a:r>
              <a:rPr lang="vi-VN" sz="3200" dirty="0" smtClean="0">
                <a:solidFill>
                  <a:srgbClr val="FF00FF"/>
                </a:solidFill>
                <a:latin typeface="Times New Roman" pitchFamily="18" charset="0"/>
                <a:cs typeface="Times New Roman" pitchFamily="18" charset="0"/>
              </a:rPr>
              <a:t>OH, thu được dung dịch đồng nhất.</a:t>
            </a:r>
            <a:endParaRPr lang="vi-VN" sz="3200"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ppt_w</p:attrName>
                                        </p:attrNameLst>
                                      </p:cBhvr>
                                      <p:tavLst>
                                        <p:tav tm="0">
                                          <p:val>
                                            <p:fltVal val="0"/>
                                          </p:val>
                                        </p:tav>
                                        <p:tav tm="100000">
                                          <p:val>
                                            <p:strVal val="#ppt_w"/>
                                          </p:val>
                                        </p:tav>
                                      </p:tavLst>
                                    </p:anim>
                                    <p:anim calcmode="lin" valueType="num">
                                      <p:cBhvr>
                                        <p:cTn id="8" dur="1000" fill="hold"/>
                                        <p:tgtEl>
                                          <p:spTgt spid="4098"/>
                                        </p:tgtEl>
                                        <p:attrNameLst>
                                          <p:attrName>ppt_h</p:attrName>
                                        </p:attrNameLst>
                                      </p:cBhvr>
                                      <p:tavLst>
                                        <p:tav tm="0">
                                          <p:val>
                                            <p:fltVal val="0"/>
                                          </p:val>
                                        </p:tav>
                                        <p:tav tm="100000">
                                          <p:val>
                                            <p:strVal val="#ppt_h"/>
                                          </p:val>
                                        </p:tav>
                                      </p:tavLst>
                                    </p:anim>
                                    <p:animEffect transition="in" filter="fade">
                                      <p:cBhvr>
                                        <p:cTn id="9" dur="1000"/>
                                        <p:tgtEl>
                                          <p:spTgt spid="409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fltVal val="0"/>
                                          </p:val>
                                        </p:tav>
                                        <p:tav tm="100000">
                                          <p:val>
                                            <p:strVal val="#ppt_w"/>
                                          </p:val>
                                        </p:tav>
                                      </p:tavLst>
                                    </p:anim>
                                    <p:anim calcmode="lin" valueType="num">
                                      <p:cBhvr>
                                        <p:cTn id="15" dur="1000" fill="hold"/>
                                        <p:tgtEl>
                                          <p:spTgt spid="8"/>
                                        </p:tgtEl>
                                        <p:attrNameLst>
                                          <p:attrName>ppt_h</p:attrName>
                                        </p:attrNameLst>
                                      </p:cBhvr>
                                      <p:tavLst>
                                        <p:tav tm="0">
                                          <p:val>
                                            <p:fltVal val="0"/>
                                          </p:val>
                                        </p:tav>
                                        <p:tav tm="100000">
                                          <p:val>
                                            <p:strVal val="#ppt_h"/>
                                          </p:val>
                                        </p:tav>
                                      </p:tavLst>
                                    </p:anim>
                                    <p:animEffect transition="in" filter="fade">
                                      <p:cBhvr>
                                        <p:cTn id="16" dur="1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ppt_w</p:attrName>
                                        </p:attrNameLst>
                                      </p:cBhvr>
                                      <p:tavLst>
                                        <p:tav tm="0">
                                          <p:val>
                                            <p:fltVal val="0"/>
                                          </p:val>
                                        </p:tav>
                                        <p:tav tm="100000">
                                          <p:val>
                                            <p:strVal val="#ppt_w"/>
                                          </p:val>
                                        </p:tav>
                                      </p:tavLst>
                                    </p:anim>
                                    <p:anim calcmode="lin" valueType="num">
                                      <p:cBhvr>
                                        <p:cTn id="22" dur="1000" fill="hold"/>
                                        <p:tgtEl>
                                          <p:spTgt spid="10"/>
                                        </p:tgtEl>
                                        <p:attrNameLst>
                                          <p:attrName>ppt_h</p:attrName>
                                        </p:attrNameLst>
                                      </p:cBhvr>
                                      <p:tavLst>
                                        <p:tav tm="0">
                                          <p:val>
                                            <p:fltVal val="0"/>
                                          </p:val>
                                        </p:tav>
                                        <p:tav tm="100000">
                                          <p:val>
                                            <p:strVal val="#ppt_h"/>
                                          </p:val>
                                        </p:tav>
                                      </p:tavLst>
                                    </p:anim>
                                    <p:animEffect transition="in" filter="fade">
                                      <p:cBhvr>
                                        <p:cTn id="2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3556009"/>
            <a:ext cx="12192000" cy="2554545"/>
          </a:xfrm>
          <a:prstGeom prst="rect">
            <a:avLst/>
          </a:prstGeom>
          <a:noFill/>
        </p:spPr>
        <p:txBody>
          <a:bodyPr wrap="square" rtlCol="0">
            <a:spAutoFit/>
          </a:bodyPr>
          <a:lstStyle/>
          <a:p>
            <a:r>
              <a:rPr lang="en-US" sz="3200" dirty="0" smtClean="0">
                <a:solidFill>
                  <a:srgbClr val="FF00FF"/>
                </a:solidFill>
                <a:latin typeface="Times New Roman" pitchFamily="18" charset="0"/>
                <a:cs typeface="Times New Roman" pitchFamily="18" charset="0"/>
              </a:rPr>
              <a:t>a)</a:t>
            </a:r>
          </a:p>
          <a:p>
            <a:pPr algn="just"/>
            <a:r>
              <a:rPr lang="en-US" sz="3200" dirty="0" err="1" smtClean="0">
                <a:solidFill>
                  <a:srgbClr val="FF00FF"/>
                </a:solidFill>
                <a:latin typeface="Times New Roman" pitchFamily="18" charset="0"/>
                <a:cs typeface="Times New Roman" pitchFamily="18" charset="0"/>
              </a:rPr>
              <a:t>Trong</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100mL</a:t>
            </a:r>
            <a:r>
              <a:rPr lang="en-US" sz="3200" dirty="0" smtClean="0">
                <a:solidFill>
                  <a:srgbClr val="FF00FF"/>
                </a:solidFill>
                <a:latin typeface="Times New Roman" pitchFamily="18" charset="0"/>
                <a:cs typeface="Times New Roman" pitchFamily="18" charset="0"/>
              </a:rPr>
              <a:t> dung </a:t>
            </a:r>
            <a:r>
              <a:rPr lang="en-US" sz="3200" dirty="0" err="1" smtClean="0">
                <a:solidFill>
                  <a:srgbClr val="FF00FF"/>
                </a:solidFill>
                <a:latin typeface="Times New Roman" pitchFamily="18" charset="0"/>
                <a:cs typeface="Times New Roman" pitchFamily="18" charset="0"/>
              </a:rPr>
              <a:t>dịch</a:t>
            </a:r>
            <a:r>
              <a:rPr lang="en-US" sz="3200" dirty="0" smtClean="0">
                <a:solidFill>
                  <a:srgbClr val="FF00FF"/>
                </a:solidFill>
                <a:latin typeface="Times New Roman" pitchFamily="18" charset="0"/>
                <a:cs typeface="Times New Roman" pitchFamily="18" charset="0"/>
              </a:rPr>
              <a:t> ethylic </a:t>
            </a:r>
            <a:r>
              <a:rPr lang="en-US" sz="3200" dirty="0" err="1" smtClean="0">
                <a:solidFill>
                  <a:srgbClr val="FF00FF"/>
                </a:solidFill>
                <a:latin typeface="Times New Roman" pitchFamily="18" charset="0"/>
                <a:cs typeface="Times New Roman" pitchFamily="18" charset="0"/>
              </a:rPr>
              <a:t>alcolhol</a:t>
            </a:r>
            <a:r>
              <a:rPr lang="en-US" sz="3200" dirty="0" smtClean="0">
                <a:solidFill>
                  <a:srgbClr val="FF00FF"/>
                </a:solidFill>
                <a:latin typeface="Times New Roman" pitchFamily="18" charset="0"/>
                <a:cs typeface="Times New Roman" pitchFamily="18" charset="0"/>
              </a:rPr>
              <a:t> 30</a:t>
            </a:r>
            <a:r>
              <a:rPr lang="en-US" sz="3200" baseline="30000" dirty="0" smtClean="0">
                <a:solidFill>
                  <a:srgbClr val="FF00FF"/>
                </a:solidFill>
                <a:latin typeface="Times New Roman" pitchFamily="18" charset="0"/>
                <a:cs typeface="Times New Roman" pitchFamily="18" charset="0"/>
              </a:rPr>
              <a:t>0</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có</a:t>
            </a:r>
            <a:r>
              <a:rPr lang="en-US" sz="3200" dirty="0" smtClean="0">
                <a:solidFill>
                  <a:srgbClr val="FF00FF"/>
                </a:solidFill>
                <a:latin typeface="Times New Roman" pitchFamily="18" charset="0"/>
                <a:cs typeface="Times New Roman" pitchFamily="18" charset="0"/>
              </a:rPr>
              <a:t> 30 </a:t>
            </a:r>
            <a:r>
              <a:rPr lang="en-US" sz="3200" dirty="0" err="1" smtClean="0">
                <a:solidFill>
                  <a:srgbClr val="FF00FF"/>
                </a:solidFill>
                <a:latin typeface="Times New Roman" pitchFamily="18" charset="0"/>
                <a:cs typeface="Times New Roman" pitchFamily="18" charset="0"/>
              </a:rPr>
              <a:t>mL</a:t>
            </a:r>
            <a:r>
              <a:rPr lang="en-US" sz="3200" dirty="0" smtClean="0">
                <a:solidFill>
                  <a:srgbClr val="FF00FF"/>
                </a:solidFill>
                <a:latin typeface="Times New Roman" pitchFamily="18" charset="0"/>
                <a:cs typeface="Times New Roman" pitchFamily="18" charset="0"/>
              </a:rPr>
              <a:t> ethylic alcohol </a:t>
            </a:r>
            <a:r>
              <a:rPr lang="en-US" sz="3200" dirty="0" err="1" smtClean="0">
                <a:solidFill>
                  <a:srgbClr val="FF00FF"/>
                </a:solidFill>
                <a:latin typeface="Times New Roman" pitchFamily="18" charset="0"/>
                <a:cs typeface="Times New Roman" pitchFamily="18" charset="0"/>
              </a:rPr>
              <a:t>nguyên</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chất</a:t>
            </a:r>
            <a:r>
              <a:rPr lang="en-US" sz="3200" dirty="0" smtClean="0">
                <a:solidFill>
                  <a:srgbClr val="FF00FF"/>
                </a:solidFill>
                <a:latin typeface="Times New Roman" pitchFamily="18" charset="0"/>
                <a:cs typeface="Times New Roman" pitchFamily="18" charset="0"/>
              </a:rPr>
              <a:t>.</a:t>
            </a:r>
          </a:p>
          <a:p>
            <a:pPr algn="just"/>
            <a:r>
              <a:rPr lang="en-US" sz="3200" dirty="0" err="1" smtClean="0">
                <a:solidFill>
                  <a:srgbClr val="FF00FF"/>
                </a:solidFill>
                <a:latin typeface="Times New Roman" pitchFamily="18" charset="0"/>
                <a:cs typeface="Times New Roman" pitchFamily="18" charset="0"/>
              </a:rPr>
              <a:t>Vậy</a:t>
            </a:r>
            <a:r>
              <a:rPr lang="en-US" sz="3200" dirty="0" smtClean="0">
                <a:solidFill>
                  <a:srgbClr val="FF00FF"/>
                </a:solidFill>
                <a:latin typeface="Times New Roman" pitchFamily="18" charset="0"/>
                <a:cs typeface="Times New Roman" pitchFamily="18" charset="0"/>
              </a:rPr>
              <a:t> 50 </a:t>
            </a:r>
            <a:r>
              <a:rPr lang="en-US" sz="3200" dirty="0" err="1" smtClean="0">
                <a:solidFill>
                  <a:srgbClr val="FF00FF"/>
                </a:solidFill>
                <a:latin typeface="Times New Roman" pitchFamily="18" charset="0"/>
                <a:cs typeface="Times New Roman" pitchFamily="18" charset="0"/>
              </a:rPr>
              <a:t>mL</a:t>
            </a:r>
            <a:r>
              <a:rPr lang="en-US" sz="3200" dirty="0" smtClean="0">
                <a:solidFill>
                  <a:srgbClr val="FF00FF"/>
                </a:solidFill>
                <a:latin typeface="Times New Roman" pitchFamily="18" charset="0"/>
                <a:cs typeface="Times New Roman" pitchFamily="18" charset="0"/>
              </a:rPr>
              <a:t> dung </a:t>
            </a:r>
            <a:r>
              <a:rPr lang="en-US" sz="3200" dirty="0" err="1" smtClean="0">
                <a:solidFill>
                  <a:srgbClr val="FF00FF"/>
                </a:solidFill>
                <a:latin typeface="Times New Roman" pitchFamily="18" charset="0"/>
                <a:cs typeface="Times New Roman" pitchFamily="18" charset="0"/>
              </a:rPr>
              <a:t>dịch</a:t>
            </a:r>
            <a:r>
              <a:rPr lang="en-US" sz="3200" dirty="0" smtClean="0">
                <a:solidFill>
                  <a:srgbClr val="FF00FF"/>
                </a:solidFill>
                <a:latin typeface="Times New Roman" pitchFamily="18" charset="0"/>
                <a:cs typeface="Times New Roman" pitchFamily="18" charset="0"/>
              </a:rPr>
              <a:t> ethylic </a:t>
            </a:r>
            <a:r>
              <a:rPr lang="en-US" sz="3200" dirty="0" err="1" smtClean="0">
                <a:solidFill>
                  <a:srgbClr val="FF00FF"/>
                </a:solidFill>
                <a:latin typeface="Times New Roman" pitchFamily="18" charset="0"/>
                <a:cs typeface="Times New Roman" pitchFamily="18" charset="0"/>
              </a:rPr>
              <a:t>alcolhol</a:t>
            </a:r>
            <a:r>
              <a:rPr lang="en-US" sz="3200" dirty="0" smtClean="0">
                <a:solidFill>
                  <a:srgbClr val="FF00FF"/>
                </a:solidFill>
                <a:latin typeface="Times New Roman" pitchFamily="18" charset="0"/>
                <a:cs typeface="Times New Roman" pitchFamily="18" charset="0"/>
              </a:rPr>
              <a:t> 30</a:t>
            </a:r>
            <a:r>
              <a:rPr lang="en-US" sz="3200" baseline="30000" dirty="0" smtClean="0">
                <a:solidFill>
                  <a:srgbClr val="FF00FF"/>
                </a:solidFill>
                <a:latin typeface="Times New Roman" pitchFamily="18" charset="0"/>
                <a:cs typeface="Times New Roman" pitchFamily="18" charset="0"/>
              </a:rPr>
              <a:t>0</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có</a:t>
            </a:r>
            <a:r>
              <a:rPr lang="en-US" sz="3200" dirty="0" smtClean="0">
                <a:solidFill>
                  <a:srgbClr val="FF00FF"/>
                </a:solidFill>
                <a:latin typeface="Times New Roman" pitchFamily="18" charset="0"/>
                <a:cs typeface="Times New Roman" pitchFamily="18" charset="0"/>
              </a:rPr>
              <a:t>  </a:t>
            </a:r>
            <a:r>
              <a:rPr lang="en-US" sz="3200" u="sng" dirty="0" smtClean="0">
                <a:solidFill>
                  <a:srgbClr val="FF00FF"/>
                </a:solidFill>
                <a:latin typeface="Times New Roman" pitchFamily="18" charset="0"/>
                <a:cs typeface="Times New Roman" pitchFamily="18" charset="0"/>
              </a:rPr>
              <a:t>50.30</a:t>
            </a:r>
            <a:r>
              <a:rPr lang="en-US" sz="3200" dirty="0" smtClean="0">
                <a:solidFill>
                  <a:srgbClr val="FF00FF"/>
                </a:solidFill>
                <a:latin typeface="Times New Roman" pitchFamily="18" charset="0"/>
                <a:cs typeface="Times New Roman" pitchFamily="18" charset="0"/>
              </a:rPr>
              <a:t> =15 </a:t>
            </a:r>
            <a:r>
              <a:rPr lang="en-US" sz="3200" dirty="0" err="1" smtClean="0">
                <a:solidFill>
                  <a:srgbClr val="FF00FF"/>
                </a:solidFill>
                <a:latin typeface="Times New Roman" pitchFamily="18" charset="0"/>
                <a:cs typeface="Times New Roman" pitchFamily="18" charset="0"/>
              </a:rPr>
              <a:t>mL</a:t>
            </a:r>
            <a:r>
              <a:rPr lang="en-US" sz="3200" dirty="0" smtClean="0">
                <a:solidFill>
                  <a:srgbClr val="FF00FF"/>
                </a:solidFill>
                <a:latin typeface="Times New Roman" pitchFamily="18" charset="0"/>
                <a:cs typeface="Times New Roman" pitchFamily="18" charset="0"/>
              </a:rPr>
              <a:t> ethylic alcohol </a:t>
            </a:r>
            <a:r>
              <a:rPr lang="en-US" sz="3200" dirty="0" err="1" smtClean="0">
                <a:solidFill>
                  <a:srgbClr val="FF00FF"/>
                </a:solidFill>
                <a:latin typeface="Times New Roman" pitchFamily="18" charset="0"/>
                <a:cs typeface="Times New Roman" pitchFamily="18" charset="0"/>
              </a:rPr>
              <a:t>nguyên</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chất</a:t>
            </a:r>
            <a:r>
              <a:rPr lang="en-US" sz="3200" dirty="0" smtClean="0">
                <a:solidFill>
                  <a:srgbClr val="FF00FF"/>
                </a:solidFill>
                <a:latin typeface="Times New Roman" pitchFamily="18" charset="0"/>
                <a:cs typeface="Times New Roman" pitchFamily="18" charset="0"/>
              </a:rPr>
              <a:t>.                                                 100</a:t>
            </a:r>
            <a:endParaRPr lang="en-US" sz="3200" dirty="0">
              <a:solidFill>
                <a:srgbClr val="FF00FF"/>
              </a:solidFill>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a:srcRect/>
          <a:stretch>
            <a:fillRect/>
          </a:stretch>
        </p:blipFill>
        <p:spPr bwMode="auto">
          <a:xfrm>
            <a:off x="4484914" y="0"/>
            <a:ext cx="3715657" cy="4169093"/>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1000" fill="hold"/>
                                        <p:tgtEl>
                                          <p:spTgt spid="5122"/>
                                        </p:tgtEl>
                                        <p:attrNameLst>
                                          <p:attrName>ppt_w</p:attrName>
                                        </p:attrNameLst>
                                      </p:cBhvr>
                                      <p:tavLst>
                                        <p:tav tm="0">
                                          <p:val>
                                            <p:fltVal val="0"/>
                                          </p:val>
                                        </p:tav>
                                        <p:tav tm="100000">
                                          <p:val>
                                            <p:strVal val="#ppt_w"/>
                                          </p:val>
                                        </p:tav>
                                      </p:tavLst>
                                    </p:anim>
                                    <p:anim calcmode="lin" valueType="num">
                                      <p:cBhvr>
                                        <p:cTn id="8" dur="1000" fill="hold"/>
                                        <p:tgtEl>
                                          <p:spTgt spid="5122"/>
                                        </p:tgtEl>
                                        <p:attrNameLst>
                                          <p:attrName>ppt_h</p:attrName>
                                        </p:attrNameLst>
                                      </p:cBhvr>
                                      <p:tavLst>
                                        <p:tav tm="0">
                                          <p:val>
                                            <p:fltVal val="0"/>
                                          </p:val>
                                        </p:tav>
                                        <p:tav tm="100000">
                                          <p:val>
                                            <p:strVal val="#ppt_h"/>
                                          </p:val>
                                        </p:tav>
                                      </p:tavLst>
                                    </p:anim>
                                    <p:animEffect transition="in" filter="fade">
                                      <p:cBhvr>
                                        <p:cTn id="9" dur="1000"/>
                                        <p:tgtEl>
                                          <p:spTgt spid="512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fltVal val="0"/>
                                          </p:val>
                                        </p:tav>
                                        <p:tav tm="100000">
                                          <p:val>
                                            <p:strVal val="#ppt_w"/>
                                          </p:val>
                                        </p:tav>
                                      </p:tavLst>
                                    </p:anim>
                                    <p:anim calcmode="lin" valueType="num">
                                      <p:cBhvr>
                                        <p:cTn id="15" dur="1000" fill="hold"/>
                                        <p:tgtEl>
                                          <p:spTgt spid="8"/>
                                        </p:tgtEl>
                                        <p:attrNameLst>
                                          <p:attrName>ppt_h</p:attrName>
                                        </p:attrNameLst>
                                      </p:cBhvr>
                                      <p:tavLst>
                                        <p:tav tm="0">
                                          <p:val>
                                            <p:fltVal val="0"/>
                                          </p:val>
                                        </p:tav>
                                        <p:tav tm="100000">
                                          <p:val>
                                            <p:strVal val="#ppt_h"/>
                                          </p:val>
                                        </p:tav>
                                      </p:tavLst>
                                    </p:anim>
                                    <p:animEffect transition="in" filter="fade">
                                      <p:cBhvr>
                                        <p:cTn id="1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4&quot;&gt;&lt;property id=&quot;20148&quot; value=&quot;5&quot;/&gt;&lt;property id=&quot;20300&quot; value=&quot;Slide 1&quot;/&gt;&lt;property id=&quot;20307&quot; value=&quot;335&quot;/&gt;&lt;/object&gt;&lt;object type=&quot;3&quot; unique_id=&quot;10005&quot;&gt;&lt;property id=&quot;20148&quot; value=&quot;5&quot;/&gt;&lt;property id=&quot;20300&quot; value=&quot;Slide 2&quot;/&gt;&lt;property id=&quot;20307&quot; value=&quot;357&quot;/&gt;&lt;/object&gt;&lt;object type=&quot;3&quot; unique_id=&quot;10006&quot;&gt;&lt;property id=&quot;20148&quot; value=&quot;5&quot;/&gt;&lt;property id=&quot;20300&quot; value=&quot;Slide 3&quot;/&gt;&lt;property id=&quot;20307&quot; value=&quot;334&quot;/&gt;&lt;/object&gt;&lt;object type=&quot;3&quot; unique_id=&quot;10007&quot;&gt;&lt;property id=&quot;20148&quot; value=&quot;5&quot;/&gt;&lt;property id=&quot;20300&quot; value=&quot;Slide 4&quot;/&gt;&lt;property id=&quot;20307&quot; value=&quot;392&quot;/&gt;&lt;/object&gt;&lt;object type=&quot;3&quot; unique_id=&quot;10008&quot;&gt;&lt;property id=&quot;20148&quot; value=&quot;5&quot;/&gt;&lt;property id=&quot;20300&quot; value=&quot;Slide 5&quot;/&gt;&lt;property id=&quot;20307&quot; value=&quot;440&quot;/&gt;&lt;/object&gt;&lt;object type=&quot;3&quot; unique_id=&quot;10009&quot;&gt;&lt;property id=&quot;20148&quot; value=&quot;5&quot;/&gt;&lt;property id=&quot;20300&quot; value=&quot;Slide 6&quot;/&gt;&lt;property id=&quot;20307&quot; value=&quot;441&quot;/&gt;&lt;/object&gt;&lt;object type=&quot;3&quot; unique_id=&quot;10010&quot;&gt;&lt;property id=&quot;20148&quot; value=&quot;5&quot;/&gt;&lt;property id=&quot;20300&quot; value=&quot;Slide 7&quot;/&gt;&lt;property id=&quot;20307&quot; value=&quot;442&quot;/&gt;&lt;/object&gt;&lt;object type=&quot;3&quot; unique_id=&quot;10011&quot;&gt;&lt;property id=&quot;20148&quot; value=&quot;5&quot;/&gt;&lt;property id=&quot;20300&quot; value=&quot;Slide 8&quot;/&gt;&lt;property id=&quot;20307&quot; value=&quot;443&quot;/&gt;&lt;/object&gt;&lt;object type=&quot;3&quot; unique_id=&quot;10012&quot;&gt;&lt;property id=&quot;20148&quot; value=&quot;5&quot;/&gt;&lt;property id=&quot;20300&quot; value=&quot;Slide 9&quot;/&gt;&lt;property id=&quot;20307&quot; value=&quot;444&quot;/&gt;&lt;/object&gt;&lt;object type=&quot;3&quot; unique_id=&quot;10013&quot;&gt;&lt;property id=&quot;20148&quot; value=&quot;5&quot;/&gt;&lt;property id=&quot;20300&quot; value=&quot;Slide 10&quot;/&gt;&lt;property id=&quot;20307&quot; value=&quot;445&quot;/&gt;&lt;/object&gt;&lt;object type=&quot;3&quot; unique_id=&quot;10014&quot;&gt;&lt;property id=&quot;20148&quot; value=&quot;5&quot;/&gt;&lt;property id=&quot;20300&quot; value=&quot;Slide 11&quot;/&gt;&lt;property id=&quot;20307&quot; value=&quot;446&quot;/&gt;&lt;/object&gt;&lt;object type=&quot;3&quot; unique_id=&quot;10015&quot;&gt;&lt;property id=&quot;20148&quot; value=&quot;5&quot;/&gt;&lt;property id=&quot;20300&quot; value=&quot;Slide 12&quot;/&gt;&lt;property id=&quot;20307&quot; value=&quot;447&quot;/&gt;&lt;/object&gt;&lt;object type=&quot;3&quot; unique_id=&quot;10016&quot;&gt;&lt;property id=&quot;20148&quot; value=&quot;5&quot;/&gt;&lt;property id=&quot;20300&quot; value=&quot;Slide 13&quot;/&gt;&lt;property id=&quot;20307&quot; value=&quot;448&quot;/&gt;&lt;/object&gt;&lt;object type=&quot;3&quot; unique_id=&quot;10017&quot;&gt;&lt;property id=&quot;20148&quot; value=&quot;5&quot;/&gt;&lt;property id=&quot;20300&quot; value=&quot;Slide 14&quot;/&gt;&lt;property id=&quot;20307&quot; value=&quot;449&quot;/&gt;&lt;/object&gt;&lt;object type=&quot;3&quot; unique_id=&quot;10018&quot;&gt;&lt;property id=&quot;20148&quot; value=&quot;5&quot;/&gt;&lt;property id=&quot;20300&quot; value=&quot;Slide 15&quot;/&gt;&lt;property id=&quot;20307&quot; value=&quot;450&quot;/&gt;&lt;/object&gt;&lt;object type=&quot;3&quot; unique_id=&quot;10019&quot;&gt;&lt;property id=&quot;20148&quot; value=&quot;5&quot;/&gt;&lt;property id=&quot;20300&quot; value=&quot;Slide 16&quot;/&gt;&lt;property id=&quot;20307&quot; value=&quot;451&quot;/&gt;&lt;/object&gt;&lt;object type=&quot;3&quot; unique_id=&quot;10020&quot;&gt;&lt;property id=&quot;20148&quot; value=&quot;5&quot;/&gt;&lt;property id=&quot;20300&quot; value=&quot;Slide 17&quot;/&gt;&lt;property id=&quot;20307&quot; value=&quot;452&quot;/&gt;&lt;/object&gt;&lt;object type=&quot;3&quot; unique_id=&quot;10021&quot;&gt;&lt;property id=&quot;20148&quot; value=&quot;5&quot;/&gt;&lt;property id=&quot;20300&quot; value=&quot;Slide 18&quot;/&gt;&lt;property id=&quot;20307&quot; value=&quot;453&quot;/&gt;&lt;/object&gt;&lt;object type=&quot;3&quot; unique_id=&quot;10022&quot;&gt;&lt;property id=&quot;20148&quot; value=&quot;5&quot;/&gt;&lt;property id=&quot;20300&quot; value=&quot;Slide 19&quot;/&gt;&lt;property id=&quot;20307&quot; value=&quot;454&quot;/&gt;&lt;/object&gt;&lt;object type=&quot;3&quot; unique_id=&quot;10023&quot;&gt;&lt;property id=&quot;20148&quot; value=&quot;5&quot;/&gt;&lt;property id=&quot;20300&quot; value=&quot;Slide 20&quot;/&gt;&lt;property id=&quot;20307&quot; value=&quot;455&quot;/&gt;&lt;/object&gt;&lt;object type=&quot;3&quot; unique_id=&quot;10024&quot;&gt;&lt;property id=&quot;20148&quot; value=&quot;5&quot;/&gt;&lt;property id=&quot;20300&quot; value=&quot;Slide 21&quot;/&gt;&lt;property id=&quot;20307&quot; value=&quot;456&quot;/&gt;&lt;/object&gt;&lt;object type=&quot;3&quot; unique_id=&quot;10025&quot;&gt;&lt;property id=&quot;20148&quot; value=&quot;5&quot;/&gt;&lt;property id=&quot;20300&quot; value=&quot;Slide 22&quot;/&gt;&lt;property id=&quot;20307&quot; value=&quot;457&quot;/&gt;&lt;/object&gt;&lt;object type=&quot;3&quot; unique_id=&quot;10026&quot;&gt;&lt;property id=&quot;20148&quot; value=&quot;5&quot;/&gt;&lt;property id=&quot;20300&quot; value=&quot;Slide 23&quot;/&gt;&lt;property id=&quot;20307&quot; value=&quot;458&quot;/&gt;&lt;/object&gt;&lt;object type=&quot;3&quot; unique_id=&quot;10027&quot;&gt;&lt;property id=&quot;20148&quot; value=&quot;5&quot;/&gt;&lt;property id=&quot;20300&quot; value=&quot;Slide 24&quot;/&gt;&lt;property id=&quot;20307&quot; value=&quot;459&quot;/&gt;&lt;/object&gt;&lt;object type=&quot;3&quot; unique_id=&quot;10028&quot;&gt;&lt;property id=&quot;20148&quot; value=&quot;5&quot;/&gt;&lt;property id=&quot;20300&quot; value=&quot;Slide 25&quot;/&gt;&lt;property id=&quot;20307&quot; value=&quot;460&quot;/&gt;&lt;/object&gt;&lt;object type=&quot;3&quot; unique_id=&quot;10029&quot;&gt;&lt;property id=&quot;20148&quot; value=&quot;5&quot;/&gt;&lt;property id=&quot;20300&quot; value=&quot;Slide 26&quot;/&gt;&lt;property id=&quot;20307&quot; value=&quot;421&quot;/&gt;&lt;/object&gt;&lt;object type=&quot;3&quot; unique_id=&quot;10030&quot;&gt;&lt;property id=&quot;20148&quot; value=&quot;5&quot;/&gt;&lt;property id=&quot;20300&quot; value=&quot;Slide 27&quot;/&gt;&lt;property id=&quot;20307&quot; value=&quot;461&quot;/&gt;&lt;/object&gt;&lt;object type=&quot;3&quot; unique_id=&quot;10031&quot;&gt;&lt;property id=&quot;20148&quot; value=&quot;5&quot;/&gt;&lt;property id=&quot;20300&quot; value=&quot;Slide 28&quot;/&gt;&lt;property id=&quot;20307&quot; value=&quot;462&quot;/&gt;&lt;/object&gt;&lt;/object&gt;&lt;object type=&quot;8&quot; unique_id=&quot;10062&quot;&gt;&lt;/object&gt;&lt;/object&gt;&lt;/database&gt;"/>
  <p:tag name="SECTOMILLISECCONVERTED" val="1"/>
</p:tagLst>
</file>

<file path=ppt/theme/theme1.xml><?xml version="1.0" encoding="utf-8"?>
<a:theme xmlns:a="http://schemas.openxmlformats.org/drawingml/2006/main" name="MỞ ĐẦU KHTN 7-HIỀ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MỞ ĐẦU KHTN 7-HIỀN</Template>
  <TotalTime>2451</TotalTime>
  <Words>1971</Words>
  <Application>Microsoft Office PowerPoint</Application>
  <PresentationFormat>Widescreen</PresentationFormat>
  <Paragraphs>185</Paragraphs>
  <Slides>28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Calibri Light</vt:lpstr>
      <vt:lpstr>Symbol</vt:lpstr>
      <vt:lpstr>Times New Roman</vt:lpstr>
      <vt:lpstr>Wingdings 3</vt:lpstr>
      <vt:lpstr>MỞ ĐẦU KHTN 7-HIỀN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Bùi Thị Thu Hiền</dc:creator>
  <cp:lastModifiedBy>haiha111982@gmail.com</cp:lastModifiedBy>
  <cp:revision>527</cp:revision>
  <dcterms:created xsi:type="dcterms:W3CDTF">2022-07-11T10:05:56Z</dcterms:created>
  <dcterms:modified xsi:type="dcterms:W3CDTF">2024-12-23T09:42:58Z</dcterms:modified>
</cp:coreProperties>
</file>