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64"/>
  </p:notesMasterIdLst>
  <p:sldIdLst>
    <p:sldId id="260" r:id="rId3"/>
    <p:sldId id="259" r:id="rId4"/>
    <p:sldId id="381" r:id="rId5"/>
    <p:sldId id="382" r:id="rId6"/>
    <p:sldId id="306" r:id="rId7"/>
    <p:sldId id="307" r:id="rId8"/>
    <p:sldId id="377" r:id="rId9"/>
    <p:sldId id="270" r:id="rId10"/>
    <p:sldId id="385" r:id="rId11"/>
    <p:sldId id="386" r:id="rId12"/>
    <p:sldId id="388" r:id="rId13"/>
    <p:sldId id="389" r:id="rId14"/>
    <p:sldId id="391" r:id="rId15"/>
    <p:sldId id="392" r:id="rId16"/>
    <p:sldId id="387" r:id="rId17"/>
    <p:sldId id="396" r:id="rId18"/>
    <p:sldId id="397" r:id="rId19"/>
    <p:sldId id="398" r:id="rId20"/>
    <p:sldId id="400" r:id="rId21"/>
    <p:sldId id="399" r:id="rId22"/>
    <p:sldId id="394" r:id="rId23"/>
    <p:sldId id="402" r:id="rId24"/>
    <p:sldId id="384" r:id="rId25"/>
    <p:sldId id="407" r:id="rId26"/>
    <p:sldId id="403" r:id="rId27"/>
    <p:sldId id="404" r:id="rId28"/>
    <p:sldId id="406" r:id="rId29"/>
    <p:sldId id="408" r:id="rId30"/>
    <p:sldId id="401" r:id="rId31"/>
    <p:sldId id="409" r:id="rId32"/>
    <p:sldId id="274" r:id="rId33"/>
    <p:sldId id="413" r:id="rId34"/>
    <p:sldId id="414" r:id="rId35"/>
    <p:sldId id="415" r:id="rId36"/>
    <p:sldId id="416" r:id="rId37"/>
    <p:sldId id="417" r:id="rId38"/>
    <p:sldId id="418" r:id="rId39"/>
    <p:sldId id="420" r:id="rId40"/>
    <p:sldId id="421" r:id="rId41"/>
    <p:sldId id="419" r:id="rId42"/>
    <p:sldId id="422" r:id="rId43"/>
    <p:sldId id="423" r:id="rId44"/>
    <p:sldId id="424" r:id="rId45"/>
    <p:sldId id="425" r:id="rId46"/>
    <p:sldId id="426" r:id="rId47"/>
    <p:sldId id="427" r:id="rId48"/>
    <p:sldId id="428" r:id="rId49"/>
    <p:sldId id="429" r:id="rId50"/>
    <p:sldId id="430" r:id="rId51"/>
    <p:sldId id="431" r:id="rId52"/>
    <p:sldId id="432" r:id="rId53"/>
    <p:sldId id="433" r:id="rId54"/>
    <p:sldId id="434" r:id="rId55"/>
    <p:sldId id="435" r:id="rId56"/>
    <p:sldId id="311" r:id="rId57"/>
    <p:sldId id="262" r:id="rId58"/>
    <p:sldId id="437" r:id="rId59"/>
    <p:sldId id="438" r:id="rId60"/>
    <p:sldId id="436" r:id="rId61"/>
    <p:sldId id="439" r:id="rId62"/>
    <p:sldId id="31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665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551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354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949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908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47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643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755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4689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41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543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524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349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21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977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9685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5344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452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1594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486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1945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4713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404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0594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559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997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495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136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7083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7318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572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647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9448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3628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63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325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9224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393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5948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2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58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75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774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2025/3/6</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9131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34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055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415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77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816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491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701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019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986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2922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2025/3/6</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67786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37.jpg"/><Relationship Id="rId7" Type="http://schemas.openxmlformats.org/officeDocument/2006/relationships/slide" Target="slide50.xml"/><Relationship Id="rId12" Type="http://schemas.openxmlformats.org/officeDocument/2006/relationships/slide" Target="slide5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9.xml"/><Relationship Id="rId11" Type="http://schemas.openxmlformats.org/officeDocument/2006/relationships/slide" Target="slide54.xml"/><Relationship Id="rId5" Type="http://schemas.openxmlformats.org/officeDocument/2006/relationships/slide" Target="slide48.xml"/><Relationship Id="rId10" Type="http://schemas.openxmlformats.org/officeDocument/2006/relationships/slide" Target="slide53.xml"/><Relationship Id="rId4" Type="http://schemas.openxmlformats.org/officeDocument/2006/relationships/slide" Target="slide47.xml"/><Relationship Id="rId9" Type="http://schemas.openxmlformats.org/officeDocument/2006/relationships/slide" Target="slide5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slide" Target="slide46.xml"/></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820733" y="3098658"/>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ĐỘNG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879054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3669"/>
            <a:ext cx="12292149" cy="7200900"/>
            <a:chOff x="0" y="0"/>
            <a:chExt cx="6534150" cy="7200900"/>
          </a:xfrm>
        </p:grpSpPr>
        <p:sp>
          <p:nvSpPr>
            <p:cNvPr id="3" name="Rectangle 2"/>
            <p:cNvSpPr/>
            <p:nvPr/>
          </p:nvSpPr>
          <p:spPr>
            <a:xfrm>
              <a:off x="0" y="0"/>
              <a:ext cx="6534150" cy="7200900"/>
            </a:xfrm>
            <a:prstGeom prst="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Tác giả 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4" name="Group 3"/>
            <p:cNvGrpSpPr/>
            <p:nvPr/>
          </p:nvGrpSpPr>
          <p:grpSpPr>
            <a:xfrm>
              <a:off x="171450" y="476250"/>
              <a:ext cx="6185535" cy="6512558"/>
              <a:chOff x="0" y="0"/>
              <a:chExt cx="6261721" cy="6513565"/>
            </a:xfrm>
          </p:grpSpPr>
          <p:cxnSp>
            <p:nvCxnSpPr>
              <p:cNvPr id="7" name="Straight Arrow Connector 6"/>
              <p:cNvCxnSpPr>
                <a:cxnSpLocks noChangeShapeType="1"/>
              </p:cNvCxnSpPr>
              <p:nvPr/>
            </p:nvCxnSpPr>
            <p:spPr bwMode="auto">
              <a:xfrm flipV="1">
                <a:off x="609600" y="1050471"/>
                <a:ext cx="1314450" cy="1844040"/>
              </a:xfrm>
              <a:prstGeom prst="straightConnector1">
                <a:avLst/>
              </a:prstGeom>
              <a:noFill/>
              <a:ln w="12700">
                <a:solidFill>
                  <a:srgbClr val="5B9BD5"/>
                </a:solidFill>
                <a:round/>
                <a:headEnd/>
                <a:tailEnd type="triangle" w="med" len="med"/>
              </a:ln>
              <a:extLst>
                <a:ext uri="{909E8E84-426E-40DD-AFC4-6F175D3DCCD1}">
                  <a14:hiddenFill xmlns:a14="http://schemas.microsoft.com/office/drawing/2010/main">
                    <a:noFill/>
                  </a14:hiddenFill>
                </a:ext>
              </a:extLst>
            </p:spPr>
          </p:cxnSp>
          <p:sp>
            <p:nvSpPr>
              <p:cNvPr id="8" name="Rectangle 7"/>
              <p:cNvSpPr>
                <a:spLocks noChangeArrowheads="1"/>
              </p:cNvSpPr>
              <p:nvPr/>
            </p:nvSpPr>
            <p:spPr bwMode="auto">
              <a:xfrm>
                <a:off x="4397829" y="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9" name="Rectangle 8"/>
              <p:cNvSpPr>
                <a:spLocks noChangeArrowheads="1"/>
              </p:cNvSpPr>
              <p:nvPr/>
            </p:nvSpPr>
            <p:spPr bwMode="auto">
              <a:xfrm>
                <a:off x="4397829" y="805543"/>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0" name="Rectangle 9"/>
              <p:cNvSpPr>
                <a:spLocks noChangeArrowheads="1"/>
              </p:cNvSpPr>
              <p:nvPr/>
            </p:nvSpPr>
            <p:spPr bwMode="auto">
              <a:xfrm>
                <a:off x="4397829" y="160020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1" name="Rectangle 10"/>
              <p:cNvSpPr>
                <a:spLocks noChangeArrowheads="1"/>
              </p:cNvSpPr>
              <p:nvPr/>
            </p:nvSpPr>
            <p:spPr bwMode="auto">
              <a:xfrm>
                <a:off x="0" y="2906485"/>
                <a:ext cx="1288119" cy="699496"/>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1924050" y="672193"/>
                <a:ext cx="1878327" cy="869643"/>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Tagor</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1877277" y="5112558"/>
                <a:ext cx="1925101" cy="879096"/>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Mây và sóng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4" name="Rectangle 13"/>
              <p:cNvSpPr>
                <a:spLocks noChangeArrowheads="1"/>
              </p:cNvSpPr>
              <p:nvPr/>
            </p:nvSpPr>
            <p:spPr bwMode="auto">
              <a:xfrm>
                <a:off x="4467211" y="4372334"/>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5" name="Rectangle 14"/>
              <p:cNvSpPr>
                <a:spLocks noChangeArrowheads="1"/>
              </p:cNvSpPr>
              <p:nvPr/>
            </p:nvSpPr>
            <p:spPr bwMode="auto">
              <a:xfrm>
                <a:off x="4467211" y="5112558"/>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6" name="Rectangle 15"/>
              <p:cNvSpPr>
                <a:spLocks noChangeArrowheads="1"/>
              </p:cNvSpPr>
              <p:nvPr/>
            </p:nvSpPr>
            <p:spPr bwMode="auto">
              <a:xfrm>
                <a:off x="4467211" y="5861420"/>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cxnSp>
            <p:nvCxnSpPr>
              <p:cNvPr id="17" name="Straight Arrow Connector 16"/>
              <p:cNvCxnSpPr/>
              <p:nvPr/>
            </p:nvCxnSpPr>
            <p:spPr>
              <a:xfrm>
                <a:off x="644060" y="3605981"/>
                <a:ext cx="1233216" cy="1946124"/>
              </a:xfrm>
              <a:prstGeom prst="straightConnector1">
                <a:avLst/>
              </a:prstGeom>
              <a:noFill/>
              <a:ln w="12700" cap="flat" cmpd="sng" algn="ctr">
                <a:solidFill>
                  <a:srgbClr val="5B9BD5"/>
                </a:solidFill>
                <a:prstDash val="solid"/>
                <a:miter lim="800000"/>
                <a:tailEnd type="triangle"/>
              </a:ln>
              <a:effectLst/>
            </p:spPr>
          </p:cxnSp>
          <p:cxnSp>
            <p:nvCxnSpPr>
              <p:cNvPr id="18" name="Straight Arrow Connector 17"/>
              <p:cNvCxnSpPr/>
              <p:nvPr/>
            </p:nvCxnSpPr>
            <p:spPr>
              <a:xfrm>
                <a:off x="3799114" y="1121228"/>
                <a:ext cx="601980" cy="0"/>
              </a:xfrm>
              <a:prstGeom prst="straightConnector1">
                <a:avLst/>
              </a:prstGeom>
              <a:noFill/>
              <a:ln w="12700" cap="flat" cmpd="sng" algn="ctr">
                <a:solidFill>
                  <a:srgbClr val="5B9BD5"/>
                </a:solidFill>
                <a:prstDash val="solid"/>
                <a:miter lim="800000"/>
                <a:tailEnd type="triangle"/>
              </a:ln>
              <a:effectLst/>
            </p:spPr>
          </p:cxnSp>
          <p:cxnSp>
            <p:nvCxnSpPr>
              <p:cNvPr id="19" name="Straight Arrow Connector 18"/>
              <p:cNvCxnSpPr/>
              <p:nvPr/>
            </p:nvCxnSpPr>
            <p:spPr>
              <a:xfrm flipV="1">
                <a:off x="3799114" y="288471"/>
                <a:ext cx="602615" cy="830580"/>
              </a:xfrm>
              <a:prstGeom prst="straightConnector1">
                <a:avLst/>
              </a:prstGeom>
              <a:noFill/>
              <a:ln w="12700" cap="flat" cmpd="sng" algn="ctr">
                <a:solidFill>
                  <a:srgbClr val="5B9BD5"/>
                </a:solidFill>
                <a:prstDash val="solid"/>
                <a:miter lim="800000"/>
                <a:tailEnd type="triangle"/>
              </a:ln>
              <a:effectLst/>
            </p:spPr>
          </p:cxnSp>
          <p:cxnSp>
            <p:nvCxnSpPr>
              <p:cNvPr id="20" name="Straight Arrow Connector 19"/>
              <p:cNvCxnSpPr/>
              <p:nvPr/>
            </p:nvCxnSpPr>
            <p:spPr>
              <a:xfrm>
                <a:off x="3799114" y="1121228"/>
                <a:ext cx="601980" cy="845820"/>
              </a:xfrm>
              <a:prstGeom prst="straightConnector1">
                <a:avLst/>
              </a:prstGeom>
              <a:noFill/>
              <a:ln w="12700" cap="flat" cmpd="sng" algn="ctr">
                <a:solidFill>
                  <a:srgbClr val="5B9BD5"/>
                </a:solidFill>
                <a:prstDash val="solid"/>
                <a:miter lim="800000"/>
                <a:tailEnd type="triangle"/>
              </a:ln>
              <a:effectLst/>
            </p:spPr>
          </p:cxnSp>
          <p:cxnSp>
            <p:nvCxnSpPr>
              <p:cNvPr id="21" name="Straight Arrow Connector 20"/>
              <p:cNvCxnSpPr/>
              <p:nvPr/>
            </p:nvCxnSpPr>
            <p:spPr>
              <a:xfrm flipV="1">
                <a:off x="3802377" y="5438630"/>
                <a:ext cx="664834" cy="113476"/>
              </a:xfrm>
              <a:prstGeom prst="straightConnector1">
                <a:avLst/>
              </a:prstGeom>
              <a:noFill/>
              <a:ln w="12700" cap="flat" cmpd="sng" algn="ctr">
                <a:solidFill>
                  <a:srgbClr val="5B9BD5"/>
                </a:solidFill>
                <a:prstDash val="solid"/>
                <a:miter lim="800000"/>
                <a:tailEnd type="triangle"/>
              </a:ln>
              <a:effectLst/>
            </p:spPr>
          </p:cxnSp>
          <p:cxnSp>
            <p:nvCxnSpPr>
              <p:cNvPr id="22" name="Straight Arrow Connector 21"/>
              <p:cNvCxnSpPr/>
              <p:nvPr/>
            </p:nvCxnSpPr>
            <p:spPr>
              <a:xfrm flipV="1">
                <a:off x="3802377" y="4698406"/>
                <a:ext cx="664834" cy="853700"/>
              </a:xfrm>
              <a:prstGeom prst="straightConnector1">
                <a:avLst/>
              </a:prstGeom>
              <a:noFill/>
              <a:ln w="12700" cap="flat" cmpd="sng" algn="ctr">
                <a:solidFill>
                  <a:srgbClr val="5B9BD5"/>
                </a:solidFill>
                <a:prstDash val="solid"/>
                <a:miter lim="800000"/>
                <a:tailEnd type="triangle"/>
              </a:ln>
              <a:effectLst/>
            </p:spPr>
          </p:cxnSp>
          <p:cxnSp>
            <p:nvCxnSpPr>
              <p:cNvPr id="23" name="Straight Arrow Connector 22"/>
              <p:cNvCxnSpPr/>
              <p:nvPr/>
            </p:nvCxnSpPr>
            <p:spPr>
              <a:xfrm>
                <a:off x="3802377" y="5552106"/>
                <a:ext cx="664834" cy="635387"/>
              </a:xfrm>
              <a:prstGeom prst="straightConnector1">
                <a:avLst/>
              </a:prstGeom>
              <a:noFill/>
              <a:ln w="12700" cap="flat" cmpd="sng" algn="ctr">
                <a:solidFill>
                  <a:srgbClr val="5B9BD5"/>
                </a:solidFill>
                <a:prstDash val="solid"/>
                <a:miter lim="800000"/>
                <a:tailEnd type="triangle"/>
              </a:ln>
              <a:effectLst/>
            </p:spPr>
          </p:cxn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847850"/>
              <a:ext cx="1847850" cy="2004695"/>
            </a:xfrm>
            <a:prstGeom prst="rect">
              <a:avLst/>
            </a:prstGeom>
          </p:spPr>
        </p:pic>
        <p:pic>
          <p:nvPicPr>
            <p:cNvPr id="6" name="Picture 5"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943350"/>
              <a:ext cx="1905000" cy="1244600"/>
            </a:xfrm>
            <a:prstGeom prst="rect">
              <a:avLst/>
            </a:prstGeom>
          </p:spPr>
        </p:pic>
      </p:grpSp>
    </p:spTree>
    <p:extLst>
      <p:ext uri="{BB962C8B-B14F-4D97-AF65-F5344CB8AC3E}">
        <p14:creationId xmlns:p14="http://schemas.microsoft.com/office/powerpoint/2010/main" val="41787501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Tác giả</a:t>
            </a:r>
          </a:p>
        </p:txBody>
      </p:sp>
      <p:sp>
        <p:nvSpPr>
          <p:cNvPr id="4" name="Rounded Rectangle 3"/>
          <p:cNvSpPr/>
          <p:nvPr/>
        </p:nvSpPr>
        <p:spPr>
          <a:xfrm>
            <a:off x="3526969" y="4963885"/>
            <a:ext cx="288689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Tác phẩm</a:t>
            </a: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Tác giả, tác phẩm</a:t>
            </a: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7197359" y="116749"/>
            <a:ext cx="3879944" cy="2868114"/>
          </a:xfrm>
          <a:prstGeom prst="rect">
            <a:avLst/>
          </a:prstGeom>
        </p:spPr>
      </p:pic>
      <p:pic>
        <p:nvPicPr>
          <p:cNvPr id="15" name="Picture 14"/>
          <p:cNvPicPr>
            <a:picLocks noChangeAspect="1"/>
          </p:cNvPicPr>
          <p:nvPr/>
        </p:nvPicPr>
        <p:blipFill>
          <a:blip r:embed="rId4"/>
          <a:stretch>
            <a:fillRect/>
          </a:stretch>
        </p:blipFill>
        <p:spPr>
          <a:xfrm>
            <a:off x="7197359" y="3552688"/>
            <a:ext cx="3879944" cy="2325597"/>
          </a:xfrm>
          <a:prstGeom prst="rect">
            <a:avLst/>
          </a:prstGeom>
        </p:spPr>
      </p:pic>
    </p:spTree>
    <p:extLst>
      <p:ext uri="{BB962C8B-B14F-4D97-AF65-F5344CB8AC3E}">
        <p14:creationId xmlns:p14="http://schemas.microsoft.com/office/powerpoint/2010/main" val="2978266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Tác giả</a:t>
            </a:r>
          </a:p>
        </p:txBody>
      </p:sp>
      <p:cxnSp>
        <p:nvCxnSpPr>
          <p:cNvPr id="6" name="Curved Connector 5"/>
          <p:cNvCxnSpPr/>
          <p:nvPr/>
        </p:nvCxnSpPr>
        <p:spPr>
          <a:xfrm flipV="1">
            <a:off x="1012368" y="858882"/>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0"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Tác giả, tác phẩm</a:t>
            </a:r>
          </a:p>
        </p:txBody>
      </p:sp>
      <p:pic>
        <p:nvPicPr>
          <p:cNvPr id="14" name="Picture 13"/>
          <p:cNvPicPr>
            <a:picLocks noChangeAspect="1"/>
          </p:cNvPicPr>
          <p:nvPr/>
        </p:nvPicPr>
        <p:blipFill>
          <a:blip r:embed="rId3"/>
          <a:stretch>
            <a:fillRect/>
          </a:stretch>
        </p:blipFill>
        <p:spPr>
          <a:xfrm>
            <a:off x="2821438" y="3899263"/>
            <a:ext cx="3879944" cy="2868114"/>
          </a:xfrm>
          <a:prstGeom prst="rect">
            <a:avLst/>
          </a:prstGeom>
        </p:spPr>
      </p:pic>
      <p:cxnSp>
        <p:nvCxnSpPr>
          <p:cNvPr id="12" name="Curved Connector 11"/>
          <p:cNvCxnSpPr>
            <a:endCxn id="13" idx="1"/>
          </p:cNvCxnSpPr>
          <p:nvPr/>
        </p:nvCxnSpPr>
        <p:spPr>
          <a:xfrm flipV="1">
            <a:off x="6309358" y="525268"/>
            <a:ext cx="1384662" cy="204621"/>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694020" y="68068"/>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Tên: Rabindranath Tagore</a:t>
            </a:r>
          </a:p>
        </p:txBody>
      </p:sp>
      <p:cxnSp>
        <p:nvCxnSpPr>
          <p:cNvPr id="16" name="Curved Connector 15"/>
          <p:cNvCxnSpPr/>
          <p:nvPr/>
        </p:nvCxnSpPr>
        <p:spPr>
          <a:xfrm>
            <a:off x="6309358" y="856434"/>
            <a:ext cx="1319349" cy="990328"/>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8707" y="1313634"/>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Năm sinh – năm mất: 1861 – 1941</a:t>
            </a:r>
          </a:p>
        </p:txBody>
      </p:sp>
      <p:cxnSp>
        <p:nvCxnSpPr>
          <p:cNvPr id="18" name="Curved Connector 17"/>
          <p:cNvCxnSpPr/>
          <p:nvPr/>
        </p:nvCxnSpPr>
        <p:spPr>
          <a:xfrm rot="16200000" flipH="1">
            <a:off x="5801848" y="1349045"/>
            <a:ext cx="2334371" cy="1319347"/>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7628707" y="2490923"/>
            <a:ext cx="4245430"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Quê quán: Ấn Độ</a:t>
            </a:r>
          </a:p>
        </p:txBody>
      </p:sp>
      <p:cxnSp>
        <p:nvCxnSpPr>
          <p:cNvPr id="24" name="Curved Connector 23"/>
          <p:cNvCxnSpPr>
            <a:endCxn id="25" idx="1"/>
          </p:cNvCxnSpPr>
          <p:nvPr/>
        </p:nvCxnSpPr>
        <p:spPr>
          <a:xfrm rot="16200000" flipH="1">
            <a:off x="4967633" y="2324191"/>
            <a:ext cx="4002796" cy="1319350"/>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628706" y="3870174"/>
            <a:ext cx="4376059" cy="223017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Là danh nhân văn hóa, nhà thơ hiện đại lớn nhất của Ấn Độ. Thơ Tagore chan chứa tình yêu đất nước, con người, cuộc sống,...</a:t>
            </a:r>
          </a:p>
        </p:txBody>
      </p:sp>
    </p:spTree>
    <p:extLst>
      <p:ext uri="{BB962C8B-B14F-4D97-AF65-F5344CB8AC3E}">
        <p14:creationId xmlns:p14="http://schemas.microsoft.com/office/powerpoint/2010/main" val="3584657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P spid="17" grpId="0" animBg="1"/>
      <p:bldP spid="22"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Tác giả</a:t>
            </a:r>
          </a:p>
        </p:txBody>
      </p:sp>
      <p:sp>
        <p:nvSpPr>
          <p:cNvPr id="4" name="Rounded Rectangle 3"/>
          <p:cNvSpPr/>
          <p:nvPr/>
        </p:nvSpPr>
        <p:spPr>
          <a:xfrm>
            <a:off x="3526969" y="4963885"/>
            <a:ext cx="2991393"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Tác phẩm</a:t>
            </a: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Tác giả, tác phẩm</a:t>
            </a: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3422467" y="1338535"/>
            <a:ext cx="3879944" cy="2325597"/>
          </a:xfrm>
          <a:prstGeom prst="rect">
            <a:avLst/>
          </a:prstGeom>
        </p:spPr>
      </p:pic>
      <p:cxnSp>
        <p:nvCxnSpPr>
          <p:cNvPr id="9" name="Curved Connector 8"/>
          <p:cNvCxnSpPr/>
          <p:nvPr/>
        </p:nvCxnSpPr>
        <p:spPr>
          <a:xfrm rot="5400000" flipH="1" flipV="1">
            <a:off x="6089462" y="3413763"/>
            <a:ext cx="2272938" cy="141513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933500" y="1482636"/>
            <a:ext cx="4197534" cy="164592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Xuất bản năm 1909, là một bài thơ văn xuôi nhưng vẫn có âm điệu nhịp nhàng.</a:t>
            </a:r>
          </a:p>
        </p:txBody>
      </p:sp>
      <p:cxnSp>
        <p:nvCxnSpPr>
          <p:cNvPr id="16" name="Curved Connector 15"/>
          <p:cNvCxnSpPr/>
          <p:nvPr/>
        </p:nvCxnSpPr>
        <p:spPr>
          <a:xfrm flipV="1">
            <a:off x="6552784" y="4630783"/>
            <a:ext cx="1380716" cy="790302"/>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7933500" y="3321233"/>
            <a:ext cx="4197534" cy="174389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Thể loại: Thơ tự do (thơ văn xuôi) các câu thơ dài ngắn rất tự do, rất ít thậm chí không vần.</a:t>
            </a:r>
          </a:p>
        </p:txBody>
      </p:sp>
      <p:cxnSp>
        <p:nvCxnSpPr>
          <p:cNvPr id="22" name="Curved Connector 21"/>
          <p:cNvCxnSpPr>
            <a:stCxn id="4" idx="3"/>
          </p:cNvCxnSpPr>
          <p:nvPr/>
        </p:nvCxnSpPr>
        <p:spPr>
          <a:xfrm>
            <a:off x="6518362" y="5421085"/>
            <a:ext cx="1415138" cy="6923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967922" y="5349240"/>
            <a:ext cx="4197534" cy="1058089"/>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PTBĐ: Biểu cảm</a:t>
            </a:r>
          </a:p>
        </p:txBody>
      </p:sp>
    </p:spTree>
    <p:extLst>
      <p:ext uri="{BB962C8B-B14F-4D97-AF65-F5344CB8AC3E}">
        <p14:creationId xmlns:p14="http://schemas.microsoft.com/office/powerpoint/2010/main" val="3661584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9"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534053"/>
            <a:ext cx="5573807" cy="2123658"/>
          </a:xfrm>
          <a:prstGeom prst="rect">
            <a:avLst/>
          </a:prstGeom>
          <a:noFill/>
        </p:spPr>
        <p:txBody>
          <a:bodyPr wrap="square" rtlCol="0">
            <a:spAutoFit/>
          </a:bodyPr>
          <a:lstStyle/>
          <a:p>
            <a:pPr lvl="0" defTabSz="457200">
              <a:defRPr/>
            </a:pPr>
            <a:r>
              <a:rPr lang="en-US"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1. Tìm hiểu từ ngữ, hình ảnh, biện pháp tu từ</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189350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2763889"/>
              </p:ext>
            </p:extLst>
          </p:nvPr>
        </p:nvGraphicFramePr>
        <p:xfrm>
          <a:off x="0" y="0"/>
          <a:ext cx="12192000" cy="6858000"/>
        </p:xfrm>
        <a:graphic>
          <a:graphicData uri="http://schemas.openxmlformats.org/drawingml/2006/table">
            <a:tbl>
              <a:tblPr firstRow="1" firstCol="1" bandRow="1"/>
              <a:tblGrid>
                <a:gridCol w="2171830">
                  <a:extLst>
                    <a:ext uri="{9D8B030D-6E8A-4147-A177-3AD203B41FA5}">
                      <a16:colId xmlns:a16="http://schemas.microsoft.com/office/drawing/2014/main" val="1694628556"/>
                    </a:ext>
                  </a:extLst>
                </a:gridCol>
                <a:gridCol w="2296785">
                  <a:extLst>
                    <a:ext uri="{9D8B030D-6E8A-4147-A177-3AD203B41FA5}">
                      <a16:colId xmlns:a16="http://schemas.microsoft.com/office/drawing/2014/main" val="155688846"/>
                    </a:ext>
                  </a:extLst>
                </a:gridCol>
                <a:gridCol w="2296785">
                  <a:extLst>
                    <a:ext uri="{9D8B030D-6E8A-4147-A177-3AD203B41FA5}">
                      <a16:colId xmlns:a16="http://schemas.microsoft.com/office/drawing/2014/main" val="2481011588"/>
                    </a:ext>
                  </a:extLst>
                </a:gridCol>
                <a:gridCol w="2713300">
                  <a:extLst>
                    <a:ext uri="{9D8B030D-6E8A-4147-A177-3AD203B41FA5}">
                      <a16:colId xmlns:a16="http://schemas.microsoft.com/office/drawing/2014/main" val="1944229529"/>
                    </a:ext>
                  </a:extLst>
                </a:gridCol>
                <a:gridCol w="2713300">
                  <a:extLst>
                    <a:ext uri="{9D8B030D-6E8A-4147-A177-3AD203B41FA5}">
                      <a16:colId xmlns:a16="http://schemas.microsoft.com/office/drawing/2014/main" val="1475434732"/>
                    </a:ext>
                  </a:extLst>
                </a:gridCol>
              </a:tblGrid>
              <a:tr h="1534463">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Ấn tượng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Của em về VB</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37196236"/>
                  </a:ext>
                </a:extLst>
              </a:tr>
              <a:tr h="3105397">
                <a:tc row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0110657"/>
                  </a:ext>
                </a:extLst>
              </a:tr>
              <a:tr h="2218140">
                <a:tc vMerge="1">
                  <a:txBody>
                    <a:bodyPr/>
                    <a:lstStyle/>
                    <a:p>
                      <a:endParaRPr lang="en-US"/>
                    </a:p>
                  </a:txBody>
                  <a:tcPr/>
                </a:tc>
                <a:tc>
                  <a:txBody>
                    <a:bodyPr/>
                    <a:lstStyle/>
                    <a:p>
                      <a:pPr marL="0" marR="0" algn="l">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0116121"/>
                  </a:ext>
                </a:extLst>
              </a:tr>
            </a:tbl>
          </a:graphicData>
        </a:graphic>
      </p:graphicFrame>
    </p:spTree>
    <p:extLst>
      <p:ext uri="{BB962C8B-B14F-4D97-AF65-F5344CB8AC3E}">
        <p14:creationId xmlns:p14="http://schemas.microsoft.com/office/powerpoint/2010/main" val="90028523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mời gọi của mây và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ounded Rectangle 3"/>
          <p:cNvSpPr/>
          <p:nvPr/>
        </p:nvSpPr>
        <p:spPr>
          <a:xfrm>
            <a:off x="3526969" y="4963885"/>
            <a:ext cx="288689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chơi của em bé với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a:solidFill>
                  <a:prstClr val="white"/>
                </a:solidFill>
                <a:latin typeface="Times New Roman" panose="02020603050405020304" pitchFamily="18" charset="0"/>
                <a:cs typeface="Times New Roman" panose="02020603050405020304" pitchFamily="18" charset="0"/>
              </a:rPr>
              <a:t>Ấn tượng</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6622870" y="613954"/>
            <a:ext cx="5473336" cy="5264331"/>
          </a:xfrm>
          <a:prstGeom prst="rect">
            <a:avLst/>
          </a:prstGeom>
        </p:spPr>
      </p:pic>
    </p:spTree>
    <p:extLst>
      <p:ext uri="{BB962C8B-B14F-4D97-AF65-F5344CB8AC3E}">
        <p14:creationId xmlns:p14="http://schemas.microsoft.com/office/powerpoint/2010/main" val="167563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Lời mời gọi của mây và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Tạo ra thế giới diệu kì, bí ẩn, hấp dẫn trẻ thơ.</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5"/>
            <a:ext cx="1136331" cy="56661"/>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2387254"/>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Hình ảnh thiên nhiên</a:t>
            </a: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767735"/>
            <a:ext cx="4245430" cy="91440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Times New Roman" panose="02020603050405020304" pitchFamily="18" charset="0"/>
                <a:cs typeface="Times New Roman" panose="02020603050405020304" pitchFamily="18" charset="0"/>
              </a:rPr>
              <a:t>Phép tu từ: nhân hóa</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86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Hình ảnh thiên nhiên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1"/>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Mây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flipV="1">
            <a:off x="2860903" y="2129246"/>
            <a:ext cx="1244133" cy="7637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1756925"/>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Bình minh vàng</a:t>
            </a:r>
          </a:p>
        </p:txBody>
      </p:sp>
      <p:cxnSp>
        <p:nvCxnSpPr>
          <p:cNvPr id="18" name="Curved Connector 17"/>
          <p:cNvCxnSpPr/>
          <p:nvPr/>
        </p:nvCxnSpPr>
        <p:spPr>
          <a:xfrm>
            <a:off x="2886891" y="2915744"/>
            <a:ext cx="1711233" cy="5669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3108609"/>
            <a:ext cx="4245430"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Times New Roman" panose="02020603050405020304" pitchFamily="18" charset="0"/>
                <a:cs typeface="Times New Roman" panose="02020603050405020304" pitchFamily="18" charset="0"/>
              </a:rPr>
              <a:t>Vầng trăng bạc</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Biện pháp tu từ: nhân hóa</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9274698" y="2129246"/>
            <a:ext cx="2586376" cy="2717428"/>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Thiên nhiên rực rỡ, lung linh, bí ẩn, hấp dẫn</a:t>
            </a:r>
          </a:p>
        </p:txBody>
      </p:sp>
      <p:pic>
        <p:nvPicPr>
          <p:cNvPr id="5" name="Picture 4"/>
          <p:cNvPicPr>
            <a:picLocks noChangeAspect="1"/>
          </p:cNvPicPr>
          <p:nvPr/>
        </p:nvPicPr>
        <p:blipFill>
          <a:blip r:embed="rId3"/>
          <a:stretch>
            <a:fillRect/>
          </a:stretch>
        </p:blipFill>
        <p:spPr>
          <a:xfrm>
            <a:off x="58733" y="3953708"/>
            <a:ext cx="2895634" cy="2609850"/>
          </a:xfrm>
          <a:prstGeom prst="rect">
            <a:avLst/>
          </a:prstGeom>
        </p:spPr>
      </p:pic>
      <p:pic>
        <p:nvPicPr>
          <p:cNvPr id="2" name="Picture 1"/>
          <p:cNvPicPr>
            <a:picLocks noChangeAspect="1"/>
          </p:cNvPicPr>
          <p:nvPr/>
        </p:nvPicPr>
        <p:blipFill>
          <a:blip r:embed="rId4"/>
          <a:stretch>
            <a:fillRect/>
          </a:stretch>
        </p:blipFill>
        <p:spPr>
          <a:xfrm>
            <a:off x="58733" y="109400"/>
            <a:ext cx="2475461" cy="2019846"/>
          </a:xfrm>
          <a:prstGeom prst="rect">
            <a:avLst/>
          </a:prstGeom>
        </p:spPr>
      </p:pic>
      <p:pic>
        <p:nvPicPr>
          <p:cNvPr id="6" name="Picture 5"/>
          <p:cNvPicPr>
            <a:picLocks noChangeAspect="1"/>
          </p:cNvPicPr>
          <p:nvPr/>
        </p:nvPicPr>
        <p:blipFill>
          <a:blip r:embed="rId5"/>
          <a:stretch>
            <a:fillRect/>
          </a:stretch>
        </p:blipFill>
        <p:spPr>
          <a:xfrm>
            <a:off x="9129304" y="109400"/>
            <a:ext cx="2476500" cy="1847850"/>
          </a:xfrm>
          <a:prstGeom prst="rect">
            <a:avLst/>
          </a:prstGeom>
        </p:spPr>
      </p:pic>
    </p:spTree>
    <p:extLst>
      <p:ext uri="{BB962C8B-B14F-4D97-AF65-F5344CB8AC3E}">
        <p14:creationId xmlns:p14="http://schemas.microsoft.com/office/powerpoint/2010/main" val="2869305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2" grpId="0" animBg="1"/>
      <p:bldP spid="25" grpId="0" animBg="1"/>
      <p:bldP spid="4"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Trò chơi của em bé và mẹ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Trò </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chơi thú vị hơn</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hay hơn.</a:t>
            </a: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316943"/>
            <a:ext cx="4245430" cy="136519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Vì </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những trò chơi ấy bắt nguồn từ tình yêu thương của mẹ đối với con.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418791" y="1669258"/>
            <a:ext cx="2712955" cy="2054530"/>
          </a:xfrm>
          <a:prstGeom prst="rect">
            <a:avLst/>
          </a:prstGeom>
        </p:spPr>
      </p:pic>
      <p:pic>
        <p:nvPicPr>
          <p:cNvPr id="8" name="Picture 7"/>
          <p:cNvPicPr>
            <a:picLocks noChangeAspect="1"/>
          </p:cNvPicPr>
          <p:nvPr/>
        </p:nvPicPr>
        <p:blipFill>
          <a:blip r:embed="rId3"/>
          <a:stretch>
            <a:fillRect/>
          </a:stretch>
        </p:blipFill>
        <p:spPr>
          <a:xfrm>
            <a:off x="8131746" y="1076103"/>
            <a:ext cx="2712955" cy="2054530"/>
          </a:xfrm>
          <a:prstGeom prst="rect">
            <a:avLst/>
          </a:prstGeom>
        </p:spPr>
      </p:pic>
    </p:spTree>
    <p:extLst>
      <p:ext uri="{BB962C8B-B14F-4D97-AF65-F5344CB8AC3E}">
        <p14:creationId xmlns:p14="http://schemas.microsoft.com/office/powerpoint/2010/main" val="2536412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Khởi 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635913"/>
              <a:ext cx="1981640" cy="883390"/>
            </a:xfrm>
            <a:prstGeom prst="rect">
              <a:avLst/>
            </a:prstGeom>
            <a:noFill/>
          </p:spPr>
          <p:txBody>
            <a:bodyPr wrap="square" rtlCol="0">
              <a:spAutoFit/>
            </a:bodyPr>
            <a:lstStyle/>
            <a:p>
              <a:pPr algn="just"/>
              <a:r>
                <a:rPr lang="de-DE" sz="2400">
                  <a:solidFill>
                    <a:schemeClr val="bg1"/>
                  </a:solidFill>
                  <a:latin typeface="Times New Roman" panose="02020603050405020304" pitchFamily="18" charset="0"/>
                  <a:cs typeface="Times New Roman" panose="02020603050405020304" pitchFamily="18" charset="0"/>
                </a:rPr>
                <a:t>Hãy</a:t>
              </a:r>
              <a:r>
                <a:rPr lang="vi-VN" sz="2400">
                  <a:solidFill>
                    <a:schemeClr val="bg1"/>
                  </a:solidFill>
                  <a:latin typeface="Times New Roman" panose="02020603050405020304" pitchFamily="18" charset="0"/>
                  <a:cs typeface="Times New Roman" panose="02020603050405020304" pitchFamily="18" charset="0"/>
                </a:rPr>
                <a:t> </a:t>
              </a:r>
              <a:r>
                <a:rPr lang="en-US" sz="2400">
                  <a:solidFill>
                    <a:schemeClr val="bg1"/>
                  </a:solidFill>
                  <a:latin typeface="Times New Roman" panose="02020603050405020304" pitchFamily="18" charset="0"/>
                  <a:cs typeface="Times New Roman" panose="02020603050405020304" pitchFamily="18" charset="0"/>
                </a:rPr>
                <a:t>xem và cho biết v</a:t>
              </a:r>
              <a:r>
                <a:rPr lang="vi-VN" sz="2400">
                  <a:solidFill>
                    <a:schemeClr val="bg1"/>
                  </a:solidFill>
                  <a:latin typeface="Times New Roman" panose="02020603050405020304" pitchFamily="18" charset="0"/>
                  <a:cs typeface="Times New Roman" panose="02020603050405020304" pitchFamily="18" charset="0"/>
                </a:rPr>
                <a:t>ideo vừa xem mang đến cho em bài học gì?</a:t>
              </a:r>
              <a:endParaRPr lang="en-US" sz="24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54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Hình ảnh c</a:t>
            </a:r>
            <a:r>
              <a:rPr lang="vi-VN" sz="2800">
                <a:solidFill>
                  <a:prstClr val="white"/>
                </a:solidFill>
                <a:latin typeface="Times New Roman" panose="02020603050405020304" pitchFamily="18" charset="0"/>
                <a:cs typeface="Times New Roman" panose="02020603050405020304" pitchFamily="18" charset="0"/>
              </a:rPr>
              <a:t>on người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Con là mây, mẹ là trăng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2800">
                <a:solidFill>
                  <a:prstClr val="white"/>
                </a:solidFill>
                <a:latin typeface="Times New Roman" panose="02020603050405020304" pitchFamily="18" charset="0"/>
                <a:cs typeface="Times New Roman" panose="02020603050405020304" pitchFamily="18" charset="0"/>
              </a:rPr>
              <a:t>Con là sóng, mẹ là bến bờ</a:t>
            </a: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Biện pháp tu từ: So sánh</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9274698" y="2129246"/>
            <a:ext cx="2586376" cy="2717428"/>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cảm mẹ con gắn bó, quấn quýt, thiêng liêng</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1807462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P spid="4"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65338542"/>
              </p:ext>
            </p:extLst>
          </p:nvPr>
        </p:nvGraphicFramePr>
        <p:xfrm>
          <a:off x="0" y="0"/>
          <a:ext cx="12192000" cy="7132320"/>
        </p:xfrm>
        <a:graphic>
          <a:graphicData uri="http://schemas.openxmlformats.org/drawingml/2006/table">
            <a:tbl>
              <a:tblPr firstRow="1" firstCol="1" bandRow="1"/>
              <a:tblGrid>
                <a:gridCol w="3119278">
                  <a:extLst>
                    <a:ext uri="{9D8B030D-6E8A-4147-A177-3AD203B41FA5}">
                      <a16:colId xmlns:a16="http://schemas.microsoft.com/office/drawing/2014/main" val="3925110277"/>
                    </a:ext>
                  </a:extLst>
                </a:gridCol>
                <a:gridCol w="1693736">
                  <a:extLst>
                    <a:ext uri="{9D8B030D-6E8A-4147-A177-3AD203B41FA5}">
                      <a16:colId xmlns:a16="http://schemas.microsoft.com/office/drawing/2014/main" val="2571167529"/>
                    </a:ext>
                  </a:extLst>
                </a:gridCol>
                <a:gridCol w="1870118">
                  <a:extLst>
                    <a:ext uri="{9D8B030D-6E8A-4147-A177-3AD203B41FA5}">
                      <a16:colId xmlns:a16="http://schemas.microsoft.com/office/drawing/2014/main" val="1856560536"/>
                    </a:ext>
                  </a:extLst>
                </a:gridCol>
                <a:gridCol w="2754434">
                  <a:extLst>
                    <a:ext uri="{9D8B030D-6E8A-4147-A177-3AD203B41FA5}">
                      <a16:colId xmlns:a16="http://schemas.microsoft.com/office/drawing/2014/main" val="2542187338"/>
                    </a:ext>
                  </a:extLst>
                </a:gridCol>
                <a:gridCol w="2754434">
                  <a:extLst>
                    <a:ext uri="{9D8B030D-6E8A-4147-A177-3AD203B41FA5}">
                      <a16:colId xmlns:a16="http://schemas.microsoft.com/office/drawing/2014/main" val="3765341692"/>
                    </a:ext>
                  </a:extLst>
                </a:gridCol>
              </a:tblGrid>
              <a:tr h="1055077">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Ấn tượng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Của em về VB</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889334023"/>
                  </a:ext>
                </a:extLst>
              </a:tr>
              <a:tr h="3165231">
                <a:tc rowSpan="2">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Lời mời gọi của mây và sóng tạo nên thế giới diệu kì, bí ẩn, hấp dẫn, đặc biệt là đối với trẻ thơ.</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Trò chơi của em bé và mẹ là chơi thú vị hơn, hay hơn vì những trò chơi ấy bắt nguồn từ tình yêu thương của mẹ đối với con.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Mây, sóng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bình minh vàng, vầng trăng bạc</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Nhân hóa</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 rực rỡ, lung linh, bí ẩn, hấp dẫn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4737272"/>
                  </a:ext>
                </a:extLst>
              </a:tr>
              <a:tr h="2637692">
                <a:tc vMerge="1">
                  <a:txBody>
                    <a:bodyPr/>
                    <a:lstStyle/>
                    <a:p>
                      <a:endParaRPr lang="en-US"/>
                    </a:p>
                  </a:txBody>
                  <a:tcPr/>
                </a:tc>
                <a:tc>
                  <a:txBody>
                    <a:bodyPr/>
                    <a:lstStyle/>
                    <a:p>
                      <a:pPr marL="0" marR="0">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Hai mẹ con: con là mây, mẹ là trăng con là sóng, mẹ là bến bờ</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Tình cả</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 mẹ con gắn bó, quấn quýt, thiêng liêng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6490060"/>
                  </a:ext>
                </a:extLst>
              </a:tr>
            </a:tbl>
          </a:graphicData>
        </a:graphic>
      </p:graphicFrame>
    </p:spTree>
    <p:extLst>
      <p:ext uri="{BB962C8B-B14F-4D97-AF65-F5344CB8AC3E}">
        <p14:creationId xmlns:p14="http://schemas.microsoft.com/office/powerpoint/2010/main" val="370806605"/>
      </p:ext>
    </p:extLst>
  </p:cSld>
  <p:clrMapOvr>
    <a:masterClrMapping/>
  </p:clrMapOvr>
  <p:transition spd="slow" advClick="0" advTm="3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635373"/>
            <a:ext cx="5573807" cy="2123658"/>
          </a:xfrm>
          <a:prstGeom prst="rect">
            <a:avLst/>
          </a:prstGeom>
          <a:noFill/>
        </p:spPr>
        <p:txBody>
          <a:bodyPr wrap="square" rtlCol="0">
            <a:spAutoFit/>
          </a:bodyPr>
          <a:lstStyle/>
          <a:p>
            <a:pPr lvl="0" defTabSz="457200">
              <a:defRPr/>
            </a:pPr>
            <a:r>
              <a:rPr lang="vi-VN"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Tìm hiểu yếu tố tự sự và miêu tả trong bài thơ</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75220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880378340"/>
              </p:ext>
            </p:extLst>
          </p:nvPr>
        </p:nvGraphicFramePr>
        <p:xfrm>
          <a:off x="616132" y="562639"/>
          <a:ext cx="10959736" cy="5736068"/>
        </p:xfrm>
        <a:graphic>
          <a:graphicData uri="http://schemas.openxmlformats.org/drawingml/2006/table">
            <a:tbl>
              <a:tblPr firstRow="1" firstCol="1" bandRow="1"/>
              <a:tblGrid>
                <a:gridCol w="3060356">
                  <a:extLst>
                    <a:ext uri="{9D8B030D-6E8A-4147-A177-3AD203B41FA5}">
                      <a16:colId xmlns:a16="http://schemas.microsoft.com/office/drawing/2014/main" val="4004940196"/>
                    </a:ext>
                  </a:extLst>
                </a:gridCol>
                <a:gridCol w="3878103">
                  <a:extLst>
                    <a:ext uri="{9D8B030D-6E8A-4147-A177-3AD203B41FA5}">
                      <a16:colId xmlns:a16="http://schemas.microsoft.com/office/drawing/2014/main" val="511470128"/>
                    </a:ext>
                  </a:extLst>
                </a:gridCol>
                <a:gridCol w="4021277">
                  <a:extLst>
                    <a:ext uri="{9D8B030D-6E8A-4147-A177-3AD203B41FA5}">
                      <a16:colId xmlns:a16="http://schemas.microsoft.com/office/drawing/2014/main" val="504748705"/>
                    </a:ext>
                  </a:extLst>
                </a:gridCol>
              </a:tblGrid>
              <a:tr h="911449">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Biểu hiện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652229445"/>
                  </a:ext>
                </a:extLst>
              </a:tr>
              <a:tr h="2465699">
                <a:tc>
                  <a:txBody>
                    <a:bodyPr/>
                    <a:lstStyle/>
                    <a:p>
                      <a:pPr marL="0" marR="0" algn="just">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tự sự</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(kể về những chuyện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84677"/>
                  </a:ext>
                </a:extLst>
              </a:tr>
              <a:tr h="2358920">
                <a:tc>
                  <a:txBody>
                    <a:bodyPr/>
                    <a:lstStyle/>
                    <a:p>
                      <a:pPr marL="0" marR="0" algn="just">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miêu tả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461352"/>
                  </a:ext>
                </a:extLst>
              </a:tr>
            </a:tbl>
          </a:graphicData>
        </a:graphic>
      </p:graphicFrame>
    </p:spTree>
    <p:extLst>
      <p:ext uri="{BB962C8B-B14F-4D97-AF65-F5344CB8AC3E}">
        <p14:creationId xmlns:p14="http://schemas.microsoft.com/office/powerpoint/2010/main" val="23633238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Cuộc trò chuyện với người trên mây/trên sóng</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Mây</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/sóng</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rủ em bé đi chơi xa với biết bao điều thú vị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m bé không đồng ý mà nghĩ ra trò chơi cùng mẹ.</a:t>
            </a:r>
          </a:p>
        </p:txBody>
      </p:sp>
      <p:pic>
        <p:nvPicPr>
          <p:cNvPr id="2" name="Picture 1"/>
          <p:cNvPicPr>
            <a:picLocks noChangeAspect="1"/>
          </p:cNvPicPr>
          <p:nvPr/>
        </p:nvPicPr>
        <p:blipFill>
          <a:blip r:embed="rId3"/>
          <a:stretch>
            <a:fillRect/>
          </a:stretch>
        </p:blipFill>
        <p:spPr>
          <a:xfrm>
            <a:off x="4645131" y="2182649"/>
            <a:ext cx="2726950" cy="2019846"/>
          </a:xfrm>
          <a:prstGeom prst="rect">
            <a:avLst/>
          </a:prstGeom>
        </p:spPr>
      </p:pic>
      <p:pic>
        <p:nvPicPr>
          <p:cNvPr id="8" name="Picture 7"/>
          <p:cNvPicPr>
            <a:picLocks noChangeAspect="1"/>
          </p:cNvPicPr>
          <p:nvPr/>
        </p:nvPicPr>
        <p:blipFill>
          <a:blip r:embed="rId4"/>
          <a:stretch>
            <a:fillRect/>
          </a:stretch>
        </p:blipFill>
        <p:spPr>
          <a:xfrm>
            <a:off x="7912177" y="2194950"/>
            <a:ext cx="2714625" cy="2055410"/>
          </a:xfrm>
          <a:prstGeom prst="rect">
            <a:avLst/>
          </a:prstGeom>
        </p:spPr>
      </p:pic>
    </p:spTree>
    <p:extLst>
      <p:ext uri="{BB962C8B-B14F-4D97-AF65-F5344CB8AC3E}">
        <p14:creationId xmlns:p14="http://schemas.microsoft.com/office/powerpoint/2010/main" val="47443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tự sự</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K</a:t>
            </a:r>
            <a:r>
              <a:rPr lang="vi-VN" sz="2800">
                <a:solidFill>
                  <a:prstClr val="white"/>
                </a:solidFill>
                <a:latin typeface="Times New Roman" panose="02020603050405020304" pitchFamily="18" charset="0"/>
                <a:cs typeface="Times New Roman" panose="02020603050405020304" pitchFamily="18" charset="0"/>
              </a:rPr>
              <a:t>ể về cuộc trò chuyện người trên mây với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Kể</a:t>
            </a:r>
            <a:r>
              <a:rPr lang="vi-VN" sz="2800">
                <a:solidFill>
                  <a:prstClr val="white"/>
                </a:solidFill>
                <a:latin typeface="Times New Roman" panose="02020603050405020304" pitchFamily="18" charset="0"/>
                <a:cs typeface="Times New Roman" panose="02020603050405020304" pitchFamily="18" charset="0"/>
              </a:rPr>
              <a:t> về cuộc trò chuyện người trên sóng với em bé</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hể hiện cuộc đối thoại giữa em bé và những người trên mây, giữa em bé và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81148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tự sự</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K</a:t>
            </a:r>
            <a:r>
              <a:rPr lang="vi-VN" sz="2800">
                <a:solidFill>
                  <a:prstClr val="white"/>
                </a:solidFill>
                <a:latin typeface="Times New Roman" panose="02020603050405020304" pitchFamily="18" charset="0"/>
                <a:cs typeface="Times New Roman" panose="02020603050405020304" pitchFamily="18" charset="0"/>
              </a:rPr>
              <a:t>ể về cuộc trò chuyện người trên mây với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Kể về cuộc trò chuyện người trên sóng với em bé</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hể hiện những suy nghĩ của em bé, góp phần thể hiện sâu sắc tình mẫu tử của hai mẹ con.</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4128629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Cuộc trò chuyện với người trên sóng</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Sóng</a:t>
            </a:r>
            <a:r>
              <a:rPr lang="vi-VN" sz="2800">
                <a:solidFill>
                  <a:prstClr val="white"/>
                </a:solidFill>
                <a:latin typeface="Times New Roman" panose="02020603050405020304" pitchFamily="18" charset="0"/>
                <a:cs typeface="Times New Roman" panose="02020603050405020304" pitchFamily="18" charset="0"/>
              </a:rPr>
              <a:t> rủ em bé đi chơi xa với biết bao điều thú vị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E</a:t>
            </a:r>
            <a:r>
              <a:rPr lang="vi-VN" sz="2800">
                <a:solidFill>
                  <a:prstClr val="white"/>
                </a:solidFill>
                <a:latin typeface="Times New Roman" panose="02020603050405020304" pitchFamily="18" charset="0"/>
                <a:cs typeface="Times New Roman" panose="02020603050405020304" pitchFamily="18" charset="0"/>
              </a:rPr>
              <a:t>m bé không đồng ý mà nghĩ ra trò chơi cùng mẹ.</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hể hiện những suy nghĩ của em bé, góp phần thể hiện sâu sắc tình mẫu tử của hai mẹ con.</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1866256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miêu tả</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Bình minh vàng, vầng trăng bạc, họ mỉm cười bay đi, bầu trời xanh thắm.</a:t>
            </a: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Họ mỉm cười nhảy nhót lướt qua; con lăn, lăn mãi, cười vang vỡ tan vào lòng mẹ.</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170195" y="1575510"/>
            <a:ext cx="2586376" cy="3762457"/>
          </a:xfrm>
          <a:prstGeom prst="roundRect">
            <a:avLst>
              <a:gd name="adj" fmla="val 50000"/>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a:t>
            </a:r>
            <a:r>
              <a:rPr lang="vi-VN" sz="2800">
                <a:solidFill>
                  <a:prstClr val="white"/>
                </a:solidFill>
                <a:latin typeface="Times New Roman" panose="02020603050405020304" pitchFamily="18" charset="0"/>
                <a:cs typeface="Times New Roman" panose="02020603050405020304" pitchFamily="18" charset="0"/>
              </a:rPr>
              <a:t>iúp hình ảnh trong bài thơ hiện lên sống động, kì ảo. </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874293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73942869"/>
              </p:ext>
            </p:extLst>
          </p:nvPr>
        </p:nvGraphicFramePr>
        <p:xfrm>
          <a:off x="391885" y="182881"/>
          <a:ext cx="11338560" cy="6827520"/>
        </p:xfrm>
        <a:graphic>
          <a:graphicData uri="http://schemas.openxmlformats.org/drawingml/2006/table">
            <a:tbl>
              <a:tblPr firstRow="1" firstCol="1" bandRow="1"/>
              <a:tblGrid>
                <a:gridCol w="2026482">
                  <a:extLst>
                    <a:ext uri="{9D8B030D-6E8A-4147-A177-3AD203B41FA5}">
                      <a16:colId xmlns:a16="http://schemas.microsoft.com/office/drawing/2014/main" val="3413542096"/>
                    </a:ext>
                  </a:extLst>
                </a:gridCol>
                <a:gridCol w="6085036">
                  <a:extLst>
                    <a:ext uri="{9D8B030D-6E8A-4147-A177-3AD203B41FA5}">
                      <a16:colId xmlns:a16="http://schemas.microsoft.com/office/drawing/2014/main" val="2859384711"/>
                    </a:ext>
                  </a:extLst>
                </a:gridCol>
                <a:gridCol w="3227042">
                  <a:extLst>
                    <a:ext uri="{9D8B030D-6E8A-4147-A177-3AD203B41FA5}">
                      <a16:colId xmlns:a16="http://schemas.microsoft.com/office/drawing/2014/main" val="1893791503"/>
                    </a:ext>
                  </a:extLst>
                </a:gridCol>
              </a:tblGrid>
              <a:tr h="395660">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Biểu hiện trong văn bản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82073250"/>
                  </a:ext>
                </a:extLst>
              </a:tr>
              <a:tr h="2559556">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tự sự</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(kể về những chuyện gì)</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 kể về cuộc trò chuyện người trên mây với em bé. Mây rủ em bé đi chơi xa với biết bao điều thú vị nhưng em bé không đồng ý mà nghĩ ra trò chơi cùng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 giả kể về cuộc trò chuyện người trên sóng với em bé. Sóng rủ em bé đi chơi xa với biết bao điều thú vị nhưng em bé không đồng ý mà nghĩ ra trò chơi cùng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 thể hiện cuộc đối thoại giữa em bé và những người trên mây, giữa em bé và mẹ, những suy nghĩ của em bé, góp phần thể hiện sâu sắc tình mẫu tử của hai mẹ con.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716363"/>
                  </a:ext>
                </a:extLst>
              </a:tr>
              <a:tr h="1396121">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miêu tả</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Bình minh vàng, vầng trăng bạc, họ mỉm cười bay đi, bầu trời xanh thắm.</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 mỉm cười nhảy nhót lướt qua</a:t>
                      </a:r>
                      <a:r>
                        <a:rPr lang="en-US" sz="2800">
                          <a:solidFill>
                            <a:srgbClr val="38383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lăn, lăn mãi, cười vang vỡ tan vào lòng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 giúp hình ảnh trong bài thơ hiện lên sống động, kì ảo.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392334"/>
                  </a:ext>
                </a:extLst>
              </a:tr>
            </a:tbl>
          </a:graphicData>
        </a:graphic>
      </p:graphicFrame>
    </p:spTree>
    <p:extLst>
      <p:ext uri="{BB962C8B-B14F-4D97-AF65-F5344CB8AC3E}">
        <p14:creationId xmlns:p14="http://schemas.microsoft.com/office/powerpoint/2010/main" val="15276606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5"/>
          <a:stretch>
            <a:fillRect/>
          </a:stretch>
        </p:blipFill>
        <p:spPr>
          <a:xfrm>
            <a:off x="0" y="1673"/>
            <a:ext cx="12192000" cy="6854653"/>
          </a:xfrm>
          <a:prstGeom prst="rect">
            <a:avLst/>
          </a:prstGeom>
        </p:spPr>
      </p:pic>
      <p:pic>
        <p:nvPicPr>
          <p:cNvPr id="2" name="Kể cho trẻ nghe truyện- “Thỏ con không vâng lời”">
            <a:hlinkClick r:id="" action="ppaction://media"/>
          </p:cNvPr>
          <p:cNvPicPr>
            <a:picLocks noChangeAspect="1"/>
          </p:cNvPicPr>
          <p:nvPr>
            <a:videoFile r:link="rId1"/>
            <p:extLst>
              <p:ext uri="{DAA4B4D4-6D71-4841-9C94-3DE7FCFB9230}">
                <p14:media xmlns:p14="http://schemas.microsoft.com/office/powerpoint/2010/main" r:embed="rId2">
                  <p14:trim st="39395" end="37061"/>
                </p14:media>
              </p:ext>
            </p:extLst>
          </p:nvPr>
        </p:nvPicPr>
        <p:blipFill>
          <a:blip r:embed="rId6"/>
          <a:stretch>
            <a:fillRect/>
          </a:stretch>
        </p:blipFill>
        <p:spPr>
          <a:xfrm>
            <a:off x="609600" y="426583"/>
            <a:ext cx="10972800" cy="5821952"/>
          </a:xfrm>
          <a:prstGeom prst="rect">
            <a:avLst/>
          </a:prstGeom>
          <a:ln>
            <a:noFill/>
          </a:ln>
          <a:effectLst>
            <a:softEdge rad="112500"/>
          </a:effectLst>
        </p:spPr>
      </p:pic>
    </p:spTree>
    <p:extLst>
      <p:ext uri="{BB962C8B-B14F-4D97-AF65-F5344CB8AC3E}">
        <p14:creationId xmlns:p14="http://schemas.microsoft.com/office/powerpoint/2010/main" val="35783020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62998" y="2907528"/>
            <a:ext cx="5573807" cy="769441"/>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3. Trò chơi của em bé</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398466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2595" y="2795377"/>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9645" y="2631480"/>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946512" y="4731570"/>
            <a:ext cx="3928931" cy="1569660"/>
          </a:xfrm>
          <a:prstGeom prst="rect">
            <a:avLst/>
          </a:prstGeom>
        </p:spPr>
        <p:txBody>
          <a:bodyPr wrap="square">
            <a:spAutoFit/>
            <a:scene3d>
              <a:camera prst="orthographicFront"/>
              <a:lightRig rig="threePt" dir="t"/>
            </a:scene3d>
            <a:sp3d contourW="12700"/>
          </a:bodyPr>
          <a:lstStyle/>
          <a:p>
            <a:pPr algn="just"/>
            <a:r>
              <a:rPr lang="vi-VN" sz="2400">
                <a:latin typeface="Times New Roman" panose="02020603050405020304" pitchFamily="18" charset="0"/>
                <a:cs typeface="Times New Roman" panose="02020603050405020304" pitchFamily="18" charset="0"/>
              </a:rPr>
              <a:t>Nhóm 1,3: Trong bài thơ, em bé đã tổ chức mấy trò chơi? Đó là những trò chơi gì? Ý nghĩa của các trò chơi?</a:t>
            </a:r>
            <a:endParaRPr lang="en-US" sz="240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011680" y="4093147"/>
            <a:ext cx="2642039"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Nhóm</a:t>
            </a:r>
            <a:r>
              <a:rPr kumimoji="0" lang="en-US" altLang="zh-CN" sz="3200" b="1" i="0" u="none" strike="noStrike" kern="1200" cap="none" spc="30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1,3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7074155" y="4822404"/>
            <a:ext cx="4376207" cy="1569660"/>
          </a:xfrm>
          <a:prstGeom prst="rect">
            <a:avLst/>
          </a:prstGeom>
        </p:spPr>
        <p:txBody>
          <a:bodyPr wrap="square">
            <a:spAutoFit/>
            <a:scene3d>
              <a:camera prst="orthographicFront"/>
              <a:lightRig rig="threePt" dir="t"/>
            </a:scene3d>
            <a:sp3d contourW="12700"/>
          </a:bodyPr>
          <a:lstStyle/>
          <a:p>
            <a:pPr algn="just"/>
            <a:r>
              <a:rPr lang="vi-VN" sz="2400">
                <a:latin typeface="Times New Roman" panose="02020603050405020304" pitchFamily="18" charset="0"/>
                <a:cs typeface="Times New Roman" panose="02020603050405020304" pitchFamily="18" charset="0"/>
              </a:rPr>
              <a:t>Nhóm 2,4: Em cảm nhận được gì về tình cảm em bé dành cho mẹ và mẹ dành cho em bé được thể hiện qua những trò chơi ấy?</a:t>
            </a:r>
            <a:endParaRPr lang="en-US" sz="2400">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357" y="673404"/>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3082543"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Thảo</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luận nhóm</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35180" y="1120547"/>
            <a:ext cx="282375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8222076" y="4294053"/>
            <a:ext cx="2720669"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Nhóm</a:t>
            </a:r>
            <a:r>
              <a:rPr kumimoji="0" lang="en-US" altLang="zh-CN" sz="3200" b="1" i="0" u="none" strike="noStrike" kern="1200" cap="none" spc="30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2,4</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14" name="图片 10">
            <a:extLst>
              <a:ext uri="{FF2B5EF4-FFF2-40B4-BE49-F238E27FC236}">
                <a16:creationId xmlns:a16="http://schemas.microsoft.com/office/drawing/2014/main" id="{C2937554-F84C-4FB7-846B-5E1A65B26053}"/>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7311799" y="-234523"/>
            <a:ext cx="4127861" cy="3285234"/>
          </a:xfrm>
          <a:prstGeom prst="rect">
            <a:avLst/>
          </a:prstGeom>
        </p:spPr>
      </p:pic>
      <p:sp>
        <p:nvSpPr>
          <p:cNvPr id="3" name="Rectangle 2">
            <a:extLst>
              <a:ext uri="{FF2B5EF4-FFF2-40B4-BE49-F238E27FC236}">
                <a16:creationId xmlns:a16="http://schemas.microsoft.com/office/drawing/2014/main" id="{C5188DE4-FD3C-4B8D-8AEE-C5C4AE63E594}"/>
              </a:ext>
            </a:extLst>
          </p:cNvPr>
          <p:cNvSpPr/>
          <p:nvPr/>
        </p:nvSpPr>
        <p:spPr>
          <a:xfrm>
            <a:off x="8046875" y="811569"/>
            <a:ext cx="2508258" cy="586956"/>
          </a:xfrm>
          <a:prstGeom prst="rect">
            <a:avLst/>
          </a:prstGeom>
        </p:spPr>
        <p:txBody>
          <a:bodyPr wrap="square">
            <a:spAutoFit/>
          </a:bodyPr>
          <a:lstStyle/>
          <a:p>
            <a:pPr algn="ctr">
              <a:lnSpc>
                <a:spcPct val="150000"/>
              </a:lnSpc>
              <a:spcAft>
                <a:spcPts val="0"/>
              </a:spcAft>
            </a:pPr>
            <a:r>
              <a:rPr lang="en-US" sz="24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Thảo luận nhóm</a:t>
            </a:r>
            <a:endParaRPr lang="en-US" sz="2000" b="1">
              <a:solidFill>
                <a:srgbClr val="C0000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777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18" grpId="0"/>
      <p:bldP spid="35"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Trò chơi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Con là mây, mẹ là trăng, con lấy hai tay trùm lên người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Con là sóng, mẹ là bờ biển, con sẽ lăn, lăn, lăn và vỗ vào gối mẹ.</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078685" y="1359973"/>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Trò chơi vừa thỏa ước mong làm mây, làm sóng tinh nghịch, bay cao, lan xa phiêu du khắp chốn;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4012" y="4151267"/>
            <a:ext cx="2726950" cy="2019846"/>
          </a:xfrm>
          <a:prstGeom prst="rect">
            <a:avLst/>
          </a:prstGeom>
        </p:spPr>
      </p:pic>
      <p:pic>
        <p:nvPicPr>
          <p:cNvPr id="8" name="Picture 7"/>
          <p:cNvPicPr>
            <a:picLocks noChangeAspect="1"/>
          </p:cNvPicPr>
          <p:nvPr/>
        </p:nvPicPr>
        <p:blipFill>
          <a:blip r:embed="rId4"/>
          <a:stretch>
            <a:fillRect/>
          </a:stretch>
        </p:blipFill>
        <p:spPr>
          <a:xfrm>
            <a:off x="4345884" y="2148199"/>
            <a:ext cx="2714625" cy="2055410"/>
          </a:xfrm>
          <a:prstGeom prst="rect">
            <a:avLst/>
          </a:prstGeom>
        </p:spPr>
      </p:pic>
      <p:sp>
        <p:nvSpPr>
          <p:cNvPr id="15" name="Rounded Rectangle 14"/>
          <p:cNvSpPr/>
          <p:nvPr/>
        </p:nvSpPr>
        <p:spPr>
          <a:xfrm>
            <a:off x="9055790" y="1512505"/>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L</a:t>
            </a:r>
            <a:r>
              <a:rPr lang="vi-VN" sz="2800">
                <a:solidFill>
                  <a:prstClr val="white"/>
                </a:solidFill>
                <a:latin typeface="Times New Roman" panose="02020603050405020304" pitchFamily="18" charset="0"/>
                <a:cs typeface="Times New Roman" panose="02020603050405020304" pitchFamily="18" charset="0"/>
              </a:rPr>
              <a:t>ại vừa được quấn quýt bên mẹ - như mây quấn quýt bên vầng trăng, như sóng vui đùa bên bờ biển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90121" y="350050"/>
            <a:ext cx="2726950" cy="2019846"/>
          </a:xfrm>
          <a:prstGeom prst="rect">
            <a:avLst/>
          </a:prstGeom>
        </p:spPr>
      </p:pic>
    </p:spTree>
    <p:extLst>
      <p:ext uri="{BB962C8B-B14F-4D97-AF65-F5344CB8AC3E}">
        <p14:creationId xmlns:p14="http://schemas.microsoft.com/office/powerpoint/2010/main" val="2704664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P spid="14" grpId="1"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cảm mẹ con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mẹ dành cho em bé</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mẫu tử</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980664" y="502582"/>
            <a:ext cx="2726950" cy="2019846"/>
          </a:xfrm>
          <a:prstGeom prst="rect">
            <a:avLst/>
          </a:prstGeom>
        </p:spPr>
      </p:pic>
      <p:pic>
        <p:nvPicPr>
          <p:cNvPr id="8" name="Picture 7"/>
          <p:cNvPicPr>
            <a:picLocks noChangeAspect="1"/>
          </p:cNvPicPr>
          <p:nvPr/>
        </p:nvPicPr>
        <p:blipFill>
          <a:blip r:embed="rId4"/>
          <a:stretch>
            <a:fillRect/>
          </a:stretch>
        </p:blipFill>
        <p:spPr>
          <a:xfrm>
            <a:off x="9100896" y="3940718"/>
            <a:ext cx="2714625" cy="2055410"/>
          </a:xfrm>
          <a:prstGeom prst="rect">
            <a:avLst/>
          </a:prstGeom>
        </p:spPr>
      </p:pic>
    </p:spTree>
    <p:extLst>
      <p:ext uri="{BB962C8B-B14F-4D97-AF65-F5344CB8AC3E}">
        <p14:creationId xmlns:p14="http://schemas.microsoft.com/office/powerpoint/2010/main" val="3521557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Luôn muốn ở bên mẹ, vui chơi cùng mẹ;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767735"/>
            <a:ext cx="4245430" cy="1228116"/>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a:solidFill>
                  <a:prstClr val="white"/>
                </a:solidFill>
                <a:latin typeface="Times New Roman" panose="02020603050405020304" pitchFamily="18" charset="0"/>
                <a:cs typeface="Times New Roman" panose="02020603050405020304" pitchFamily="18" charset="0"/>
              </a:rPr>
              <a:t>Sáng tạo ra những trò chơi thú vị để mẹ có thể chơi cùng;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443534" y="1161819"/>
            <a:ext cx="4430604" cy="3365269"/>
          </a:xfrm>
          <a:prstGeom prst="rect">
            <a:avLst/>
          </a:prstGeom>
        </p:spPr>
      </p:pic>
    </p:spTree>
    <p:extLst>
      <p:ext uri="{BB962C8B-B14F-4D97-AF65-F5344CB8AC3E}">
        <p14:creationId xmlns:p14="http://schemas.microsoft.com/office/powerpoint/2010/main" val="2825264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mẹ dành cho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Mẹ luôn muốn ở bên để chăm sóc, chở che, vỗ về</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rot="16200000" flipH="1">
            <a:off x="2375699" y="3378239"/>
            <a:ext cx="2214541" cy="1244133"/>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4263843"/>
            <a:ext cx="4245430" cy="140915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Mẹ giống như ánh trăng dịu hiền soi sáng từng bước con đi, bờ biển bao dung ôm ấp, vỗ về</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980664" y="502582"/>
            <a:ext cx="2726950" cy="2019846"/>
          </a:xfrm>
          <a:prstGeom prst="rect">
            <a:avLst/>
          </a:prstGeom>
        </p:spPr>
      </p:pic>
      <p:pic>
        <p:nvPicPr>
          <p:cNvPr id="8" name="Picture 7"/>
          <p:cNvPicPr>
            <a:picLocks noChangeAspect="1"/>
          </p:cNvPicPr>
          <p:nvPr/>
        </p:nvPicPr>
        <p:blipFill>
          <a:blip r:embed="rId4"/>
          <a:stretch>
            <a:fillRect/>
          </a:stretch>
        </p:blipFill>
        <p:spPr>
          <a:xfrm>
            <a:off x="9100896" y="3940718"/>
            <a:ext cx="2714625" cy="2055410"/>
          </a:xfrm>
          <a:prstGeom prst="rect">
            <a:avLst/>
          </a:prstGeom>
        </p:spPr>
      </p:pic>
    </p:spTree>
    <p:extLst>
      <p:ext uri="{BB962C8B-B14F-4D97-AF65-F5344CB8AC3E}">
        <p14:creationId xmlns:p14="http://schemas.microsoft.com/office/powerpoint/2010/main" val="487077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mẹ con</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mẹ dành cho em bé</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mẫu tử</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27315" y="62528"/>
            <a:ext cx="2726950" cy="2019846"/>
          </a:xfrm>
          <a:prstGeom prst="rect">
            <a:avLst/>
          </a:prstGeom>
        </p:spPr>
      </p:pic>
      <p:pic>
        <p:nvPicPr>
          <p:cNvPr id="8" name="Picture 7"/>
          <p:cNvPicPr>
            <a:picLocks noChangeAspect="1"/>
          </p:cNvPicPr>
          <p:nvPr/>
        </p:nvPicPr>
        <p:blipFill>
          <a:blip r:embed="rId4"/>
          <a:stretch>
            <a:fillRect/>
          </a:stretch>
        </p:blipFill>
        <p:spPr>
          <a:xfrm>
            <a:off x="335719" y="4350569"/>
            <a:ext cx="2714625" cy="2055410"/>
          </a:xfrm>
          <a:prstGeom prst="rect">
            <a:avLst/>
          </a:prstGeom>
        </p:spPr>
      </p:pic>
      <p:sp>
        <p:nvSpPr>
          <p:cNvPr id="11" name="Right Brace 10"/>
          <p:cNvSpPr/>
          <p:nvPr/>
        </p:nvSpPr>
        <p:spPr>
          <a:xfrm>
            <a:off x="8506785" y="733134"/>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094978" y="1362722"/>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=&gt;</a:t>
            </a:r>
            <a:r>
              <a:rPr lang="vi-VN" sz="2800">
                <a:solidFill>
                  <a:prstClr val="white"/>
                </a:solidFill>
                <a:latin typeface="Times New Roman" panose="02020603050405020304" pitchFamily="18" charset="0"/>
                <a:cs typeface="Times New Roman" panose="02020603050405020304" pitchFamily="18" charset="0"/>
              </a:rPr>
              <a:t> Đặt tình mẫu tử tương quan với thiên nhiên, vũ trụ.</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9094978" y="1362721"/>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=&gt;</a:t>
            </a:r>
            <a:r>
              <a:rPr lang="vi-VN" sz="2800">
                <a:solidFill>
                  <a:prstClr val="white"/>
                </a:solidFill>
                <a:latin typeface="Times New Roman" panose="02020603050405020304" pitchFamily="18" charset="0"/>
                <a:cs typeface="Times New Roman" panose="02020603050405020304" pitchFamily="18" charset="0"/>
              </a:rPr>
              <a:t> Ca ngợi, tôn vinh tình mẫu tử bao la, thiêng liêng và vĩnh cửu.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0029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P spid="11" grpId="0" animBg="1"/>
      <p:bldP spid="14" grpId="0" animBg="1"/>
      <p:bldP spid="14" grpId="1"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635373"/>
            <a:ext cx="5573807" cy="2123658"/>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5. Tìm hiểu về tình cảm, cảm xúc của tác giả </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149170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609363" y="2105124"/>
            <a:ext cx="3698788" cy="1938992"/>
          </a:xfrm>
          <a:prstGeom prst="rect">
            <a:avLst/>
          </a:prstGeom>
          <a:noFill/>
        </p:spPr>
        <p:txBody>
          <a:bodyPr wrap="square" rtlCol="0">
            <a:spAutoFit/>
          </a:bodyPr>
          <a:lstStyle/>
          <a:p>
            <a:pPr lvl="0" algn="just">
              <a:defRPr/>
            </a:pPr>
            <a:r>
              <a:rPr lang="vi-VN" sz="2400" b="1">
                <a:solidFill>
                  <a:srgbClr val="C00000"/>
                </a:solidFill>
                <a:latin typeface="Times New Roman" panose="02020603050405020304" pitchFamily="18" charset="0"/>
                <a:cs typeface="Times New Roman" panose="02020603050405020304" pitchFamily="18" charset="0"/>
              </a:rPr>
              <a:t>Em có cảm nhận gì về tình cảm của tác giả? Những chi tiết nào trong bài thơ khiến em có cảm nhận điều đó?</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34399288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của nhà thơ</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ình cảm yêu thương, thấu hiểu tâm lí trẻ thơ</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Gửi gắm vào đó những triết lí sâu sắc về tình mẫu tử và</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Quan niệm về hạnh phúc của mình</a:t>
            </a: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2883261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Bài</a:t>
              </a:r>
              <a:r>
                <a:rPr kumimoji="0" lang="en-US" altLang="zh-CN" sz="36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học</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635913"/>
              <a:ext cx="1981640" cy="883390"/>
            </a:xfrm>
            <a:prstGeom prst="rect">
              <a:avLst/>
            </a:prstGeom>
            <a:noFill/>
          </p:spPr>
          <p:txBody>
            <a:bodyPr wrap="square" rtlCol="0">
              <a:spAutoFit/>
            </a:bodyPr>
            <a:lstStyle/>
            <a:p>
              <a:pPr lvl="0" algn="just"/>
              <a:r>
                <a:rPr lang="en-US" sz="2400">
                  <a:solidFill>
                    <a:prstClr val="white"/>
                  </a:solidFill>
                  <a:latin typeface="Times New Roman" panose="02020603050405020304" pitchFamily="18" charset="0"/>
                  <a:cs typeface="Times New Roman" panose="02020603050405020304" pitchFamily="18" charset="0"/>
                </a:rPr>
                <a:t>K</a:t>
              </a:r>
              <a:r>
                <a:rPr lang="vi-VN" sz="2400">
                  <a:solidFill>
                    <a:prstClr val="white"/>
                  </a:solidFill>
                  <a:latin typeface="Times New Roman" panose="02020603050405020304" pitchFamily="18" charset="0"/>
                  <a:cs typeface="Times New Roman" panose="02020603050405020304" pitchFamily="18" charset="0"/>
                </a:rPr>
                <a:t>hông tự đi chơi khi chưa có sự đồng ý của người lớn...</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97077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344" y="2344114"/>
            <a:ext cx="2886891" cy="126546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Những chi tiết dẫn đến cảm nhận đó</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2800">
                <a:solidFill>
                  <a:prstClr val="white"/>
                </a:solidFill>
                <a:latin typeface="Times New Roman" panose="02020603050405020304" pitchFamily="18" charset="0"/>
                <a:cs typeface="Times New Roman" panose="02020603050405020304" pitchFamily="18" charset="0"/>
              </a:rPr>
              <a:t>Em là mây, mẹ là trăng;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Hai bàn tay em ôm lấy mẹ, mái nhà trở thành bầu trời;</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Em là sóng, mẹ là bến bờ kì lạ,…</a:t>
            </a:r>
          </a:p>
        </p:txBody>
      </p:sp>
      <p:pic>
        <p:nvPicPr>
          <p:cNvPr id="2" name="Picture 1"/>
          <p:cNvPicPr>
            <a:picLocks noChangeAspect="1"/>
          </p:cNvPicPr>
          <p:nvPr/>
        </p:nvPicPr>
        <p:blipFill>
          <a:blip r:embed="rId3"/>
          <a:stretch>
            <a:fillRect/>
          </a:stretch>
        </p:blipFill>
        <p:spPr>
          <a:xfrm>
            <a:off x="9010058" y="354310"/>
            <a:ext cx="2726950" cy="2019846"/>
          </a:xfrm>
          <a:prstGeom prst="rect">
            <a:avLst/>
          </a:prstGeom>
        </p:spPr>
      </p:pic>
      <p:pic>
        <p:nvPicPr>
          <p:cNvPr id="8" name="Picture 7"/>
          <p:cNvPicPr>
            <a:picLocks noChangeAspect="1"/>
          </p:cNvPicPr>
          <p:nvPr/>
        </p:nvPicPr>
        <p:blipFill>
          <a:blip r:embed="rId4"/>
          <a:stretch>
            <a:fillRect/>
          </a:stretch>
        </p:blipFill>
        <p:spPr>
          <a:xfrm>
            <a:off x="9022383" y="3620041"/>
            <a:ext cx="2714625" cy="2055410"/>
          </a:xfrm>
          <a:prstGeom prst="rect">
            <a:avLst/>
          </a:prstGeom>
        </p:spPr>
      </p:pic>
    </p:spTree>
    <p:extLst>
      <p:ext uri="{BB962C8B-B14F-4D97-AF65-F5344CB8AC3E}">
        <p14:creationId xmlns:p14="http://schemas.microsoft.com/office/powerpoint/2010/main" val="3946281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998981"/>
            <a:ext cx="5573807" cy="769441"/>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III. Tổng kết</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928225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609363" y="2659121"/>
            <a:ext cx="3698788" cy="830997"/>
          </a:xfrm>
          <a:prstGeom prst="rect">
            <a:avLst/>
          </a:prstGeom>
          <a:noFill/>
        </p:spPr>
        <p:txBody>
          <a:bodyPr wrap="square" rtlCol="0">
            <a:spAutoFit/>
          </a:bodyPr>
          <a:lstStyle/>
          <a:p>
            <a:pPr lvl="0" algn="just">
              <a:defRPr/>
            </a:pPr>
            <a:r>
              <a:rPr lang="vi-VN" sz="2400" b="1">
                <a:solidFill>
                  <a:srgbClr val="C00000"/>
                </a:solidFill>
                <a:latin typeface="Times New Roman" panose="02020603050405020304" pitchFamily="18" charset="0"/>
                <a:cs typeface="Times New Roman" panose="02020603050405020304" pitchFamily="18" charset="0"/>
              </a:rPr>
              <a:t>Khái quát nghệ thuật và nội dung bài thơ?</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38878104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Nghệ</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thuật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Thơ văn xuôi, có lời kể xen đối thoại;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Sử dụng phép lặp, nhưng có sự biến hóa và phát triển;</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Xây dựng hình ảnh thiên nhiên giàu ý nghĩa tượng trưng.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1492286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dung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ình yêu thiết tha của em bé đối với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a ngợi tình mẫu tử thiêng liêng, bất diệt. </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389121"/>
            <a:ext cx="4376059" cy="1754964"/>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ình cảm yêu mến thiết tha với trẻ em của nhà thơ, với thiên nhiên, cuộc đời bình dị.</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3703094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036190" y="2963033"/>
            <a:ext cx="659832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LUYỆN</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TẬP</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476245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9098147" y="6974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2063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2663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120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Ỗ</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5779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Ư</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40351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Ớ</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92388" y="7915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949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406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hlinkClick r:id="rId4" action="ppaction://hlinksldjump"/>
          </p:cNvPr>
          <p:cNvSpPr/>
          <p:nvPr/>
        </p:nvSpPr>
        <p:spPr>
          <a:xfrm>
            <a:off x="1224721" y="796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2226191" y="775124"/>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2683391" y="775124"/>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3140591" y="77961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597791" y="77155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4049682" y="77961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4494326" y="768782"/>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4938970" y="768782"/>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5408726" y="77961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9098147" y="11546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6" name="Rectangle 55"/>
          <p:cNvSpPr/>
          <p:nvPr/>
        </p:nvSpPr>
        <p:spPr>
          <a:xfrm>
            <a:off x="3577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40351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Ầ</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4492388" y="12487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49495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54067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Ả</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 name="Rectangle 60"/>
          <p:cNvSpPr/>
          <p:nvPr/>
        </p:nvSpPr>
        <p:spPr>
          <a:xfrm>
            <a:off x="5863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Rectangle 61"/>
          <p:cNvSpPr/>
          <p:nvPr/>
        </p:nvSpPr>
        <p:spPr>
          <a:xfrm>
            <a:off x="4942181" y="263325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5399381" y="263325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Ầ</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a:off x="5856581" y="263325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hlinkClick r:id="rId5" action="ppaction://hlinksldjump"/>
          </p:cNvPr>
          <p:cNvSpPr/>
          <p:nvPr/>
        </p:nvSpPr>
        <p:spPr>
          <a:xfrm>
            <a:off x="1224721" y="1253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9" name="Rectangle 78"/>
          <p:cNvSpPr/>
          <p:nvPr/>
        </p:nvSpPr>
        <p:spPr>
          <a:xfrm>
            <a:off x="35651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40223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44795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2" name="Rectangle 81"/>
          <p:cNvSpPr/>
          <p:nvPr/>
        </p:nvSpPr>
        <p:spPr>
          <a:xfrm>
            <a:off x="49367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Rectangle 82"/>
          <p:cNvSpPr/>
          <p:nvPr/>
        </p:nvSpPr>
        <p:spPr>
          <a:xfrm>
            <a:off x="53939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58511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Rectangle 84"/>
          <p:cNvSpPr/>
          <p:nvPr/>
        </p:nvSpPr>
        <p:spPr>
          <a:xfrm>
            <a:off x="4971476" y="262044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6" name="Rectangle 85"/>
          <p:cNvSpPr/>
          <p:nvPr/>
        </p:nvSpPr>
        <p:spPr>
          <a:xfrm>
            <a:off x="5428676" y="262044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7" name="Rectangle 86"/>
          <p:cNvSpPr/>
          <p:nvPr/>
        </p:nvSpPr>
        <p:spPr>
          <a:xfrm>
            <a:off x="5885876" y="262044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7" name="Rectangle 96"/>
          <p:cNvSpPr/>
          <p:nvPr/>
        </p:nvSpPr>
        <p:spPr>
          <a:xfrm>
            <a:off x="9098147" y="16118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2" name="Rectangle 101"/>
          <p:cNvSpPr/>
          <p:nvPr/>
        </p:nvSpPr>
        <p:spPr>
          <a:xfrm>
            <a:off x="35779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Rectangle 102"/>
          <p:cNvSpPr/>
          <p:nvPr/>
        </p:nvSpPr>
        <p:spPr>
          <a:xfrm>
            <a:off x="4035188" y="17059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44923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5" name="Rectangle 104"/>
          <p:cNvSpPr/>
          <p:nvPr/>
        </p:nvSpPr>
        <p:spPr>
          <a:xfrm>
            <a:off x="49495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54067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p:cNvSpPr/>
          <p:nvPr/>
        </p:nvSpPr>
        <p:spPr>
          <a:xfrm>
            <a:off x="3116506" y="2156894"/>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Rectangle 107"/>
          <p:cNvSpPr/>
          <p:nvPr/>
        </p:nvSpPr>
        <p:spPr>
          <a:xfrm>
            <a:off x="3574777" y="2169446"/>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Ờ</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a:hlinkClick r:id="rId6" action="ppaction://hlinksldjump"/>
          </p:cNvPr>
          <p:cNvSpPr/>
          <p:nvPr/>
        </p:nvSpPr>
        <p:spPr>
          <a:xfrm>
            <a:off x="1224721" y="1710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ectangle 124"/>
          <p:cNvSpPr/>
          <p:nvPr/>
        </p:nvSpPr>
        <p:spPr>
          <a:xfrm>
            <a:off x="36115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ectangle 125"/>
          <p:cNvSpPr/>
          <p:nvPr/>
        </p:nvSpPr>
        <p:spPr>
          <a:xfrm>
            <a:off x="40687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Rectangle 126"/>
          <p:cNvSpPr/>
          <p:nvPr/>
        </p:nvSpPr>
        <p:spPr>
          <a:xfrm>
            <a:off x="45259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ectangle 127"/>
          <p:cNvSpPr/>
          <p:nvPr/>
        </p:nvSpPr>
        <p:spPr>
          <a:xfrm>
            <a:off x="49831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ectangle 128"/>
          <p:cNvSpPr/>
          <p:nvPr/>
        </p:nvSpPr>
        <p:spPr>
          <a:xfrm>
            <a:off x="54403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ectangle 129"/>
          <p:cNvSpPr/>
          <p:nvPr/>
        </p:nvSpPr>
        <p:spPr>
          <a:xfrm>
            <a:off x="3103527" y="216303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1" name="Rectangle 130"/>
          <p:cNvSpPr/>
          <p:nvPr/>
        </p:nvSpPr>
        <p:spPr>
          <a:xfrm>
            <a:off x="3582615" y="217078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Rectangle 142"/>
          <p:cNvSpPr/>
          <p:nvPr/>
        </p:nvSpPr>
        <p:spPr>
          <a:xfrm>
            <a:off x="9098147" y="20690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Rectangle 148"/>
          <p:cNvSpPr/>
          <p:nvPr/>
        </p:nvSpPr>
        <p:spPr>
          <a:xfrm>
            <a:off x="4022315" y="216303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a:xfrm>
            <a:off x="44923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Rectangle 150"/>
          <p:cNvSpPr/>
          <p:nvPr/>
        </p:nvSpPr>
        <p:spPr>
          <a:xfrm>
            <a:off x="49495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2" name="Rectangle 151"/>
          <p:cNvSpPr/>
          <p:nvPr/>
        </p:nvSpPr>
        <p:spPr>
          <a:xfrm>
            <a:off x="54067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Rectangle 152"/>
          <p:cNvSpPr/>
          <p:nvPr/>
        </p:nvSpPr>
        <p:spPr>
          <a:xfrm>
            <a:off x="58639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Rectangle 165">
            <a:hlinkClick r:id="rId7" action="ppaction://hlinksldjump"/>
          </p:cNvPr>
          <p:cNvSpPr/>
          <p:nvPr/>
        </p:nvSpPr>
        <p:spPr>
          <a:xfrm>
            <a:off x="1224721" y="21676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2" name="Rectangle 171"/>
          <p:cNvSpPr/>
          <p:nvPr/>
        </p:nvSpPr>
        <p:spPr>
          <a:xfrm>
            <a:off x="4033726"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3" name="Rectangle 172"/>
          <p:cNvSpPr/>
          <p:nvPr/>
        </p:nvSpPr>
        <p:spPr>
          <a:xfrm>
            <a:off x="4494326" y="215771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4" name="Rectangle 173"/>
          <p:cNvSpPr/>
          <p:nvPr/>
        </p:nvSpPr>
        <p:spPr>
          <a:xfrm>
            <a:off x="4922091"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5" name="Rectangle 174"/>
          <p:cNvSpPr/>
          <p:nvPr/>
        </p:nvSpPr>
        <p:spPr>
          <a:xfrm>
            <a:off x="5379291"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6" name="Rectangle 175"/>
          <p:cNvSpPr/>
          <p:nvPr/>
        </p:nvSpPr>
        <p:spPr>
          <a:xfrm>
            <a:off x="5836491"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9" name="Rectangle 188"/>
          <p:cNvSpPr/>
          <p:nvPr/>
        </p:nvSpPr>
        <p:spPr>
          <a:xfrm>
            <a:off x="9098147" y="25262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4" name="Rectangle 193"/>
          <p:cNvSpPr/>
          <p:nvPr/>
        </p:nvSpPr>
        <p:spPr>
          <a:xfrm>
            <a:off x="35779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5" name="Rectangle 194"/>
          <p:cNvSpPr/>
          <p:nvPr/>
        </p:nvSpPr>
        <p:spPr>
          <a:xfrm>
            <a:off x="40351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6" name="Rectangle 195"/>
          <p:cNvSpPr/>
          <p:nvPr/>
        </p:nvSpPr>
        <p:spPr>
          <a:xfrm>
            <a:off x="4492388" y="26203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2" name="Rectangle 211">
            <a:hlinkClick r:id="rId8" action="ppaction://hlinksldjump"/>
          </p:cNvPr>
          <p:cNvSpPr/>
          <p:nvPr/>
        </p:nvSpPr>
        <p:spPr>
          <a:xfrm>
            <a:off x="1224721" y="26248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7" name="Rectangle 216"/>
          <p:cNvSpPr/>
          <p:nvPr/>
        </p:nvSpPr>
        <p:spPr>
          <a:xfrm>
            <a:off x="3577688" y="25946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8" name="Rectangle 217"/>
          <p:cNvSpPr/>
          <p:nvPr/>
        </p:nvSpPr>
        <p:spPr>
          <a:xfrm>
            <a:off x="4034888" y="25946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9" name="Rectangle 218"/>
          <p:cNvSpPr/>
          <p:nvPr/>
        </p:nvSpPr>
        <p:spPr>
          <a:xfrm>
            <a:off x="4519259" y="260750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5" name="Rectangle 234"/>
          <p:cNvSpPr/>
          <p:nvPr/>
        </p:nvSpPr>
        <p:spPr>
          <a:xfrm>
            <a:off x="9098147" y="29834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8" name="Rectangle 237"/>
          <p:cNvSpPr/>
          <p:nvPr/>
        </p:nvSpPr>
        <p:spPr>
          <a:xfrm>
            <a:off x="40245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9" name="Rectangle 238"/>
          <p:cNvSpPr/>
          <p:nvPr/>
        </p:nvSpPr>
        <p:spPr>
          <a:xfrm>
            <a:off x="44817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0" name="Rectangle 239"/>
          <p:cNvSpPr/>
          <p:nvPr/>
        </p:nvSpPr>
        <p:spPr>
          <a:xfrm>
            <a:off x="49389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1" name="Rectangle 240"/>
          <p:cNvSpPr/>
          <p:nvPr/>
        </p:nvSpPr>
        <p:spPr>
          <a:xfrm>
            <a:off x="53961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2" name="Rectangle 241"/>
          <p:cNvSpPr/>
          <p:nvPr/>
        </p:nvSpPr>
        <p:spPr>
          <a:xfrm>
            <a:off x="58533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3" name="Rectangle 242"/>
          <p:cNvSpPr/>
          <p:nvPr/>
        </p:nvSpPr>
        <p:spPr>
          <a:xfrm>
            <a:off x="6310570" y="3077702"/>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8" name="Rectangle 257">
            <a:hlinkClick r:id="rId9" action="ppaction://hlinksldjump"/>
          </p:cNvPr>
          <p:cNvSpPr/>
          <p:nvPr/>
        </p:nvSpPr>
        <p:spPr>
          <a:xfrm>
            <a:off x="1224721" y="3082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1" name="Rectangle 260"/>
          <p:cNvSpPr/>
          <p:nvPr/>
        </p:nvSpPr>
        <p:spPr>
          <a:xfrm>
            <a:off x="40361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2" name="Rectangle 261"/>
          <p:cNvSpPr/>
          <p:nvPr/>
        </p:nvSpPr>
        <p:spPr>
          <a:xfrm>
            <a:off x="44933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3" name="Rectangle 262"/>
          <p:cNvSpPr/>
          <p:nvPr/>
        </p:nvSpPr>
        <p:spPr>
          <a:xfrm>
            <a:off x="49505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4" name="Rectangle 263"/>
          <p:cNvSpPr/>
          <p:nvPr/>
        </p:nvSpPr>
        <p:spPr>
          <a:xfrm>
            <a:off x="54077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5" name="Rectangle 264"/>
          <p:cNvSpPr/>
          <p:nvPr/>
        </p:nvSpPr>
        <p:spPr>
          <a:xfrm>
            <a:off x="58649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6" name="Rectangle 265"/>
          <p:cNvSpPr/>
          <p:nvPr/>
        </p:nvSpPr>
        <p:spPr>
          <a:xfrm>
            <a:off x="63221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1" name="Rectangle 280"/>
          <p:cNvSpPr/>
          <p:nvPr/>
        </p:nvSpPr>
        <p:spPr>
          <a:xfrm>
            <a:off x="9098147" y="34406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6" name="Rectangle 285"/>
          <p:cNvSpPr/>
          <p:nvPr/>
        </p:nvSpPr>
        <p:spPr>
          <a:xfrm>
            <a:off x="35779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7" name="Rectangle 286"/>
          <p:cNvSpPr/>
          <p:nvPr/>
        </p:nvSpPr>
        <p:spPr>
          <a:xfrm>
            <a:off x="4035188" y="35347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Ì</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8" name="Rectangle 287"/>
          <p:cNvSpPr/>
          <p:nvPr/>
        </p:nvSpPr>
        <p:spPr>
          <a:xfrm>
            <a:off x="44923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S</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9" name="Rectangle 288"/>
          <p:cNvSpPr/>
          <p:nvPr/>
        </p:nvSpPr>
        <p:spPr>
          <a:xfrm>
            <a:off x="4949588" y="35347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0" name="Rectangle 289"/>
          <p:cNvSpPr/>
          <p:nvPr/>
        </p:nvSpPr>
        <p:spPr>
          <a:xfrm>
            <a:off x="54067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4" name="Rectangle 303">
            <a:hlinkClick r:id="rId10" action="ppaction://hlinksldjump"/>
          </p:cNvPr>
          <p:cNvSpPr/>
          <p:nvPr/>
        </p:nvSpPr>
        <p:spPr>
          <a:xfrm>
            <a:off x="1224721" y="3539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9" name="Rectangle 308"/>
          <p:cNvSpPr/>
          <p:nvPr/>
        </p:nvSpPr>
        <p:spPr>
          <a:xfrm>
            <a:off x="35700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0" name="Rectangle 309"/>
          <p:cNvSpPr/>
          <p:nvPr/>
        </p:nvSpPr>
        <p:spPr>
          <a:xfrm>
            <a:off x="40272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1" name="Rectangle 310"/>
          <p:cNvSpPr/>
          <p:nvPr/>
        </p:nvSpPr>
        <p:spPr>
          <a:xfrm>
            <a:off x="44844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2" name="Rectangle 311"/>
          <p:cNvSpPr/>
          <p:nvPr/>
        </p:nvSpPr>
        <p:spPr>
          <a:xfrm>
            <a:off x="49416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3" name="Rectangle 312"/>
          <p:cNvSpPr/>
          <p:nvPr/>
        </p:nvSpPr>
        <p:spPr>
          <a:xfrm>
            <a:off x="53988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7" name="Rectangle 326"/>
          <p:cNvSpPr/>
          <p:nvPr/>
        </p:nvSpPr>
        <p:spPr>
          <a:xfrm>
            <a:off x="9098147" y="38978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9" name="Rectangle 328"/>
          <p:cNvSpPr/>
          <p:nvPr/>
        </p:nvSpPr>
        <p:spPr>
          <a:xfrm>
            <a:off x="40223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0" name="Rectangle 329"/>
          <p:cNvSpPr/>
          <p:nvPr/>
        </p:nvSpPr>
        <p:spPr>
          <a:xfrm>
            <a:off x="4479515" y="39919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Ẫ</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1" name="Rectangle 330"/>
          <p:cNvSpPr/>
          <p:nvPr/>
        </p:nvSpPr>
        <p:spPr>
          <a:xfrm>
            <a:off x="49367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2" name="Rectangle 331"/>
          <p:cNvSpPr/>
          <p:nvPr/>
        </p:nvSpPr>
        <p:spPr>
          <a:xfrm>
            <a:off x="53939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3" name="Rectangle 332"/>
          <p:cNvSpPr/>
          <p:nvPr/>
        </p:nvSpPr>
        <p:spPr>
          <a:xfrm>
            <a:off x="58511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4" name="Rectangle 333"/>
          <p:cNvSpPr/>
          <p:nvPr/>
        </p:nvSpPr>
        <p:spPr>
          <a:xfrm>
            <a:off x="63083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0" name="Rectangle 349">
            <a:hlinkClick r:id="rId11" action="ppaction://hlinksldjump"/>
          </p:cNvPr>
          <p:cNvSpPr/>
          <p:nvPr/>
        </p:nvSpPr>
        <p:spPr>
          <a:xfrm>
            <a:off x="1224721" y="3996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2" name="Rectangle 351"/>
          <p:cNvSpPr/>
          <p:nvPr/>
        </p:nvSpPr>
        <p:spPr>
          <a:xfrm>
            <a:off x="40409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3" name="Rectangle 352"/>
          <p:cNvSpPr/>
          <p:nvPr/>
        </p:nvSpPr>
        <p:spPr>
          <a:xfrm>
            <a:off x="44981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4" name="Rectangle 353"/>
          <p:cNvSpPr/>
          <p:nvPr/>
        </p:nvSpPr>
        <p:spPr>
          <a:xfrm>
            <a:off x="49553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5" name="Rectangle 354"/>
          <p:cNvSpPr/>
          <p:nvPr/>
        </p:nvSpPr>
        <p:spPr>
          <a:xfrm>
            <a:off x="54125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6" name="Rectangle 355"/>
          <p:cNvSpPr/>
          <p:nvPr/>
        </p:nvSpPr>
        <p:spPr>
          <a:xfrm>
            <a:off x="58697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7" name="Rectangle 356"/>
          <p:cNvSpPr/>
          <p:nvPr/>
        </p:nvSpPr>
        <p:spPr>
          <a:xfrm>
            <a:off x="63269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4" name="Rectangle 373"/>
          <p:cNvSpPr/>
          <p:nvPr/>
        </p:nvSpPr>
        <p:spPr>
          <a:xfrm>
            <a:off x="68042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5" name="Rectangle 374"/>
          <p:cNvSpPr/>
          <p:nvPr/>
        </p:nvSpPr>
        <p:spPr>
          <a:xfrm>
            <a:off x="72614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6" name="Rectangle 375"/>
          <p:cNvSpPr/>
          <p:nvPr/>
        </p:nvSpPr>
        <p:spPr>
          <a:xfrm>
            <a:off x="77186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7" name="Rectangle 376"/>
          <p:cNvSpPr/>
          <p:nvPr/>
        </p:nvSpPr>
        <p:spPr>
          <a:xfrm>
            <a:off x="81758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7" name="Rectangle 396"/>
          <p:cNvSpPr/>
          <p:nvPr/>
        </p:nvSpPr>
        <p:spPr>
          <a:xfrm>
            <a:off x="68042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8" name="Rectangle 397"/>
          <p:cNvSpPr/>
          <p:nvPr/>
        </p:nvSpPr>
        <p:spPr>
          <a:xfrm>
            <a:off x="72614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9" name="Rectangle 398"/>
          <p:cNvSpPr/>
          <p:nvPr/>
        </p:nvSpPr>
        <p:spPr>
          <a:xfrm>
            <a:off x="77186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0" name="Rectangle 399"/>
          <p:cNvSpPr/>
          <p:nvPr/>
        </p:nvSpPr>
        <p:spPr>
          <a:xfrm>
            <a:off x="81758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1" name="Rectangle 430"/>
          <p:cNvSpPr/>
          <p:nvPr/>
        </p:nvSpPr>
        <p:spPr>
          <a:xfrm>
            <a:off x="5853370" y="791291"/>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2" name="Rectangle 431"/>
          <p:cNvSpPr/>
          <p:nvPr/>
        </p:nvSpPr>
        <p:spPr>
          <a:xfrm>
            <a:off x="6310570" y="791291"/>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Ằ</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3" name="Rectangle 432"/>
          <p:cNvSpPr/>
          <p:nvPr/>
        </p:nvSpPr>
        <p:spPr>
          <a:xfrm>
            <a:off x="6767770" y="791291"/>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4" name="Rectangle 453"/>
          <p:cNvSpPr/>
          <p:nvPr/>
        </p:nvSpPr>
        <p:spPr>
          <a:xfrm>
            <a:off x="5843353" y="78816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5" name="Rectangle 454"/>
          <p:cNvSpPr/>
          <p:nvPr/>
        </p:nvSpPr>
        <p:spPr>
          <a:xfrm>
            <a:off x="6300553" y="78816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6" name="Rectangle 455"/>
          <p:cNvSpPr/>
          <p:nvPr/>
        </p:nvSpPr>
        <p:spPr>
          <a:xfrm>
            <a:off x="6757753" y="78816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6" name="Rectangle 465"/>
          <p:cNvSpPr/>
          <p:nvPr/>
        </p:nvSpPr>
        <p:spPr>
          <a:xfrm>
            <a:off x="1621823"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7" name="Rectangle 466"/>
          <p:cNvSpPr/>
          <p:nvPr/>
        </p:nvSpPr>
        <p:spPr>
          <a:xfrm>
            <a:off x="209091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Ì</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8" name="Rectangle 467"/>
          <p:cNvSpPr/>
          <p:nvPr/>
        </p:nvSpPr>
        <p:spPr>
          <a:xfrm>
            <a:off x="2548116"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9" name="Rectangle 468"/>
          <p:cNvSpPr/>
          <p:nvPr/>
        </p:nvSpPr>
        <p:spPr>
          <a:xfrm>
            <a:off x="2981530"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0" name="Rectangle 469"/>
          <p:cNvSpPr/>
          <p:nvPr/>
        </p:nvSpPr>
        <p:spPr>
          <a:xfrm>
            <a:off x="3438730"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1" name="Rectangle 470"/>
          <p:cNvSpPr/>
          <p:nvPr/>
        </p:nvSpPr>
        <p:spPr>
          <a:xfrm>
            <a:off x="3885117"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Ẫ</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2" name="Rectangle 471"/>
          <p:cNvSpPr/>
          <p:nvPr/>
        </p:nvSpPr>
        <p:spPr>
          <a:xfrm>
            <a:off x="4341911"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3" name="Rectangle 472"/>
          <p:cNvSpPr/>
          <p:nvPr/>
        </p:nvSpPr>
        <p:spPr>
          <a:xfrm>
            <a:off x="480705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4" name="Rectangle 473"/>
          <p:cNvSpPr/>
          <p:nvPr/>
        </p:nvSpPr>
        <p:spPr>
          <a:xfrm>
            <a:off x="5268204"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9" name="Rectangle 488"/>
          <p:cNvSpPr/>
          <p:nvPr/>
        </p:nvSpPr>
        <p:spPr>
          <a:xfrm>
            <a:off x="1651147" y="600493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0" name="Rectangle 489"/>
          <p:cNvSpPr/>
          <p:nvPr/>
        </p:nvSpPr>
        <p:spPr>
          <a:xfrm>
            <a:off x="2117109" y="601806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1" name="Rectangle 490"/>
          <p:cNvSpPr/>
          <p:nvPr/>
        </p:nvSpPr>
        <p:spPr>
          <a:xfrm>
            <a:off x="2524480" y="602607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2" name="Rectangle 491"/>
          <p:cNvSpPr/>
          <p:nvPr/>
        </p:nvSpPr>
        <p:spPr>
          <a:xfrm>
            <a:off x="2985591" y="601806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3" name="Rectangle 492"/>
          <p:cNvSpPr/>
          <p:nvPr/>
        </p:nvSpPr>
        <p:spPr>
          <a:xfrm>
            <a:off x="3480192" y="603170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4" name="Rectangle 493"/>
          <p:cNvSpPr/>
          <p:nvPr/>
        </p:nvSpPr>
        <p:spPr>
          <a:xfrm>
            <a:off x="3971343" y="604534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5" name="Rectangle 494"/>
          <p:cNvSpPr/>
          <p:nvPr/>
        </p:nvSpPr>
        <p:spPr>
          <a:xfrm>
            <a:off x="4425240" y="604534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6" name="Rectangle 495"/>
          <p:cNvSpPr/>
          <p:nvPr/>
        </p:nvSpPr>
        <p:spPr>
          <a:xfrm>
            <a:off x="4902694" y="602288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7" name="Rectangle 496"/>
          <p:cNvSpPr/>
          <p:nvPr/>
        </p:nvSpPr>
        <p:spPr>
          <a:xfrm>
            <a:off x="5340419" y="602537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8" name="Rectangle 557"/>
          <p:cNvSpPr/>
          <p:nvPr/>
        </p:nvSpPr>
        <p:spPr>
          <a:xfrm>
            <a:off x="2383364" y="9243"/>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9" name="Pentagon 558">
            <a:hlinkClick r:id="rId12" action="ppaction://hlinksldjump"/>
          </p:cNvPr>
          <p:cNvSpPr/>
          <p:nvPr/>
        </p:nvSpPr>
        <p:spPr>
          <a:xfrm>
            <a:off x="10301468" y="6045340"/>
            <a:ext cx="1801821" cy="689830"/>
          </a:xfrm>
          <a:prstGeom prst="homePlate">
            <a:avLst/>
          </a:prstGeom>
          <a:solidFill>
            <a:srgbClr val="00B050">
              <a:alpha val="50000"/>
            </a:srgb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 HỌC</a:t>
            </a:r>
            <a:endPar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8" name="Pentagon 177"/>
          <p:cNvSpPr/>
          <p:nvPr/>
        </p:nvSpPr>
        <p:spPr>
          <a:xfrm>
            <a:off x="388823" y="4871030"/>
            <a:ext cx="2065968" cy="689830"/>
          </a:xfrm>
          <a:prstGeom prst="homePlate">
            <a:avLst/>
          </a:prstGeom>
          <a:solidFill>
            <a:srgbClr val="00B050">
              <a:alpha val="5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KHÓA</a:t>
            </a:r>
            <a:endPar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533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6" presetClass="entr" presetSubtype="21"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barn(inVertical)">
                                      <p:cBhvr>
                                        <p:cTn id="15" dur="500"/>
                                        <p:tgtEl>
                                          <p:spTgt spid="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barn(inVertical)">
                                      <p:cBhvr>
                                        <p:cTn id="18" dur="500"/>
                                        <p:tgtEl>
                                          <p:spTgt spid="1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barn(inVertical)">
                                      <p:cBhvr>
                                        <p:cTn id="21" dur="500"/>
                                        <p:tgtEl>
                                          <p:spTgt spid="16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barn(inVertical)">
                                      <p:cBhvr>
                                        <p:cTn id="24" dur="500"/>
                                        <p:tgtEl>
                                          <p:spTgt spid="2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barn(inVertical)">
                                      <p:cBhvr>
                                        <p:cTn id="27" dur="500"/>
                                        <p:tgtEl>
                                          <p:spTgt spid="25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4"/>
                                        </p:tgtEl>
                                        <p:attrNameLst>
                                          <p:attrName>style.visibility</p:attrName>
                                        </p:attrNameLst>
                                      </p:cBhvr>
                                      <p:to>
                                        <p:strVal val="visible"/>
                                      </p:to>
                                    </p:set>
                                    <p:animEffect transition="in" filter="barn(inVertical)">
                                      <p:cBhvr>
                                        <p:cTn id="30" dur="500"/>
                                        <p:tgtEl>
                                          <p:spTgt spid="30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0"/>
                                        </p:tgtEl>
                                        <p:attrNameLst>
                                          <p:attrName>style.visibility</p:attrName>
                                        </p:attrNameLst>
                                      </p:cBhvr>
                                      <p:to>
                                        <p:strVal val="visible"/>
                                      </p:to>
                                    </p:set>
                                    <p:animEffect transition="in" filter="barn(inVertical)">
                                      <p:cBhvr>
                                        <p:cTn id="33" dur="500"/>
                                        <p:tgtEl>
                                          <p:spTgt spid="35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barn(inVertical)">
                                      <p:cBhvr>
                                        <p:cTn id="41" dur="500"/>
                                        <p:tgtEl>
                                          <p:spTgt spid="5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barn(inVertical)">
                                      <p:cBhvr>
                                        <p:cTn id="44" dur="500"/>
                                        <p:tgtEl>
                                          <p:spTgt spid="9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3"/>
                                        </p:tgtEl>
                                        <p:attrNameLst>
                                          <p:attrName>style.visibility</p:attrName>
                                        </p:attrNameLst>
                                      </p:cBhvr>
                                      <p:to>
                                        <p:strVal val="visible"/>
                                      </p:to>
                                    </p:set>
                                    <p:animEffect transition="in" filter="barn(inVertical)">
                                      <p:cBhvr>
                                        <p:cTn id="47" dur="500"/>
                                        <p:tgtEl>
                                          <p:spTgt spid="14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9"/>
                                        </p:tgtEl>
                                        <p:attrNameLst>
                                          <p:attrName>style.visibility</p:attrName>
                                        </p:attrNameLst>
                                      </p:cBhvr>
                                      <p:to>
                                        <p:strVal val="visible"/>
                                      </p:to>
                                    </p:set>
                                    <p:animEffect transition="in" filter="barn(inVertical)">
                                      <p:cBhvr>
                                        <p:cTn id="50" dur="500"/>
                                        <p:tgtEl>
                                          <p:spTgt spid="18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35"/>
                                        </p:tgtEl>
                                        <p:attrNameLst>
                                          <p:attrName>style.visibility</p:attrName>
                                        </p:attrNameLst>
                                      </p:cBhvr>
                                      <p:to>
                                        <p:strVal val="visible"/>
                                      </p:to>
                                    </p:set>
                                    <p:animEffect transition="in" filter="barn(inVertical)">
                                      <p:cBhvr>
                                        <p:cTn id="53" dur="500"/>
                                        <p:tgtEl>
                                          <p:spTgt spid="23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81"/>
                                        </p:tgtEl>
                                        <p:attrNameLst>
                                          <p:attrName>style.visibility</p:attrName>
                                        </p:attrNameLst>
                                      </p:cBhvr>
                                      <p:to>
                                        <p:strVal val="visible"/>
                                      </p:to>
                                    </p:set>
                                    <p:animEffect transition="in" filter="barn(inVertical)">
                                      <p:cBhvr>
                                        <p:cTn id="56" dur="500"/>
                                        <p:tgtEl>
                                          <p:spTgt spid="28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7"/>
                                        </p:tgtEl>
                                        <p:attrNameLst>
                                          <p:attrName>style.visibility</p:attrName>
                                        </p:attrNameLst>
                                      </p:cBhvr>
                                      <p:to>
                                        <p:strVal val="visible"/>
                                      </p:to>
                                    </p:set>
                                    <p:animEffect transition="in" filter="barn(inVertical)">
                                      <p:cBhvr>
                                        <p:cTn id="59"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6" presetClass="exit" presetSubtype="21" fill="hold" grpId="0" nodeType="withEffect">
                                  <p:stCondLst>
                                    <p:cond delay="0"/>
                                  </p:stCondLst>
                                  <p:childTnLst>
                                    <p:animEffect transition="out" filter="barn(inVertical)">
                                      <p:cBhvr>
                                        <p:cTn id="64" dur="500"/>
                                        <p:tgtEl>
                                          <p:spTgt spid="79"/>
                                        </p:tgtEl>
                                      </p:cBhvr>
                                    </p:animEffect>
                                    <p:set>
                                      <p:cBhvr>
                                        <p:cTn id="65" dur="1" fill="hold">
                                          <p:stCondLst>
                                            <p:cond delay="499"/>
                                          </p:stCondLst>
                                        </p:cTn>
                                        <p:tgtEl>
                                          <p:spTgt spid="79"/>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80"/>
                                        </p:tgtEl>
                                      </p:cBhvr>
                                    </p:animEffect>
                                    <p:set>
                                      <p:cBhvr>
                                        <p:cTn id="68" dur="1" fill="hold">
                                          <p:stCondLst>
                                            <p:cond delay="499"/>
                                          </p:stCondLst>
                                        </p:cTn>
                                        <p:tgtEl>
                                          <p:spTgt spid="80"/>
                                        </p:tgtEl>
                                        <p:attrNameLst>
                                          <p:attrName>style.visibility</p:attrName>
                                        </p:attrNameLst>
                                      </p:cBhvr>
                                      <p:to>
                                        <p:strVal val="hidden"/>
                                      </p:to>
                                    </p:set>
                                  </p:childTnLst>
                                </p:cTn>
                              </p:par>
                              <p:par>
                                <p:cTn id="69" presetID="16" presetClass="exit" presetSubtype="21" fill="hold" grpId="0" nodeType="withEffect">
                                  <p:stCondLst>
                                    <p:cond delay="0"/>
                                  </p:stCondLst>
                                  <p:childTnLst>
                                    <p:animEffect transition="out" filter="barn(inVertical)">
                                      <p:cBhvr>
                                        <p:cTn id="70" dur="500"/>
                                        <p:tgtEl>
                                          <p:spTgt spid="81"/>
                                        </p:tgtEl>
                                      </p:cBhvr>
                                    </p:animEffect>
                                    <p:set>
                                      <p:cBhvr>
                                        <p:cTn id="71" dur="1" fill="hold">
                                          <p:stCondLst>
                                            <p:cond delay="499"/>
                                          </p:stCondLst>
                                        </p:cTn>
                                        <p:tgtEl>
                                          <p:spTgt spid="81"/>
                                        </p:tgtEl>
                                        <p:attrNameLst>
                                          <p:attrName>style.visibility</p:attrName>
                                        </p:attrNameLst>
                                      </p:cBhvr>
                                      <p:to>
                                        <p:strVal val="hidden"/>
                                      </p:to>
                                    </p:set>
                                  </p:childTnLst>
                                </p:cTn>
                              </p:par>
                              <p:par>
                                <p:cTn id="72" presetID="16" presetClass="exit" presetSubtype="21" fill="hold" grpId="0" nodeType="withEffect">
                                  <p:stCondLst>
                                    <p:cond delay="0"/>
                                  </p:stCondLst>
                                  <p:childTnLst>
                                    <p:animEffect transition="out" filter="barn(inVertical)">
                                      <p:cBhvr>
                                        <p:cTn id="73" dur="500"/>
                                        <p:tgtEl>
                                          <p:spTgt spid="82"/>
                                        </p:tgtEl>
                                      </p:cBhvr>
                                    </p:animEffect>
                                    <p:set>
                                      <p:cBhvr>
                                        <p:cTn id="74" dur="1" fill="hold">
                                          <p:stCondLst>
                                            <p:cond delay="499"/>
                                          </p:stCondLst>
                                        </p:cTn>
                                        <p:tgtEl>
                                          <p:spTgt spid="82"/>
                                        </p:tgtEl>
                                        <p:attrNameLst>
                                          <p:attrName>style.visibility</p:attrName>
                                        </p:attrNameLst>
                                      </p:cBhvr>
                                      <p:to>
                                        <p:strVal val="hidden"/>
                                      </p:to>
                                    </p:set>
                                  </p:childTnLst>
                                </p:cTn>
                              </p:par>
                              <p:par>
                                <p:cTn id="75" presetID="16" presetClass="exit" presetSubtype="21" fill="hold" grpId="0" nodeType="withEffect">
                                  <p:stCondLst>
                                    <p:cond delay="0"/>
                                  </p:stCondLst>
                                  <p:childTnLst>
                                    <p:animEffect transition="out" filter="barn(inVertical)">
                                      <p:cBhvr>
                                        <p:cTn id="76" dur="500"/>
                                        <p:tgtEl>
                                          <p:spTgt spid="83"/>
                                        </p:tgtEl>
                                      </p:cBhvr>
                                    </p:animEffect>
                                    <p:set>
                                      <p:cBhvr>
                                        <p:cTn id="77" dur="1" fill="hold">
                                          <p:stCondLst>
                                            <p:cond delay="499"/>
                                          </p:stCondLst>
                                        </p:cTn>
                                        <p:tgtEl>
                                          <p:spTgt spid="83"/>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84"/>
                                        </p:tgtEl>
                                      </p:cBhvr>
                                    </p:animEffect>
                                    <p:set>
                                      <p:cBhvr>
                                        <p:cTn id="80"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1" restart="whenNotActive" fill="hold" evtFilter="cancelBubble" nodeType="interactiveSeq">
                <p:stCondLst>
                  <p:cond evt="onClick" delay="0">
                    <p:tgtEl>
                      <p:spTgt spid="97"/>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grpId="0" nodeType="withEffect">
                                  <p:stCondLst>
                                    <p:cond delay="0"/>
                                  </p:stCondLst>
                                  <p:childTnLst>
                                    <p:animEffect transition="out" filter="fade">
                                      <p:cBhvr>
                                        <p:cTn id="85" dur="500"/>
                                        <p:tgtEl>
                                          <p:spTgt spid="125"/>
                                        </p:tgtEl>
                                      </p:cBhvr>
                                    </p:animEffect>
                                    <p:set>
                                      <p:cBhvr>
                                        <p:cTn id="86" dur="1" fill="hold">
                                          <p:stCondLst>
                                            <p:cond delay="499"/>
                                          </p:stCondLst>
                                        </p:cTn>
                                        <p:tgtEl>
                                          <p:spTgt spid="125"/>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26"/>
                                        </p:tgtEl>
                                      </p:cBhvr>
                                    </p:animEffect>
                                    <p:set>
                                      <p:cBhvr>
                                        <p:cTn id="89" dur="1" fill="hold">
                                          <p:stCondLst>
                                            <p:cond delay="499"/>
                                          </p:stCondLst>
                                        </p:cTn>
                                        <p:tgtEl>
                                          <p:spTgt spid="126"/>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27"/>
                                        </p:tgtEl>
                                      </p:cBhvr>
                                    </p:animEffect>
                                    <p:set>
                                      <p:cBhvr>
                                        <p:cTn id="92" dur="1" fill="hold">
                                          <p:stCondLst>
                                            <p:cond delay="499"/>
                                          </p:stCondLst>
                                        </p:cTn>
                                        <p:tgtEl>
                                          <p:spTgt spid="127"/>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28"/>
                                        </p:tgtEl>
                                      </p:cBhvr>
                                    </p:animEffect>
                                    <p:set>
                                      <p:cBhvr>
                                        <p:cTn id="95" dur="1" fill="hold">
                                          <p:stCondLst>
                                            <p:cond delay="499"/>
                                          </p:stCondLst>
                                        </p:cTn>
                                        <p:tgtEl>
                                          <p:spTgt spid="128"/>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29"/>
                                        </p:tgtEl>
                                      </p:cBhvr>
                                    </p:animEffect>
                                    <p:set>
                                      <p:cBhvr>
                                        <p:cTn id="98" dur="1" fill="hold">
                                          <p:stCondLst>
                                            <p:cond delay="4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99" restart="whenNotActive" fill="hold" evtFilter="cancelBubble" nodeType="interactiveSeq">
                <p:stCondLst>
                  <p:cond evt="onClick" delay="0">
                    <p:tgtEl>
                      <p:spTgt spid="235"/>
                    </p:tgtEl>
                  </p:cond>
                </p:stCondLst>
                <p:endSync evt="end" delay="0">
                  <p:rtn val="all"/>
                </p:endSync>
                <p:childTnLst>
                  <p:par>
                    <p:cTn id="100" fill="hold">
                      <p:stCondLst>
                        <p:cond delay="0"/>
                      </p:stCondLst>
                      <p:childTnLst>
                        <p:par>
                          <p:cTn id="101" fill="hold">
                            <p:stCondLst>
                              <p:cond delay="0"/>
                            </p:stCondLst>
                            <p:childTnLst>
                              <p:par>
                                <p:cTn id="102" presetID="16" presetClass="exit" presetSubtype="21" fill="hold" grpId="0" nodeType="withEffect">
                                  <p:stCondLst>
                                    <p:cond delay="0"/>
                                  </p:stCondLst>
                                  <p:childTnLst>
                                    <p:animEffect transition="out" filter="barn(inVertical)">
                                      <p:cBhvr>
                                        <p:cTn id="103" dur="500"/>
                                        <p:tgtEl>
                                          <p:spTgt spid="261"/>
                                        </p:tgtEl>
                                      </p:cBhvr>
                                    </p:animEffect>
                                    <p:set>
                                      <p:cBhvr>
                                        <p:cTn id="104" dur="1" fill="hold">
                                          <p:stCondLst>
                                            <p:cond delay="499"/>
                                          </p:stCondLst>
                                        </p:cTn>
                                        <p:tgtEl>
                                          <p:spTgt spid="261"/>
                                        </p:tgtEl>
                                        <p:attrNameLst>
                                          <p:attrName>style.visibility</p:attrName>
                                        </p:attrNameLst>
                                      </p:cBhvr>
                                      <p:to>
                                        <p:strVal val="hidden"/>
                                      </p:to>
                                    </p:set>
                                  </p:childTnLst>
                                </p:cTn>
                              </p:par>
                              <p:par>
                                <p:cTn id="105" presetID="16" presetClass="exit" presetSubtype="21" fill="hold" grpId="0" nodeType="withEffect">
                                  <p:stCondLst>
                                    <p:cond delay="0"/>
                                  </p:stCondLst>
                                  <p:childTnLst>
                                    <p:animEffect transition="out" filter="barn(inVertical)">
                                      <p:cBhvr>
                                        <p:cTn id="106" dur="500"/>
                                        <p:tgtEl>
                                          <p:spTgt spid="262"/>
                                        </p:tgtEl>
                                      </p:cBhvr>
                                    </p:animEffect>
                                    <p:set>
                                      <p:cBhvr>
                                        <p:cTn id="107" dur="1" fill="hold">
                                          <p:stCondLst>
                                            <p:cond delay="499"/>
                                          </p:stCondLst>
                                        </p:cTn>
                                        <p:tgtEl>
                                          <p:spTgt spid="262"/>
                                        </p:tgtEl>
                                        <p:attrNameLst>
                                          <p:attrName>style.visibility</p:attrName>
                                        </p:attrNameLst>
                                      </p:cBhvr>
                                      <p:to>
                                        <p:strVal val="hidden"/>
                                      </p:to>
                                    </p:set>
                                  </p:childTnLst>
                                </p:cTn>
                              </p:par>
                              <p:par>
                                <p:cTn id="108" presetID="16" presetClass="exit" presetSubtype="21" fill="hold" grpId="0" nodeType="withEffect">
                                  <p:stCondLst>
                                    <p:cond delay="0"/>
                                  </p:stCondLst>
                                  <p:childTnLst>
                                    <p:animEffect transition="out" filter="barn(inVertical)">
                                      <p:cBhvr>
                                        <p:cTn id="109" dur="500"/>
                                        <p:tgtEl>
                                          <p:spTgt spid="263"/>
                                        </p:tgtEl>
                                      </p:cBhvr>
                                    </p:animEffect>
                                    <p:set>
                                      <p:cBhvr>
                                        <p:cTn id="110" dur="1" fill="hold">
                                          <p:stCondLst>
                                            <p:cond delay="499"/>
                                          </p:stCondLst>
                                        </p:cTn>
                                        <p:tgtEl>
                                          <p:spTgt spid="263"/>
                                        </p:tgtEl>
                                        <p:attrNameLst>
                                          <p:attrName>style.visibility</p:attrName>
                                        </p:attrNameLst>
                                      </p:cBhvr>
                                      <p:to>
                                        <p:strVal val="hidden"/>
                                      </p:to>
                                    </p:set>
                                  </p:childTnLst>
                                </p:cTn>
                              </p:par>
                              <p:par>
                                <p:cTn id="111" presetID="16" presetClass="exit" presetSubtype="21" fill="hold" grpId="0" nodeType="withEffect">
                                  <p:stCondLst>
                                    <p:cond delay="0"/>
                                  </p:stCondLst>
                                  <p:childTnLst>
                                    <p:animEffect transition="out" filter="barn(inVertical)">
                                      <p:cBhvr>
                                        <p:cTn id="112" dur="500"/>
                                        <p:tgtEl>
                                          <p:spTgt spid="264"/>
                                        </p:tgtEl>
                                      </p:cBhvr>
                                    </p:animEffect>
                                    <p:set>
                                      <p:cBhvr>
                                        <p:cTn id="113" dur="1" fill="hold">
                                          <p:stCondLst>
                                            <p:cond delay="499"/>
                                          </p:stCondLst>
                                        </p:cTn>
                                        <p:tgtEl>
                                          <p:spTgt spid="264"/>
                                        </p:tgtEl>
                                        <p:attrNameLst>
                                          <p:attrName>style.visibility</p:attrName>
                                        </p:attrNameLst>
                                      </p:cBhvr>
                                      <p:to>
                                        <p:strVal val="hidden"/>
                                      </p:to>
                                    </p:set>
                                  </p:childTnLst>
                                </p:cTn>
                              </p:par>
                              <p:par>
                                <p:cTn id="114" presetID="16" presetClass="exit" presetSubtype="21" fill="hold" grpId="0" nodeType="withEffect">
                                  <p:stCondLst>
                                    <p:cond delay="0"/>
                                  </p:stCondLst>
                                  <p:childTnLst>
                                    <p:animEffect transition="out" filter="barn(inVertical)">
                                      <p:cBhvr>
                                        <p:cTn id="115" dur="500"/>
                                        <p:tgtEl>
                                          <p:spTgt spid="265"/>
                                        </p:tgtEl>
                                      </p:cBhvr>
                                    </p:animEffect>
                                    <p:set>
                                      <p:cBhvr>
                                        <p:cTn id="116" dur="1" fill="hold">
                                          <p:stCondLst>
                                            <p:cond delay="499"/>
                                          </p:stCondLst>
                                        </p:cTn>
                                        <p:tgtEl>
                                          <p:spTgt spid="265"/>
                                        </p:tgtEl>
                                        <p:attrNameLst>
                                          <p:attrName>style.visibility</p:attrName>
                                        </p:attrNameLst>
                                      </p:cBhvr>
                                      <p:to>
                                        <p:strVal val="hidden"/>
                                      </p:to>
                                    </p:set>
                                  </p:childTnLst>
                                </p:cTn>
                              </p:par>
                              <p:par>
                                <p:cTn id="117" presetID="16" presetClass="exit" presetSubtype="21" fill="hold" grpId="0" nodeType="withEffect">
                                  <p:stCondLst>
                                    <p:cond delay="0"/>
                                  </p:stCondLst>
                                  <p:childTnLst>
                                    <p:animEffect transition="out" filter="barn(inVertical)">
                                      <p:cBhvr>
                                        <p:cTn id="118" dur="500"/>
                                        <p:tgtEl>
                                          <p:spTgt spid="266"/>
                                        </p:tgtEl>
                                      </p:cBhvr>
                                    </p:animEffect>
                                    <p:set>
                                      <p:cBhvr>
                                        <p:cTn id="119" dur="1" fill="hold">
                                          <p:stCondLst>
                                            <p:cond delay="499"/>
                                          </p:stCondLst>
                                        </p:cTn>
                                        <p:tgtEl>
                                          <p:spTgt spid="266"/>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20" restart="whenNotActive" fill="hold" evtFilter="cancelBubble" nodeType="interactiveSeq">
                <p:stCondLst>
                  <p:cond evt="onClick" delay="0">
                    <p:tgtEl>
                      <p:spTgt spid="281"/>
                    </p:tgtEl>
                  </p:cond>
                </p:stCondLst>
                <p:endSync evt="end" delay="0">
                  <p:rtn val="all"/>
                </p:endSync>
                <p:childTnLst>
                  <p:par>
                    <p:cTn id="121" fill="hold">
                      <p:stCondLst>
                        <p:cond delay="0"/>
                      </p:stCondLst>
                      <p:childTnLst>
                        <p:par>
                          <p:cTn id="122" fill="hold">
                            <p:stCondLst>
                              <p:cond delay="0"/>
                            </p:stCondLst>
                            <p:childTnLst>
                              <p:par>
                                <p:cTn id="123" presetID="16" presetClass="exit" presetSubtype="21" fill="hold" grpId="0" nodeType="withEffect">
                                  <p:stCondLst>
                                    <p:cond delay="0"/>
                                  </p:stCondLst>
                                  <p:childTnLst>
                                    <p:animEffect transition="out" filter="barn(inVertical)">
                                      <p:cBhvr>
                                        <p:cTn id="124" dur="500"/>
                                        <p:tgtEl>
                                          <p:spTgt spid="309"/>
                                        </p:tgtEl>
                                      </p:cBhvr>
                                    </p:animEffect>
                                    <p:set>
                                      <p:cBhvr>
                                        <p:cTn id="125" dur="1" fill="hold">
                                          <p:stCondLst>
                                            <p:cond delay="499"/>
                                          </p:stCondLst>
                                        </p:cTn>
                                        <p:tgtEl>
                                          <p:spTgt spid="309"/>
                                        </p:tgtEl>
                                        <p:attrNameLst>
                                          <p:attrName>style.visibility</p:attrName>
                                        </p:attrNameLst>
                                      </p:cBhvr>
                                      <p:to>
                                        <p:strVal val="hidden"/>
                                      </p:to>
                                    </p:set>
                                  </p:childTnLst>
                                </p:cTn>
                              </p:par>
                              <p:par>
                                <p:cTn id="126" presetID="16" presetClass="exit" presetSubtype="21" fill="hold" grpId="0" nodeType="withEffect">
                                  <p:stCondLst>
                                    <p:cond delay="0"/>
                                  </p:stCondLst>
                                  <p:childTnLst>
                                    <p:animEffect transition="out" filter="barn(inVertical)">
                                      <p:cBhvr>
                                        <p:cTn id="127" dur="500"/>
                                        <p:tgtEl>
                                          <p:spTgt spid="310"/>
                                        </p:tgtEl>
                                      </p:cBhvr>
                                    </p:animEffect>
                                    <p:set>
                                      <p:cBhvr>
                                        <p:cTn id="128" dur="1" fill="hold">
                                          <p:stCondLst>
                                            <p:cond delay="499"/>
                                          </p:stCondLst>
                                        </p:cTn>
                                        <p:tgtEl>
                                          <p:spTgt spid="310"/>
                                        </p:tgtEl>
                                        <p:attrNameLst>
                                          <p:attrName>style.visibility</p:attrName>
                                        </p:attrNameLst>
                                      </p:cBhvr>
                                      <p:to>
                                        <p:strVal val="hidden"/>
                                      </p:to>
                                    </p:set>
                                  </p:childTnLst>
                                </p:cTn>
                              </p:par>
                              <p:par>
                                <p:cTn id="129" presetID="16" presetClass="exit" presetSubtype="21" fill="hold" grpId="0" nodeType="withEffect">
                                  <p:stCondLst>
                                    <p:cond delay="0"/>
                                  </p:stCondLst>
                                  <p:childTnLst>
                                    <p:animEffect transition="out" filter="barn(inVertical)">
                                      <p:cBhvr>
                                        <p:cTn id="130" dur="500"/>
                                        <p:tgtEl>
                                          <p:spTgt spid="311"/>
                                        </p:tgtEl>
                                      </p:cBhvr>
                                    </p:animEffect>
                                    <p:set>
                                      <p:cBhvr>
                                        <p:cTn id="131" dur="1" fill="hold">
                                          <p:stCondLst>
                                            <p:cond delay="499"/>
                                          </p:stCondLst>
                                        </p:cTn>
                                        <p:tgtEl>
                                          <p:spTgt spid="311"/>
                                        </p:tgtEl>
                                        <p:attrNameLst>
                                          <p:attrName>style.visibility</p:attrName>
                                        </p:attrNameLst>
                                      </p:cBhvr>
                                      <p:to>
                                        <p:strVal val="hidden"/>
                                      </p:to>
                                    </p:set>
                                  </p:childTnLst>
                                </p:cTn>
                              </p:par>
                              <p:par>
                                <p:cTn id="132" presetID="16" presetClass="exit" presetSubtype="21" fill="hold" grpId="0" nodeType="withEffect">
                                  <p:stCondLst>
                                    <p:cond delay="0"/>
                                  </p:stCondLst>
                                  <p:childTnLst>
                                    <p:animEffect transition="out" filter="barn(inVertical)">
                                      <p:cBhvr>
                                        <p:cTn id="133" dur="500"/>
                                        <p:tgtEl>
                                          <p:spTgt spid="312"/>
                                        </p:tgtEl>
                                      </p:cBhvr>
                                    </p:animEffect>
                                    <p:set>
                                      <p:cBhvr>
                                        <p:cTn id="134" dur="1" fill="hold">
                                          <p:stCondLst>
                                            <p:cond delay="499"/>
                                          </p:stCondLst>
                                        </p:cTn>
                                        <p:tgtEl>
                                          <p:spTgt spid="312"/>
                                        </p:tgtEl>
                                        <p:attrNameLst>
                                          <p:attrName>style.visibility</p:attrName>
                                        </p:attrNameLst>
                                      </p:cBhvr>
                                      <p:to>
                                        <p:strVal val="hidden"/>
                                      </p:to>
                                    </p:set>
                                  </p:childTnLst>
                                </p:cTn>
                              </p:par>
                              <p:par>
                                <p:cTn id="135" presetID="16" presetClass="exit" presetSubtype="21" fill="hold" grpId="0" nodeType="withEffect">
                                  <p:stCondLst>
                                    <p:cond delay="0"/>
                                  </p:stCondLst>
                                  <p:childTnLst>
                                    <p:animEffect transition="out" filter="barn(inVertical)">
                                      <p:cBhvr>
                                        <p:cTn id="136" dur="500"/>
                                        <p:tgtEl>
                                          <p:spTgt spid="313"/>
                                        </p:tgtEl>
                                      </p:cBhvr>
                                    </p:animEffect>
                                    <p:set>
                                      <p:cBhvr>
                                        <p:cTn id="137" dur="1" fill="hold">
                                          <p:stCondLst>
                                            <p:cond delay="499"/>
                                          </p:stCondLst>
                                        </p:cTn>
                                        <p:tgtEl>
                                          <p:spTgt spid="313"/>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138" restart="whenNotActive" fill="hold" evtFilter="cancelBubble" nodeType="interactiveSeq">
                <p:stCondLst>
                  <p:cond evt="onClick" delay="0">
                    <p:tgtEl>
                      <p:spTgt spid="4"/>
                    </p:tgtEl>
                  </p:cond>
                </p:stCondLst>
                <p:endSync evt="end" delay="0">
                  <p:rtn val="all"/>
                </p:endSync>
                <p:childTnLst>
                  <p:par>
                    <p:cTn id="139" fill="hold">
                      <p:stCondLst>
                        <p:cond delay="0"/>
                      </p:stCondLst>
                      <p:childTnLst>
                        <p:par>
                          <p:cTn id="140" fill="hold">
                            <p:stCondLst>
                              <p:cond delay="0"/>
                            </p:stCondLst>
                            <p:childTnLst>
                              <p:par>
                                <p:cTn id="141" presetID="16" presetClass="exit" presetSubtype="21" fill="hold" grpId="0" nodeType="withEffect">
                                  <p:stCondLst>
                                    <p:cond delay="0"/>
                                  </p:stCondLst>
                                  <p:childTnLst>
                                    <p:animEffect transition="out" filter="barn(inVertical)">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2" name="cashreg.wav"/>
                                        </p:tgtEl>
                                      </p:cMediaNode>
                                    </p:audio>
                                  </p:subTnLst>
                                </p:cTn>
                              </p:par>
                              <p:par>
                                <p:cTn id="144" presetID="16" presetClass="exit" presetSubtype="21" fill="hold" grpId="0" nodeType="withEffect">
                                  <p:stCondLst>
                                    <p:cond delay="0"/>
                                  </p:stCondLst>
                                  <p:childTnLst>
                                    <p:animEffect transition="out" filter="barn(inVertical)">
                                      <p:cBhvr>
                                        <p:cTn id="145" dur="500"/>
                                        <p:tgtEl>
                                          <p:spTgt spid="30"/>
                                        </p:tgtEl>
                                      </p:cBhvr>
                                    </p:animEffect>
                                    <p:set>
                                      <p:cBhvr>
                                        <p:cTn id="14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2" name="cashreg.wav"/>
                                        </p:tgtEl>
                                      </p:cMediaNode>
                                    </p:audio>
                                  </p:subTnLst>
                                </p:cTn>
                              </p:par>
                              <p:par>
                                <p:cTn id="147" presetID="16" presetClass="exit" presetSubtype="21" fill="hold" grpId="0" nodeType="withEffect">
                                  <p:stCondLst>
                                    <p:cond delay="0"/>
                                  </p:stCondLst>
                                  <p:childTnLst>
                                    <p:animEffect transition="out" filter="barn(inVertical)">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2" name="cashreg.wav"/>
                                        </p:tgtEl>
                                      </p:cMediaNode>
                                    </p:audio>
                                  </p:subTnLst>
                                </p:cTn>
                              </p:par>
                              <p:par>
                                <p:cTn id="150" presetID="16" presetClass="exit" presetSubtype="21" fill="hold" grpId="0" nodeType="withEffect">
                                  <p:stCondLst>
                                    <p:cond delay="0"/>
                                  </p:stCondLst>
                                  <p:childTnLst>
                                    <p:animEffect transition="out" filter="barn(inVertical)">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2" name="cashreg.wav"/>
                                        </p:tgtEl>
                                      </p:cMediaNode>
                                    </p:audio>
                                  </p:subTnLst>
                                </p:cTn>
                              </p:par>
                              <p:par>
                                <p:cTn id="153" presetID="16" presetClass="exit" presetSubtype="21" fill="hold" grpId="0" nodeType="withEffect">
                                  <p:stCondLst>
                                    <p:cond delay="0"/>
                                  </p:stCondLst>
                                  <p:childTnLst>
                                    <p:animEffect transition="out" filter="barn(inVertical)">
                                      <p:cBhvr>
                                        <p:cTn id="154" dur="500"/>
                                        <p:tgtEl>
                                          <p:spTgt spid="33"/>
                                        </p:tgtEl>
                                      </p:cBhvr>
                                    </p:animEffect>
                                    <p:set>
                                      <p:cBhvr>
                                        <p:cTn id="15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2" name="cashreg.wav"/>
                                        </p:tgtEl>
                                      </p:cMediaNode>
                                    </p:audio>
                                  </p:subTnLst>
                                </p:cTn>
                              </p:par>
                              <p:par>
                                <p:cTn id="156" presetID="16" presetClass="exit" presetSubtype="21" fill="hold" grpId="0" nodeType="withEffect">
                                  <p:stCondLst>
                                    <p:cond delay="0"/>
                                  </p:stCondLst>
                                  <p:childTnLst>
                                    <p:animEffect transition="out" filter="barn(inVertical)">
                                      <p:cBhvr>
                                        <p:cTn id="157" dur="500"/>
                                        <p:tgtEl>
                                          <p:spTgt spid="34"/>
                                        </p:tgtEl>
                                      </p:cBhvr>
                                    </p:animEffect>
                                    <p:set>
                                      <p:cBhvr>
                                        <p:cTn id="15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2" name="cashreg.wav"/>
                                        </p:tgtEl>
                                      </p:cMediaNode>
                                    </p:audio>
                                  </p:subTnLst>
                                </p:cTn>
                              </p:par>
                              <p:par>
                                <p:cTn id="159" presetID="16" presetClass="exit" presetSubtype="21" fill="hold" grpId="0" nodeType="withEffect">
                                  <p:stCondLst>
                                    <p:cond delay="0"/>
                                  </p:stCondLst>
                                  <p:childTnLst>
                                    <p:animEffect transition="out" filter="barn(inVertical)">
                                      <p:cBhvr>
                                        <p:cTn id="160" dur="500"/>
                                        <p:tgtEl>
                                          <p:spTgt spid="35"/>
                                        </p:tgtEl>
                                      </p:cBhvr>
                                    </p:animEffect>
                                    <p:set>
                                      <p:cBhvr>
                                        <p:cTn id="16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2" name="cashreg.wav"/>
                                        </p:tgtEl>
                                      </p:cMediaNode>
                                    </p:audio>
                                  </p:subTnLst>
                                </p:cTn>
                              </p:par>
                              <p:par>
                                <p:cTn id="162" presetID="16" presetClass="exit" presetSubtype="21" fill="hold" grpId="0" nodeType="withEffect">
                                  <p:stCondLst>
                                    <p:cond delay="0"/>
                                  </p:stCondLst>
                                  <p:childTnLst>
                                    <p:animEffect transition="out" filter="barn(inVertical)">
                                      <p:cBhvr>
                                        <p:cTn id="163" dur="500"/>
                                        <p:tgtEl>
                                          <p:spTgt spid="36"/>
                                        </p:tgtEl>
                                      </p:cBhvr>
                                    </p:animEffect>
                                    <p:set>
                                      <p:cBhvr>
                                        <p:cTn id="164"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2" name="cashreg.wav"/>
                                        </p:tgtEl>
                                      </p:cMediaNode>
                                    </p:audio>
                                  </p:subTnLst>
                                </p:cTn>
                              </p:par>
                              <p:par>
                                <p:cTn id="165" presetID="16" presetClass="exit" presetSubtype="21" fill="hold" grpId="0" nodeType="withEffect">
                                  <p:stCondLst>
                                    <p:cond delay="0"/>
                                  </p:stCondLst>
                                  <p:childTnLst>
                                    <p:animEffect transition="out" filter="barn(inVertical)">
                                      <p:cBhvr>
                                        <p:cTn id="166" dur="500"/>
                                        <p:tgtEl>
                                          <p:spTgt spid="454"/>
                                        </p:tgtEl>
                                      </p:cBhvr>
                                    </p:animEffect>
                                    <p:set>
                                      <p:cBhvr>
                                        <p:cTn id="167" dur="1" fill="hold">
                                          <p:stCondLst>
                                            <p:cond delay="499"/>
                                          </p:stCondLst>
                                        </p:cTn>
                                        <p:tgtEl>
                                          <p:spTgt spid="454"/>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2" name="cashreg.wav"/>
                                        </p:tgtEl>
                                      </p:cMediaNode>
                                    </p:audio>
                                  </p:subTnLst>
                                </p:cTn>
                              </p:par>
                              <p:par>
                                <p:cTn id="168" presetID="16" presetClass="exit" presetSubtype="21" fill="hold" grpId="0" nodeType="withEffect">
                                  <p:stCondLst>
                                    <p:cond delay="0"/>
                                  </p:stCondLst>
                                  <p:childTnLst>
                                    <p:animEffect transition="out" filter="barn(inVertical)">
                                      <p:cBhvr>
                                        <p:cTn id="169" dur="500"/>
                                        <p:tgtEl>
                                          <p:spTgt spid="455"/>
                                        </p:tgtEl>
                                      </p:cBhvr>
                                    </p:animEffect>
                                    <p:set>
                                      <p:cBhvr>
                                        <p:cTn id="170" dur="1" fill="hold">
                                          <p:stCondLst>
                                            <p:cond delay="499"/>
                                          </p:stCondLst>
                                        </p:cTn>
                                        <p:tgtEl>
                                          <p:spTgt spid="455"/>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2" name="cashreg.wav"/>
                                        </p:tgtEl>
                                      </p:cMediaNode>
                                    </p:audio>
                                  </p:subTnLst>
                                </p:cTn>
                              </p:par>
                              <p:par>
                                <p:cTn id="171" presetID="16" presetClass="exit" presetSubtype="21" fill="hold" grpId="0" nodeType="withEffect">
                                  <p:stCondLst>
                                    <p:cond delay="0"/>
                                  </p:stCondLst>
                                  <p:childTnLst>
                                    <p:animEffect transition="out" filter="barn(inVertical)">
                                      <p:cBhvr>
                                        <p:cTn id="172" dur="500"/>
                                        <p:tgtEl>
                                          <p:spTgt spid="456"/>
                                        </p:tgtEl>
                                      </p:cBhvr>
                                    </p:animEffect>
                                    <p:set>
                                      <p:cBhvr>
                                        <p:cTn id="173" dur="1" fill="hold">
                                          <p:stCondLst>
                                            <p:cond delay="499"/>
                                          </p:stCondLst>
                                        </p:cTn>
                                        <p:tgtEl>
                                          <p:spTgt spid="456"/>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
                  </p:tgtEl>
                </p:cond>
              </p:nextCondLst>
            </p:seq>
            <p:seq concurrent="1" nextAc="seek">
              <p:cTn id="174" restart="whenNotActive" fill="hold" evtFilter="cancelBubble" nodeType="interactiveSeq">
                <p:stCondLst>
                  <p:cond evt="onClick" delay="0">
                    <p:tgtEl>
                      <p:spTgt spid="143"/>
                    </p:tgtEl>
                  </p:cond>
                </p:stCondLst>
                <p:endSync evt="end" delay="0">
                  <p:rtn val="all"/>
                </p:endSync>
                <p:childTnLst>
                  <p:par>
                    <p:cTn id="175" fill="hold">
                      <p:stCondLst>
                        <p:cond delay="0"/>
                      </p:stCondLst>
                      <p:childTnLst>
                        <p:par>
                          <p:cTn id="176" fill="hold">
                            <p:stCondLst>
                              <p:cond delay="0"/>
                            </p:stCondLst>
                            <p:childTnLst>
                              <p:par>
                                <p:cTn id="177" presetID="16" presetClass="exit" presetSubtype="21" fill="hold" grpId="0" nodeType="clickEffect">
                                  <p:stCondLst>
                                    <p:cond delay="0"/>
                                  </p:stCondLst>
                                  <p:childTnLst>
                                    <p:animEffect transition="out" filter="barn(inVertical)">
                                      <p:cBhvr>
                                        <p:cTn id="178" dur="500"/>
                                        <p:tgtEl>
                                          <p:spTgt spid="130"/>
                                        </p:tgtEl>
                                      </p:cBhvr>
                                    </p:animEffect>
                                    <p:set>
                                      <p:cBhvr>
                                        <p:cTn id="179" dur="1" fill="hold">
                                          <p:stCondLst>
                                            <p:cond delay="499"/>
                                          </p:stCondLst>
                                        </p:cTn>
                                        <p:tgtEl>
                                          <p:spTgt spid="130"/>
                                        </p:tgtEl>
                                        <p:attrNameLst>
                                          <p:attrName>style.visibility</p:attrName>
                                        </p:attrNameLst>
                                      </p:cBhvr>
                                      <p:to>
                                        <p:strVal val="hidden"/>
                                      </p:to>
                                    </p:set>
                                  </p:childTnLst>
                                </p:cTn>
                              </p:par>
                              <p:par>
                                <p:cTn id="180" presetID="16" presetClass="exit" presetSubtype="21" fill="hold" grpId="0" nodeType="withEffect">
                                  <p:stCondLst>
                                    <p:cond delay="0"/>
                                  </p:stCondLst>
                                  <p:childTnLst>
                                    <p:animEffect transition="out" filter="barn(inVertical)">
                                      <p:cBhvr>
                                        <p:cTn id="181" dur="500"/>
                                        <p:tgtEl>
                                          <p:spTgt spid="131"/>
                                        </p:tgtEl>
                                      </p:cBhvr>
                                    </p:animEffect>
                                    <p:set>
                                      <p:cBhvr>
                                        <p:cTn id="182" dur="1" fill="hold">
                                          <p:stCondLst>
                                            <p:cond delay="499"/>
                                          </p:stCondLst>
                                        </p:cTn>
                                        <p:tgtEl>
                                          <p:spTgt spid="131"/>
                                        </p:tgtEl>
                                        <p:attrNameLst>
                                          <p:attrName>style.visibility</p:attrName>
                                        </p:attrNameLst>
                                      </p:cBhvr>
                                      <p:to>
                                        <p:strVal val="hidden"/>
                                      </p:to>
                                    </p:set>
                                  </p:childTnLst>
                                </p:cTn>
                              </p:par>
                              <p:par>
                                <p:cTn id="183" presetID="16" presetClass="exit" presetSubtype="21" fill="hold" grpId="0" nodeType="withEffect">
                                  <p:stCondLst>
                                    <p:cond delay="0"/>
                                  </p:stCondLst>
                                  <p:childTnLst>
                                    <p:animEffect transition="out" filter="barn(inVertical)">
                                      <p:cBhvr>
                                        <p:cTn id="184" dur="500"/>
                                        <p:tgtEl>
                                          <p:spTgt spid="172"/>
                                        </p:tgtEl>
                                      </p:cBhvr>
                                    </p:animEffect>
                                    <p:set>
                                      <p:cBhvr>
                                        <p:cTn id="185" dur="1" fill="hold">
                                          <p:stCondLst>
                                            <p:cond delay="499"/>
                                          </p:stCondLst>
                                        </p:cTn>
                                        <p:tgtEl>
                                          <p:spTgt spid="172"/>
                                        </p:tgtEl>
                                        <p:attrNameLst>
                                          <p:attrName>style.visibility</p:attrName>
                                        </p:attrNameLst>
                                      </p:cBhvr>
                                      <p:to>
                                        <p:strVal val="hidden"/>
                                      </p:to>
                                    </p:set>
                                  </p:childTnLst>
                                </p:cTn>
                              </p:par>
                              <p:par>
                                <p:cTn id="186" presetID="16" presetClass="exit" presetSubtype="21" fill="hold" grpId="0" nodeType="withEffect">
                                  <p:stCondLst>
                                    <p:cond delay="0"/>
                                  </p:stCondLst>
                                  <p:childTnLst>
                                    <p:animEffect transition="out" filter="barn(inVertical)">
                                      <p:cBhvr>
                                        <p:cTn id="187" dur="500"/>
                                        <p:tgtEl>
                                          <p:spTgt spid="173"/>
                                        </p:tgtEl>
                                      </p:cBhvr>
                                    </p:animEffect>
                                    <p:set>
                                      <p:cBhvr>
                                        <p:cTn id="188" dur="1" fill="hold">
                                          <p:stCondLst>
                                            <p:cond delay="499"/>
                                          </p:stCondLst>
                                        </p:cTn>
                                        <p:tgtEl>
                                          <p:spTgt spid="173"/>
                                        </p:tgtEl>
                                        <p:attrNameLst>
                                          <p:attrName>style.visibility</p:attrName>
                                        </p:attrNameLst>
                                      </p:cBhvr>
                                      <p:to>
                                        <p:strVal val="hidden"/>
                                      </p:to>
                                    </p:set>
                                  </p:childTnLst>
                                </p:cTn>
                              </p:par>
                              <p:par>
                                <p:cTn id="189" presetID="16" presetClass="exit" presetSubtype="21" fill="hold" grpId="0" nodeType="withEffect">
                                  <p:stCondLst>
                                    <p:cond delay="0"/>
                                  </p:stCondLst>
                                  <p:childTnLst>
                                    <p:animEffect transition="out" filter="barn(inVertical)">
                                      <p:cBhvr>
                                        <p:cTn id="190" dur="500"/>
                                        <p:tgtEl>
                                          <p:spTgt spid="174"/>
                                        </p:tgtEl>
                                      </p:cBhvr>
                                    </p:animEffect>
                                    <p:set>
                                      <p:cBhvr>
                                        <p:cTn id="191" dur="1" fill="hold">
                                          <p:stCondLst>
                                            <p:cond delay="499"/>
                                          </p:stCondLst>
                                        </p:cTn>
                                        <p:tgtEl>
                                          <p:spTgt spid="174"/>
                                        </p:tgtEl>
                                        <p:attrNameLst>
                                          <p:attrName>style.visibility</p:attrName>
                                        </p:attrNameLst>
                                      </p:cBhvr>
                                      <p:to>
                                        <p:strVal val="hidden"/>
                                      </p:to>
                                    </p:set>
                                  </p:childTnLst>
                                </p:cTn>
                              </p:par>
                              <p:par>
                                <p:cTn id="192" presetID="16" presetClass="exit" presetSubtype="21" fill="hold" grpId="0" nodeType="withEffect">
                                  <p:stCondLst>
                                    <p:cond delay="0"/>
                                  </p:stCondLst>
                                  <p:childTnLst>
                                    <p:animEffect transition="out" filter="barn(inVertical)">
                                      <p:cBhvr>
                                        <p:cTn id="193" dur="500"/>
                                        <p:tgtEl>
                                          <p:spTgt spid="175"/>
                                        </p:tgtEl>
                                      </p:cBhvr>
                                    </p:animEffect>
                                    <p:set>
                                      <p:cBhvr>
                                        <p:cTn id="194" dur="1" fill="hold">
                                          <p:stCondLst>
                                            <p:cond delay="499"/>
                                          </p:stCondLst>
                                        </p:cTn>
                                        <p:tgtEl>
                                          <p:spTgt spid="175"/>
                                        </p:tgtEl>
                                        <p:attrNameLst>
                                          <p:attrName>style.visibility</p:attrName>
                                        </p:attrNameLst>
                                      </p:cBhvr>
                                      <p:to>
                                        <p:strVal val="hidden"/>
                                      </p:to>
                                    </p:set>
                                  </p:childTnLst>
                                </p:cTn>
                              </p:par>
                              <p:par>
                                <p:cTn id="195" presetID="16" presetClass="exit" presetSubtype="21" fill="hold" grpId="0" nodeType="withEffect">
                                  <p:stCondLst>
                                    <p:cond delay="0"/>
                                  </p:stCondLst>
                                  <p:childTnLst>
                                    <p:animEffect transition="out" filter="barn(inVertical)">
                                      <p:cBhvr>
                                        <p:cTn id="196" dur="500"/>
                                        <p:tgtEl>
                                          <p:spTgt spid="176"/>
                                        </p:tgtEl>
                                      </p:cBhvr>
                                    </p:animEffect>
                                    <p:set>
                                      <p:cBhvr>
                                        <p:cTn id="197" dur="1" fill="hold">
                                          <p:stCondLst>
                                            <p:cond delay="499"/>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98" restart="whenNotActive" fill="hold" evtFilter="cancelBubble" nodeType="interactiveSeq">
                <p:stCondLst>
                  <p:cond evt="onClick" delay="0">
                    <p:tgtEl>
                      <p:spTgt spid="189"/>
                    </p:tgtEl>
                  </p:cond>
                </p:stCondLst>
                <p:endSync evt="end" delay="0">
                  <p:rtn val="all"/>
                </p:endSync>
                <p:childTnLst>
                  <p:par>
                    <p:cTn id="199" fill="hold">
                      <p:stCondLst>
                        <p:cond delay="0"/>
                      </p:stCondLst>
                      <p:childTnLst>
                        <p:par>
                          <p:cTn id="200" fill="hold">
                            <p:stCondLst>
                              <p:cond delay="0"/>
                            </p:stCondLst>
                            <p:childTnLst>
                              <p:par>
                                <p:cTn id="201" presetID="16" presetClass="exit" presetSubtype="21" fill="hold" grpId="0" nodeType="clickEffect">
                                  <p:stCondLst>
                                    <p:cond delay="0"/>
                                  </p:stCondLst>
                                  <p:childTnLst>
                                    <p:animEffect transition="out" filter="barn(inVertical)">
                                      <p:cBhvr>
                                        <p:cTn id="202" dur="500"/>
                                        <p:tgtEl>
                                          <p:spTgt spid="85"/>
                                        </p:tgtEl>
                                      </p:cBhvr>
                                    </p:animEffect>
                                    <p:set>
                                      <p:cBhvr>
                                        <p:cTn id="203" dur="1" fill="hold">
                                          <p:stCondLst>
                                            <p:cond delay="499"/>
                                          </p:stCondLst>
                                        </p:cTn>
                                        <p:tgtEl>
                                          <p:spTgt spid="85"/>
                                        </p:tgtEl>
                                        <p:attrNameLst>
                                          <p:attrName>style.visibility</p:attrName>
                                        </p:attrNameLst>
                                      </p:cBhvr>
                                      <p:to>
                                        <p:strVal val="hidden"/>
                                      </p:to>
                                    </p:set>
                                  </p:childTnLst>
                                </p:cTn>
                              </p:par>
                              <p:par>
                                <p:cTn id="204" presetID="16" presetClass="exit" presetSubtype="21" fill="hold" grpId="0" nodeType="withEffect">
                                  <p:stCondLst>
                                    <p:cond delay="0"/>
                                  </p:stCondLst>
                                  <p:childTnLst>
                                    <p:animEffect transition="out" filter="barn(inVertical)">
                                      <p:cBhvr>
                                        <p:cTn id="205" dur="500"/>
                                        <p:tgtEl>
                                          <p:spTgt spid="86"/>
                                        </p:tgtEl>
                                      </p:cBhvr>
                                    </p:animEffect>
                                    <p:set>
                                      <p:cBhvr>
                                        <p:cTn id="206" dur="1" fill="hold">
                                          <p:stCondLst>
                                            <p:cond delay="499"/>
                                          </p:stCondLst>
                                        </p:cTn>
                                        <p:tgtEl>
                                          <p:spTgt spid="86"/>
                                        </p:tgtEl>
                                        <p:attrNameLst>
                                          <p:attrName>style.visibility</p:attrName>
                                        </p:attrNameLst>
                                      </p:cBhvr>
                                      <p:to>
                                        <p:strVal val="hidden"/>
                                      </p:to>
                                    </p:set>
                                  </p:childTnLst>
                                </p:cTn>
                              </p:par>
                              <p:par>
                                <p:cTn id="207" presetID="16" presetClass="exit" presetSubtype="21" fill="hold" grpId="0" nodeType="withEffect">
                                  <p:stCondLst>
                                    <p:cond delay="0"/>
                                  </p:stCondLst>
                                  <p:childTnLst>
                                    <p:animEffect transition="out" filter="barn(inVertical)">
                                      <p:cBhvr>
                                        <p:cTn id="208" dur="500"/>
                                        <p:tgtEl>
                                          <p:spTgt spid="87"/>
                                        </p:tgtEl>
                                      </p:cBhvr>
                                    </p:animEffect>
                                    <p:set>
                                      <p:cBhvr>
                                        <p:cTn id="209" dur="1" fill="hold">
                                          <p:stCondLst>
                                            <p:cond delay="499"/>
                                          </p:stCondLst>
                                        </p:cTn>
                                        <p:tgtEl>
                                          <p:spTgt spid="87"/>
                                        </p:tgtEl>
                                        <p:attrNameLst>
                                          <p:attrName>style.visibility</p:attrName>
                                        </p:attrNameLst>
                                      </p:cBhvr>
                                      <p:to>
                                        <p:strVal val="hidden"/>
                                      </p:to>
                                    </p:set>
                                  </p:childTnLst>
                                </p:cTn>
                              </p:par>
                              <p:par>
                                <p:cTn id="210" presetID="16" presetClass="exit" presetSubtype="21" fill="hold" grpId="0" nodeType="withEffect">
                                  <p:stCondLst>
                                    <p:cond delay="0"/>
                                  </p:stCondLst>
                                  <p:childTnLst>
                                    <p:animEffect transition="out" filter="barn(inVertical)">
                                      <p:cBhvr>
                                        <p:cTn id="211" dur="500"/>
                                        <p:tgtEl>
                                          <p:spTgt spid="217"/>
                                        </p:tgtEl>
                                      </p:cBhvr>
                                    </p:animEffect>
                                    <p:set>
                                      <p:cBhvr>
                                        <p:cTn id="212" dur="1" fill="hold">
                                          <p:stCondLst>
                                            <p:cond delay="499"/>
                                          </p:stCondLst>
                                        </p:cTn>
                                        <p:tgtEl>
                                          <p:spTgt spid="217"/>
                                        </p:tgtEl>
                                        <p:attrNameLst>
                                          <p:attrName>style.visibility</p:attrName>
                                        </p:attrNameLst>
                                      </p:cBhvr>
                                      <p:to>
                                        <p:strVal val="hidden"/>
                                      </p:to>
                                    </p:set>
                                  </p:childTnLst>
                                </p:cTn>
                              </p:par>
                              <p:par>
                                <p:cTn id="213" presetID="16" presetClass="exit" presetSubtype="21" fill="hold" grpId="0" nodeType="withEffect">
                                  <p:stCondLst>
                                    <p:cond delay="0"/>
                                  </p:stCondLst>
                                  <p:childTnLst>
                                    <p:animEffect transition="out" filter="barn(inVertical)">
                                      <p:cBhvr>
                                        <p:cTn id="214" dur="500"/>
                                        <p:tgtEl>
                                          <p:spTgt spid="218"/>
                                        </p:tgtEl>
                                      </p:cBhvr>
                                    </p:animEffect>
                                    <p:set>
                                      <p:cBhvr>
                                        <p:cTn id="215" dur="1" fill="hold">
                                          <p:stCondLst>
                                            <p:cond delay="499"/>
                                          </p:stCondLst>
                                        </p:cTn>
                                        <p:tgtEl>
                                          <p:spTgt spid="218"/>
                                        </p:tgtEl>
                                        <p:attrNameLst>
                                          <p:attrName>style.visibility</p:attrName>
                                        </p:attrNameLst>
                                      </p:cBhvr>
                                      <p:to>
                                        <p:strVal val="hidden"/>
                                      </p:to>
                                    </p:set>
                                  </p:childTnLst>
                                </p:cTn>
                              </p:par>
                              <p:par>
                                <p:cTn id="216" presetID="16" presetClass="exit" presetSubtype="21" fill="hold" grpId="0" nodeType="withEffect">
                                  <p:stCondLst>
                                    <p:cond delay="0"/>
                                  </p:stCondLst>
                                  <p:childTnLst>
                                    <p:animEffect transition="out" filter="barn(inVertical)">
                                      <p:cBhvr>
                                        <p:cTn id="217" dur="500"/>
                                        <p:tgtEl>
                                          <p:spTgt spid="219"/>
                                        </p:tgtEl>
                                      </p:cBhvr>
                                    </p:animEffect>
                                    <p:set>
                                      <p:cBhvr>
                                        <p:cTn id="218"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19" restart="whenNotActive" fill="hold" evtFilter="cancelBubble" nodeType="interactiveSeq">
                <p:stCondLst>
                  <p:cond evt="onClick" delay="0">
                    <p:tgtEl>
                      <p:spTgt spid="327"/>
                    </p:tgtEl>
                  </p:cond>
                </p:stCondLst>
                <p:endSync evt="end" delay="0">
                  <p:rtn val="all"/>
                </p:endSync>
                <p:childTnLst>
                  <p:par>
                    <p:cTn id="220" fill="hold">
                      <p:stCondLst>
                        <p:cond delay="0"/>
                      </p:stCondLst>
                      <p:childTnLst>
                        <p:par>
                          <p:cTn id="221" fill="hold">
                            <p:stCondLst>
                              <p:cond delay="0"/>
                            </p:stCondLst>
                            <p:childTnLst>
                              <p:par>
                                <p:cTn id="222" presetID="16" presetClass="exit" presetSubtype="21" fill="hold" grpId="0" nodeType="withEffect">
                                  <p:stCondLst>
                                    <p:cond delay="0"/>
                                  </p:stCondLst>
                                  <p:childTnLst>
                                    <p:animEffect transition="out" filter="barn(inVertical)">
                                      <p:cBhvr>
                                        <p:cTn id="223" dur="500"/>
                                        <p:tgtEl>
                                          <p:spTgt spid="352"/>
                                        </p:tgtEl>
                                      </p:cBhvr>
                                    </p:animEffect>
                                    <p:set>
                                      <p:cBhvr>
                                        <p:cTn id="224" dur="1" fill="hold">
                                          <p:stCondLst>
                                            <p:cond delay="499"/>
                                          </p:stCondLst>
                                        </p:cTn>
                                        <p:tgtEl>
                                          <p:spTgt spid="352"/>
                                        </p:tgtEl>
                                        <p:attrNameLst>
                                          <p:attrName>style.visibility</p:attrName>
                                        </p:attrNameLst>
                                      </p:cBhvr>
                                      <p:to>
                                        <p:strVal val="hidden"/>
                                      </p:to>
                                    </p:set>
                                  </p:childTnLst>
                                </p:cTn>
                              </p:par>
                              <p:par>
                                <p:cTn id="225" presetID="16" presetClass="exit" presetSubtype="21" fill="hold" grpId="0" nodeType="withEffect">
                                  <p:stCondLst>
                                    <p:cond delay="0"/>
                                  </p:stCondLst>
                                  <p:childTnLst>
                                    <p:animEffect transition="out" filter="barn(inVertical)">
                                      <p:cBhvr>
                                        <p:cTn id="226" dur="500"/>
                                        <p:tgtEl>
                                          <p:spTgt spid="353"/>
                                        </p:tgtEl>
                                      </p:cBhvr>
                                    </p:animEffect>
                                    <p:set>
                                      <p:cBhvr>
                                        <p:cTn id="227" dur="1" fill="hold">
                                          <p:stCondLst>
                                            <p:cond delay="499"/>
                                          </p:stCondLst>
                                        </p:cTn>
                                        <p:tgtEl>
                                          <p:spTgt spid="353"/>
                                        </p:tgtEl>
                                        <p:attrNameLst>
                                          <p:attrName>style.visibility</p:attrName>
                                        </p:attrNameLst>
                                      </p:cBhvr>
                                      <p:to>
                                        <p:strVal val="hidden"/>
                                      </p:to>
                                    </p:set>
                                  </p:childTnLst>
                                </p:cTn>
                              </p:par>
                              <p:par>
                                <p:cTn id="228" presetID="16" presetClass="exit" presetSubtype="21" fill="hold" grpId="0" nodeType="withEffect">
                                  <p:stCondLst>
                                    <p:cond delay="0"/>
                                  </p:stCondLst>
                                  <p:childTnLst>
                                    <p:animEffect transition="out" filter="barn(inVertical)">
                                      <p:cBhvr>
                                        <p:cTn id="229" dur="500"/>
                                        <p:tgtEl>
                                          <p:spTgt spid="354"/>
                                        </p:tgtEl>
                                      </p:cBhvr>
                                    </p:animEffect>
                                    <p:set>
                                      <p:cBhvr>
                                        <p:cTn id="230" dur="1" fill="hold">
                                          <p:stCondLst>
                                            <p:cond delay="499"/>
                                          </p:stCondLst>
                                        </p:cTn>
                                        <p:tgtEl>
                                          <p:spTgt spid="354"/>
                                        </p:tgtEl>
                                        <p:attrNameLst>
                                          <p:attrName>style.visibility</p:attrName>
                                        </p:attrNameLst>
                                      </p:cBhvr>
                                      <p:to>
                                        <p:strVal val="hidden"/>
                                      </p:to>
                                    </p:set>
                                  </p:childTnLst>
                                </p:cTn>
                              </p:par>
                              <p:par>
                                <p:cTn id="231" presetID="16" presetClass="exit" presetSubtype="21" fill="hold" grpId="0" nodeType="withEffect">
                                  <p:stCondLst>
                                    <p:cond delay="0"/>
                                  </p:stCondLst>
                                  <p:childTnLst>
                                    <p:animEffect transition="out" filter="barn(inVertical)">
                                      <p:cBhvr>
                                        <p:cTn id="232" dur="500"/>
                                        <p:tgtEl>
                                          <p:spTgt spid="355"/>
                                        </p:tgtEl>
                                      </p:cBhvr>
                                    </p:animEffect>
                                    <p:set>
                                      <p:cBhvr>
                                        <p:cTn id="233" dur="1" fill="hold">
                                          <p:stCondLst>
                                            <p:cond delay="499"/>
                                          </p:stCondLst>
                                        </p:cTn>
                                        <p:tgtEl>
                                          <p:spTgt spid="355"/>
                                        </p:tgtEl>
                                        <p:attrNameLst>
                                          <p:attrName>style.visibility</p:attrName>
                                        </p:attrNameLst>
                                      </p:cBhvr>
                                      <p:to>
                                        <p:strVal val="hidden"/>
                                      </p:to>
                                    </p:set>
                                  </p:childTnLst>
                                </p:cTn>
                              </p:par>
                              <p:par>
                                <p:cTn id="234" presetID="16" presetClass="exit" presetSubtype="21" fill="hold" grpId="0" nodeType="withEffect">
                                  <p:stCondLst>
                                    <p:cond delay="0"/>
                                  </p:stCondLst>
                                  <p:childTnLst>
                                    <p:animEffect transition="out" filter="barn(inVertical)">
                                      <p:cBhvr>
                                        <p:cTn id="235" dur="500"/>
                                        <p:tgtEl>
                                          <p:spTgt spid="356"/>
                                        </p:tgtEl>
                                      </p:cBhvr>
                                    </p:animEffect>
                                    <p:set>
                                      <p:cBhvr>
                                        <p:cTn id="236" dur="1" fill="hold">
                                          <p:stCondLst>
                                            <p:cond delay="499"/>
                                          </p:stCondLst>
                                        </p:cTn>
                                        <p:tgtEl>
                                          <p:spTgt spid="356"/>
                                        </p:tgtEl>
                                        <p:attrNameLst>
                                          <p:attrName>style.visibility</p:attrName>
                                        </p:attrNameLst>
                                      </p:cBhvr>
                                      <p:to>
                                        <p:strVal val="hidden"/>
                                      </p:to>
                                    </p:set>
                                  </p:childTnLst>
                                </p:cTn>
                              </p:par>
                              <p:par>
                                <p:cTn id="237" presetID="16" presetClass="exit" presetSubtype="21" fill="hold" grpId="0" nodeType="withEffect">
                                  <p:stCondLst>
                                    <p:cond delay="0"/>
                                  </p:stCondLst>
                                  <p:childTnLst>
                                    <p:animEffect transition="out" filter="barn(inVertical)">
                                      <p:cBhvr>
                                        <p:cTn id="238" dur="500"/>
                                        <p:tgtEl>
                                          <p:spTgt spid="357"/>
                                        </p:tgtEl>
                                      </p:cBhvr>
                                    </p:animEffect>
                                    <p:set>
                                      <p:cBhvr>
                                        <p:cTn id="239" dur="1" fill="hold">
                                          <p:stCondLst>
                                            <p:cond delay="499"/>
                                          </p:stCondLst>
                                        </p:cTn>
                                        <p:tgtEl>
                                          <p:spTgt spid="357"/>
                                        </p:tgtEl>
                                        <p:attrNameLst>
                                          <p:attrName>style.visibility</p:attrName>
                                        </p:attrNameLst>
                                      </p:cBhvr>
                                      <p:to>
                                        <p:strVal val="hidden"/>
                                      </p:to>
                                    </p:set>
                                  </p:childTnLst>
                                </p:cTn>
                              </p:par>
                              <p:par>
                                <p:cTn id="240" presetID="16" presetClass="exit" presetSubtype="21" fill="hold" grpId="0" nodeType="withEffect">
                                  <p:stCondLst>
                                    <p:cond delay="0"/>
                                  </p:stCondLst>
                                  <p:childTnLst>
                                    <p:animEffect transition="out" filter="barn(inVertical)">
                                      <p:cBhvr>
                                        <p:cTn id="241" dur="500"/>
                                        <p:tgtEl>
                                          <p:spTgt spid="397"/>
                                        </p:tgtEl>
                                      </p:cBhvr>
                                    </p:animEffect>
                                    <p:set>
                                      <p:cBhvr>
                                        <p:cTn id="242" dur="1" fill="hold">
                                          <p:stCondLst>
                                            <p:cond delay="499"/>
                                          </p:stCondLst>
                                        </p:cTn>
                                        <p:tgtEl>
                                          <p:spTgt spid="397"/>
                                        </p:tgtEl>
                                        <p:attrNameLst>
                                          <p:attrName>style.visibility</p:attrName>
                                        </p:attrNameLst>
                                      </p:cBhvr>
                                      <p:to>
                                        <p:strVal val="hidden"/>
                                      </p:to>
                                    </p:set>
                                  </p:childTnLst>
                                </p:cTn>
                              </p:par>
                              <p:par>
                                <p:cTn id="243" presetID="16" presetClass="exit" presetSubtype="21" fill="hold" grpId="0" nodeType="withEffect">
                                  <p:stCondLst>
                                    <p:cond delay="0"/>
                                  </p:stCondLst>
                                  <p:childTnLst>
                                    <p:animEffect transition="out" filter="barn(inVertical)">
                                      <p:cBhvr>
                                        <p:cTn id="244" dur="500"/>
                                        <p:tgtEl>
                                          <p:spTgt spid="398"/>
                                        </p:tgtEl>
                                      </p:cBhvr>
                                    </p:animEffect>
                                    <p:set>
                                      <p:cBhvr>
                                        <p:cTn id="245" dur="1" fill="hold">
                                          <p:stCondLst>
                                            <p:cond delay="499"/>
                                          </p:stCondLst>
                                        </p:cTn>
                                        <p:tgtEl>
                                          <p:spTgt spid="398"/>
                                        </p:tgtEl>
                                        <p:attrNameLst>
                                          <p:attrName>style.visibility</p:attrName>
                                        </p:attrNameLst>
                                      </p:cBhvr>
                                      <p:to>
                                        <p:strVal val="hidden"/>
                                      </p:to>
                                    </p:set>
                                  </p:childTnLst>
                                </p:cTn>
                              </p:par>
                              <p:par>
                                <p:cTn id="246" presetID="16" presetClass="exit" presetSubtype="21" fill="hold" grpId="0" nodeType="withEffect">
                                  <p:stCondLst>
                                    <p:cond delay="0"/>
                                  </p:stCondLst>
                                  <p:childTnLst>
                                    <p:animEffect transition="out" filter="barn(inVertical)">
                                      <p:cBhvr>
                                        <p:cTn id="247" dur="500"/>
                                        <p:tgtEl>
                                          <p:spTgt spid="399"/>
                                        </p:tgtEl>
                                      </p:cBhvr>
                                    </p:animEffect>
                                    <p:set>
                                      <p:cBhvr>
                                        <p:cTn id="248" dur="1" fill="hold">
                                          <p:stCondLst>
                                            <p:cond delay="499"/>
                                          </p:stCondLst>
                                        </p:cTn>
                                        <p:tgtEl>
                                          <p:spTgt spid="399"/>
                                        </p:tgtEl>
                                        <p:attrNameLst>
                                          <p:attrName>style.visibility</p:attrName>
                                        </p:attrNameLst>
                                      </p:cBhvr>
                                      <p:to>
                                        <p:strVal val="hidden"/>
                                      </p:to>
                                    </p:set>
                                  </p:childTnLst>
                                </p:cTn>
                              </p:par>
                              <p:par>
                                <p:cTn id="249" presetID="16" presetClass="exit" presetSubtype="21" fill="hold" grpId="0" nodeType="withEffect">
                                  <p:stCondLst>
                                    <p:cond delay="0"/>
                                  </p:stCondLst>
                                  <p:childTnLst>
                                    <p:animEffect transition="out" filter="barn(inVertical)">
                                      <p:cBhvr>
                                        <p:cTn id="250" dur="500"/>
                                        <p:tgtEl>
                                          <p:spTgt spid="400"/>
                                        </p:tgtEl>
                                      </p:cBhvr>
                                    </p:animEffect>
                                    <p:set>
                                      <p:cBhvr>
                                        <p:cTn id="251" dur="1" fill="hold">
                                          <p:stCondLst>
                                            <p:cond delay="499"/>
                                          </p:stCondLst>
                                        </p:cTn>
                                        <p:tgtEl>
                                          <p:spTgt spid="400"/>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252" restart="whenNotActive" fill="hold" evtFilter="cancelBubble" nodeType="interactiveSeq">
                <p:stCondLst>
                  <p:cond evt="onClick" delay="0">
                    <p:tgtEl>
                      <p:spTgt spid="178"/>
                    </p:tgtEl>
                  </p:cond>
                </p:stCondLst>
                <p:endSync evt="end" delay="0">
                  <p:rtn val="all"/>
                </p:endSync>
                <p:childTnLst>
                  <p:par>
                    <p:cTn id="253" fill="hold">
                      <p:stCondLst>
                        <p:cond delay="0"/>
                      </p:stCondLst>
                      <p:childTnLst>
                        <p:par>
                          <p:cTn id="254" fill="hold">
                            <p:stCondLst>
                              <p:cond delay="0"/>
                            </p:stCondLst>
                            <p:childTnLst>
                              <p:par>
                                <p:cTn id="255" presetID="16" presetClass="exit" presetSubtype="21" fill="hold" grpId="0" nodeType="clickEffect">
                                  <p:stCondLst>
                                    <p:cond delay="0"/>
                                  </p:stCondLst>
                                  <p:childTnLst>
                                    <p:animEffect transition="out" filter="barn(inVertical)">
                                      <p:cBhvr>
                                        <p:cTn id="256" dur="500"/>
                                        <p:tgtEl>
                                          <p:spTgt spid="497"/>
                                        </p:tgtEl>
                                      </p:cBhvr>
                                    </p:animEffect>
                                    <p:set>
                                      <p:cBhvr>
                                        <p:cTn id="257" dur="1" fill="hold">
                                          <p:stCondLst>
                                            <p:cond delay="499"/>
                                          </p:stCondLst>
                                        </p:cTn>
                                        <p:tgtEl>
                                          <p:spTgt spid="497"/>
                                        </p:tgtEl>
                                        <p:attrNameLst>
                                          <p:attrName>style.visibility</p:attrName>
                                        </p:attrNameLst>
                                      </p:cBhvr>
                                      <p:to>
                                        <p:strVal val="hidden"/>
                                      </p:to>
                                    </p:set>
                                  </p:childTnLst>
                                </p:cTn>
                              </p:par>
                              <p:par>
                                <p:cTn id="258" presetID="16" presetClass="exit" presetSubtype="21" fill="hold" grpId="0" nodeType="withEffect">
                                  <p:stCondLst>
                                    <p:cond delay="0"/>
                                  </p:stCondLst>
                                  <p:childTnLst>
                                    <p:animEffect transition="out" filter="barn(inVertical)">
                                      <p:cBhvr>
                                        <p:cTn id="259" dur="500"/>
                                        <p:tgtEl>
                                          <p:spTgt spid="490"/>
                                        </p:tgtEl>
                                      </p:cBhvr>
                                    </p:animEffect>
                                    <p:set>
                                      <p:cBhvr>
                                        <p:cTn id="260" dur="1" fill="hold">
                                          <p:stCondLst>
                                            <p:cond delay="499"/>
                                          </p:stCondLst>
                                        </p:cTn>
                                        <p:tgtEl>
                                          <p:spTgt spid="490"/>
                                        </p:tgtEl>
                                        <p:attrNameLst>
                                          <p:attrName>style.visibility</p:attrName>
                                        </p:attrNameLst>
                                      </p:cBhvr>
                                      <p:to>
                                        <p:strVal val="hidden"/>
                                      </p:to>
                                    </p:set>
                                  </p:childTnLst>
                                </p:cTn>
                              </p:par>
                              <p:par>
                                <p:cTn id="261" presetID="16" presetClass="exit" presetSubtype="21" fill="hold" grpId="0" nodeType="withEffect">
                                  <p:stCondLst>
                                    <p:cond delay="0"/>
                                  </p:stCondLst>
                                  <p:childTnLst>
                                    <p:animEffect transition="out" filter="barn(inVertical)">
                                      <p:cBhvr>
                                        <p:cTn id="262" dur="500"/>
                                        <p:tgtEl>
                                          <p:spTgt spid="491"/>
                                        </p:tgtEl>
                                      </p:cBhvr>
                                    </p:animEffect>
                                    <p:set>
                                      <p:cBhvr>
                                        <p:cTn id="263" dur="1" fill="hold">
                                          <p:stCondLst>
                                            <p:cond delay="499"/>
                                          </p:stCondLst>
                                        </p:cTn>
                                        <p:tgtEl>
                                          <p:spTgt spid="491"/>
                                        </p:tgtEl>
                                        <p:attrNameLst>
                                          <p:attrName>style.visibility</p:attrName>
                                        </p:attrNameLst>
                                      </p:cBhvr>
                                      <p:to>
                                        <p:strVal val="hidden"/>
                                      </p:to>
                                    </p:set>
                                  </p:childTnLst>
                                </p:cTn>
                              </p:par>
                              <p:par>
                                <p:cTn id="264" presetID="16" presetClass="exit" presetSubtype="21" fill="hold" grpId="0" nodeType="withEffect">
                                  <p:stCondLst>
                                    <p:cond delay="0"/>
                                  </p:stCondLst>
                                  <p:childTnLst>
                                    <p:animEffect transition="out" filter="barn(inVertical)">
                                      <p:cBhvr>
                                        <p:cTn id="265" dur="500"/>
                                        <p:tgtEl>
                                          <p:spTgt spid="494"/>
                                        </p:tgtEl>
                                      </p:cBhvr>
                                    </p:animEffect>
                                    <p:set>
                                      <p:cBhvr>
                                        <p:cTn id="266" dur="1" fill="hold">
                                          <p:stCondLst>
                                            <p:cond delay="499"/>
                                          </p:stCondLst>
                                        </p:cTn>
                                        <p:tgtEl>
                                          <p:spTgt spid="494"/>
                                        </p:tgtEl>
                                        <p:attrNameLst>
                                          <p:attrName>style.visibility</p:attrName>
                                        </p:attrNameLst>
                                      </p:cBhvr>
                                      <p:to>
                                        <p:strVal val="hidden"/>
                                      </p:to>
                                    </p:set>
                                  </p:childTnLst>
                                </p:cTn>
                              </p:par>
                              <p:par>
                                <p:cTn id="267" presetID="16" presetClass="exit" presetSubtype="21" fill="hold" grpId="0" nodeType="withEffect">
                                  <p:stCondLst>
                                    <p:cond delay="0"/>
                                  </p:stCondLst>
                                  <p:childTnLst>
                                    <p:animEffect transition="out" filter="barn(inVertical)">
                                      <p:cBhvr>
                                        <p:cTn id="268" dur="500"/>
                                        <p:tgtEl>
                                          <p:spTgt spid="495"/>
                                        </p:tgtEl>
                                      </p:cBhvr>
                                    </p:animEffect>
                                    <p:set>
                                      <p:cBhvr>
                                        <p:cTn id="269" dur="1" fill="hold">
                                          <p:stCondLst>
                                            <p:cond delay="499"/>
                                          </p:stCondLst>
                                        </p:cTn>
                                        <p:tgtEl>
                                          <p:spTgt spid="495"/>
                                        </p:tgtEl>
                                        <p:attrNameLst>
                                          <p:attrName>style.visibility</p:attrName>
                                        </p:attrNameLst>
                                      </p:cBhvr>
                                      <p:to>
                                        <p:strVal val="hidden"/>
                                      </p:to>
                                    </p:set>
                                  </p:childTnLst>
                                </p:cTn>
                              </p:par>
                              <p:par>
                                <p:cTn id="270" presetID="16" presetClass="exit" presetSubtype="21" fill="hold" grpId="0" nodeType="withEffect">
                                  <p:stCondLst>
                                    <p:cond delay="0"/>
                                  </p:stCondLst>
                                  <p:childTnLst>
                                    <p:animEffect transition="out" filter="barn(inVertical)">
                                      <p:cBhvr>
                                        <p:cTn id="271" dur="500"/>
                                        <p:tgtEl>
                                          <p:spTgt spid="489"/>
                                        </p:tgtEl>
                                      </p:cBhvr>
                                    </p:animEffect>
                                    <p:set>
                                      <p:cBhvr>
                                        <p:cTn id="272" dur="1" fill="hold">
                                          <p:stCondLst>
                                            <p:cond delay="499"/>
                                          </p:stCondLst>
                                        </p:cTn>
                                        <p:tgtEl>
                                          <p:spTgt spid="489"/>
                                        </p:tgtEl>
                                        <p:attrNameLst>
                                          <p:attrName>style.visibility</p:attrName>
                                        </p:attrNameLst>
                                      </p:cBhvr>
                                      <p:to>
                                        <p:strVal val="hidden"/>
                                      </p:to>
                                    </p:set>
                                  </p:childTnLst>
                                </p:cTn>
                              </p:par>
                              <p:par>
                                <p:cTn id="273" presetID="16" presetClass="exit" presetSubtype="21" fill="hold" grpId="0" nodeType="withEffect">
                                  <p:stCondLst>
                                    <p:cond delay="0"/>
                                  </p:stCondLst>
                                  <p:childTnLst>
                                    <p:animEffect transition="out" filter="barn(inVertical)">
                                      <p:cBhvr>
                                        <p:cTn id="274" dur="500"/>
                                        <p:tgtEl>
                                          <p:spTgt spid="492"/>
                                        </p:tgtEl>
                                      </p:cBhvr>
                                    </p:animEffect>
                                    <p:set>
                                      <p:cBhvr>
                                        <p:cTn id="275" dur="1" fill="hold">
                                          <p:stCondLst>
                                            <p:cond delay="499"/>
                                          </p:stCondLst>
                                        </p:cTn>
                                        <p:tgtEl>
                                          <p:spTgt spid="492"/>
                                        </p:tgtEl>
                                        <p:attrNameLst>
                                          <p:attrName>style.visibility</p:attrName>
                                        </p:attrNameLst>
                                      </p:cBhvr>
                                      <p:to>
                                        <p:strVal val="hidden"/>
                                      </p:to>
                                    </p:set>
                                  </p:childTnLst>
                                </p:cTn>
                              </p:par>
                              <p:par>
                                <p:cTn id="276" presetID="16" presetClass="exit" presetSubtype="21" fill="hold" grpId="0" nodeType="withEffect">
                                  <p:stCondLst>
                                    <p:cond delay="0"/>
                                  </p:stCondLst>
                                  <p:childTnLst>
                                    <p:animEffect transition="out" filter="barn(inVertical)">
                                      <p:cBhvr>
                                        <p:cTn id="277" dur="500"/>
                                        <p:tgtEl>
                                          <p:spTgt spid="493"/>
                                        </p:tgtEl>
                                      </p:cBhvr>
                                    </p:animEffect>
                                    <p:set>
                                      <p:cBhvr>
                                        <p:cTn id="278" dur="1" fill="hold">
                                          <p:stCondLst>
                                            <p:cond delay="499"/>
                                          </p:stCondLst>
                                        </p:cTn>
                                        <p:tgtEl>
                                          <p:spTgt spid="493"/>
                                        </p:tgtEl>
                                        <p:attrNameLst>
                                          <p:attrName>style.visibility</p:attrName>
                                        </p:attrNameLst>
                                      </p:cBhvr>
                                      <p:to>
                                        <p:strVal val="hidden"/>
                                      </p:to>
                                    </p:set>
                                  </p:childTnLst>
                                </p:cTn>
                              </p:par>
                              <p:par>
                                <p:cTn id="279" presetID="16" presetClass="exit" presetSubtype="21" fill="hold" grpId="0" nodeType="withEffect">
                                  <p:stCondLst>
                                    <p:cond delay="0"/>
                                  </p:stCondLst>
                                  <p:childTnLst>
                                    <p:animEffect transition="out" filter="barn(inVertical)">
                                      <p:cBhvr>
                                        <p:cTn id="280" dur="500"/>
                                        <p:tgtEl>
                                          <p:spTgt spid="496"/>
                                        </p:tgtEl>
                                      </p:cBhvr>
                                    </p:animEffect>
                                    <p:set>
                                      <p:cBhvr>
                                        <p:cTn id="281" dur="1" fill="hold">
                                          <p:stCondLst>
                                            <p:cond delay="499"/>
                                          </p:stCondLst>
                                        </p:cTn>
                                        <p:tgtEl>
                                          <p:spTgt spid="496"/>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childTnLst>
        </p:cTn>
      </p:par>
    </p:tnLst>
    <p:bldLst>
      <p:bldP spid="4" grpId="0" animBg="1"/>
      <p:bldP spid="27" grpId="0" animBg="1"/>
      <p:bldP spid="29"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87" grpId="0" animBg="1"/>
      <p:bldP spid="97" grpId="0" animBg="1"/>
      <p:bldP spid="120" grpId="0" animBg="1"/>
      <p:bldP spid="125" grpId="0" animBg="1"/>
      <p:bldP spid="126" grpId="0" animBg="1"/>
      <p:bldP spid="127" grpId="0" animBg="1"/>
      <p:bldP spid="128" grpId="0" animBg="1"/>
      <p:bldP spid="129" grpId="0" animBg="1"/>
      <p:bldP spid="130" grpId="0" animBg="1"/>
      <p:bldP spid="131" grpId="0" animBg="1"/>
      <p:bldP spid="143" grpId="0" animBg="1"/>
      <p:bldP spid="166" grpId="0" animBg="1"/>
      <p:bldP spid="172" grpId="0" animBg="1"/>
      <p:bldP spid="173" grpId="0" animBg="1"/>
      <p:bldP spid="174" grpId="0" animBg="1"/>
      <p:bldP spid="175" grpId="0" animBg="1"/>
      <p:bldP spid="176" grpId="0" animBg="1"/>
      <p:bldP spid="189" grpId="0" animBg="1"/>
      <p:bldP spid="212" grpId="0" animBg="1"/>
      <p:bldP spid="217" grpId="0" animBg="1"/>
      <p:bldP spid="218" grpId="0" animBg="1"/>
      <p:bldP spid="219" grpId="0" animBg="1"/>
      <p:bldP spid="235" grpId="0" animBg="1"/>
      <p:bldP spid="258" grpId="0" animBg="1"/>
      <p:bldP spid="261" grpId="0" animBg="1"/>
      <p:bldP spid="262" grpId="0" animBg="1"/>
      <p:bldP spid="263" grpId="0" animBg="1"/>
      <p:bldP spid="264" grpId="0" animBg="1"/>
      <p:bldP spid="265" grpId="0" animBg="1"/>
      <p:bldP spid="266" grpId="0" animBg="1"/>
      <p:bldP spid="281" grpId="0" animBg="1"/>
      <p:bldP spid="304" grpId="0" animBg="1"/>
      <p:bldP spid="309" grpId="0" animBg="1"/>
      <p:bldP spid="310" grpId="0" animBg="1"/>
      <p:bldP spid="311" grpId="0" animBg="1"/>
      <p:bldP spid="312" grpId="0" animBg="1"/>
      <p:bldP spid="313" grpId="0" animBg="1"/>
      <p:bldP spid="327" grpId="0" animBg="1"/>
      <p:bldP spid="350" grpId="0" animBg="1"/>
      <p:bldP spid="352" grpId="0" animBg="1"/>
      <p:bldP spid="353" grpId="0" animBg="1"/>
      <p:bldP spid="354" grpId="0" animBg="1"/>
      <p:bldP spid="355" grpId="0" animBg="1"/>
      <p:bldP spid="356" grpId="0" animBg="1"/>
      <p:bldP spid="357" grpId="0" animBg="1"/>
      <p:bldP spid="397" grpId="0" animBg="1"/>
      <p:bldP spid="398" grpId="0" animBg="1"/>
      <p:bldP spid="399" grpId="0" animBg="1"/>
      <p:bldP spid="400" grpId="0" animBg="1"/>
      <p:bldP spid="454" grpId="0" animBg="1"/>
      <p:bldP spid="455" grpId="0" animBg="1"/>
      <p:bldP spid="456"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1: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Điền từ còn thiếu vào câu ca dao</a:t>
            </a:r>
          </a:p>
          <a:p>
            <a:pPr lvl="0" algn="ct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Nuôi con chẳng quản chi thân</a:t>
            </a:r>
          </a:p>
          <a:p>
            <a:pPr lvl="0" algn="ct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 chỗ ráo con lăn</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68521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2. Điền từ còn thiếu vào câu ca dao</a:t>
            </a:r>
          </a:p>
          <a:p>
            <a:pPr lvl="0" algn="ctr"/>
            <a:r>
              <a:rPr lang="en-US"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sớm hôm mẹ nuôi con khôn lớn</a:t>
            </a:r>
          </a:p>
          <a:p>
            <a:pPr lvl="0" algn="ct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Mang cả tấm thân gầy cha che chở cho con</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872309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3. Ngày lễ hàng năm nhằm nhắc nhở các thế hệ con cháu luôn nhớ tới công ơn dưỡng dục của cha mẹ?</a:t>
            </a:r>
            <a:endPar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76098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036190" y="2963033"/>
            <a:ext cx="65983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HÌNH</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THÀNH KIẾN THỨC</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49381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4. Điền 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Ta đi trọn kiếp con người</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Cũng không đi hết những ...</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772211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5. Điền từ còn thiếu vào câu ca dao</a:t>
            </a:r>
          </a:p>
          <a:p>
            <a:pPr lvl="0" algn="ct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Lên </a:t>
            </a:r>
            <a:r>
              <a:rPr lang="en-US"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a:t>
            </a: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on mới biết non cao</a:t>
            </a:r>
          </a:p>
          <a:p>
            <a:pPr lvl="0" algn="ct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Nuôi con mới biết công lao</a:t>
            </a:r>
            <a:r>
              <a:rPr lang="en-US"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730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6. Điền 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Đố ai đếm được...</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Đố ai đếm được công lao mẹ già</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476610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7. Điền 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Trải qua... nhất sinh</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Mẹ già sống mãi yên bình bên con</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42478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kumimoji="0" lang="en-US"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8.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Điền 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Con dù lớn vẫn là con của mẹ</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 hết đời lòng mẹ...</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74378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4493929" y="2878700"/>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728541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1777744"/>
            <a:ext cx="3284533"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a:latin typeface="Times New Roman" panose="02020603050405020304" pitchFamily="18" charset="0"/>
                <a:cs typeface="Times New Roman" panose="02020603050405020304" pitchFamily="18" charset="0"/>
              </a:rPr>
              <a:t>Em hãy viết một đoạn văn bắt đầu bằng chữ Mẹ...</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237871582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2104315"/>
            <a:ext cx="3284533"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a:latin typeface="Times New Roman" panose="02020603050405020304" pitchFamily="18" charset="0"/>
                <a:cs typeface="Times New Roman" panose="02020603050405020304" pitchFamily="18" charset="0"/>
              </a:rPr>
              <a:t>Về hình thức: đảm bảo hình thức đoạn văn, bắt đầu đoạn bằng “Mẹ ơi”.</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15440609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2104315"/>
            <a:ext cx="3284533"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a:latin typeface="Times New Roman" panose="02020603050405020304" pitchFamily="18" charset="0"/>
                <a:cs typeface="Times New Roman" panose="02020603050405020304" pitchFamily="18" charset="0"/>
              </a:rPr>
              <a:t>Về nội dung: bộc lộ tâm tư, tình cảm đối với mẹ.</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41311323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179" y="130873"/>
            <a:ext cx="7258594" cy="6555641"/>
          </a:xfrm>
          <a:prstGeom prst="rect">
            <a:avLst/>
          </a:prstGeom>
          <a:ln w="76200">
            <a:solidFill>
              <a:schemeClr val="accent1"/>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khôn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ngủi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ủi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ầu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ơ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đói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nhọc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nhằn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toan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nhiền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vỗ</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bõm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nay !</a:t>
            </a:r>
          </a:p>
          <a:p>
            <a:pPr algn="just"/>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520792" y="1110344"/>
            <a:ext cx="2857500" cy="1600200"/>
          </a:xfrm>
          <a:prstGeom prst="rect">
            <a:avLst/>
          </a:prstGeom>
        </p:spPr>
      </p:pic>
      <p:pic>
        <p:nvPicPr>
          <p:cNvPr id="4" name="Picture 3"/>
          <p:cNvPicPr>
            <a:picLocks noChangeAspect="1"/>
          </p:cNvPicPr>
          <p:nvPr/>
        </p:nvPicPr>
        <p:blipFill>
          <a:blip r:embed="rId3"/>
          <a:stretch>
            <a:fillRect/>
          </a:stretch>
        </p:blipFill>
        <p:spPr>
          <a:xfrm>
            <a:off x="8520792" y="3538763"/>
            <a:ext cx="2705100" cy="2483214"/>
          </a:xfrm>
          <a:prstGeom prst="ellipse">
            <a:avLst/>
          </a:prstGeom>
          <a:ln>
            <a:noFill/>
          </a:ln>
          <a:effectLst>
            <a:softEdge rad="112500"/>
          </a:effectLst>
        </p:spPr>
      </p:pic>
    </p:spTree>
    <p:extLst>
      <p:ext uri="{BB962C8B-B14F-4D97-AF65-F5344CB8AC3E}">
        <p14:creationId xmlns:p14="http://schemas.microsoft.com/office/powerpoint/2010/main" val="3083980196"/>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 Tìm hiểu tri thức tiếng Việt</a:t>
              </a:r>
              <a:endParaRPr kumimoji="0" lang="en-US" sz="2800" b="0" i="0" u="none" strike="noStrike" kern="1200" cap="none" spc="0" normalizeH="0" baseline="0" noProof="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87945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DẪN TỰ HỌC</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Times New Roman" panose="02020603050405020304" pitchFamily="18" charset="0"/>
                <a:cs typeface="Times New Roman" panose="02020603050405020304" pitchFamily="18" charset="0"/>
              </a:rPr>
              <a:t>Đọc lại bài, hệ thống hóa kiến thức bằng SĐTD</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prstClr val="white"/>
                </a:solidFill>
                <a:latin typeface="Times New Roman" panose="02020603050405020304" pitchFamily="18" charset="0"/>
                <a:cs typeface="Times New Roman" panose="02020603050405020304" pitchFamily="18" charset="0"/>
              </a:rPr>
              <a:t>Sưu tầm các tác phẩm cùng chủ đề.</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389121"/>
            <a:ext cx="4376059" cy="1754964"/>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bài: Chị sẽ gọi em bằng tên.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14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879687" y="2713937"/>
            <a:ext cx="65983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CHÚC</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CÁC EM HỌC TỐT!</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1422739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392234" y="3141246"/>
            <a:ext cx="5573807" cy="769441"/>
          </a:xfrm>
          <a:prstGeom prst="rect">
            <a:avLst/>
          </a:prstGeom>
          <a:noFill/>
        </p:spPr>
        <p:txBody>
          <a:bodyPr wrap="square" rtlCol="0">
            <a:spAutoFit/>
          </a:bodyPr>
          <a:lstStyle/>
          <a:p>
            <a:pPr lvl="0" defTabSz="457200">
              <a:defRPr/>
            </a:pPr>
            <a:r>
              <a:rPr lang="en-US"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1. Đọc</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1808692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250908" y="1924444"/>
            <a:ext cx="5522524" cy="3416320"/>
          </a:xfrm>
          <a:prstGeom prst="rect">
            <a:avLst/>
          </a:prstGeom>
        </p:spPr>
        <p:txBody>
          <a:bodyPr wrap="square">
            <a:spAutoFit/>
            <a:scene3d>
              <a:camera prst="orthographicFront"/>
              <a:lightRig rig="threePt" dir="t"/>
            </a:scene3d>
            <a:sp3d contourW="12700"/>
          </a:bodyPr>
          <a:lstStyle/>
          <a:p>
            <a:pPr algn="just"/>
            <a:r>
              <a:rPr lang="vi-VN" sz="3600">
                <a:latin typeface="Times New Roman" panose="02020603050405020304" pitchFamily="18" charset="0"/>
                <a:cs typeface="Times New Roman" panose="02020603050405020304" pitchFamily="18" charset="0"/>
              </a:rPr>
              <a:t>Giọng đọc có sự thay đổi giữa lời kể, lời đối thoại. Câu thơ dài xong vẫn có chất nhạc</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-&gt;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cần đọc chính xác nhịp điệu để thể hiện cảm xúc của nhà thơ.</a:t>
            </a:r>
            <a:endParaRPr lang="en-US" sz="3600">
              <a:latin typeface="Times New Roman" panose="02020603050405020304" pitchFamily="18" charset="0"/>
              <a:cs typeface="Times New Roman" panose="02020603050405020304" pitchFamily="18" charset="0"/>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3" name="Rectangle 2">
            <a:extLst>
              <a:ext uri="{FF2B5EF4-FFF2-40B4-BE49-F238E27FC236}">
                <a16:creationId xmlns:a16="http://schemas.microsoft.com/office/drawing/2014/main" id="{D96B3F2A-A3ED-45AB-962E-484072F5038C}"/>
              </a:ext>
            </a:extLst>
          </p:cNvPr>
          <p:cNvSpPr/>
          <p:nvPr/>
        </p:nvSpPr>
        <p:spPr>
          <a:xfrm>
            <a:off x="610665" y="640730"/>
            <a:ext cx="5026032" cy="646331"/>
          </a:xfrm>
          <a:prstGeom prst="rect">
            <a:avLst/>
          </a:prstGeom>
        </p:spPr>
        <p:txBody>
          <a:bodyPr wrap="square">
            <a:spAutoFit/>
          </a:bodyPr>
          <a:lstStyle/>
          <a:p>
            <a:r>
              <a:rPr lang="vi-VN" sz="3600" b="1" i="1">
                <a:solidFill>
                  <a:srgbClr val="C00000"/>
                </a:solidFill>
                <a:latin typeface="Times New Roman" panose="02020603050405020304" pitchFamily="18" charset="0"/>
                <a:cs typeface="Times New Roman" panose="02020603050405020304" pitchFamily="18" charset="0"/>
              </a:rPr>
              <a:t>1. Đọc</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516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392234" y="3141246"/>
            <a:ext cx="5573807" cy="769441"/>
          </a:xfrm>
          <a:prstGeom prst="rect">
            <a:avLst/>
          </a:prstGeom>
          <a:noFill/>
        </p:spPr>
        <p:txBody>
          <a:bodyPr wrap="square" rtlCol="0">
            <a:spAutoFit/>
          </a:bodyPr>
          <a:lstStyle/>
          <a:p>
            <a:pPr lvl="0" defTabSz="457200">
              <a:defRPr/>
            </a:pPr>
            <a:r>
              <a:rPr lang="en-US"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Tác giả, tác phẩm</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611415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 Thực hành tiếng Việt</Template>
  <TotalTime>307</TotalTime>
  <Words>2331</Words>
  <Application>Microsoft Office PowerPoint</Application>
  <PresentationFormat>Widescreen</PresentationFormat>
  <Paragraphs>424</Paragraphs>
  <Slides>61</Slides>
  <Notes>47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61</vt:i4>
      </vt:variant>
    </vt:vector>
  </HeadingPairs>
  <TitlesOfParts>
    <vt:vector size="72" baseType="lpstr">
      <vt:lpstr>等线</vt:lpstr>
      <vt:lpstr>等线 Light</vt:lpstr>
      <vt:lpstr>.VnTime</vt:lpstr>
      <vt:lpstr>Arial</vt:lpstr>
      <vt:lpstr>Calibri</vt:lpstr>
      <vt:lpstr>Calibri Light</vt:lpstr>
      <vt:lpstr>Tahoma</vt:lpstr>
      <vt:lpstr>Times New Roman</vt:lpstr>
      <vt:lpstr>字魂59号-创粗黑</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BM.Nguyễn Thị Thạnh</cp:lastModifiedBy>
  <cp:revision>48</cp:revision>
  <dcterms:created xsi:type="dcterms:W3CDTF">2021-12-05T09:23:03Z</dcterms:created>
  <dcterms:modified xsi:type="dcterms:W3CDTF">2025-03-07T00:08:15Z</dcterms:modified>
</cp:coreProperties>
</file>